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1" r:id="rId2"/>
    <p:sldId id="303" r:id="rId3"/>
    <p:sldId id="306" r:id="rId4"/>
    <p:sldId id="309" r:id="rId5"/>
    <p:sldId id="308" r:id="rId6"/>
    <p:sldId id="304" r:id="rId7"/>
    <p:sldId id="305" r:id="rId8"/>
    <p:sldId id="310" r:id="rId9"/>
  </p:sldIdLst>
  <p:sldSz cx="9144000" cy="6858000" type="screen4x3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746" autoAdjust="0"/>
    <p:restoredTop sz="94660"/>
  </p:normalViewPr>
  <p:slideViewPr>
    <p:cSldViewPr snapToGrid="0" snapToObjects="1" showGuides="1">
      <p:cViewPr varScale="1">
        <p:scale>
          <a:sx n="117" d="100"/>
          <a:sy n="117" d="100"/>
        </p:scale>
        <p:origin x="96" y="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275402" cy="337958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8631" y="1"/>
            <a:ext cx="4275402" cy="337958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t>16/10/2015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397812"/>
            <a:ext cx="4275402" cy="337957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8631" y="6397812"/>
            <a:ext cx="4275402" cy="337957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4275297" cy="336631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7862" y="5"/>
            <a:ext cx="4276875" cy="336631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t>16/10/2015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004" y="3199571"/>
            <a:ext cx="7894312" cy="3031251"/>
          </a:xfrm>
          <a:prstGeom prst="rect">
            <a:avLst/>
          </a:prstGeom>
        </p:spPr>
        <p:txBody>
          <a:bodyPr vert="horz" lIns="90754" tIns="45377" rIns="90754" bIns="4537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6397565"/>
            <a:ext cx="4275297" cy="336631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7862" y="6397565"/>
            <a:ext cx="4276875" cy="336631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Forum </a:t>
            </a:r>
            <a:r>
              <a:rPr lang="en-US" sz="2800" dirty="0"/>
              <a:t>on Internet of Things: Empowering the New Urban Agenda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Geneva, Switzerland, 19 October 2015</a:t>
            </a:r>
            <a:endParaRPr lang="en-US" sz="24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51886"/>
            <a:ext cx="8229600" cy="338413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4400" b="1" dirty="0" smtClean="0"/>
              <a:t>OPEN PLATFORMS FOR SMART CITIES</a:t>
            </a:r>
          </a:p>
          <a:p>
            <a:pPr marL="0" indent="0" algn="ctr">
              <a:buNone/>
            </a:pPr>
            <a:r>
              <a:rPr lang="en-US" sz="14400" b="1" dirty="0" smtClean="0"/>
              <a:t>INTEROPERATIBILITY</a:t>
            </a:r>
          </a:p>
          <a:p>
            <a:pPr marL="0" indent="0" algn="ctr">
              <a:buNone/>
            </a:pPr>
            <a:endParaRPr lang="en-US" sz="16000" b="1" dirty="0"/>
          </a:p>
          <a:p>
            <a:pPr marL="0" indent="0" algn="ctr">
              <a:buNone/>
            </a:pPr>
            <a:r>
              <a:rPr lang="en-US" sz="12800" b="1" dirty="0" smtClean="0"/>
              <a:t>Jesus Cañadas Fernandez</a:t>
            </a:r>
          </a:p>
          <a:p>
            <a:pPr marL="0" indent="0" algn="ctr">
              <a:buNone/>
            </a:pPr>
            <a:r>
              <a:rPr lang="en-US" sz="12800" b="1" dirty="0" smtClean="0"/>
              <a:t>Head of Unit</a:t>
            </a:r>
          </a:p>
          <a:p>
            <a:pPr marL="0" indent="0" algn="ctr">
              <a:buNone/>
            </a:pPr>
            <a:r>
              <a:rPr lang="en-US" sz="12800" b="1" dirty="0" smtClean="0"/>
              <a:t> Ministry of Industry, Energy and Tourism. Spain</a:t>
            </a:r>
            <a:endParaRPr lang="en-US" sz="12800" b="1" dirty="0"/>
          </a:p>
          <a:p>
            <a:pPr marL="0" indent="0" algn="r">
              <a:buNone/>
            </a:pPr>
            <a:r>
              <a:rPr lang="en-US" sz="8000" b="1" i="1" dirty="0" smtClean="0"/>
              <a:t>jcanadas@minetur.es</a:t>
            </a:r>
            <a:endParaRPr lang="en-US" sz="8000" b="1" i="1" dirty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7753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295835" y="1252025"/>
            <a:ext cx="8848165" cy="4825218"/>
          </a:xfrm>
        </p:spPr>
        <p:txBody>
          <a:bodyPr>
            <a:normAutofit lnSpcReduction="10000"/>
          </a:bodyPr>
          <a:lstStyle/>
          <a:p>
            <a:r>
              <a:rPr lang="es-ES" dirty="0" err="1" smtClean="0"/>
              <a:t>Many</a:t>
            </a:r>
            <a:r>
              <a:rPr lang="es-ES" dirty="0" smtClean="0"/>
              <a:t> </a:t>
            </a:r>
            <a:r>
              <a:rPr lang="es-ES" dirty="0" err="1" smtClean="0"/>
              <a:t>services</a:t>
            </a:r>
            <a:r>
              <a:rPr lang="es-ES" dirty="0" smtClean="0"/>
              <a:t> </a:t>
            </a:r>
            <a:r>
              <a:rPr lang="es-ES" dirty="0" err="1" smtClean="0"/>
              <a:t>platforms</a:t>
            </a:r>
            <a:r>
              <a:rPr lang="es-ES" dirty="0" smtClean="0"/>
              <a:t>/</a:t>
            </a:r>
            <a:r>
              <a:rPr lang="es-ES" dirty="0" err="1" smtClean="0"/>
              <a:t>Scadas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market</a:t>
            </a:r>
            <a:endParaRPr lang="es-ES" dirty="0" smtClean="0"/>
          </a:p>
          <a:p>
            <a:r>
              <a:rPr lang="es-ES" dirty="0" err="1" smtClean="0"/>
              <a:t>Interoperability</a:t>
            </a:r>
            <a:r>
              <a:rPr lang="es-ES" dirty="0" smtClean="0"/>
              <a:t> </a:t>
            </a:r>
            <a:r>
              <a:rPr lang="es-ES" dirty="0" err="1" smtClean="0"/>
              <a:t>should</a:t>
            </a:r>
            <a:r>
              <a:rPr lang="es-ES" dirty="0" smtClean="0"/>
              <a:t> be </a:t>
            </a:r>
            <a:r>
              <a:rPr lang="es-ES" dirty="0" err="1" smtClean="0"/>
              <a:t>considered</a:t>
            </a:r>
            <a:endParaRPr lang="es-ES" dirty="0" smtClean="0"/>
          </a:p>
          <a:p>
            <a:pPr lvl="1"/>
            <a:r>
              <a:rPr lang="es-ES" sz="2400" dirty="0" smtClean="0"/>
              <a:t> </a:t>
            </a:r>
            <a:r>
              <a:rPr lang="es-ES" sz="2400" dirty="0" err="1"/>
              <a:t>B</a:t>
            </a:r>
            <a:r>
              <a:rPr lang="es-ES" sz="2400" dirty="0" err="1" smtClean="0"/>
              <a:t>etween</a:t>
            </a:r>
            <a:r>
              <a:rPr lang="es-ES" sz="2400" dirty="0" smtClean="0"/>
              <a:t> </a:t>
            </a:r>
            <a:r>
              <a:rPr lang="es-ES" sz="2400" dirty="0" err="1" smtClean="0"/>
              <a:t>Services</a:t>
            </a:r>
            <a:endParaRPr lang="es-ES" sz="2400" dirty="0" smtClean="0"/>
          </a:p>
          <a:p>
            <a:pPr lvl="1"/>
            <a:r>
              <a:rPr lang="es-ES" sz="2400" dirty="0" smtClean="0"/>
              <a:t> </a:t>
            </a:r>
            <a:r>
              <a:rPr lang="es-ES" sz="2400" dirty="0" err="1" smtClean="0"/>
              <a:t>Between</a:t>
            </a:r>
            <a:r>
              <a:rPr lang="es-ES" sz="2400" dirty="0" smtClean="0"/>
              <a:t> </a:t>
            </a:r>
            <a:r>
              <a:rPr lang="es-ES" sz="2400" dirty="0" err="1" smtClean="0"/>
              <a:t>Devices</a:t>
            </a:r>
            <a:endParaRPr lang="es-ES" sz="2400" dirty="0" smtClean="0"/>
          </a:p>
          <a:p>
            <a:pPr lvl="1"/>
            <a:r>
              <a:rPr lang="es-ES" sz="2400" dirty="0" smtClean="0"/>
              <a:t> </a:t>
            </a:r>
            <a:r>
              <a:rPr lang="es-ES" sz="2400" dirty="0" err="1" smtClean="0"/>
              <a:t>Between</a:t>
            </a:r>
            <a:r>
              <a:rPr lang="es-ES" sz="2400" dirty="0" smtClean="0"/>
              <a:t> </a:t>
            </a:r>
            <a:r>
              <a:rPr lang="es-ES" sz="2400" dirty="0" err="1" smtClean="0"/>
              <a:t>applications</a:t>
            </a:r>
            <a:endParaRPr lang="es-ES" sz="2400" dirty="0"/>
          </a:p>
          <a:p>
            <a:r>
              <a:rPr lang="es-ES" dirty="0" err="1" smtClean="0"/>
              <a:t>Joint</a:t>
            </a:r>
            <a:r>
              <a:rPr lang="es-ES" dirty="0" smtClean="0"/>
              <a:t> </a:t>
            </a:r>
            <a:r>
              <a:rPr lang="es-ES" dirty="0" err="1" smtClean="0"/>
              <a:t>effort</a:t>
            </a:r>
            <a:r>
              <a:rPr lang="es-ES" dirty="0" smtClean="0"/>
              <a:t> </a:t>
            </a:r>
            <a:r>
              <a:rPr lang="es-ES" dirty="0" err="1" smtClean="0"/>
              <a:t>coodinated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M. of </a:t>
            </a:r>
            <a:r>
              <a:rPr lang="es-ES" dirty="0" err="1" smtClean="0"/>
              <a:t>Industry</a:t>
            </a:r>
            <a:r>
              <a:rPr lang="es-ES" dirty="0" smtClean="0"/>
              <a:t>:</a:t>
            </a:r>
          </a:p>
          <a:p>
            <a:pPr lvl="1"/>
            <a:r>
              <a:rPr lang="es-ES" dirty="0" err="1" smtClean="0"/>
              <a:t>Municipalities</a:t>
            </a:r>
            <a:r>
              <a:rPr lang="es-ES" dirty="0" smtClean="0"/>
              <a:t> (RECI)</a:t>
            </a:r>
          </a:p>
          <a:p>
            <a:pPr lvl="1"/>
            <a:r>
              <a:rPr lang="es-ES" dirty="0" smtClean="0"/>
              <a:t>Industrial sector (</a:t>
            </a:r>
            <a:r>
              <a:rPr lang="es-ES" dirty="0" err="1" smtClean="0"/>
              <a:t>Service</a:t>
            </a:r>
            <a:r>
              <a:rPr lang="es-ES" dirty="0" smtClean="0"/>
              <a:t> and </a:t>
            </a:r>
            <a:r>
              <a:rPr lang="es-ES" dirty="0" err="1" smtClean="0"/>
              <a:t>platform</a:t>
            </a:r>
            <a:r>
              <a:rPr lang="es-ES" dirty="0" smtClean="0"/>
              <a:t> </a:t>
            </a:r>
            <a:r>
              <a:rPr lang="es-ES" dirty="0" err="1" smtClean="0"/>
              <a:t>providers</a:t>
            </a:r>
            <a:r>
              <a:rPr lang="es-ES" dirty="0" smtClean="0"/>
              <a:t>, etc.)</a:t>
            </a:r>
          </a:p>
          <a:p>
            <a:pPr lvl="1"/>
            <a:r>
              <a:rPr lang="es-ES" dirty="0" err="1" smtClean="0"/>
              <a:t>Together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/>
              <a:t> AENOR: </a:t>
            </a:r>
            <a:r>
              <a:rPr lang="es-ES" b="1" dirty="0"/>
              <a:t>CTN 178 (</a:t>
            </a:r>
            <a:r>
              <a:rPr lang="es-ES" b="1" dirty="0" err="1" smtClean="0"/>
              <a:t>National</a:t>
            </a:r>
            <a:r>
              <a:rPr lang="es-ES" b="1" dirty="0" smtClean="0"/>
              <a:t> </a:t>
            </a:r>
            <a:r>
              <a:rPr lang="es-ES" b="1" dirty="0" err="1"/>
              <a:t>Standardization</a:t>
            </a:r>
            <a:r>
              <a:rPr lang="es-ES" b="1" dirty="0"/>
              <a:t> </a:t>
            </a:r>
            <a:r>
              <a:rPr lang="es-ES" b="1" dirty="0" err="1" smtClean="0"/>
              <a:t>Committee</a:t>
            </a:r>
            <a:r>
              <a:rPr lang="es-ES" b="1" dirty="0" smtClean="0"/>
              <a:t> </a:t>
            </a:r>
            <a:r>
              <a:rPr lang="es-ES" b="1" dirty="0" err="1" smtClean="0"/>
              <a:t>for</a:t>
            </a:r>
            <a:r>
              <a:rPr lang="es-ES" b="1" dirty="0" smtClean="0"/>
              <a:t> Smart </a:t>
            </a:r>
            <a:r>
              <a:rPr lang="es-ES" b="1" dirty="0" err="1" smtClean="0"/>
              <a:t>Cities</a:t>
            </a:r>
            <a:r>
              <a:rPr lang="es-ES" b="1" dirty="0" smtClean="0"/>
              <a:t>) </a:t>
            </a:r>
            <a:endParaRPr lang="es-ES" b="1" dirty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PLATFORMS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Horizontality (according to ETSI criteria)</a:t>
            </a:r>
          </a:p>
          <a:p>
            <a:r>
              <a:rPr lang="en-US" altLang="en-US" dirty="0" smtClean="0"/>
              <a:t>Scalability</a:t>
            </a:r>
          </a:p>
          <a:p>
            <a:r>
              <a:rPr lang="en-US" altLang="en-US" b="1" dirty="0" smtClean="0"/>
              <a:t>OPEN PLATFORM </a:t>
            </a:r>
            <a:r>
              <a:rPr lang="en-US" altLang="en-US" dirty="0"/>
              <a:t>b</a:t>
            </a:r>
            <a:r>
              <a:rPr lang="en-US" altLang="en-US" dirty="0" smtClean="0"/>
              <a:t>ased on </a:t>
            </a:r>
            <a:r>
              <a:rPr lang="en-US" altLang="en-US" b="1" dirty="0" smtClean="0"/>
              <a:t>OPEN STANDARS</a:t>
            </a:r>
          </a:p>
          <a:p>
            <a:r>
              <a:rPr lang="en-US" altLang="en-US" dirty="0" smtClean="0"/>
              <a:t>Reliability</a:t>
            </a:r>
          </a:p>
          <a:p>
            <a:r>
              <a:rPr lang="en-US" altLang="en-US" dirty="0" smtClean="0"/>
              <a:t>../..</a:t>
            </a:r>
          </a:p>
          <a:p>
            <a:r>
              <a:rPr lang="en-US" altLang="en-US" b="1" dirty="0" smtClean="0"/>
              <a:t>INTEROPERABILITY</a:t>
            </a:r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1465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UNE 178 104 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UNE 178 104 </a:t>
            </a:r>
            <a:r>
              <a:rPr lang="en-US" dirty="0" smtClean="0"/>
              <a:t>is a set of rules developed by </a:t>
            </a:r>
            <a:r>
              <a:rPr lang="es-ES" dirty="0" smtClean="0"/>
              <a:t>CTN 178:</a:t>
            </a:r>
          </a:p>
          <a:p>
            <a:pPr lvl="1"/>
            <a:r>
              <a:rPr lang="es-ES" dirty="0" err="1"/>
              <a:t>Functional</a:t>
            </a:r>
            <a:r>
              <a:rPr lang="es-ES" dirty="0"/>
              <a:t> </a:t>
            </a:r>
            <a:r>
              <a:rPr lang="es-ES" dirty="0" err="1" smtClean="0"/>
              <a:t>approach</a:t>
            </a:r>
            <a:endParaRPr lang="es-ES" dirty="0" smtClean="0"/>
          </a:p>
          <a:p>
            <a:pPr lvl="1"/>
            <a:r>
              <a:rPr lang="es-ES" dirty="0" err="1"/>
              <a:t>Technological</a:t>
            </a:r>
            <a:r>
              <a:rPr lang="es-ES" dirty="0"/>
              <a:t> </a:t>
            </a:r>
            <a:r>
              <a:rPr lang="es-ES" dirty="0" err="1" smtClean="0"/>
              <a:t>approach</a:t>
            </a:r>
            <a:endParaRPr lang="es-ES" dirty="0" smtClean="0"/>
          </a:p>
          <a:p>
            <a:pPr lvl="1"/>
            <a:r>
              <a:rPr lang="es-ES" dirty="0" err="1"/>
              <a:t>Metrica</a:t>
            </a:r>
            <a:r>
              <a:rPr lang="es-ES" dirty="0"/>
              <a:t> (</a:t>
            </a:r>
            <a:r>
              <a:rPr lang="es-ES" dirty="0" err="1"/>
              <a:t>under</a:t>
            </a:r>
            <a:r>
              <a:rPr lang="es-ES" dirty="0"/>
              <a:t> </a:t>
            </a:r>
            <a:r>
              <a:rPr lang="es-ES" dirty="0" err="1"/>
              <a:t>elaboration</a:t>
            </a:r>
            <a:r>
              <a:rPr lang="es-ES" dirty="0"/>
              <a:t>, and </a:t>
            </a:r>
            <a:r>
              <a:rPr lang="es-ES" dirty="0" err="1"/>
              <a:t>according</a:t>
            </a:r>
            <a:r>
              <a:rPr lang="es-ES" dirty="0"/>
              <a:t> to </a:t>
            </a:r>
            <a:r>
              <a:rPr lang="es-ES" dirty="0" err="1"/>
              <a:t>standars</a:t>
            </a:r>
            <a:r>
              <a:rPr lang="es-ES" dirty="0"/>
              <a:t>:  OneM2M, ETSI </a:t>
            </a:r>
            <a:r>
              <a:rPr lang="es-ES" dirty="0" err="1"/>
              <a:t>an</a:t>
            </a:r>
            <a:r>
              <a:rPr lang="es-ES" dirty="0"/>
              <a:t> </a:t>
            </a:r>
            <a:r>
              <a:rPr lang="es-ES" dirty="0" err="1"/>
              <a:t>others</a:t>
            </a:r>
            <a:r>
              <a:rPr lang="es-ES" dirty="0"/>
              <a:t>)</a:t>
            </a:r>
          </a:p>
          <a:p>
            <a:pPr lvl="1"/>
            <a:r>
              <a:rPr lang="es-ES" dirty="0" err="1" smtClean="0"/>
              <a:t>Coordinated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other</a:t>
            </a:r>
            <a:r>
              <a:rPr lang="es-ES" dirty="0" smtClean="0"/>
              <a:t> CTN178 </a:t>
            </a:r>
            <a:r>
              <a:rPr lang="es-ES" dirty="0" err="1" smtClean="0"/>
              <a:t>UNEs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7978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INDEPENDENCE OF 3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en-US" dirty="0" smtClean="0"/>
          </a:p>
          <a:p>
            <a:r>
              <a:rPr lang="en-US" altLang="en-US" dirty="0" smtClean="0"/>
              <a:t>DOMAIN OF DATA ADQUISITION/CAPTURING</a:t>
            </a:r>
          </a:p>
          <a:p>
            <a:r>
              <a:rPr lang="en-US" altLang="en-US" dirty="0" smtClean="0"/>
              <a:t>DOMAIN OF TELCO. </a:t>
            </a:r>
            <a:endParaRPr lang="en-US" altLang="en-US" dirty="0"/>
          </a:p>
          <a:p>
            <a:pPr lvl="1"/>
            <a:r>
              <a:rPr lang="en-US" altLang="en-US" dirty="0" smtClean="0"/>
              <a:t>Could you choose a Telco?</a:t>
            </a:r>
          </a:p>
          <a:p>
            <a:r>
              <a:rPr lang="en-US" altLang="en-US" dirty="0" smtClean="0"/>
              <a:t>DOMAIN OF APLICATIONS: Type of platform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16456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Model. Domains</a:t>
            </a:r>
            <a:endParaRPr lang="en-US" dirty="0"/>
          </a:p>
        </p:txBody>
      </p:sp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175" y="1968500"/>
            <a:ext cx="5385649" cy="38306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29827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PNE 178 104 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63" y="1713972"/>
            <a:ext cx="8077713" cy="4176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675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295835" y="1968500"/>
            <a:ext cx="8848165" cy="38311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 THANKS FOR YOUR ATTENTION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                                                     jcanadas@minetur.es</a:t>
            </a:r>
            <a:endParaRPr lang="es-E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412" y="5009092"/>
            <a:ext cx="3400425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2325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2F1E685EE094C8ABF5641C76FEB7B" ma:contentTypeVersion="1" ma:contentTypeDescription="Create a new document." ma:contentTypeScope="" ma:versionID="23fff60fa714abf5c9a0db84f8fdb02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3893E7D-6EE8-498A-8196-BBBB72F49A9D}"/>
</file>

<file path=customXml/itemProps2.xml><?xml version="1.0" encoding="utf-8"?>
<ds:datastoreItem xmlns:ds="http://schemas.openxmlformats.org/officeDocument/2006/customXml" ds:itemID="{6C9DECB6-0481-490D-AAA3-DFD0BF24C84E}"/>
</file>

<file path=customXml/itemProps3.xml><?xml version="1.0" encoding="utf-8"?>
<ds:datastoreItem xmlns:ds="http://schemas.openxmlformats.org/officeDocument/2006/customXml" ds:itemID="{C847FBCC-6A0A-40A5-B0B6-0451DC971A88}"/>
</file>

<file path=docProps/app.xml><?xml version="1.0" encoding="utf-8"?>
<Properties xmlns="http://schemas.openxmlformats.org/officeDocument/2006/extended-properties" xmlns:vt="http://schemas.openxmlformats.org/officeDocument/2006/docPropsVTypes">
  <TotalTime>5300</TotalTime>
  <Words>196</Words>
  <Application>Microsoft Office PowerPoint</Application>
  <PresentationFormat>On-screen Show (4:3)</PresentationFormat>
  <Paragraphs>46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Forum on Internet of Things: Empowering the New Urban Agenda Geneva, Switzerland, 19 October 2015</vt:lpstr>
      <vt:lpstr>BACKGROUND</vt:lpstr>
      <vt:lpstr>REQUIREMENTS FOR PLATFORMS</vt:lpstr>
      <vt:lpstr>STRUCTURE OF UNE 178 104 </vt:lpstr>
      <vt:lpstr>INDEPENDENCE OF 3 DOMAINS</vt:lpstr>
      <vt:lpstr>Architecture Model. Domains</vt:lpstr>
      <vt:lpstr>STRUCTURE OF PNE 178 104 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Aloran, Rakan</cp:lastModifiedBy>
  <cp:revision>109</cp:revision>
  <cp:lastPrinted>2015-10-15T08:44:20Z</cp:lastPrinted>
  <dcterms:created xsi:type="dcterms:W3CDTF">2014-09-01T15:38:30Z</dcterms:created>
  <dcterms:modified xsi:type="dcterms:W3CDTF">2015-10-16T14:24:54Z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0x0101009042F1E685EE094C8ABF5641C76FEB7B</vt:lpwstr>
  </property>
</Properties>
</file>