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8.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Masters/slideMaster2.xml" ContentType="application/vnd.openxmlformats-officedocument.presentationml.slideMaster+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3.xml" ContentType="application/vnd.openxmlformats-officedocument.presentationml.notesSlide+xml"/>
  <Override PartName="/ppt/slideMasters/slideMaster1.xml" ContentType="application/vnd.openxmlformats-officedocument.presentationml.slideMaster+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1.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5.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2"/>
  </p:notesMasterIdLst>
  <p:sldIdLst>
    <p:sldId id="290" r:id="rId3"/>
    <p:sldId id="256" r:id="rId4"/>
    <p:sldId id="257" r:id="rId5"/>
    <p:sldId id="258" r:id="rId6"/>
    <p:sldId id="259" r:id="rId7"/>
    <p:sldId id="261" r:id="rId8"/>
    <p:sldId id="283" r:id="rId9"/>
    <p:sldId id="260" r:id="rId10"/>
    <p:sldId id="285" r:id="rId11"/>
    <p:sldId id="286" r:id="rId12"/>
    <p:sldId id="287" r:id="rId13"/>
    <p:sldId id="263" r:id="rId14"/>
    <p:sldId id="262" r:id="rId15"/>
    <p:sldId id="277" r:id="rId16"/>
    <p:sldId id="265" r:id="rId17"/>
    <p:sldId id="267" r:id="rId18"/>
    <p:sldId id="264" r:id="rId19"/>
    <p:sldId id="268" r:id="rId20"/>
    <p:sldId id="274" r:id="rId21"/>
    <p:sldId id="269" r:id="rId22"/>
    <p:sldId id="289" r:id="rId23"/>
    <p:sldId id="288" r:id="rId24"/>
    <p:sldId id="275" r:id="rId25"/>
    <p:sldId id="284" r:id="rId26"/>
    <p:sldId id="276" r:id="rId27"/>
    <p:sldId id="271" r:id="rId28"/>
    <p:sldId id="272" r:id="rId29"/>
    <p:sldId id="273" r:id="rId30"/>
    <p:sldId id="27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1883" autoAdjust="0"/>
  </p:normalViewPr>
  <p:slideViewPr>
    <p:cSldViewPr snapToGrid="0">
      <p:cViewPr varScale="1">
        <p:scale>
          <a:sx n="77" d="100"/>
          <a:sy n="77" d="100"/>
        </p:scale>
        <p:origin x="-924" y="-102"/>
      </p:cViewPr>
      <p:guideLst>
        <p:guide orient="horz" pos="2160"/>
        <p:guide pos="3840"/>
      </p:guideLst>
    </p:cSldViewPr>
  </p:slideViewPr>
  <p:notesTextViewPr>
    <p:cViewPr>
      <p:scale>
        <a:sx n="1" d="1"/>
        <a:sy n="1" d="1"/>
      </p:scale>
      <p:origin x="0" y="0"/>
    </p:cViewPr>
  </p:notesTextViewPr>
  <p:notesViewPr>
    <p:cSldViewPr snapToGrid="0">
      <p:cViewPr varScale="1">
        <p:scale>
          <a:sx n="53" d="100"/>
          <a:sy n="53" d="100"/>
        </p:scale>
        <p:origin x="2654" y="5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56BBD-9D74-4242-A11C-C03EEEC69BB9}" type="datetimeFigureOut">
              <a:rPr lang="en-US" smtClean="0"/>
              <a:t>12/02/2014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5681A9-75C5-4EF5-8E69-C741AE9F5237}" type="slidenum">
              <a:rPr lang="en-US" smtClean="0"/>
              <a:t>‹#›</a:t>
            </a:fld>
            <a:endParaRPr lang="en-US"/>
          </a:p>
        </p:txBody>
      </p:sp>
    </p:spTree>
    <p:extLst>
      <p:ext uri="{BB962C8B-B14F-4D97-AF65-F5344CB8AC3E}">
        <p14:creationId xmlns:p14="http://schemas.microsoft.com/office/powerpoint/2010/main" val="165783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fld id="{9148F3DD-DE11-40A6-B273-B942B2E2C4E1}" type="slidenum">
              <a:rPr lang="en-US" altLang="en-US" sz="1200">
                <a:solidFill>
                  <a:srgbClr val="000000"/>
                </a:solidFill>
              </a:rPr>
              <a:pPr/>
              <a:t>1</a:t>
            </a:fld>
            <a:endParaRPr lang="en-US" altLang="en-US" sz="1200">
              <a:solidFill>
                <a:srgbClr val="000000"/>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cs typeface="Arial" panose="020B0604020202020204" pitchFamily="34" charset="0"/>
            </a:endParaRPr>
          </a:p>
        </p:txBody>
      </p:sp>
    </p:spTree>
    <p:extLst>
      <p:ext uri="{BB962C8B-B14F-4D97-AF65-F5344CB8AC3E}">
        <p14:creationId xmlns:p14="http://schemas.microsoft.com/office/powerpoint/2010/main" val="3644764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Developers</a:t>
            </a:r>
            <a:r>
              <a:rPr lang="en-CA" baseline="0" dirty="0" smtClean="0"/>
              <a:t> also excel at word of mouth promotion. The love to tell their colleagues about the next new great thing.</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10</a:t>
            </a:fld>
            <a:endParaRPr lang="en-US"/>
          </a:p>
        </p:txBody>
      </p:sp>
    </p:spTree>
    <p:extLst>
      <p:ext uri="{BB962C8B-B14F-4D97-AF65-F5344CB8AC3E}">
        <p14:creationId xmlns:p14="http://schemas.microsoft.com/office/powerpoint/2010/main" val="1300282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baseline="0" dirty="0" smtClean="0"/>
              <a:t>Key question: how do you engage a developer community?</a:t>
            </a:r>
          </a:p>
          <a:p>
            <a:pPr marL="0" indent="0">
              <a:buFontTx/>
              <a:buNone/>
            </a:pPr>
            <a:r>
              <a:rPr lang="en-CA" baseline="0" dirty="0" smtClean="0"/>
              <a:t>One answer: openness.  Developers have no money and the time they spend investigating new technology is often their free time. Therefore, their time is scarce too. Openness lowers the barriers for developers to experiment.</a:t>
            </a:r>
          </a:p>
          <a:p>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11</a:t>
            </a:fld>
            <a:endParaRPr lang="en-US"/>
          </a:p>
        </p:txBody>
      </p:sp>
    </p:spTree>
    <p:extLst>
      <p:ext uri="{BB962C8B-B14F-4D97-AF65-F5344CB8AC3E}">
        <p14:creationId xmlns:p14="http://schemas.microsoft.com/office/powerpoint/2010/main" val="38082784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Therefore,</a:t>
            </a:r>
            <a:r>
              <a:rPr lang="en-CA" baseline="0" dirty="0" smtClean="0"/>
              <a:t> I would submit if the </a:t>
            </a:r>
            <a:r>
              <a:rPr lang="en-CA" baseline="0" dirty="0" err="1" smtClean="0"/>
              <a:t>IoT</a:t>
            </a:r>
            <a:r>
              <a:rPr lang="en-CA" baseline="0" dirty="0" smtClean="0"/>
              <a:t> industry wants to drive forward with innovation they need open standards and open source.</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12</a:t>
            </a:fld>
            <a:endParaRPr lang="en-US"/>
          </a:p>
        </p:txBody>
      </p:sp>
    </p:spTree>
    <p:extLst>
      <p:ext uri="{BB962C8B-B14F-4D97-AF65-F5344CB8AC3E}">
        <p14:creationId xmlns:p14="http://schemas.microsoft.com/office/powerpoint/2010/main" val="5190832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Today </a:t>
            </a:r>
            <a:r>
              <a:rPr lang="en-CA" dirty="0" err="1" smtClean="0"/>
              <a:t>IoT</a:t>
            </a:r>
            <a:r>
              <a:rPr lang="en-CA" dirty="0" smtClean="0"/>
              <a:t> is not open</a:t>
            </a:r>
            <a:r>
              <a:rPr lang="en-CA" baseline="0" dirty="0" smtClean="0"/>
              <a:t> and I don’t see much of a developer community. </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13</a:t>
            </a:fld>
            <a:endParaRPr lang="en-US"/>
          </a:p>
        </p:txBody>
      </p:sp>
    </p:spTree>
    <p:extLst>
      <p:ext uri="{BB962C8B-B14F-4D97-AF65-F5344CB8AC3E}">
        <p14:creationId xmlns:p14="http://schemas.microsoft.com/office/powerpoint/2010/main" val="4116790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Lots of proprietary</a:t>
            </a:r>
            <a:r>
              <a:rPr lang="en-CA" baseline="0" dirty="0" smtClean="0"/>
              <a:t> silos. Proprietary SDKS, proprietary protocols, proprietary solutions</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15</a:t>
            </a:fld>
            <a:endParaRPr lang="en-US"/>
          </a:p>
        </p:txBody>
      </p:sp>
    </p:spTree>
    <p:extLst>
      <p:ext uri="{BB962C8B-B14F-4D97-AF65-F5344CB8AC3E}">
        <p14:creationId xmlns:p14="http://schemas.microsoft.com/office/powerpoint/2010/main" val="1381114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We need to get to an</a:t>
            </a:r>
            <a:r>
              <a:rPr lang="en-CA" baseline="0" dirty="0" smtClean="0"/>
              <a:t> open ecosystem of </a:t>
            </a:r>
            <a:r>
              <a:rPr lang="en-CA" baseline="0" dirty="0" err="1" smtClean="0"/>
              <a:t>IoT</a:t>
            </a:r>
            <a:r>
              <a:rPr lang="en-CA" baseline="0" dirty="0" smtClean="0"/>
              <a:t> technology based on common frameworks, protocols and tools. Companies needs to make their money building value add solutions on top of these common technologies. </a:t>
            </a:r>
          </a:p>
          <a:p>
            <a:endParaRPr lang="en-CA" baseline="0" dirty="0" smtClean="0"/>
          </a:p>
          <a:p>
            <a:r>
              <a:rPr lang="en-CA" baseline="0" dirty="0" smtClean="0"/>
              <a:t>Openness does not mean no profit. A lot of profit has been made by using the common Internet technology. However, the profit has been made after a common set of Internet building blocks were in place. Ex. Apache Web Serve and Linux run the Internet.</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16</a:t>
            </a:fld>
            <a:endParaRPr lang="en-US"/>
          </a:p>
        </p:txBody>
      </p:sp>
    </p:spTree>
    <p:extLst>
      <p:ext uri="{BB962C8B-B14F-4D97-AF65-F5344CB8AC3E}">
        <p14:creationId xmlns:p14="http://schemas.microsoft.com/office/powerpoint/2010/main" val="26935705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Three trends I think will help drive an open </a:t>
            </a:r>
            <a:r>
              <a:rPr lang="en-CA" dirty="0" err="1" smtClean="0"/>
              <a:t>IoT</a:t>
            </a:r>
            <a:r>
              <a:rPr lang="en-CA" dirty="0" smtClean="0"/>
              <a:t> ecosystem:</a:t>
            </a:r>
          </a:p>
          <a:p>
            <a:endParaRPr lang="en-CA" dirty="0" smtClean="0"/>
          </a:p>
          <a:p>
            <a:r>
              <a:rPr lang="en-CA" dirty="0" smtClean="0"/>
              <a:t>1.</a:t>
            </a:r>
            <a:r>
              <a:rPr lang="en-CA" baseline="0" dirty="0" smtClean="0"/>
              <a:t> Developers are getting engaged and they will select open solutions. </a:t>
            </a:r>
            <a:r>
              <a:rPr lang="en-CA" baseline="0" dirty="0" err="1" smtClean="0"/>
              <a:t>IoT</a:t>
            </a:r>
            <a:r>
              <a:rPr lang="en-CA" baseline="0" dirty="0" smtClean="0"/>
              <a:t> is fun for geeks but they don’t have the money or time to navigate proprietary SDKS or protocols. They won’t tolerate it. They will migrate to open solutions.</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17</a:t>
            </a:fld>
            <a:endParaRPr lang="en-US"/>
          </a:p>
        </p:txBody>
      </p:sp>
    </p:spTree>
    <p:extLst>
      <p:ext uri="{BB962C8B-B14F-4D97-AF65-F5344CB8AC3E}">
        <p14:creationId xmlns:p14="http://schemas.microsoft.com/office/powerpoint/2010/main" val="2857025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2. Open hardware</a:t>
            </a:r>
            <a:r>
              <a:rPr lang="en-CA" baseline="0" dirty="0" smtClean="0"/>
              <a:t> has significantly lowered the barriers for developers to prototype and experiment.  5 years ago it was impossible to have an open source project that focused on </a:t>
            </a:r>
            <a:r>
              <a:rPr lang="en-CA" baseline="0" dirty="0" err="1" smtClean="0"/>
              <a:t>IoT</a:t>
            </a:r>
            <a:r>
              <a:rPr lang="en-CA" baseline="0" dirty="0" smtClean="0"/>
              <a:t>. There was no place to run the code. Developers would need to buy reasonably expensive hardware to just test their code.</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18</a:t>
            </a:fld>
            <a:endParaRPr lang="en-US"/>
          </a:p>
        </p:txBody>
      </p:sp>
    </p:spTree>
    <p:extLst>
      <p:ext uri="{BB962C8B-B14F-4D97-AF65-F5344CB8AC3E}">
        <p14:creationId xmlns:p14="http://schemas.microsoft.com/office/powerpoint/2010/main" val="32094626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3. </a:t>
            </a:r>
            <a:r>
              <a:rPr lang="en-CA" dirty="0" err="1" smtClean="0"/>
              <a:t>ioT</a:t>
            </a:r>
            <a:r>
              <a:rPr lang="en-CA" dirty="0" smtClean="0"/>
              <a:t> is a</a:t>
            </a:r>
            <a:r>
              <a:rPr lang="en-CA" baseline="0" dirty="0" smtClean="0"/>
              <a:t> huge opportunity for the big data and traditional enterprise vendors. Companies like IBM, Oracle, SAP and others see the opportunity of </a:t>
            </a:r>
            <a:r>
              <a:rPr lang="en-CA" baseline="0" dirty="0" err="1" smtClean="0"/>
              <a:t>IoT</a:t>
            </a:r>
            <a:r>
              <a:rPr lang="en-CA" baseline="0" dirty="0" smtClean="0"/>
              <a:t> is in the data. They will want as much data as possible coming into their systems. They won’t have the resource to do proprietary solutions for different </a:t>
            </a:r>
            <a:r>
              <a:rPr lang="en-CA" baseline="0" dirty="0" err="1" smtClean="0"/>
              <a:t>IoT</a:t>
            </a:r>
            <a:r>
              <a:rPr lang="en-CA" baseline="0" dirty="0" smtClean="0"/>
              <a:t> vendors. They will drive and expect a common open standard.</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19</a:t>
            </a:fld>
            <a:endParaRPr lang="en-US"/>
          </a:p>
        </p:txBody>
      </p:sp>
    </p:spTree>
    <p:extLst>
      <p:ext uri="{BB962C8B-B14F-4D97-AF65-F5344CB8AC3E}">
        <p14:creationId xmlns:p14="http://schemas.microsoft.com/office/powerpoint/2010/main" val="4160019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Eclipse M2M is initiative to create an open source community and collaboration that will enable an open ecosystem.  3 main open source project now that</a:t>
            </a:r>
            <a:r>
              <a:rPr lang="en-CA" baseline="0" dirty="0" smtClean="0"/>
              <a:t> focus on frameworks, protocols and tools: </a:t>
            </a:r>
            <a:r>
              <a:rPr lang="en-CA" baseline="0" dirty="0" err="1" smtClean="0"/>
              <a:t>mihini</a:t>
            </a:r>
            <a:r>
              <a:rPr lang="en-CA" baseline="0" dirty="0" smtClean="0"/>
              <a:t>, </a:t>
            </a:r>
            <a:r>
              <a:rPr lang="en-CA" baseline="0" dirty="0" err="1" smtClean="0"/>
              <a:t>paho</a:t>
            </a:r>
            <a:r>
              <a:rPr lang="en-CA" baseline="0" dirty="0" smtClean="0"/>
              <a:t> and koneke.</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20</a:t>
            </a:fld>
            <a:endParaRPr lang="en-US"/>
          </a:p>
        </p:txBody>
      </p:sp>
    </p:spTree>
    <p:extLst>
      <p:ext uri="{BB962C8B-B14F-4D97-AF65-F5344CB8AC3E}">
        <p14:creationId xmlns:p14="http://schemas.microsoft.com/office/powerpoint/2010/main" val="99620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2</a:t>
            </a:fld>
            <a:endParaRPr lang="en-US"/>
          </a:p>
        </p:txBody>
      </p:sp>
    </p:spTree>
    <p:extLst>
      <p:ext uri="{BB962C8B-B14F-4D97-AF65-F5344CB8AC3E}">
        <p14:creationId xmlns:p14="http://schemas.microsoft.com/office/powerpoint/2010/main" val="40168052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Eclipse M2M is initiative to create an open source community and collaboration that will enable an open ecosystem.  3 main open source project now that</a:t>
            </a:r>
            <a:r>
              <a:rPr lang="en-CA" baseline="0" dirty="0" smtClean="0"/>
              <a:t> focus on frameworks, protocols and tools: </a:t>
            </a:r>
            <a:r>
              <a:rPr lang="en-CA" baseline="0" dirty="0" err="1" smtClean="0"/>
              <a:t>mihini</a:t>
            </a:r>
            <a:r>
              <a:rPr lang="en-CA" baseline="0" dirty="0" smtClean="0"/>
              <a:t>, </a:t>
            </a:r>
            <a:r>
              <a:rPr lang="en-CA" baseline="0" dirty="0" err="1" smtClean="0"/>
              <a:t>paho</a:t>
            </a:r>
            <a:r>
              <a:rPr lang="en-CA" baseline="0" dirty="0" smtClean="0"/>
              <a:t> and koneke.</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21</a:t>
            </a:fld>
            <a:endParaRPr lang="en-US"/>
          </a:p>
        </p:txBody>
      </p:sp>
    </p:spTree>
    <p:extLst>
      <p:ext uri="{BB962C8B-B14F-4D97-AF65-F5344CB8AC3E}">
        <p14:creationId xmlns:p14="http://schemas.microsoft.com/office/powerpoint/2010/main" val="40765431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Eclipse M2M is initiative to create an open source community and collaboration that will enable an open ecosystem.  3 main open source project now that</a:t>
            </a:r>
            <a:r>
              <a:rPr lang="en-CA" baseline="0" dirty="0" smtClean="0"/>
              <a:t> focus on frameworks, protocols and tools: </a:t>
            </a:r>
            <a:r>
              <a:rPr lang="en-CA" baseline="0" dirty="0" err="1" smtClean="0"/>
              <a:t>mihini</a:t>
            </a:r>
            <a:r>
              <a:rPr lang="en-CA" baseline="0" dirty="0" smtClean="0"/>
              <a:t>, </a:t>
            </a:r>
            <a:r>
              <a:rPr lang="en-CA" baseline="0" dirty="0" err="1" smtClean="0"/>
              <a:t>paho</a:t>
            </a:r>
            <a:r>
              <a:rPr lang="en-CA" baseline="0" dirty="0" smtClean="0"/>
              <a:t> and koneke.</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22</a:t>
            </a:fld>
            <a:endParaRPr lang="en-US"/>
          </a:p>
        </p:txBody>
      </p:sp>
    </p:spTree>
    <p:extLst>
      <p:ext uri="{BB962C8B-B14F-4D97-AF65-F5344CB8AC3E}">
        <p14:creationId xmlns:p14="http://schemas.microsoft.com/office/powerpoint/2010/main" val="30996613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Very important is the commercial ecosystem</a:t>
            </a:r>
            <a:r>
              <a:rPr lang="en-CA" baseline="0" dirty="0" smtClean="0"/>
              <a:t> using the open source projects. There companies are building the open technology but also using it in their commercial products.</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23</a:t>
            </a:fld>
            <a:endParaRPr lang="en-US"/>
          </a:p>
        </p:txBody>
      </p:sp>
    </p:spTree>
    <p:extLst>
      <p:ext uri="{BB962C8B-B14F-4D97-AF65-F5344CB8AC3E}">
        <p14:creationId xmlns:p14="http://schemas.microsoft.com/office/powerpoint/2010/main" val="24194986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Paho</a:t>
            </a:r>
            <a:r>
              <a:rPr lang="en-CA" dirty="0" smtClean="0"/>
              <a:t> is the</a:t>
            </a:r>
            <a:r>
              <a:rPr lang="en-CA" baseline="0" dirty="0" smtClean="0"/>
              <a:t> reference implementation of MQTT, a very simple publish-subscribe message protocol for M2M applications. MQTT is now being standardized at OASIS and the reference implementations will be at Eclipse.</a:t>
            </a:r>
          </a:p>
          <a:p>
            <a:endParaRPr lang="en-CA" baseline="0" dirty="0" smtClean="0"/>
          </a:p>
          <a:p>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26</a:t>
            </a:fld>
            <a:endParaRPr lang="en-US"/>
          </a:p>
        </p:txBody>
      </p:sp>
    </p:spTree>
    <p:extLst>
      <p:ext uri="{BB962C8B-B14F-4D97-AF65-F5344CB8AC3E}">
        <p14:creationId xmlns:p14="http://schemas.microsoft.com/office/powerpoint/2010/main" val="2476437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Koneki</a:t>
            </a:r>
            <a:r>
              <a:rPr lang="en-CA" baseline="0" dirty="0" smtClean="0"/>
              <a:t> provides the tooling to make it very easy for a developer to develop, run, debug and deploy an M2M applications. It is focused on </a:t>
            </a:r>
            <a:r>
              <a:rPr lang="en-CA" baseline="0" dirty="0" err="1" smtClean="0"/>
              <a:t>Lua</a:t>
            </a:r>
            <a:r>
              <a:rPr lang="en-CA" baseline="0" dirty="0" smtClean="0"/>
              <a:t> and </a:t>
            </a:r>
            <a:r>
              <a:rPr lang="en-CA" baseline="0" dirty="0" err="1" smtClean="0"/>
              <a:t>Mihini</a:t>
            </a:r>
            <a:r>
              <a:rPr lang="en-CA" baseline="0" dirty="0" smtClean="0"/>
              <a:t> as the runtime. We will have work for Java in MTJ.</a:t>
            </a:r>
          </a:p>
          <a:p>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27</a:t>
            </a:fld>
            <a:endParaRPr lang="en-US"/>
          </a:p>
        </p:txBody>
      </p:sp>
    </p:spTree>
    <p:extLst>
      <p:ext uri="{BB962C8B-B14F-4D97-AF65-F5344CB8AC3E}">
        <p14:creationId xmlns:p14="http://schemas.microsoft.com/office/powerpoint/2010/main" val="34926411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Many more projects coming….</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28</a:t>
            </a:fld>
            <a:endParaRPr lang="en-US"/>
          </a:p>
        </p:txBody>
      </p:sp>
    </p:spTree>
    <p:extLst>
      <p:ext uri="{BB962C8B-B14F-4D97-AF65-F5344CB8AC3E}">
        <p14:creationId xmlns:p14="http://schemas.microsoft.com/office/powerpoint/2010/main" val="22997584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Mihini</a:t>
            </a:r>
            <a:r>
              <a:rPr lang="en-CA" dirty="0" smtClean="0"/>
              <a:t>, is a </a:t>
            </a:r>
            <a:r>
              <a:rPr lang="en-CA" dirty="0" err="1" smtClean="0"/>
              <a:t>Lua</a:t>
            </a:r>
            <a:r>
              <a:rPr lang="en-CA" dirty="0" smtClean="0"/>
              <a:t>-based</a:t>
            </a:r>
            <a:r>
              <a:rPr lang="en-CA" baseline="0" dirty="0" smtClean="0"/>
              <a:t> framework for m2m device gateways. It is attempting to hide a lot of the complexity involved in building M2M applications through abstraction. </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29</a:t>
            </a:fld>
            <a:endParaRPr lang="en-US"/>
          </a:p>
        </p:txBody>
      </p:sp>
    </p:spTree>
    <p:extLst>
      <p:ext uri="{BB962C8B-B14F-4D97-AF65-F5344CB8AC3E}">
        <p14:creationId xmlns:p14="http://schemas.microsoft.com/office/powerpoint/2010/main" val="1821260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But my main point is that the previous 3 headlines did not occur. In fact the Internet was created</a:t>
            </a:r>
            <a:r>
              <a:rPr lang="en-CA" baseline="0" dirty="0" smtClean="0"/>
              <a:t> on open standards and open source software. H</a:t>
            </a:r>
            <a:r>
              <a:rPr lang="en-CA" dirty="0" smtClean="0"/>
              <a:t>opefully it is not a too controversial statement that openness will always win over closed proprietary. This is especially true for technology that is expected to be broadly adopted. </a:t>
            </a:r>
          </a:p>
          <a:p>
            <a:endParaRPr lang="en-CA" dirty="0"/>
          </a:p>
          <a:p>
            <a:r>
              <a:rPr lang="en-CA" dirty="0" smtClean="0"/>
              <a:t>There are enough cases studies and proof points that technology based on the principles of openness make it much easier and faster for technology to be adopted. It is the transactional costs of proprietary solutions, ex bi-lateral agreements, purchase costs, competitiveness that limit adoption of technology.</a:t>
            </a:r>
          </a:p>
          <a:p>
            <a:endParaRPr lang="en-CA" dirty="0"/>
          </a:p>
          <a:p>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3</a:t>
            </a:fld>
            <a:endParaRPr lang="en-US"/>
          </a:p>
        </p:txBody>
      </p:sp>
    </p:spTree>
    <p:extLst>
      <p:ext uri="{BB962C8B-B14F-4D97-AF65-F5344CB8AC3E}">
        <p14:creationId xmlns:p14="http://schemas.microsoft.com/office/powerpoint/2010/main" val="899816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 are lots of examples.</a:t>
            </a:r>
          </a:p>
          <a:p>
            <a:endParaRPr lang="en-CA" dirty="0"/>
          </a:p>
          <a:p>
            <a:r>
              <a:rPr lang="en-CA" dirty="0" smtClean="0"/>
              <a:t>Does anyone believe the Internet would be as successful as it is today if Tim Berners-Lee has created a Silicon Valley start-up company to commercialize what he called the www. There were already many successful online communities, AOL and </a:t>
            </a:r>
            <a:r>
              <a:rPr lang="en-CA" dirty="0" err="1" smtClean="0"/>
              <a:t>Compuserve</a:t>
            </a:r>
            <a:r>
              <a:rPr lang="en-CA" dirty="0" smtClean="0"/>
              <a:t>, that were widely used. The WWW changed everything since anyone could participate and create something without asking for permissions or negotiating an agreement with </a:t>
            </a:r>
            <a:r>
              <a:rPr lang="en-CA" dirty="0" err="1" smtClean="0"/>
              <a:t>Compuserve</a:t>
            </a:r>
            <a:r>
              <a:rPr lang="en-CA" dirty="0" smtClean="0"/>
              <a:t> or AOL. </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4</a:t>
            </a:fld>
            <a:endParaRPr lang="en-US"/>
          </a:p>
        </p:txBody>
      </p:sp>
    </p:spTree>
    <p:extLst>
      <p:ext uri="{BB962C8B-B14F-4D97-AF65-F5344CB8AC3E}">
        <p14:creationId xmlns:p14="http://schemas.microsoft.com/office/powerpoint/2010/main" val="408145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 fact, the Internet is not run on open source software and open standards. Proprietary solutions still exist but it is clear who won.</a:t>
            </a: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5</a:t>
            </a:fld>
            <a:endParaRPr lang="en-US"/>
          </a:p>
        </p:txBody>
      </p:sp>
    </p:spTree>
    <p:extLst>
      <p:ext uri="{BB962C8B-B14F-4D97-AF65-F5344CB8AC3E}">
        <p14:creationId xmlns:p14="http://schemas.microsoft.com/office/powerpoint/2010/main" val="953069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Another example in the software developer area was the Web Services </a:t>
            </a:r>
            <a:r>
              <a:rPr lang="en-CA" dirty="0" err="1" smtClean="0"/>
              <a:t>vs</a:t>
            </a:r>
            <a:r>
              <a:rPr lang="en-CA" dirty="0" smtClean="0"/>
              <a:t> REST protocols and styles. Clearly REST has won over Web services. </a:t>
            </a:r>
          </a:p>
        </p:txBody>
      </p:sp>
      <p:sp>
        <p:nvSpPr>
          <p:cNvPr id="4" name="Slide Number Placeholder 3"/>
          <p:cNvSpPr>
            <a:spLocks noGrp="1"/>
          </p:cNvSpPr>
          <p:nvPr>
            <p:ph type="sldNum" sz="quarter" idx="10"/>
          </p:nvPr>
        </p:nvSpPr>
        <p:spPr/>
        <p:txBody>
          <a:bodyPr/>
          <a:lstStyle/>
          <a:p>
            <a:fld id="{9A5681A9-75C5-4EF5-8E69-C741AE9F5237}" type="slidenum">
              <a:rPr lang="en-US" smtClean="0"/>
              <a:t>6</a:t>
            </a:fld>
            <a:endParaRPr lang="en-US"/>
          </a:p>
        </p:txBody>
      </p:sp>
    </p:spTree>
    <p:extLst>
      <p:ext uri="{BB962C8B-B14F-4D97-AF65-F5344CB8AC3E}">
        <p14:creationId xmlns:p14="http://schemas.microsoft.com/office/powerpoint/2010/main" val="1390747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a:p>
            <a:r>
              <a:rPr lang="en-CA" dirty="0" smtClean="0"/>
              <a:t>Of course there are exceptions: Apple being a stellar example. However,</a:t>
            </a:r>
            <a:r>
              <a:rPr lang="en-CA" baseline="0" dirty="0" smtClean="0"/>
              <a:t> I would submit that the Android ecosystem, which is definitely more open, is emerging as the dominate platform.</a:t>
            </a:r>
            <a:endParaRPr lang="en-US" dirty="0" smtClean="0"/>
          </a:p>
          <a:p>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7</a:t>
            </a:fld>
            <a:endParaRPr lang="en-US"/>
          </a:p>
        </p:txBody>
      </p:sp>
    </p:spTree>
    <p:extLst>
      <p:ext uri="{BB962C8B-B14F-4D97-AF65-F5344CB8AC3E}">
        <p14:creationId xmlns:p14="http://schemas.microsoft.com/office/powerpoint/2010/main" val="217042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There</a:t>
            </a:r>
            <a:r>
              <a:rPr lang="en-CA" baseline="0" dirty="0" smtClean="0"/>
              <a:t> has been a very important trend in the last 5-10 years that can’t be ignored in any technology industry and that is the importance of developers. Gone are the days of the top-down sales and procurement approach to technology distribution. Developers have become incredibly important in determining the success of new technology. If a technology is embraced by a large developer community the adoption of the technology will increase. </a:t>
            </a:r>
          </a:p>
          <a:p>
            <a:endParaRPr lang="en-CA" baseline="0" dirty="0" smtClean="0"/>
          </a:p>
          <a:p>
            <a:r>
              <a:rPr lang="en-CA" baseline="0" dirty="0" smtClean="0"/>
              <a:t>A recent book by Stephen O’Grady documents the rise of the importance of the developer. His point is that developer are certainly the New Kingmakers for technology adoption.</a:t>
            </a:r>
          </a:p>
          <a:p>
            <a:endParaRPr lang="en-CA" baseline="0" dirty="0" smtClean="0"/>
          </a:p>
          <a:p>
            <a:pPr marL="171450" indent="-171450">
              <a:buFontTx/>
              <a:buChar char="-"/>
            </a:pPr>
            <a:endParaRPr lang="en-CA" baseline="0" dirty="0" smtClean="0"/>
          </a:p>
          <a:p>
            <a:pPr marL="171450" indent="-171450">
              <a:buFontTx/>
              <a:buChar char="-"/>
            </a:pPr>
            <a:endParaRPr lang="en-CA" baseline="0" dirty="0" smtClean="0"/>
          </a:p>
          <a:p>
            <a:pPr marL="171450" indent="-171450">
              <a:buFontTx/>
              <a:buChar char="-"/>
            </a:pPr>
            <a:endParaRPr lang="en-CA" baseline="0" dirty="0" smtClean="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8</a:t>
            </a:fld>
            <a:endParaRPr lang="en-US"/>
          </a:p>
        </p:txBody>
      </p:sp>
    </p:spTree>
    <p:extLst>
      <p:ext uri="{BB962C8B-B14F-4D97-AF65-F5344CB8AC3E}">
        <p14:creationId xmlns:p14="http://schemas.microsoft.com/office/powerpoint/2010/main" val="182276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A developer community will do a number of things for the technology:</a:t>
            </a:r>
          </a:p>
          <a:p>
            <a:pPr marL="171450" indent="-171450">
              <a:buFontTx/>
              <a:buChar char="-"/>
            </a:pPr>
            <a:r>
              <a:rPr lang="en-CA" baseline="0" dirty="0" smtClean="0"/>
              <a:t>Increase the usefulness of the technology through add-ons, applications, and information resources.</a:t>
            </a:r>
          </a:p>
          <a:p>
            <a:pPr marL="171450" indent="-171450">
              <a:buFontTx/>
              <a:buChar char="-"/>
            </a:pPr>
            <a:r>
              <a:rPr lang="en-CA" baseline="0" dirty="0" smtClean="0"/>
              <a:t>Source of innovation of how the technology can be used and applied.</a:t>
            </a:r>
          </a:p>
          <a:p>
            <a:endParaRPr lang="en-US" dirty="0"/>
          </a:p>
        </p:txBody>
      </p:sp>
      <p:sp>
        <p:nvSpPr>
          <p:cNvPr id="4" name="Slide Number Placeholder 3"/>
          <p:cNvSpPr>
            <a:spLocks noGrp="1"/>
          </p:cNvSpPr>
          <p:nvPr>
            <p:ph type="sldNum" sz="quarter" idx="10"/>
          </p:nvPr>
        </p:nvSpPr>
        <p:spPr/>
        <p:txBody>
          <a:bodyPr/>
          <a:lstStyle/>
          <a:p>
            <a:fld id="{9A5681A9-75C5-4EF5-8E69-C741AE9F5237}" type="slidenum">
              <a:rPr lang="en-US" smtClean="0"/>
              <a:t>9</a:t>
            </a:fld>
            <a:endParaRPr lang="en-US"/>
          </a:p>
        </p:txBody>
      </p:sp>
    </p:spTree>
    <p:extLst>
      <p:ext uri="{BB962C8B-B14F-4D97-AF65-F5344CB8AC3E}">
        <p14:creationId xmlns:p14="http://schemas.microsoft.com/office/powerpoint/2010/main" val="3642720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2C747-EF0A-48EA-AB25-8C0905D46D80}" type="datetime1">
              <a:rPr lang="en-US" smtClean="0"/>
              <a:t>12/02/2014</a:t>
            </a:fld>
            <a:endParaRPr lang="en-US"/>
          </a:p>
        </p:txBody>
      </p:sp>
      <p:sp>
        <p:nvSpPr>
          <p:cNvPr id="5" name="Footer Placeholder 4"/>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6" name="Slide Number Placeholder 5"/>
          <p:cNvSpPr>
            <a:spLocks noGrp="1"/>
          </p:cNvSpPr>
          <p:nvPr>
            <p:ph type="sldNum" sz="quarter" idx="12"/>
          </p:nvPr>
        </p:nvSpPr>
        <p:spPr/>
        <p:txBody>
          <a:bodyPr/>
          <a:lstStyle/>
          <a:p>
            <a:fld id="{5F2B41EC-EDFB-4E51-8A94-35559E68C05C}" type="slidenum">
              <a:rPr lang="en-US" smtClean="0"/>
              <a:t>‹#›</a:t>
            </a:fld>
            <a:endParaRPr lang="en-US"/>
          </a:p>
        </p:txBody>
      </p:sp>
    </p:spTree>
    <p:extLst>
      <p:ext uri="{BB962C8B-B14F-4D97-AF65-F5344CB8AC3E}">
        <p14:creationId xmlns:p14="http://schemas.microsoft.com/office/powerpoint/2010/main" val="2355235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A53435-2C04-43F5-9541-D20676972BFB}" type="datetime1">
              <a:rPr lang="en-US" smtClean="0"/>
              <a:t>12/02/2014</a:t>
            </a:fld>
            <a:endParaRPr lang="en-US"/>
          </a:p>
        </p:txBody>
      </p:sp>
      <p:sp>
        <p:nvSpPr>
          <p:cNvPr id="5" name="Footer Placeholder 4"/>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6" name="Slide Number Placeholder 5"/>
          <p:cNvSpPr>
            <a:spLocks noGrp="1"/>
          </p:cNvSpPr>
          <p:nvPr>
            <p:ph type="sldNum" sz="quarter" idx="12"/>
          </p:nvPr>
        </p:nvSpPr>
        <p:spPr/>
        <p:txBody>
          <a:bodyPr/>
          <a:lstStyle/>
          <a:p>
            <a:fld id="{5F2B41EC-EDFB-4E51-8A94-35559E68C05C}" type="slidenum">
              <a:rPr lang="en-US" smtClean="0"/>
              <a:t>‹#›</a:t>
            </a:fld>
            <a:endParaRPr lang="en-US"/>
          </a:p>
        </p:txBody>
      </p:sp>
    </p:spTree>
    <p:extLst>
      <p:ext uri="{BB962C8B-B14F-4D97-AF65-F5344CB8AC3E}">
        <p14:creationId xmlns:p14="http://schemas.microsoft.com/office/powerpoint/2010/main" val="1614974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76CD95-518D-4EA3-8B70-18F385C49155}" type="datetime1">
              <a:rPr lang="en-US" smtClean="0"/>
              <a:t>12/02/2014</a:t>
            </a:fld>
            <a:endParaRPr lang="en-US"/>
          </a:p>
        </p:txBody>
      </p:sp>
      <p:sp>
        <p:nvSpPr>
          <p:cNvPr id="5" name="Footer Placeholder 4"/>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6" name="Slide Number Placeholder 5"/>
          <p:cNvSpPr>
            <a:spLocks noGrp="1"/>
          </p:cNvSpPr>
          <p:nvPr>
            <p:ph type="sldNum" sz="quarter" idx="12"/>
          </p:nvPr>
        </p:nvSpPr>
        <p:spPr/>
        <p:txBody>
          <a:bodyPr/>
          <a:lstStyle/>
          <a:p>
            <a:fld id="{5F2B41EC-EDFB-4E51-8A94-35559E68C05C}" type="slidenum">
              <a:rPr lang="en-US" smtClean="0"/>
              <a:t>‹#›</a:t>
            </a:fld>
            <a:endParaRPr lang="en-US"/>
          </a:p>
        </p:txBody>
      </p:sp>
    </p:spTree>
    <p:extLst>
      <p:ext uri="{BB962C8B-B14F-4D97-AF65-F5344CB8AC3E}">
        <p14:creationId xmlns:p14="http://schemas.microsoft.com/office/powerpoint/2010/main" val="2050263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Watermark"/>
          <p:cNvPicPr>
            <a:picLocks noChangeAspect="1" noChangeArrowheads="1"/>
          </p:cNvPicPr>
          <p:nvPr/>
        </p:nvPicPr>
        <p:blipFill>
          <a:blip r:embed="rId2">
            <a:extLst>
              <a:ext uri="{28A0092B-C50C-407E-A947-70E740481C1C}">
                <a14:useLocalDpi xmlns:a14="http://schemas.microsoft.com/office/drawing/2010/main" val="0"/>
              </a:ext>
            </a:extLst>
          </a:blip>
          <a:srcRect l="6723" b="12773"/>
          <a:stretch>
            <a:fillRect/>
          </a:stretch>
        </p:blipFill>
        <p:spPr bwMode="auto">
          <a:xfrm>
            <a:off x="1" y="765176"/>
            <a:ext cx="8623300"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6"/>
          <p:cNvSpPr txBox="1">
            <a:spLocks noChangeArrowheads="1"/>
          </p:cNvSpPr>
          <p:nvPr/>
        </p:nvSpPr>
        <p:spPr bwMode="auto">
          <a:xfrm>
            <a:off x="10703985" y="6237288"/>
            <a:ext cx="184731" cy="369332"/>
          </a:xfrm>
          <a:prstGeom prst="rect">
            <a:avLst/>
          </a:prstGeom>
          <a:noFill/>
          <a:ln>
            <a:noFill/>
          </a:ln>
          <a:extLst/>
        </p:spPr>
        <p:txBody>
          <a:bodyPr wrap="none">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0" fontAlgn="base" hangingPunct="0">
              <a:lnSpc>
                <a:spcPct val="90000"/>
              </a:lnSpc>
              <a:spcBef>
                <a:spcPct val="0"/>
              </a:spcBef>
              <a:spcAft>
                <a:spcPct val="0"/>
              </a:spcAft>
            </a:pPr>
            <a:r>
              <a:rPr lang="en-US" sz="1000" smtClean="0">
                <a:solidFill>
                  <a:srgbClr val="FFFFFF"/>
                </a:solidFill>
                <a:latin typeface="Univers" pitchFamily="34" charset="0"/>
              </a:rPr>
              <a:t/>
            </a:r>
            <a:br>
              <a:rPr lang="en-US" sz="1000" smtClean="0">
                <a:solidFill>
                  <a:srgbClr val="FFFFFF"/>
                </a:solidFill>
                <a:latin typeface="Univers" pitchFamily="34" charset="0"/>
              </a:rPr>
            </a:br>
            <a:endParaRPr lang="en-US" sz="1000" smtClean="0">
              <a:solidFill>
                <a:srgbClr val="FFFFFF"/>
              </a:solidFill>
              <a:latin typeface="Univers" pitchFamily="34" charset="0"/>
            </a:endParaRPr>
          </a:p>
        </p:txBody>
      </p:sp>
      <p:sp>
        <p:nvSpPr>
          <p:cNvPr id="6" name="Rectangle 7"/>
          <p:cNvSpPr>
            <a:spLocks noChangeArrowheads="1"/>
          </p:cNvSpPr>
          <p:nvPr/>
        </p:nvSpPr>
        <p:spPr bwMode="auto">
          <a:xfrm>
            <a:off x="8568267" y="4343400"/>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0" fontAlgn="base" hangingPunct="0">
              <a:spcBef>
                <a:spcPct val="0"/>
              </a:spcBef>
              <a:spcAft>
                <a:spcPct val="0"/>
              </a:spcAft>
            </a:pPr>
            <a:r>
              <a:rPr lang="en-US" altLang="en-US" sz="1200" b="1" smtClean="0">
                <a:solidFill>
                  <a:srgbClr val="0C4B84"/>
                </a:solidFill>
              </a:rPr>
              <a:t> </a:t>
            </a:r>
            <a:endParaRPr lang="en-US" altLang="en-US" sz="2400" smtClean="0">
              <a:solidFill>
                <a:srgbClr val="000000"/>
              </a:solidFill>
            </a:endParaRPr>
          </a:p>
        </p:txBody>
      </p:sp>
      <p:sp>
        <p:nvSpPr>
          <p:cNvPr id="7" name="Rectangle 8"/>
          <p:cNvSpPr>
            <a:spLocks noChangeArrowheads="1"/>
          </p:cNvSpPr>
          <p:nvPr/>
        </p:nvSpPr>
        <p:spPr bwMode="auto">
          <a:xfrm>
            <a:off x="9759951" y="4524375"/>
            <a:ext cx="529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0" fontAlgn="base" hangingPunct="0">
              <a:spcBef>
                <a:spcPct val="0"/>
              </a:spcBef>
              <a:spcAft>
                <a:spcPct val="0"/>
              </a:spcAft>
            </a:pPr>
            <a:r>
              <a:rPr lang="en-US" altLang="en-US" sz="1200" b="1" smtClean="0">
                <a:solidFill>
                  <a:srgbClr val="0C4B84"/>
                </a:solidFill>
              </a:rPr>
              <a:t> </a:t>
            </a:r>
            <a:endParaRPr lang="en-US" altLang="en-US" sz="2400" smtClean="0">
              <a:solidFill>
                <a:srgbClr val="000000"/>
              </a:solidFill>
            </a:endParaRPr>
          </a:p>
        </p:txBody>
      </p:sp>
      <p:sp>
        <p:nvSpPr>
          <p:cNvPr id="8" name="Rectangle 9"/>
          <p:cNvSpPr>
            <a:spLocks noChangeArrowheads="1"/>
          </p:cNvSpPr>
          <p:nvPr/>
        </p:nvSpPr>
        <p:spPr bwMode="auto">
          <a:xfrm>
            <a:off x="7040033" y="4802188"/>
            <a:ext cx="44884"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0" fontAlgn="base" hangingPunct="0">
              <a:spcBef>
                <a:spcPct val="0"/>
              </a:spcBef>
              <a:spcAft>
                <a:spcPct val="0"/>
              </a:spcAft>
            </a:pPr>
            <a:r>
              <a:rPr lang="en-US" altLang="en-US" sz="1000" smtClean="0">
                <a:solidFill>
                  <a:srgbClr val="000000"/>
                </a:solidFill>
              </a:rPr>
              <a:t> </a:t>
            </a:r>
            <a:endParaRPr lang="en-US" altLang="en-US" sz="2400" smtClean="0">
              <a:solidFill>
                <a:srgbClr val="000000"/>
              </a:solidFill>
            </a:endParaRPr>
          </a:p>
        </p:txBody>
      </p:sp>
      <p:sp>
        <p:nvSpPr>
          <p:cNvPr id="9" name="AutoShape 18" descr="image002"/>
          <p:cNvSpPr>
            <a:spLocks noChangeAspect="1" noChangeArrowheads="1"/>
          </p:cNvSpPr>
          <p:nvPr userDrawn="1"/>
        </p:nvSpPr>
        <p:spPr bwMode="auto">
          <a:xfrm>
            <a:off x="5143500" y="2928939"/>
            <a:ext cx="1905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0" fontAlgn="base" hangingPunct="0">
              <a:spcBef>
                <a:spcPct val="0"/>
              </a:spcBef>
              <a:spcAft>
                <a:spcPct val="0"/>
              </a:spcAft>
            </a:pPr>
            <a:endParaRPr lang="en-GB" altLang="en-US" sz="3200" smtClean="0">
              <a:solidFill>
                <a:srgbClr val="000000"/>
              </a:solidFill>
            </a:endParaRPr>
          </a:p>
        </p:txBody>
      </p:sp>
      <p:sp>
        <p:nvSpPr>
          <p:cNvPr id="10" name="AutoShape 20" descr="image002"/>
          <p:cNvSpPr>
            <a:spLocks noChangeAspect="1" noChangeArrowheads="1"/>
          </p:cNvSpPr>
          <p:nvPr userDrawn="1"/>
        </p:nvSpPr>
        <p:spPr bwMode="auto">
          <a:xfrm>
            <a:off x="5143500" y="2928939"/>
            <a:ext cx="1905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0" fontAlgn="base" hangingPunct="0">
              <a:spcBef>
                <a:spcPct val="0"/>
              </a:spcBef>
              <a:spcAft>
                <a:spcPct val="0"/>
              </a:spcAft>
            </a:pPr>
            <a:endParaRPr lang="en-GB" altLang="en-US" sz="3200" smtClean="0">
              <a:solidFill>
                <a:srgbClr val="000000"/>
              </a:solidFill>
            </a:endParaRPr>
          </a:p>
        </p:txBody>
      </p:sp>
      <p:sp>
        <p:nvSpPr>
          <p:cNvPr id="11" name="AutoShape 23" descr="image002"/>
          <p:cNvSpPr>
            <a:spLocks noChangeAspect="1" noChangeArrowheads="1"/>
          </p:cNvSpPr>
          <p:nvPr userDrawn="1"/>
        </p:nvSpPr>
        <p:spPr bwMode="auto">
          <a:xfrm>
            <a:off x="266700" y="46039"/>
            <a:ext cx="1905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0" fontAlgn="base" hangingPunct="0">
              <a:spcBef>
                <a:spcPct val="0"/>
              </a:spcBef>
              <a:spcAft>
                <a:spcPct val="0"/>
              </a:spcAft>
            </a:pPr>
            <a:endParaRPr lang="en-GB" altLang="en-US" sz="3200" smtClean="0">
              <a:solidFill>
                <a:srgbClr val="000000"/>
              </a:solidFill>
            </a:endParaRPr>
          </a:p>
        </p:txBody>
      </p:sp>
      <p:sp>
        <p:nvSpPr>
          <p:cNvPr id="12" name="AutoShape 25" descr="image002"/>
          <p:cNvSpPr>
            <a:spLocks noChangeAspect="1" noChangeArrowheads="1"/>
          </p:cNvSpPr>
          <p:nvPr userDrawn="1"/>
        </p:nvSpPr>
        <p:spPr bwMode="auto">
          <a:xfrm>
            <a:off x="5143500" y="2928939"/>
            <a:ext cx="1905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eaLnBrk="0" fontAlgn="base" hangingPunct="0">
              <a:spcBef>
                <a:spcPct val="0"/>
              </a:spcBef>
              <a:spcAft>
                <a:spcPct val="0"/>
              </a:spcAft>
            </a:pPr>
            <a:endParaRPr lang="en-GB" altLang="en-US" sz="3200" smtClean="0">
              <a:solidFill>
                <a:srgbClr val="000000"/>
              </a:solidFill>
            </a:endParaRPr>
          </a:p>
        </p:txBody>
      </p:sp>
      <p:pic>
        <p:nvPicPr>
          <p:cNvPr id="13" name="Picture 26" descr="Picture1"/>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496985" y="3132139"/>
            <a:ext cx="1195916"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2803" name="Rectangle 3"/>
          <p:cNvSpPr>
            <a:spLocks noGrp="1" noChangeArrowheads="1"/>
          </p:cNvSpPr>
          <p:nvPr>
            <p:ph type="ctrTitle"/>
          </p:nvPr>
        </p:nvSpPr>
        <p:spPr>
          <a:xfrm>
            <a:off x="0" y="2130426"/>
            <a:ext cx="12192000" cy="1470025"/>
          </a:xfrm>
        </p:spPr>
        <p:txBody>
          <a:bodyPr/>
          <a:lstStyle>
            <a:lvl1pPr>
              <a:defRPr/>
            </a:lvl1pPr>
          </a:lstStyle>
          <a:p>
            <a:r>
              <a:rPr lang="en-US" dirty="0"/>
              <a:t>Title of presentation</a:t>
            </a:r>
          </a:p>
        </p:txBody>
      </p:sp>
      <p:sp>
        <p:nvSpPr>
          <p:cNvPr id="332810" name="Rectangle 10"/>
          <p:cNvSpPr>
            <a:spLocks noGrp="1" noChangeArrowheads="1"/>
          </p:cNvSpPr>
          <p:nvPr>
            <p:ph type="subTitle" idx="1"/>
          </p:nvPr>
        </p:nvSpPr>
        <p:spPr>
          <a:xfrm>
            <a:off x="1828800" y="3886200"/>
            <a:ext cx="8534400" cy="1752600"/>
          </a:xfrm>
        </p:spPr>
        <p:txBody>
          <a:bodyPr>
            <a:noAutofit/>
          </a:bodyPr>
          <a:lstStyle>
            <a:lvl1pPr marL="0" indent="0" algn="ctr">
              <a:buFontTx/>
              <a:buNone/>
              <a:defRPr sz="2400"/>
            </a:lvl1pPr>
          </a:lstStyle>
          <a:p>
            <a:r>
              <a:rPr lang="en-US" dirty="0" smtClean="0"/>
              <a:t>Click to edit Master subtitle style</a:t>
            </a:r>
            <a:endParaRPr lang="en-US" dirty="0"/>
          </a:p>
        </p:txBody>
      </p:sp>
      <p:sp>
        <p:nvSpPr>
          <p:cNvPr id="14" name="Rectangle 4"/>
          <p:cNvSpPr>
            <a:spLocks noGrp="1" noChangeArrowheads="1"/>
          </p:cNvSpPr>
          <p:nvPr>
            <p:ph type="dt" sz="half" idx="10"/>
          </p:nvPr>
        </p:nvSpPr>
        <p:spPr>
          <a:xfrm>
            <a:off x="239185" y="6453189"/>
            <a:ext cx="4813300" cy="268287"/>
          </a:xfrm>
        </p:spPr>
        <p:txBody>
          <a:bodyPr/>
          <a:lstStyle>
            <a:lvl1pPr>
              <a:defRPr sz="1200"/>
            </a:lvl1pPr>
          </a:lstStyle>
          <a:p>
            <a:pPr>
              <a:defRPr/>
            </a:pPr>
            <a:r>
              <a:rPr lang="en-US" altLang="en-US">
                <a:solidFill>
                  <a:srgbClr val="000000"/>
                </a:solidFill>
              </a:rPr>
              <a:t>Geneva, Switzerland, 18 February 2014</a:t>
            </a:r>
          </a:p>
        </p:txBody>
      </p:sp>
    </p:spTree>
    <p:extLst>
      <p:ext uri="{BB962C8B-B14F-4D97-AF65-F5344CB8AC3E}">
        <p14:creationId xmlns:p14="http://schemas.microsoft.com/office/powerpoint/2010/main" val="41705896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000000"/>
                </a:solidFill>
              </a:rPr>
              <a:t>Geneva, Switzerland, 18 February 2014</a:t>
            </a:r>
          </a:p>
        </p:txBody>
      </p:sp>
      <p:sp>
        <p:nvSpPr>
          <p:cNvPr id="5" name="Rectangle 36"/>
          <p:cNvSpPr>
            <a:spLocks noGrp="1" noChangeArrowheads="1"/>
          </p:cNvSpPr>
          <p:nvPr>
            <p:ph type="sldNum" sz="quarter" idx="11"/>
          </p:nvPr>
        </p:nvSpPr>
        <p:spPr>
          <a:ln/>
        </p:spPr>
        <p:txBody>
          <a:bodyPr/>
          <a:lstStyle>
            <a:lvl1pPr>
              <a:defRPr/>
            </a:lvl1pPr>
          </a:lstStyle>
          <a:p>
            <a:fld id="{8BEACF6B-E2C0-4ABE-9E60-34FD765330E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81979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000000"/>
                </a:solidFill>
              </a:rPr>
              <a:t>Geneva, Switzerland, 18 February 2014</a:t>
            </a:r>
          </a:p>
        </p:txBody>
      </p:sp>
      <p:sp>
        <p:nvSpPr>
          <p:cNvPr id="5" name="Rectangle 36"/>
          <p:cNvSpPr>
            <a:spLocks noGrp="1" noChangeArrowheads="1"/>
          </p:cNvSpPr>
          <p:nvPr>
            <p:ph type="sldNum" sz="quarter" idx="11"/>
          </p:nvPr>
        </p:nvSpPr>
        <p:spPr>
          <a:ln/>
        </p:spPr>
        <p:txBody>
          <a:bodyPr/>
          <a:lstStyle>
            <a:lvl1pPr>
              <a:defRPr/>
            </a:lvl1pPr>
          </a:lstStyle>
          <a:p>
            <a:fld id="{5E093800-4DDD-4468-B91E-7DDE304AC9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5954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a:xfrm>
            <a:off x="334434" y="6453189"/>
            <a:ext cx="5376333" cy="312737"/>
          </a:xfrm>
        </p:spPr>
        <p:txBody>
          <a:bodyPr/>
          <a:lstStyle>
            <a:lvl1pPr>
              <a:defRPr smtClean="0"/>
            </a:lvl1pPr>
          </a:lstStyle>
          <a:p>
            <a:r>
              <a:rPr lang="en-US" altLang="en-US">
                <a:solidFill>
                  <a:srgbClr val="000000"/>
                </a:solidFill>
              </a:rPr>
              <a:t>Geneva, Switzerland, 18 February 2014</a:t>
            </a:r>
          </a:p>
          <a:p>
            <a:endParaRPr lang="en-US" altLang="en-US">
              <a:solidFill>
                <a:srgbClr val="000000"/>
              </a:solidFill>
            </a:endParaRPr>
          </a:p>
        </p:txBody>
      </p:sp>
      <p:sp>
        <p:nvSpPr>
          <p:cNvPr id="6" name="Rectangle 36"/>
          <p:cNvSpPr>
            <a:spLocks noGrp="1" noChangeArrowheads="1"/>
          </p:cNvSpPr>
          <p:nvPr>
            <p:ph type="sldNum" sz="quarter" idx="11"/>
          </p:nvPr>
        </p:nvSpPr>
        <p:spPr/>
        <p:txBody>
          <a:bodyPr/>
          <a:lstStyle>
            <a:lvl1pPr>
              <a:defRPr/>
            </a:lvl1pPr>
          </a:lstStyle>
          <a:p>
            <a:fld id="{E104CDCF-DDFD-4E02-ABA7-5686120013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33913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dt" sz="half" idx="10"/>
          </p:nvPr>
        </p:nvSpPr>
        <p:spPr>
          <a:ln/>
        </p:spPr>
        <p:txBody>
          <a:bodyPr/>
          <a:lstStyle>
            <a:lvl1pPr>
              <a:defRPr/>
            </a:lvl1pPr>
          </a:lstStyle>
          <a:p>
            <a:pPr>
              <a:defRPr/>
            </a:pPr>
            <a:r>
              <a:rPr lang="en-US" altLang="en-US">
                <a:solidFill>
                  <a:srgbClr val="000000"/>
                </a:solidFill>
              </a:rPr>
              <a:t>Geneva, Switzerland, 18 February 2014</a:t>
            </a:r>
          </a:p>
        </p:txBody>
      </p:sp>
      <p:sp>
        <p:nvSpPr>
          <p:cNvPr id="8" name="Rectangle 36"/>
          <p:cNvSpPr>
            <a:spLocks noGrp="1" noChangeArrowheads="1"/>
          </p:cNvSpPr>
          <p:nvPr>
            <p:ph type="sldNum" sz="quarter" idx="11"/>
          </p:nvPr>
        </p:nvSpPr>
        <p:spPr>
          <a:ln/>
        </p:spPr>
        <p:txBody>
          <a:bodyPr/>
          <a:lstStyle>
            <a:lvl1pPr>
              <a:defRPr/>
            </a:lvl1pPr>
          </a:lstStyle>
          <a:p>
            <a:fld id="{1FDFDE5F-BA60-410C-A293-45007341F9D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888174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r>
              <a:rPr lang="en-US" altLang="en-US">
                <a:solidFill>
                  <a:srgbClr val="000000"/>
                </a:solidFill>
              </a:rPr>
              <a:t>Geneva, Switzerland, 18 February 2014</a:t>
            </a:r>
          </a:p>
        </p:txBody>
      </p:sp>
      <p:sp>
        <p:nvSpPr>
          <p:cNvPr id="4" name="Rectangle 36"/>
          <p:cNvSpPr>
            <a:spLocks noGrp="1" noChangeArrowheads="1"/>
          </p:cNvSpPr>
          <p:nvPr>
            <p:ph type="sldNum" sz="quarter" idx="11"/>
          </p:nvPr>
        </p:nvSpPr>
        <p:spPr>
          <a:ln/>
        </p:spPr>
        <p:txBody>
          <a:bodyPr/>
          <a:lstStyle>
            <a:lvl1pPr>
              <a:defRPr/>
            </a:lvl1pPr>
          </a:lstStyle>
          <a:p>
            <a:fld id="{F121F951-8766-4B63-8D62-DA15483FCF5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953335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en-US">
                <a:solidFill>
                  <a:srgbClr val="000000"/>
                </a:solidFill>
              </a:rPr>
              <a:t>Geneva, Switzerland, 18 February 2014</a:t>
            </a:r>
          </a:p>
        </p:txBody>
      </p:sp>
      <p:sp>
        <p:nvSpPr>
          <p:cNvPr id="3" name="Rectangle 36"/>
          <p:cNvSpPr>
            <a:spLocks noGrp="1" noChangeArrowheads="1"/>
          </p:cNvSpPr>
          <p:nvPr>
            <p:ph type="sldNum" sz="quarter" idx="11"/>
          </p:nvPr>
        </p:nvSpPr>
        <p:spPr>
          <a:ln/>
        </p:spPr>
        <p:txBody>
          <a:bodyPr/>
          <a:lstStyle>
            <a:lvl1pPr>
              <a:defRPr/>
            </a:lvl1pPr>
          </a:lstStyle>
          <a:p>
            <a:fld id="{BC8FA353-FBE2-4E04-B512-7EFCC174335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932334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000000"/>
                </a:solidFill>
              </a:rPr>
              <a:t>Geneva, Switzerland, 18 February 2014</a:t>
            </a:r>
          </a:p>
        </p:txBody>
      </p:sp>
      <p:sp>
        <p:nvSpPr>
          <p:cNvPr id="6" name="Rectangle 36"/>
          <p:cNvSpPr>
            <a:spLocks noGrp="1" noChangeArrowheads="1"/>
          </p:cNvSpPr>
          <p:nvPr>
            <p:ph type="sldNum" sz="quarter" idx="11"/>
          </p:nvPr>
        </p:nvSpPr>
        <p:spPr>
          <a:ln/>
        </p:spPr>
        <p:txBody>
          <a:bodyPr/>
          <a:lstStyle>
            <a:lvl1pPr>
              <a:defRPr/>
            </a:lvl1pPr>
          </a:lstStyle>
          <a:p>
            <a:fld id="{C05034AE-325B-44BB-A4B4-FD6B93DF014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24804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B9AE0A-4881-4291-AEED-F79C80AF86EE}" type="datetime1">
              <a:rPr lang="en-US" smtClean="0"/>
              <a:t>12/02/2014</a:t>
            </a:fld>
            <a:endParaRPr lang="en-US"/>
          </a:p>
        </p:txBody>
      </p:sp>
      <p:sp>
        <p:nvSpPr>
          <p:cNvPr id="5" name="Footer Placeholder 4"/>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6" name="Slide Number Placeholder 5"/>
          <p:cNvSpPr>
            <a:spLocks noGrp="1"/>
          </p:cNvSpPr>
          <p:nvPr>
            <p:ph type="sldNum" sz="quarter" idx="12"/>
          </p:nvPr>
        </p:nvSpPr>
        <p:spPr/>
        <p:txBody>
          <a:bodyPr/>
          <a:lstStyle/>
          <a:p>
            <a:fld id="{5F2B41EC-EDFB-4E51-8A94-35559E68C05C}" type="slidenum">
              <a:rPr lang="en-US" smtClean="0"/>
              <a:t>‹#›</a:t>
            </a:fld>
            <a:endParaRPr lang="en-US"/>
          </a:p>
        </p:txBody>
      </p:sp>
    </p:spTree>
    <p:extLst>
      <p:ext uri="{BB962C8B-B14F-4D97-AF65-F5344CB8AC3E}">
        <p14:creationId xmlns:p14="http://schemas.microsoft.com/office/powerpoint/2010/main" val="39593929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en-US">
                <a:solidFill>
                  <a:srgbClr val="000000"/>
                </a:solidFill>
              </a:rPr>
              <a:t>Geneva, Switzerland, 18 February 2014</a:t>
            </a:r>
          </a:p>
        </p:txBody>
      </p:sp>
      <p:sp>
        <p:nvSpPr>
          <p:cNvPr id="6" name="Rectangle 36"/>
          <p:cNvSpPr>
            <a:spLocks noGrp="1" noChangeArrowheads="1"/>
          </p:cNvSpPr>
          <p:nvPr>
            <p:ph type="sldNum" sz="quarter" idx="11"/>
          </p:nvPr>
        </p:nvSpPr>
        <p:spPr>
          <a:ln/>
        </p:spPr>
        <p:txBody>
          <a:bodyPr/>
          <a:lstStyle>
            <a:lvl1pPr>
              <a:defRPr/>
            </a:lvl1pPr>
          </a:lstStyle>
          <a:p>
            <a:fld id="{EC535615-5244-4C29-B9CC-D9BA5D67772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837551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000000"/>
                </a:solidFill>
              </a:rPr>
              <a:t>Geneva, Switzerland, 18 February 2014</a:t>
            </a:r>
          </a:p>
        </p:txBody>
      </p:sp>
      <p:sp>
        <p:nvSpPr>
          <p:cNvPr id="5" name="Rectangle 36"/>
          <p:cNvSpPr>
            <a:spLocks noGrp="1" noChangeArrowheads="1"/>
          </p:cNvSpPr>
          <p:nvPr>
            <p:ph type="sldNum" sz="quarter" idx="11"/>
          </p:nvPr>
        </p:nvSpPr>
        <p:spPr>
          <a:ln/>
        </p:spPr>
        <p:txBody>
          <a:bodyPr/>
          <a:lstStyle>
            <a:lvl1pPr>
              <a:defRPr/>
            </a:lvl1pPr>
          </a:lstStyle>
          <a:p>
            <a:fld id="{F666620C-7FFB-4EFE-BB97-AFEF9DA42A3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0996638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1"/>
            <a:ext cx="3048000" cy="612616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0" y="1"/>
            <a:ext cx="8940800" cy="6126163"/>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Rectangle 4"/>
          <p:cNvSpPr>
            <a:spLocks noGrp="1" noChangeArrowheads="1"/>
          </p:cNvSpPr>
          <p:nvPr>
            <p:ph type="dt" sz="half" idx="10"/>
          </p:nvPr>
        </p:nvSpPr>
        <p:spPr>
          <a:ln/>
        </p:spPr>
        <p:txBody>
          <a:bodyPr/>
          <a:lstStyle>
            <a:lvl1pPr>
              <a:defRPr/>
            </a:lvl1pPr>
          </a:lstStyle>
          <a:p>
            <a:pPr>
              <a:defRPr/>
            </a:pPr>
            <a:r>
              <a:rPr lang="en-US" altLang="en-US">
                <a:solidFill>
                  <a:srgbClr val="000000"/>
                </a:solidFill>
              </a:rPr>
              <a:t>Geneva, Switzerland, 18 February 2014</a:t>
            </a:r>
          </a:p>
        </p:txBody>
      </p:sp>
      <p:sp>
        <p:nvSpPr>
          <p:cNvPr id="5" name="Rectangle 36"/>
          <p:cNvSpPr>
            <a:spLocks noGrp="1" noChangeArrowheads="1"/>
          </p:cNvSpPr>
          <p:nvPr>
            <p:ph type="sldNum" sz="quarter" idx="11"/>
          </p:nvPr>
        </p:nvSpPr>
        <p:spPr>
          <a:ln/>
        </p:spPr>
        <p:txBody>
          <a:bodyPr/>
          <a:lstStyle>
            <a:lvl1pPr>
              <a:defRPr/>
            </a:lvl1pPr>
          </a:lstStyle>
          <a:p>
            <a:fld id="{68C10AC6-3DEF-4054-A603-FEA1E8CA804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246273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0"/>
            <a:ext cx="109728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0" y="3938589"/>
            <a:ext cx="10972800" cy="21875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Rectangle 4"/>
          <p:cNvSpPr>
            <a:spLocks noGrp="1" noChangeArrowheads="1"/>
          </p:cNvSpPr>
          <p:nvPr>
            <p:ph type="dt" sz="half" idx="10"/>
          </p:nvPr>
        </p:nvSpPr>
        <p:spPr/>
        <p:txBody>
          <a:bodyPr/>
          <a:lstStyle>
            <a:lvl1pPr>
              <a:defRPr sz="1200">
                <a:latin typeface="Univers" pitchFamily="34" charset="0"/>
              </a:defRPr>
            </a:lvl1pPr>
          </a:lstStyle>
          <a:p>
            <a:pPr>
              <a:defRPr/>
            </a:pPr>
            <a:r>
              <a:rPr lang="en-US" altLang="en-US">
                <a:solidFill>
                  <a:srgbClr val="000000"/>
                </a:solidFill>
              </a:rPr>
              <a:t>Geneva, Switzerland, 18 February 2014</a:t>
            </a:r>
          </a:p>
        </p:txBody>
      </p:sp>
      <p:sp>
        <p:nvSpPr>
          <p:cNvPr id="6" name="Rectangle 36"/>
          <p:cNvSpPr>
            <a:spLocks noGrp="1" noChangeArrowheads="1"/>
          </p:cNvSpPr>
          <p:nvPr>
            <p:ph type="sldNum" sz="quarter" idx="11"/>
          </p:nvPr>
        </p:nvSpPr>
        <p:spPr>
          <a:xfrm>
            <a:off x="10329333" y="6453189"/>
            <a:ext cx="1822451" cy="288925"/>
          </a:xfrm>
        </p:spPr>
        <p:txBody>
          <a:bodyPr/>
          <a:lstStyle>
            <a:lvl1pPr>
              <a:defRPr/>
            </a:lvl1pPr>
          </a:lstStyle>
          <a:p>
            <a:fld id="{E205E168-2EDB-446E-A10A-97123D63D72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32634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276C8-A275-4458-A84E-0D0B82F0AA32}" type="datetime1">
              <a:rPr lang="en-US" smtClean="0"/>
              <a:t>12/02/2014</a:t>
            </a:fld>
            <a:endParaRPr lang="en-US"/>
          </a:p>
        </p:txBody>
      </p:sp>
      <p:sp>
        <p:nvSpPr>
          <p:cNvPr id="5" name="Footer Placeholder 4"/>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6" name="Slide Number Placeholder 5"/>
          <p:cNvSpPr>
            <a:spLocks noGrp="1"/>
          </p:cNvSpPr>
          <p:nvPr>
            <p:ph type="sldNum" sz="quarter" idx="12"/>
          </p:nvPr>
        </p:nvSpPr>
        <p:spPr/>
        <p:txBody>
          <a:bodyPr/>
          <a:lstStyle/>
          <a:p>
            <a:fld id="{5F2B41EC-EDFB-4E51-8A94-35559E68C05C}" type="slidenum">
              <a:rPr lang="en-US" smtClean="0"/>
              <a:t>‹#›</a:t>
            </a:fld>
            <a:endParaRPr lang="en-US"/>
          </a:p>
        </p:txBody>
      </p:sp>
    </p:spTree>
    <p:extLst>
      <p:ext uri="{BB962C8B-B14F-4D97-AF65-F5344CB8AC3E}">
        <p14:creationId xmlns:p14="http://schemas.microsoft.com/office/powerpoint/2010/main" val="469387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D1A5E09-EAFF-45D0-AE64-E1AA3F0373FA}" type="datetime1">
              <a:rPr lang="en-US" smtClean="0"/>
              <a:t>12/02/2014</a:t>
            </a:fld>
            <a:endParaRPr lang="en-US"/>
          </a:p>
        </p:txBody>
      </p:sp>
      <p:sp>
        <p:nvSpPr>
          <p:cNvPr id="6" name="Footer Placeholder 5"/>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7" name="Slide Number Placeholder 6"/>
          <p:cNvSpPr>
            <a:spLocks noGrp="1"/>
          </p:cNvSpPr>
          <p:nvPr>
            <p:ph type="sldNum" sz="quarter" idx="12"/>
          </p:nvPr>
        </p:nvSpPr>
        <p:spPr/>
        <p:txBody>
          <a:bodyPr/>
          <a:lstStyle/>
          <a:p>
            <a:fld id="{5F2B41EC-EDFB-4E51-8A94-35559E68C05C}" type="slidenum">
              <a:rPr lang="en-US" smtClean="0"/>
              <a:t>‹#›</a:t>
            </a:fld>
            <a:endParaRPr lang="en-US"/>
          </a:p>
        </p:txBody>
      </p:sp>
    </p:spTree>
    <p:extLst>
      <p:ext uri="{BB962C8B-B14F-4D97-AF65-F5344CB8AC3E}">
        <p14:creationId xmlns:p14="http://schemas.microsoft.com/office/powerpoint/2010/main" val="1660373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641B1D7-0B2D-46AD-BE51-3F0941A2F001}" type="datetime1">
              <a:rPr lang="en-US" smtClean="0"/>
              <a:t>12/02/2014</a:t>
            </a:fld>
            <a:endParaRPr lang="en-US"/>
          </a:p>
        </p:txBody>
      </p:sp>
      <p:sp>
        <p:nvSpPr>
          <p:cNvPr id="8" name="Footer Placeholder 7"/>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9" name="Slide Number Placeholder 8"/>
          <p:cNvSpPr>
            <a:spLocks noGrp="1"/>
          </p:cNvSpPr>
          <p:nvPr>
            <p:ph type="sldNum" sz="quarter" idx="12"/>
          </p:nvPr>
        </p:nvSpPr>
        <p:spPr/>
        <p:txBody>
          <a:bodyPr/>
          <a:lstStyle/>
          <a:p>
            <a:fld id="{5F2B41EC-EDFB-4E51-8A94-35559E68C05C}" type="slidenum">
              <a:rPr lang="en-US" smtClean="0"/>
              <a:t>‹#›</a:t>
            </a:fld>
            <a:endParaRPr lang="en-US"/>
          </a:p>
        </p:txBody>
      </p:sp>
    </p:spTree>
    <p:extLst>
      <p:ext uri="{BB962C8B-B14F-4D97-AF65-F5344CB8AC3E}">
        <p14:creationId xmlns:p14="http://schemas.microsoft.com/office/powerpoint/2010/main" val="2898112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Candara" panose="020E0502030303020204"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196ACF94-B3E5-4879-982C-55A27A3BEB4B}" type="datetime1">
              <a:rPr lang="en-US" smtClean="0"/>
              <a:t>12/02/2014</a:t>
            </a:fld>
            <a:endParaRPr lang="en-US"/>
          </a:p>
        </p:txBody>
      </p:sp>
      <p:sp>
        <p:nvSpPr>
          <p:cNvPr id="4" name="Footer Placeholder 3"/>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5" name="Slide Number Placeholder 4"/>
          <p:cNvSpPr>
            <a:spLocks noGrp="1"/>
          </p:cNvSpPr>
          <p:nvPr>
            <p:ph type="sldNum" sz="quarter" idx="12"/>
          </p:nvPr>
        </p:nvSpPr>
        <p:spPr/>
        <p:txBody>
          <a:bodyPr/>
          <a:lstStyle/>
          <a:p>
            <a:fld id="{5F2B41EC-EDFB-4E51-8A94-35559E68C05C}" type="slidenum">
              <a:rPr lang="en-US" smtClean="0"/>
              <a:t>‹#›</a:t>
            </a:fld>
            <a:endParaRPr lang="en-US"/>
          </a:p>
        </p:txBody>
      </p:sp>
    </p:spTree>
    <p:extLst>
      <p:ext uri="{BB962C8B-B14F-4D97-AF65-F5344CB8AC3E}">
        <p14:creationId xmlns:p14="http://schemas.microsoft.com/office/powerpoint/2010/main" val="329835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BE731-E25A-4A80-99D9-A4A86B49502B}" type="datetime1">
              <a:rPr lang="en-US" smtClean="0"/>
              <a:t>12/02/2014</a:t>
            </a:fld>
            <a:endParaRPr lang="en-US"/>
          </a:p>
        </p:txBody>
      </p:sp>
      <p:sp>
        <p:nvSpPr>
          <p:cNvPr id="3" name="Footer Placeholder 2"/>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4" name="Slide Number Placeholder 3"/>
          <p:cNvSpPr>
            <a:spLocks noGrp="1"/>
          </p:cNvSpPr>
          <p:nvPr>
            <p:ph type="sldNum" sz="quarter" idx="12"/>
          </p:nvPr>
        </p:nvSpPr>
        <p:spPr/>
        <p:txBody>
          <a:bodyPr/>
          <a:lstStyle/>
          <a:p>
            <a:fld id="{5F2B41EC-EDFB-4E51-8A94-35559E68C05C}" type="slidenum">
              <a:rPr lang="en-US" smtClean="0"/>
              <a:t>‹#›</a:t>
            </a:fld>
            <a:endParaRPr lang="en-US"/>
          </a:p>
        </p:txBody>
      </p:sp>
    </p:spTree>
    <p:extLst>
      <p:ext uri="{BB962C8B-B14F-4D97-AF65-F5344CB8AC3E}">
        <p14:creationId xmlns:p14="http://schemas.microsoft.com/office/powerpoint/2010/main" val="905829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386671-C1A6-4775-BD3D-ACE3861FE7D6}" type="datetime1">
              <a:rPr lang="en-US" smtClean="0"/>
              <a:t>12/02/2014</a:t>
            </a:fld>
            <a:endParaRPr lang="en-US"/>
          </a:p>
        </p:txBody>
      </p:sp>
      <p:sp>
        <p:nvSpPr>
          <p:cNvPr id="6" name="Footer Placeholder 5"/>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7" name="Slide Number Placeholder 6"/>
          <p:cNvSpPr>
            <a:spLocks noGrp="1"/>
          </p:cNvSpPr>
          <p:nvPr>
            <p:ph type="sldNum" sz="quarter" idx="12"/>
          </p:nvPr>
        </p:nvSpPr>
        <p:spPr/>
        <p:txBody>
          <a:bodyPr/>
          <a:lstStyle/>
          <a:p>
            <a:fld id="{5F2B41EC-EDFB-4E51-8A94-35559E68C05C}" type="slidenum">
              <a:rPr lang="en-US" smtClean="0"/>
              <a:t>‹#›</a:t>
            </a:fld>
            <a:endParaRPr lang="en-US"/>
          </a:p>
        </p:txBody>
      </p:sp>
    </p:spTree>
    <p:extLst>
      <p:ext uri="{BB962C8B-B14F-4D97-AF65-F5344CB8AC3E}">
        <p14:creationId xmlns:p14="http://schemas.microsoft.com/office/powerpoint/2010/main" val="3554703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FB71B9-E10C-4B5A-A84D-FAABE9E415B2}" type="datetime1">
              <a:rPr lang="en-US" smtClean="0"/>
              <a:t>12/02/2014</a:t>
            </a:fld>
            <a:endParaRPr lang="en-US"/>
          </a:p>
        </p:txBody>
      </p:sp>
      <p:sp>
        <p:nvSpPr>
          <p:cNvPr id="6" name="Footer Placeholder 5"/>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7" name="Slide Number Placeholder 6"/>
          <p:cNvSpPr>
            <a:spLocks noGrp="1"/>
          </p:cNvSpPr>
          <p:nvPr>
            <p:ph type="sldNum" sz="quarter" idx="12"/>
          </p:nvPr>
        </p:nvSpPr>
        <p:spPr/>
        <p:txBody>
          <a:bodyPr/>
          <a:lstStyle/>
          <a:p>
            <a:fld id="{5F2B41EC-EDFB-4E51-8A94-35559E68C05C}" type="slidenum">
              <a:rPr lang="en-US" smtClean="0"/>
              <a:t>‹#›</a:t>
            </a:fld>
            <a:endParaRPr lang="en-US"/>
          </a:p>
        </p:txBody>
      </p:sp>
    </p:spTree>
    <p:extLst>
      <p:ext uri="{BB962C8B-B14F-4D97-AF65-F5344CB8AC3E}">
        <p14:creationId xmlns:p14="http://schemas.microsoft.com/office/powerpoint/2010/main" val="1329451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66E066-A707-4590-86A2-2CDC829E27FD}" type="datetime1">
              <a:rPr lang="en-US" smtClean="0"/>
              <a:t>12/02/2014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Copyright (c) 2013, Eclipse Foundation, Inc. Made available under the Eclipse Public License 1.0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2B41EC-EDFB-4E51-8A94-35559E68C05C}" type="slidenum">
              <a:rPr lang="en-US" smtClean="0"/>
              <a:t>‹#›</a:t>
            </a:fld>
            <a:endParaRPr lang="en-US"/>
          </a:p>
        </p:txBody>
      </p:sp>
    </p:spTree>
    <p:extLst>
      <p:ext uri="{BB962C8B-B14F-4D97-AF65-F5344CB8AC3E}">
        <p14:creationId xmlns:p14="http://schemas.microsoft.com/office/powerpoint/2010/main" val="1264609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0" descr="Watermark"/>
          <p:cNvPicPr>
            <a:picLocks noChangeAspect="1" noChangeArrowheads="1"/>
          </p:cNvPicPr>
          <p:nvPr/>
        </p:nvPicPr>
        <p:blipFill>
          <a:blip r:embed="rId14">
            <a:extLst>
              <a:ext uri="{28A0092B-C50C-407E-A947-70E740481C1C}">
                <a14:useLocalDpi xmlns:a14="http://schemas.microsoft.com/office/drawing/2010/main" val="0"/>
              </a:ext>
            </a:extLst>
          </a:blip>
          <a:srcRect l="6723" b="12773"/>
          <a:stretch>
            <a:fillRect/>
          </a:stretch>
        </p:blipFill>
        <p:spPr bwMode="auto">
          <a:xfrm>
            <a:off x="1" y="765176"/>
            <a:ext cx="8591551" cy="609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0"/>
            <a:ext cx="12192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dt" sz="half" idx="2"/>
          </p:nvPr>
        </p:nvSpPr>
        <p:spPr bwMode="auto">
          <a:xfrm>
            <a:off x="239184" y="6453189"/>
            <a:ext cx="5376333" cy="3127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Univers" pitchFamily="34" charset="0"/>
              </a:defRPr>
            </a:lvl1pPr>
          </a:lstStyle>
          <a:p>
            <a:pPr eaLnBrk="0" fontAlgn="base" hangingPunct="0">
              <a:spcBef>
                <a:spcPct val="0"/>
              </a:spcBef>
              <a:spcAft>
                <a:spcPct val="0"/>
              </a:spcAft>
              <a:defRPr/>
            </a:pPr>
            <a:r>
              <a:rPr lang="en-US" altLang="en-US">
                <a:solidFill>
                  <a:srgbClr val="000000"/>
                </a:solidFill>
              </a:rPr>
              <a:t>Geneva, Switzerland, 18 February 2014</a:t>
            </a:r>
          </a:p>
        </p:txBody>
      </p:sp>
      <p:sp>
        <p:nvSpPr>
          <p:cNvPr id="1060" name="Rectangle 36"/>
          <p:cNvSpPr>
            <a:spLocks noGrp="1" noChangeArrowheads="1"/>
          </p:cNvSpPr>
          <p:nvPr>
            <p:ph type="sldNum" sz="quarter" idx="4"/>
          </p:nvPr>
        </p:nvSpPr>
        <p:spPr bwMode="auto">
          <a:xfrm>
            <a:off x="10335685" y="6453188"/>
            <a:ext cx="1822449" cy="43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eaLnBrk="0" fontAlgn="base" hangingPunct="0">
              <a:spcBef>
                <a:spcPct val="0"/>
              </a:spcBef>
              <a:spcAft>
                <a:spcPct val="0"/>
              </a:spcAft>
            </a:pPr>
            <a:fld id="{3B003BDF-54F8-4506-855D-5D211C6BBC19}" type="slidenum">
              <a:rPr lang="en-US" smtClean="0">
                <a:solidFill>
                  <a:srgbClr val="000000"/>
                </a:solidFill>
              </a:rPr>
              <a:pPr eaLnBrk="0" fontAlgn="base" hangingPunct="0">
                <a:spcBef>
                  <a:spcPct val="0"/>
                </a:spcBef>
                <a:spcAft>
                  <a:spcPct val="0"/>
                </a:spcAft>
              </a:pPr>
              <a:t>‹#›</a:t>
            </a:fld>
            <a:endParaRPr lang="en-US" smtClean="0">
              <a:solidFill>
                <a:srgbClr val="000000"/>
              </a:solidFill>
            </a:endParaRPr>
          </a:p>
        </p:txBody>
      </p:sp>
      <p:sp>
        <p:nvSpPr>
          <p:cNvPr id="1030" name="Rectangle 37"/>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844982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hf hdr="0" ftr="0"/>
  <p:txStyles>
    <p:titleStyle>
      <a:lvl1pPr algn="ctr" rtl="0" eaLnBrk="0" fontAlgn="base" hangingPunct="0">
        <a:spcBef>
          <a:spcPct val="0"/>
        </a:spcBef>
        <a:spcAft>
          <a:spcPct val="0"/>
        </a:spcAft>
        <a:defRPr sz="3200" b="1">
          <a:solidFill>
            <a:schemeClr val="bg2"/>
          </a:solidFill>
          <a:latin typeface="+mj-lt"/>
          <a:ea typeface="+mj-ea"/>
          <a:cs typeface="+mj-cs"/>
        </a:defRPr>
      </a:lvl1pPr>
      <a:lvl2pPr algn="ctr" rtl="0" eaLnBrk="0" fontAlgn="base" hangingPunct="0">
        <a:spcBef>
          <a:spcPct val="0"/>
        </a:spcBef>
        <a:spcAft>
          <a:spcPct val="0"/>
        </a:spcAft>
        <a:defRPr sz="3200" b="1">
          <a:solidFill>
            <a:schemeClr val="bg2"/>
          </a:solidFill>
          <a:latin typeface="Verdana" pitchFamily="34" charset="0"/>
        </a:defRPr>
      </a:lvl2pPr>
      <a:lvl3pPr algn="ctr" rtl="0" eaLnBrk="0" fontAlgn="base" hangingPunct="0">
        <a:spcBef>
          <a:spcPct val="0"/>
        </a:spcBef>
        <a:spcAft>
          <a:spcPct val="0"/>
        </a:spcAft>
        <a:defRPr sz="3200" b="1">
          <a:solidFill>
            <a:schemeClr val="bg2"/>
          </a:solidFill>
          <a:latin typeface="Verdana" pitchFamily="34" charset="0"/>
        </a:defRPr>
      </a:lvl3pPr>
      <a:lvl4pPr algn="ctr" rtl="0" eaLnBrk="0" fontAlgn="base" hangingPunct="0">
        <a:spcBef>
          <a:spcPct val="0"/>
        </a:spcBef>
        <a:spcAft>
          <a:spcPct val="0"/>
        </a:spcAft>
        <a:defRPr sz="3200" b="1">
          <a:solidFill>
            <a:schemeClr val="bg2"/>
          </a:solidFill>
          <a:latin typeface="Verdana" pitchFamily="34" charset="0"/>
        </a:defRPr>
      </a:lvl4pPr>
      <a:lvl5pPr algn="ctr" rtl="0" eaLnBrk="0" fontAlgn="base" hangingPunct="0">
        <a:spcBef>
          <a:spcPct val="0"/>
        </a:spcBef>
        <a:spcAft>
          <a:spcPct val="0"/>
        </a:spcAft>
        <a:defRPr sz="3200" b="1">
          <a:solidFill>
            <a:schemeClr val="bg2"/>
          </a:solidFill>
          <a:latin typeface="Verdana" pitchFamily="34" charset="0"/>
        </a:defRPr>
      </a:lvl5pPr>
      <a:lvl6pPr marL="457200" algn="ctr" rtl="0" eaLnBrk="0" fontAlgn="base" hangingPunct="0">
        <a:spcBef>
          <a:spcPct val="0"/>
        </a:spcBef>
        <a:spcAft>
          <a:spcPct val="0"/>
        </a:spcAft>
        <a:defRPr sz="3200" b="1">
          <a:solidFill>
            <a:schemeClr val="bg2"/>
          </a:solidFill>
          <a:latin typeface="Verdana" pitchFamily="34" charset="0"/>
        </a:defRPr>
      </a:lvl6pPr>
      <a:lvl7pPr marL="914400" algn="ctr" rtl="0" eaLnBrk="0" fontAlgn="base" hangingPunct="0">
        <a:spcBef>
          <a:spcPct val="0"/>
        </a:spcBef>
        <a:spcAft>
          <a:spcPct val="0"/>
        </a:spcAft>
        <a:defRPr sz="3200" b="1">
          <a:solidFill>
            <a:schemeClr val="bg2"/>
          </a:solidFill>
          <a:latin typeface="Verdana" pitchFamily="34" charset="0"/>
        </a:defRPr>
      </a:lvl7pPr>
      <a:lvl8pPr marL="1371600" algn="ctr" rtl="0" eaLnBrk="0" fontAlgn="base" hangingPunct="0">
        <a:spcBef>
          <a:spcPct val="0"/>
        </a:spcBef>
        <a:spcAft>
          <a:spcPct val="0"/>
        </a:spcAft>
        <a:defRPr sz="3200" b="1">
          <a:solidFill>
            <a:schemeClr val="bg2"/>
          </a:solidFill>
          <a:latin typeface="Verdana" pitchFamily="34" charset="0"/>
        </a:defRPr>
      </a:lvl8pPr>
      <a:lvl9pPr marL="1828800" algn="ctr" rtl="0" eaLnBrk="0" fontAlgn="base" hangingPunct="0">
        <a:spcBef>
          <a:spcPct val="0"/>
        </a:spcBef>
        <a:spcAft>
          <a:spcPct val="0"/>
        </a:spcAft>
        <a:defRPr sz="3200" b="1">
          <a:solidFill>
            <a:schemeClr val="bg2"/>
          </a:solidFill>
          <a:latin typeface="Verdana" pitchFamily="34" charset="0"/>
        </a:defRPr>
      </a:lvl9pPr>
    </p:titleStyle>
    <p:bodyStyle>
      <a:lvl1pPr marL="342900" indent="-342900" algn="l" rtl="0" eaLnBrk="0" fontAlgn="base" hangingPunct="0">
        <a:spcBef>
          <a:spcPct val="20000"/>
        </a:spcBef>
        <a:spcAft>
          <a:spcPct val="0"/>
        </a:spcAft>
        <a:buSzPct val="75000"/>
        <a:buBlip>
          <a:blip r:embed="rId15"/>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SzPct val="70000"/>
        <a:buFont typeface="ZapfDingbats BT" pitchFamily="18" charset="2"/>
        <a:buBlip>
          <a:blip r:embed="rId16"/>
        </a:buBlip>
        <a:defRPr sz="2800">
          <a:solidFill>
            <a:schemeClr val="bg2"/>
          </a:solidFill>
          <a:latin typeface="+mn-lt"/>
        </a:defRPr>
      </a:lvl2pPr>
      <a:lvl3pPr marL="1143000" indent="-228600" algn="l" rtl="0" eaLnBrk="0" fontAlgn="base" hangingPunct="0">
        <a:spcBef>
          <a:spcPct val="20000"/>
        </a:spcBef>
        <a:spcAft>
          <a:spcPct val="0"/>
        </a:spcAft>
        <a:buSzPct val="60000"/>
        <a:buBlip>
          <a:blip r:embed="rId15"/>
        </a:buBlip>
        <a:defRPr sz="2400">
          <a:solidFill>
            <a:schemeClr val="bg2"/>
          </a:solidFill>
          <a:latin typeface="+mn-lt"/>
        </a:defRPr>
      </a:lvl3pPr>
      <a:lvl4pPr marL="1600200" indent="-228600" algn="l" rtl="0" eaLnBrk="0" fontAlgn="base" hangingPunct="0">
        <a:spcBef>
          <a:spcPct val="20000"/>
        </a:spcBef>
        <a:spcAft>
          <a:spcPct val="0"/>
        </a:spcAft>
        <a:buSzPct val="70000"/>
        <a:buFont typeface="ZapfDingbats BT" pitchFamily="18" charset="2"/>
        <a:buBlip>
          <a:blip r:embed="rId16"/>
        </a:buBlip>
        <a:defRPr sz="2000">
          <a:solidFill>
            <a:schemeClr val="bg2"/>
          </a:solidFill>
          <a:latin typeface="+mn-lt"/>
        </a:defRPr>
      </a:lvl4pPr>
      <a:lvl5pPr marL="2057400" indent="-228600" algn="l" rtl="0" eaLnBrk="0" fontAlgn="base" hangingPunct="0">
        <a:spcBef>
          <a:spcPct val="20000"/>
        </a:spcBef>
        <a:spcAft>
          <a:spcPct val="0"/>
        </a:spcAft>
        <a:buSzPct val="60000"/>
        <a:buBlip>
          <a:blip r:embed="rId15"/>
        </a:buBlip>
        <a:defRPr sz="2000">
          <a:solidFill>
            <a:schemeClr val="bg2"/>
          </a:solidFill>
          <a:latin typeface="+mn-lt"/>
        </a:defRPr>
      </a:lvl5pPr>
      <a:lvl6pPr marL="2514600" indent="-228600" algn="l" rtl="0" eaLnBrk="0" fontAlgn="base" hangingPunct="0">
        <a:spcBef>
          <a:spcPct val="20000"/>
        </a:spcBef>
        <a:spcAft>
          <a:spcPct val="0"/>
        </a:spcAft>
        <a:buSzPct val="60000"/>
        <a:buBlip>
          <a:blip r:embed="rId15"/>
        </a:buBlip>
        <a:defRPr sz="2000">
          <a:solidFill>
            <a:schemeClr val="bg2"/>
          </a:solidFill>
          <a:latin typeface="+mn-lt"/>
        </a:defRPr>
      </a:lvl6pPr>
      <a:lvl7pPr marL="2971800" indent="-228600" algn="l" rtl="0" eaLnBrk="0" fontAlgn="base" hangingPunct="0">
        <a:spcBef>
          <a:spcPct val="20000"/>
        </a:spcBef>
        <a:spcAft>
          <a:spcPct val="0"/>
        </a:spcAft>
        <a:buSzPct val="60000"/>
        <a:buBlip>
          <a:blip r:embed="rId15"/>
        </a:buBlip>
        <a:defRPr sz="2000">
          <a:solidFill>
            <a:schemeClr val="bg2"/>
          </a:solidFill>
          <a:latin typeface="+mn-lt"/>
        </a:defRPr>
      </a:lvl7pPr>
      <a:lvl8pPr marL="3429000" indent="-228600" algn="l" rtl="0" eaLnBrk="0" fontAlgn="base" hangingPunct="0">
        <a:spcBef>
          <a:spcPct val="20000"/>
        </a:spcBef>
        <a:spcAft>
          <a:spcPct val="0"/>
        </a:spcAft>
        <a:buSzPct val="60000"/>
        <a:buBlip>
          <a:blip r:embed="rId15"/>
        </a:buBlip>
        <a:defRPr sz="2000">
          <a:solidFill>
            <a:schemeClr val="bg2"/>
          </a:solidFill>
          <a:latin typeface="+mn-lt"/>
        </a:defRPr>
      </a:lvl8pPr>
      <a:lvl9pPr marL="3886200" indent="-228600" algn="l" rtl="0" eaLnBrk="0" fontAlgn="base" hangingPunct="0">
        <a:spcBef>
          <a:spcPct val="20000"/>
        </a:spcBef>
        <a:spcAft>
          <a:spcPct val="0"/>
        </a:spcAft>
        <a:buSzPct val="60000"/>
        <a:buBlip>
          <a:blip r:embed="rId15"/>
        </a:buBlip>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gif"/></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8" Type="http://schemas.openxmlformats.org/officeDocument/2006/relationships/image" Target="../media/image26.emf"/><Relationship Id="rId13" Type="http://schemas.openxmlformats.org/officeDocument/2006/relationships/image" Target="../media/image48.png"/><Relationship Id="rId3" Type="http://schemas.openxmlformats.org/officeDocument/2006/relationships/image" Target="../media/image43.gif"/><Relationship Id="rId7" Type="http://schemas.openxmlformats.org/officeDocument/2006/relationships/image" Target="../media/image25.emf"/><Relationship Id="rId12"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4.emf"/><Relationship Id="rId11" Type="http://schemas.openxmlformats.org/officeDocument/2006/relationships/image" Target="../media/image46.gif"/><Relationship Id="rId5" Type="http://schemas.openxmlformats.org/officeDocument/2006/relationships/image" Target="../media/image23.emf"/><Relationship Id="rId10" Type="http://schemas.openxmlformats.org/officeDocument/2006/relationships/image" Target="../media/image45.png"/><Relationship Id="rId4" Type="http://schemas.openxmlformats.org/officeDocument/2006/relationships/image" Target="../media/image22.png"/><Relationship Id="rId9" Type="http://schemas.openxmlformats.org/officeDocument/2006/relationships/image" Target="../media/image44.jpeg"/><Relationship Id="rId14" Type="http://schemas.openxmlformats.org/officeDocument/2006/relationships/image" Target="../media/image4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iot.eclipse.org/" TargetMode="External"/><Relationship Id="rId2" Type="http://schemas.openxmlformats.org/officeDocument/2006/relationships/hyperlink" Target="mailto:ian.skerrett@eclipse.org" TargetMode="Externa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0.png"/><Relationship Id="rId7"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9.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0.png"/><Relationship Id="rId7" Type="http://schemas.openxmlformats.org/officeDocument/2006/relationships/image" Target="../media/image61.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6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dt" sz="quarter" idx="10"/>
          </p:nvPr>
        </p:nvSpPr>
        <p:spPr>
          <a:xfrm>
            <a:off x="1774826" y="6381750"/>
            <a:ext cx="3827463" cy="2682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a:spcBef>
                <a:spcPct val="0"/>
              </a:spcBef>
              <a:buSzTx/>
              <a:buFontTx/>
              <a:buNone/>
            </a:pPr>
            <a:r>
              <a:rPr lang="en-US" altLang="en-US" sz="1400">
                <a:solidFill>
                  <a:srgbClr val="000000"/>
                </a:solidFill>
                <a:latin typeface="Univers" pitchFamily="34" charset="0"/>
              </a:rPr>
              <a:t>Geneva, Switzerland, 18 February 2014</a:t>
            </a:r>
          </a:p>
        </p:txBody>
      </p:sp>
      <p:sp>
        <p:nvSpPr>
          <p:cNvPr id="5123" name="Rectangle 10"/>
          <p:cNvSpPr>
            <a:spLocks noGrp="1" noChangeArrowheads="1"/>
          </p:cNvSpPr>
          <p:nvPr>
            <p:ph type="ctrTitle"/>
          </p:nvPr>
        </p:nvSpPr>
        <p:spPr>
          <a:xfrm>
            <a:off x="1524000" y="2708275"/>
            <a:ext cx="9144000" cy="1296988"/>
          </a:xfrm>
        </p:spPr>
        <p:txBody>
          <a:bodyPr/>
          <a:lstStyle/>
          <a:p>
            <a:r>
              <a:rPr lang="en-US" altLang="en-US" dirty="0" smtClean="0"/>
              <a:t>Why Open Source Will Drive </a:t>
            </a:r>
            <a:r>
              <a:rPr lang="en-US" altLang="en-US" dirty="0" err="1" smtClean="0"/>
              <a:t>IoT</a:t>
            </a:r>
            <a:r>
              <a:rPr lang="en-US" altLang="en-US" dirty="0" smtClean="0"/>
              <a:t> Innovation</a:t>
            </a:r>
          </a:p>
        </p:txBody>
      </p:sp>
      <p:sp>
        <p:nvSpPr>
          <p:cNvPr id="5124" name="Rectangle 11"/>
          <p:cNvSpPr>
            <a:spLocks noGrp="1" noChangeArrowheads="1"/>
          </p:cNvSpPr>
          <p:nvPr>
            <p:ph type="subTitle" idx="1"/>
          </p:nvPr>
        </p:nvSpPr>
        <p:spPr>
          <a:xfrm>
            <a:off x="2895600" y="4437063"/>
            <a:ext cx="6400800" cy="1655762"/>
          </a:xfrm>
        </p:spPr>
        <p:txBody>
          <a:bodyPr/>
          <a:lstStyle/>
          <a:p>
            <a:r>
              <a:rPr lang="en-GB" altLang="en-US" b="1" dirty="0" smtClean="0"/>
              <a:t>Ian Skerrett</a:t>
            </a:r>
          </a:p>
          <a:p>
            <a:r>
              <a:rPr lang="en-GB" altLang="en-US" b="1" dirty="0" smtClean="0"/>
              <a:t>VP of Marketing</a:t>
            </a:r>
          </a:p>
          <a:p>
            <a:r>
              <a:rPr lang="en-GB" altLang="en-US" b="1" dirty="0" smtClean="0"/>
              <a:t>Eclipse Foundation</a:t>
            </a:r>
            <a:endParaRPr lang="en-US" altLang="en-US" b="1" dirty="0" smtClean="0"/>
          </a:p>
        </p:txBody>
      </p:sp>
      <p:sp>
        <p:nvSpPr>
          <p:cNvPr id="5125" name="Rectangle 13"/>
          <p:cNvSpPr>
            <a:spLocks noChangeArrowheads="1"/>
          </p:cNvSpPr>
          <p:nvPr/>
        </p:nvSpPr>
        <p:spPr bwMode="auto">
          <a:xfrm>
            <a:off x="1524000" y="952500"/>
            <a:ext cx="9144000" cy="1612900"/>
          </a:xfrm>
          <a:prstGeom prst="rect">
            <a:avLst/>
          </a:prstGeom>
          <a:noFill/>
          <a:ln w="9525">
            <a:noFill/>
            <a:miter lim="800000"/>
            <a:headEnd/>
            <a:tailEnd/>
          </a:ln>
        </p:spPr>
        <p:txBody>
          <a:bodyPr anchor="ctr"/>
          <a:lstStyle>
            <a:lvl1pPr>
              <a:defRPr sz="3200">
                <a:solidFill>
                  <a:schemeClr val="tx1"/>
                </a:solidFill>
                <a:latin typeface="Verdana" panose="020B0604030504040204" pitchFamily="34" charset="0"/>
              </a:defRPr>
            </a:lvl1pPr>
            <a:lvl2pPr marL="742950" indent="-285750">
              <a:defRPr sz="3200">
                <a:solidFill>
                  <a:schemeClr val="tx1"/>
                </a:solidFill>
                <a:latin typeface="Verdana" panose="020B0604030504040204" pitchFamily="34" charset="0"/>
              </a:defRPr>
            </a:lvl2pPr>
            <a:lvl3pPr marL="1143000" indent="-228600">
              <a:defRPr sz="3200">
                <a:solidFill>
                  <a:schemeClr val="tx1"/>
                </a:solidFill>
                <a:latin typeface="Verdana" panose="020B0604030504040204" pitchFamily="34" charset="0"/>
              </a:defRPr>
            </a:lvl3pPr>
            <a:lvl4pPr marL="1600200" indent="-228600">
              <a:defRPr sz="3200">
                <a:solidFill>
                  <a:schemeClr val="tx1"/>
                </a:solidFill>
                <a:latin typeface="Verdana" panose="020B0604030504040204" pitchFamily="34" charset="0"/>
              </a:defRPr>
            </a:lvl4pPr>
            <a:lvl5pPr marL="2057400" indent="-228600">
              <a:defRPr sz="3200">
                <a:solidFill>
                  <a:schemeClr val="tx1"/>
                </a:solidFill>
                <a:latin typeface="Verdana" panose="020B0604030504040204" pitchFamily="34" charset="0"/>
              </a:defRPr>
            </a:lvl5pPr>
            <a:lvl6pPr marL="2514600" indent="-228600" eaLnBrk="0" fontAlgn="base" hangingPunct="0">
              <a:spcBef>
                <a:spcPct val="0"/>
              </a:spcBef>
              <a:spcAft>
                <a:spcPct val="0"/>
              </a:spcAft>
              <a:defRPr sz="3200">
                <a:solidFill>
                  <a:schemeClr val="tx1"/>
                </a:solidFill>
                <a:latin typeface="Verdana" panose="020B0604030504040204" pitchFamily="34" charset="0"/>
              </a:defRPr>
            </a:lvl6pPr>
            <a:lvl7pPr marL="2971800" indent="-228600" eaLnBrk="0" fontAlgn="base" hangingPunct="0">
              <a:spcBef>
                <a:spcPct val="0"/>
              </a:spcBef>
              <a:spcAft>
                <a:spcPct val="0"/>
              </a:spcAft>
              <a:defRPr sz="3200">
                <a:solidFill>
                  <a:schemeClr val="tx1"/>
                </a:solidFill>
                <a:latin typeface="Verdana" panose="020B0604030504040204" pitchFamily="34" charset="0"/>
              </a:defRPr>
            </a:lvl7pPr>
            <a:lvl8pPr marL="3429000" indent="-228600" eaLnBrk="0" fontAlgn="base" hangingPunct="0">
              <a:spcBef>
                <a:spcPct val="0"/>
              </a:spcBef>
              <a:spcAft>
                <a:spcPct val="0"/>
              </a:spcAft>
              <a:defRPr sz="3200">
                <a:solidFill>
                  <a:schemeClr val="tx1"/>
                </a:solidFill>
                <a:latin typeface="Verdana" panose="020B0604030504040204" pitchFamily="34" charset="0"/>
              </a:defRPr>
            </a:lvl8pPr>
            <a:lvl9pPr marL="3886200" indent="-228600" eaLnBrk="0" fontAlgn="base" hangingPunct="0">
              <a:spcBef>
                <a:spcPct val="0"/>
              </a:spcBef>
              <a:spcAft>
                <a:spcPct val="0"/>
              </a:spcAft>
              <a:defRPr sz="3200">
                <a:solidFill>
                  <a:schemeClr val="tx1"/>
                </a:solidFill>
                <a:latin typeface="Verdana" panose="020B0604030504040204" pitchFamily="34" charset="0"/>
              </a:defRPr>
            </a:lvl9pPr>
          </a:lstStyle>
          <a:p>
            <a:pPr algn="ctr" eaLnBrk="0" fontAlgn="base" hangingPunct="0">
              <a:lnSpc>
                <a:spcPct val="80000"/>
              </a:lnSpc>
              <a:spcBef>
                <a:spcPct val="0"/>
              </a:spcBef>
              <a:spcAft>
                <a:spcPct val="0"/>
              </a:spcAft>
            </a:pPr>
            <a:r>
              <a:rPr lang="en-US" sz="2400" b="1">
                <a:solidFill>
                  <a:srgbClr val="000099"/>
                </a:solidFill>
              </a:rPr>
              <a:t>ITU Workshop on the “Internet of Things - </a:t>
            </a:r>
          </a:p>
          <a:p>
            <a:pPr algn="ctr" eaLnBrk="0" fontAlgn="base" hangingPunct="0">
              <a:lnSpc>
                <a:spcPct val="80000"/>
              </a:lnSpc>
              <a:spcBef>
                <a:spcPct val="0"/>
              </a:spcBef>
              <a:spcAft>
                <a:spcPct val="0"/>
              </a:spcAft>
            </a:pPr>
            <a:r>
              <a:rPr lang="en-US" sz="2400" b="1">
                <a:solidFill>
                  <a:srgbClr val="000099"/>
                </a:solidFill>
              </a:rPr>
              <a:t>Trend and Challenges in Standardization”</a:t>
            </a:r>
            <a:endParaRPr lang="en-US" sz="2400" b="1">
              <a:solidFill>
                <a:srgbClr val="22228B"/>
              </a:solidFill>
            </a:endParaRPr>
          </a:p>
          <a:p>
            <a:pPr algn="ctr" eaLnBrk="0" fontAlgn="base" hangingPunct="0">
              <a:lnSpc>
                <a:spcPct val="80000"/>
              </a:lnSpc>
              <a:spcBef>
                <a:spcPct val="0"/>
              </a:spcBef>
              <a:spcAft>
                <a:spcPct val="0"/>
              </a:spcAft>
            </a:pPr>
            <a:endParaRPr lang="en-US" sz="2400" b="1">
              <a:solidFill>
                <a:srgbClr val="22228B"/>
              </a:solidFill>
            </a:endParaRPr>
          </a:p>
          <a:p>
            <a:pPr algn="ctr" eaLnBrk="0" fontAlgn="base" hangingPunct="0">
              <a:lnSpc>
                <a:spcPct val="80000"/>
              </a:lnSpc>
              <a:spcBef>
                <a:spcPct val="0"/>
              </a:spcBef>
              <a:spcAft>
                <a:spcPct val="0"/>
              </a:spcAft>
            </a:pPr>
            <a:r>
              <a:rPr lang="en-US" sz="1800" b="1">
                <a:solidFill>
                  <a:srgbClr val="22228B"/>
                </a:solidFill>
              </a:rPr>
              <a:t>(Geneva, Switzerland, 18 February 2014)</a:t>
            </a:r>
            <a:endParaRPr lang="en-US" sz="1800" b="1">
              <a:solidFill>
                <a:srgbClr val="000099"/>
              </a:solidFill>
            </a:endParaRPr>
          </a:p>
        </p:txBody>
      </p:sp>
      <p:sp>
        <p:nvSpPr>
          <p:cNvPr id="5126" name="AutoShape 18" descr="image002"/>
          <p:cNvSpPr>
            <a:spLocks noChangeAspect="1" noChangeArrowheads="1"/>
          </p:cNvSpPr>
          <p:nvPr/>
        </p:nvSpPr>
        <p:spPr bwMode="auto">
          <a:xfrm>
            <a:off x="5381625" y="2928939"/>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eaLnBrk="0" fontAlgn="base" hangingPunct="0">
              <a:spcBef>
                <a:spcPct val="0"/>
              </a:spcBef>
              <a:spcAft>
                <a:spcPct val="0"/>
              </a:spcAft>
              <a:buSzTx/>
              <a:buFontTx/>
              <a:buNone/>
            </a:pPr>
            <a:endParaRPr lang="en-GB" altLang="en-US">
              <a:solidFill>
                <a:srgbClr val="000000"/>
              </a:solidFill>
            </a:endParaRPr>
          </a:p>
        </p:txBody>
      </p:sp>
      <p:sp>
        <p:nvSpPr>
          <p:cNvPr id="5127" name="AutoShape 20" descr="image002"/>
          <p:cNvSpPr>
            <a:spLocks noChangeAspect="1" noChangeArrowheads="1"/>
          </p:cNvSpPr>
          <p:nvPr/>
        </p:nvSpPr>
        <p:spPr bwMode="auto">
          <a:xfrm>
            <a:off x="5381625" y="2928939"/>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eaLnBrk="0" fontAlgn="base" hangingPunct="0">
              <a:spcBef>
                <a:spcPct val="0"/>
              </a:spcBef>
              <a:spcAft>
                <a:spcPct val="0"/>
              </a:spcAft>
              <a:buSzTx/>
              <a:buFontTx/>
              <a:buNone/>
            </a:pPr>
            <a:endParaRPr lang="en-GB" altLang="en-US">
              <a:solidFill>
                <a:srgbClr val="000000"/>
              </a:solidFill>
            </a:endParaRPr>
          </a:p>
        </p:txBody>
      </p:sp>
      <p:sp>
        <p:nvSpPr>
          <p:cNvPr id="5128" name="AutoShape 22" descr="image002"/>
          <p:cNvSpPr>
            <a:spLocks noChangeAspect="1" noChangeArrowheads="1"/>
          </p:cNvSpPr>
          <p:nvPr/>
        </p:nvSpPr>
        <p:spPr bwMode="auto">
          <a:xfrm>
            <a:off x="5381625" y="2928939"/>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eaLnBrk="0" fontAlgn="base" hangingPunct="0">
              <a:spcBef>
                <a:spcPct val="0"/>
              </a:spcBef>
              <a:spcAft>
                <a:spcPct val="0"/>
              </a:spcAft>
              <a:buSzTx/>
              <a:buFontTx/>
              <a:buNone/>
            </a:pPr>
            <a:endParaRPr lang="en-GB" altLang="en-US">
              <a:solidFill>
                <a:srgbClr val="000000"/>
              </a:solidFill>
            </a:endParaRPr>
          </a:p>
        </p:txBody>
      </p:sp>
      <p:sp>
        <p:nvSpPr>
          <p:cNvPr id="5129" name="AutoShape 24" descr="image002"/>
          <p:cNvSpPr>
            <a:spLocks noChangeAspect="1" noChangeArrowheads="1"/>
          </p:cNvSpPr>
          <p:nvPr/>
        </p:nvSpPr>
        <p:spPr bwMode="auto">
          <a:xfrm>
            <a:off x="5381625" y="2928939"/>
            <a:ext cx="142875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eaLnBrk="0" fontAlgn="base" hangingPunct="0">
              <a:spcBef>
                <a:spcPct val="0"/>
              </a:spcBef>
              <a:spcAft>
                <a:spcPct val="0"/>
              </a:spcAft>
              <a:buSzTx/>
              <a:buFontTx/>
              <a:buNone/>
            </a:pPr>
            <a:endParaRPr lang="en-GB" altLang="en-US">
              <a:solidFill>
                <a:srgbClr val="000000"/>
              </a:solidFill>
            </a:endParaRPr>
          </a:p>
        </p:txBody>
      </p:sp>
      <p:sp>
        <p:nvSpPr>
          <p:cNvPr id="5130" name="Rectangle 26"/>
          <p:cNvSpPr>
            <a:spLocks noChangeArrowheads="1"/>
          </p:cNvSpPr>
          <p:nvPr/>
        </p:nvSpPr>
        <p:spPr bwMode="auto">
          <a:xfrm>
            <a:off x="1524001" y="2636552"/>
            <a:ext cx="1847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75000"/>
              <a:buBlip>
                <a:blip r:embed="rId3"/>
              </a:buBlip>
              <a:defRPr sz="3200">
                <a:solidFill>
                  <a:schemeClr val="bg2"/>
                </a:solidFill>
                <a:latin typeface="Verdana" panose="020B0604030504040204" pitchFamily="34" charset="0"/>
              </a:defRPr>
            </a:lvl1pPr>
            <a:lvl2pPr marL="742950" indent="-285750">
              <a:spcBef>
                <a:spcPct val="20000"/>
              </a:spcBef>
              <a:buSzPct val="70000"/>
              <a:buFont typeface="ZapfDingbats BT" pitchFamily="18" charset="2"/>
              <a:buBlip>
                <a:blip r:embed="rId4"/>
              </a:buBlip>
              <a:defRPr sz="2800">
                <a:solidFill>
                  <a:schemeClr val="bg2"/>
                </a:solidFill>
                <a:latin typeface="Verdana" panose="020B0604030504040204" pitchFamily="34" charset="0"/>
              </a:defRPr>
            </a:lvl2pPr>
            <a:lvl3pPr marL="1143000" indent="-228600">
              <a:spcBef>
                <a:spcPct val="20000"/>
              </a:spcBef>
              <a:buSzPct val="60000"/>
              <a:buBlip>
                <a:blip r:embed="rId3"/>
              </a:buBlip>
              <a:defRPr sz="2400">
                <a:solidFill>
                  <a:schemeClr val="bg2"/>
                </a:solidFill>
                <a:latin typeface="Verdana" panose="020B0604030504040204" pitchFamily="34" charset="0"/>
              </a:defRPr>
            </a:lvl3pPr>
            <a:lvl4pPr marL="1600200" indent="-228600">
              <a:spcBef>
                <a:spcPct val="20000"/>
              </a:spcBef>
              <a:buSzPct val="70000"/>
              <a:buFont typeface="ZapfDingbats BT" pitchFamily="18" charset="2"/>
              <a:buBlip>
                <a:blip r:embed="rId4"/>
              </a:buBlip>
              <a:defRPr sz="2000">
                <a:solidFill>
                  <a:schemeClr val="bg2"/>
                </a:solidFill>
                <a:latin typeface="Verdana" panose="020B0604030504040204" pitchFamily="34" charset="0"/>
              </a:defRPr>
            </a:lvl4pPr>
            <a:lvl5pPr marL="2057400" indent="-228600">
              <a:spcBef>
                <a:spcPct val="20000"/>
              </a:spcBef>
              <a:buSzPct val="60000"/>
              <a:buBlip>
                <a:blip r:embed="rId3"/>
              </a:buBlip>
              <a:defRPr sz="2000">
                <a:solidFill>
                  <a:schemeClr val="bg2"/>
                </a:solidFill>
                <a:latin typeface="Verdana" panose="020B0604030504040204" pitchFamily="34" charset="0"/>
              </a:defRPr>
            </a:lvl5pPr>
            <a:lvl6pPr marL="25146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6pPr>
            <a:lvl7pPr marL="29718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7pPr>
            <a:lvl8pPr marL="34290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8pPr>
            <a:lvl9pPr marL="3886200" indent="-228600" eaLnBrk="0" fontAlgn="base" hangingPunct="0">
              <a:spcBef>
                <a:spcPct val="20000"/>
              </a:spcBef>
              <a:spcAft>
                <a:spcPct val="0"/>
              </a:spcAft>
              <a:buSzPct val="60000"/>
              <a:buBlip>
                <a:blip r:embed="rId3"/>
              </a:buBlip>
              <a:defRPr sz="2000">
                <a:solidFill>
                  <a:schemeClr val="bg2"/>
                </a:solidFill>
                <a:latin typeface="Verdana" panose="020B0604030504040204" pitchFamily="34" charset="0"/>
              </a:defRPr>
            </a:lvl9pPr>
          </a:lstStyle>
          <a:p>
            <a:pPr eaLnBrk="0" fontAlgn="base" hangingPunct="0">
              <a:spcBef>
                <a:spcPct val="0"/>
              </a:spcBef>
              <a:spcAft>
                <a:spcPct val="0"/>
              </a:spcAft>
              <a:buSzTx/>
              <a:buFontTx/>
              <a:buNone/>
            </a:pPr>
            <a:endParaRPr lang="en-GB" altLang="en-US">
              <a:solidFill>
                <a:srgbClr val="000000"/>
              </a:solidFill>
            </a:endParaRPr>
          </a:p>
        </p:txBody>
      </p:sp>
      <p:pic>
        <p:nvPicPr>
          <p:cNvPr id="5131" name="Picture 16" descr="ITUseries"/>
          <p:cNvPicPr>
            <a:picLocks noChangeAspect="1" noChangeArrowheads="1"/>
          </p:cNvPicPr>
          <p:nvPr/>
        </p:nvPicPr>
        <p:blipFill>
          <a:blip r:embed="rId5">
            <a:extLst>
              <a:ext uri="{28A0092B-C50C-407E-A947-70E740481C1C}">
                <a14:useLocalDpi xmlns:a14="http://schemas.microsoft.com/office/drawing/2010/main" val="0"/>
              </a:ext>
            </a:extLst>
          </a:blip>
          <a:srcRect t="17264" b="69327"/>
          <a:stretch>
            <a:fillRect/>
          </a:stretch>
        </p:blipFill>
        <p:spPr bwMode="auto">
          <a:xfrm>
            <a:off x="8253414" y="188914"/>
            <a:ext cx="1768475"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0967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BE731-E25A-4A80-99D9-A4A86B49502B}" type="datetime1">
              <a:rPr lang="en-US" smtClean="0"/>
              <a:t>12/02/2014</a:t>
            </a:fld>
            <a:endParaRPr lang="en-US"/>
          </a:p>
        </p:txBody>
      </p:sp>
      <p:sp>
        <p:nvSpPr>
          <p:cNvPr id="3" name="Footer Placeholder 2"/>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4" name="Slide Number Placeholder 3"/>
          <p:cNvSpPr>
            <a:spLocks noGrp="1"/>
          </p:cNvSpPr>
          <p:nvPr>
            <p:ph type="sldNum" sz="quarter" idx="12"/>
          </p:nvPr>
        </p:nvSpPr>
        <p:spPr/>
        <p:txBody>
          <a:bodyPr/>
          <a:lstStyle/>
          <a:p>
            <a:fld id="{5F2B41EC-EDFB-4E51-8A94-35559E68C05C}" type="slidenum">
              <a:rPr lang="en-US" smtClean="0"/>
              <a:t>10</a:t>
            </a:fld>
            <a:endParaRPr lang="en-US"/>
          </a:p>
        </p:txBody>
      </p:sp>
      <p:sp>
        <p:nvSpPr>
          <p:cNvPr id="5" name="TextBox 4"/>
          <p:cNvSpPr txBox="1"/>
          <p:nvPr/>
        </p:nvSpPr>
        <p:spPr>
          <a:xfrm>
            <a:off x="2173942" y="2277034"/>
            <a:ext cx="8368552" cy="1754326"/>
          </a:xfrm>
          <a:prstGeom prst="rect">
            <a:avLst/>
          </a:prstGeom>
          <a:noFill/>
        </p:spPr>
        <p:txBody>
          <a:bodyPr wrap="square" rtlCol="0">
            <a:spAutoFit/>
          </a:bodyPr>
          <a:lstStyle/>
          <a:p>
            <a:pPr algn="ctr"/>
            <a:r>
              <a:rPr lang="en-CA" sz="5400" b="1" dirty="0" smtClean="0">
                <a:latin typeface="Candara" panose="020E0502030303020204" pitchFamily="34" charset="0"/>
              </a:rPr>
              <a:t>Developers Tell Others About Cool Stuff</a:t>
            </a:r>
            <a:endParaRPr lang="en-US" sz="5400" b="1" dirty="0">
              <a:latin typeface="Candara" panose="020E0502030303020204" pitchFamily="34" charset="0"/>
            </a:endParaRPr>
          </a:p>
        </p:txBody>
      </p:sp>
    </p:spTree>
    <p:extLst>
      <p:ext uri="{BB962C8B-B14F-4D97-AF65-F5344CB8AC3E}">
        <p14:creationId xmlns:p14="http://schemas.microsoft.com/office/powerpoint/2010/main" val="2954124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BE731-E25A-4A80-99D9-A4A86B49502B}" type="datetime1">
              <a:rPr lang="en-US" smtClean="0"/>
              <a:t>12/02/2014</a:t>
            </a:fld>
            <a:endParaRPr lang="en-US"/>
          </a:p>
        </p:txBody>
      </p:sp>
      <p:sp>
        <p:nvSpPr>
          <p:cNvPr id="3" name="Footer Placeholder 2"/>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4" name="Slide Number Placeholder 3"/>
          <p:cNvSpPr>
            <a:spLocks noGrp="1"/>
          </p:cNvSpPr>
          <p:nvPr>
            <p:ph type="sldNum" sz="quarter" idx="12"/>
          </p:nvPr>
        </p:nvSpPr>
        <p:spPr/>
        <p:txBody>
          <a:bodyPr/>
          <a:lstStyle/>
          <a:p>
            <a:fld id="{5F2B41EC-EDFB-4E51-8A94-35559E68C05C}" type="slidenum">
              <a:rPr lang="en-US" smtClean="0"/>
              <a:t>11</a:t>
            </a:fld>
            <a:endParaRPr lang="en-US"/>
          </a:p>
        </p:txBody>
      </p:sp>
      <p:sp>
        <p:nvSpPr>
          <p:cNvPr id="5" name="TextBox 4"/>
          <p:cNvSpPr txBox="1"/>
          <p:nvPr/>
        </p:nvSpPr>
        <p:spPr>
          <a:xfrm>
            <a:off x="2173942" y="2277034"/>
            <a:ext cx="8368552" cy="923330"/>
          </a:xfrm>
          <a:prstGeom prst="rect">
            <a:avLst/>
          </a:prstGeom>
          <a:noFill/>
        </p:spPr>
        <p:txBody>
          <a:bodyPr wrap="square" rtlCol="0">
            <a:spAutoFit/>
          </a:bodyPr>
          <a:lstStyle/>
          <a:p>
            <a:pPr algn="ctr"/>
            <a:r>
              <a:rPr lang="en-CA" sz="5400" b="1" dirty="0" smtClean="0">
                <a:latin typeface="Candara" panose="020E0502030303020204" pitchFamily="34" charset="0"/>
              </a:rPr>
              <a:t>Open Wins Developers</a:t>
            </a:r>
            <a:endParaRPr lang="en-US" sz="5400" b="1" dirty="0">
              <a:latin typeface="Candara" panose="020E0502030303020204" pitchFamily="34" charset="0"/>
            </a:endParaRPr>
          </a:p>
        </p:txBody>
      </p:sp>
    </p:spTree>
    <p:extLst>
      <p:ext uri="{BB962C8B-B14F-4D97-AF65-F5344CB8AC3E}">
        <p14:creationId xmlns:p14="http://schemas.microsoft.com/office/powerpoint/2010/main" val="15400345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2657" y="1162055"/>
            <a:ext cx="10201833" cy="3442394"/>
          </a:xfrm>
        </p:spPr>
        <p:txBody>
          <a:bodyPr>
            <a:noAutofit/>
          </a:bodyPr>
          <a:lstStyle/>
          <a:p>
            <a:r>
              <a:rPr lang="en-CA" sz="5400" b="1" dirty="0" smtClean="0"/>
              <a:t>Open (Standards + Source) -&gt;</a:t>
            </a:r>
            <a:br>
              <a:rPr lang="en-CA" sz="5400" b="1" dirty="0" smtClean="0"/>
            </a:br>
            <a:r>
              <a:rPr lang="en-CA" sz="5400" b="1" dirty="0" smtClean="0"/>
              <a:t> </a:t>
            </a:r>
            <a:br>
              <a:rPr lang="en-CA" sz="5400" b="1" dirty="0" smtClean="0"/>
            </a:br>
            <a:r>
              <a:rPr lang="en-CA" sz="5400" b="1" dirty="0" smtClean="0"/>
              <a:t>Developers -&gt; </a:t>
            </a:r>
            <a:br>
              <a:rPr lang="en-CA" sz="5400" b="1" dirty="0" smtClean="0"/>
            </a:br>
            <a:r>
              <a:rPr lang="en-CA" sz="5400" b="1" dirty="0" smtClean="0"/>
              <a:t/>
            </a:r>
            <a:br>
              <a:rPr lang="en-CA" sz="5400" b="1" dirty="0" smtClean="0"/>
            </a:br>
            <a:r>
              <a:rPr lang="en-CA" sz="5400" b="1" dirty="0" smtClean="0"/>
              <a:t>Innovation</a:t>
            </a:r>
            <a:endParaRPr lang="en-CA" sz="5400" b="1" dirty="0"/>
          </a:p>
        </p:txBody>
      </p:sp>
      <p:sp>
        <p:nvSpPr>
          <p:cNvPr id="3" name="Date Placeholder 2"/>
          <p:cNvSpPr>
            <a:spLocks noGrp="1"/>
          </p:cNvSpPr>
          <p:nvPr>
            <p:ph type="dt" sz="half" idx="10"/>
          </p:nvPr>
        </p:nvSpPr>
        <p:spPr/>
        <p:txBody>
          <a:bodyPr/>
          <a:lstStyle/>
          <a:p>
            <a:pPr>
              <a:defRPr/>
            </a:pPr>
            <a:r>
              <a:rPr lang="en-US" smtClean="0"/>
              <a:t>23-July-2013</a:t>
            </a:r>
            <a:endParaRPr lang="en-CA" dirty="0"/>
          </a:p>
        </p:txBody>
      </p:sp>
      <p:sp>
        <p:nvSpPr>
          <p:cNvPr id="4" name="Footer Placeholder 3"/>
          <p:cNvSpPr>
            <a:spLocks noGrp="1"/>
          </p:cNvSpPr>
          <p:nvPr>
            <p:ph type="ftr" sz="quarter" idx="11"/>
          </p:nvPr>
        </p:nvSpPr>
        <p:spPr/>
        <p:txBody>
          <a:bodyPr/>
          <a:lstStyle/>
          <a:p>
            <a:pPr>
              <a:defRPr/>
            </a:pPr>
            <a:r>
              <a:rPr lang="en-CA" smtClean="0"/>
              <a:t>Copyright (c) 2012, Eclipse Foundation, Inc. Made available under the Eclipse Public License 1.0</a:t>
            </a:r>
            <a:endParaRPr lang="en-CA"/>
          </a:p>
        </p:txBody>
      </p:sp>
      <p:sp>
        <p:nvSpPr>
          <p:cNvPr id="5" name="Slide Number Placeholder 4"/>
          <p:cNvSpPr>
            <a:spLocks noGrp="1"/>
          </p:cNvSpPr>
          <p:nvPr>
            <p:ph type="sldNum" sz="quarter" idx="12"/>
          </p:nvPr>
        </p:nvSpPr>
        <p:spPr/>
        <p:txBody>
          <a:bodyPr/>
          <a:lstStyle/>
          <a:p>
            <a:pPr>
              <a:defRPr/>
            </a:pPr>
            <a:fld id="{92D4D192-15AF-455B-9C5B-3431B6D74A0D}" type="slidenum">
              <a:rPr lang="en-CA" smtClean="0"/>
              <a:pPr>
                <a:defRPr/>
              </a:pPr>
              <a:t>12</a:t>
            </a:fld>
            <a:endParaRPr lang="en-CA" dirty="0"/>
          </a:p>
        </p:txBody>
      </p:sp>
    </p:spTree>
    <p:extLst>
      <p:ext uri="{BB962C8B-B14F-4D97-AF65-F5344CB8AC3E}">
        <p14:creationId xmlns:p14="http://schemas.microsoft.com/office/powerpoint/2010/main" val="37825770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IoT</a:t>
            </a:r>
            <a:r>
              <a:rPr lang="en-CA" dirty="0" smtClean="0"/>
              <a:t> Today</a:t>
            </a:r>
            <a:endParaRPr lang="en-US" dirty="0"/>
          </a:p>
        </p:txBody>
      </p:sp>
      <p:sp>
        <p:nvSpPr>
          <p:cNvPr id="3" name="Date Placeholder 2"/>
          <p:cNvSpPr>
            <a:spLocks noGrp="1"/>
          </p:cNvSpPr>
          <p:nvPr>
            <p:ph type="dt" sz="half" idx="10"/>
          </p:nvPr>
        </p:nvSpPr>
        <p:spPr/>
        <p:txBody>
          <a:bodyPr/>
          <a:lstStyle/>
          <a:p>
            <a:fld id="{196ACF94-B3E5-4879-982C-55A27A3BEB4B}" type="datetime1">
              <a:rPr lang="en-US" smtClean="0"/>
              <a:t>12/02/2014</a:t>
            </a:fld>
            <a:endParaRPr lang="en-US"/>
          </a:p>
        </p:txBody>
      </p:sp>
      <p:sp>
        <p:nvSpPr>
          <p:cNvPr id="4" name="Footer Placeholder 3"/>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5" name="Slide Number Placeholder 4"/>
          <p:cNvSpPr>
            <a:spLocks noGrp="1"/>
          </p:cNvSpPr>
          <p:nvPr>
            <p:ph type="sldNum" sz="quarter" idx="12"/>
          </p:nvPr>
        </p:nvSpPr>
        <p:spPr/>
        <p:txBody>
          <a:bodyPr/>
          <a:lstStyle/>
          <a:p>
            <a:fld id="{5F2B41EC-EDFB-4E51-8A94-35559E68C05C}" type="slidenum">
              <a:rPr lang="en-US" smtClean="0"/>
              <a:t>13</a:t>
            </a:fld>
            <a:endParaRPr lang="en-US"/>
          </a:p>
        </p:txBody>
      </p:sp>
      <p:pic>
        <p:nvPicPr>
          <p:cNvPr id="4098" name="Picture 2" descr="http://blog.opovo.com.br/blogdoeliomar/files/2011/09/cri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2936" y="1513142"/>
            <a:ext cx="8816788" cy="4556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301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It Is Complicated!</a:t>
            </a:r>
            <a:endParaRPr lang="en-US" dirty="0"/>
          </a:p>
        </p:txBody>
      </p:sp>
      <p:sp>
        <p:nvSpPr>
          <p:cNvPr id="3" name="Date Placeholder 2"/>
          <p:cNvSpPr>
            <a:spLocks noGrp="1"/>
          </p:cNvSpPr>
          <p:nvPr>
            <p:ph type="dt" sz="half" idx="10"/>
          </p:nvPr>
        </p:nvSpPr>
        <p:spPr/>
        <p:txBody>
          <a:bodyPr/>
          <a:lstStyle/>
          <a:p>
            <a:fld id="{196ACF94-B3E5-4879-982C-55A27A3BEB4B}" type="datetime1">
              <a:rPr lang="en-US" smtClean="0"/>
              <a:t>12/02/2014</a:t>
            </a:fld>
            <a:endParaRPr lang="en-US"/>
          </a:p>
        </p:txBody>
      </p:sp>
      <p:sp>
        <p:nvSpPr>
          <p:cNvPr id="4" name="Footer Placeholder 3"/>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5" name="Slide Number Placeholder 4"/>
          <p:cNvSpPr>
            <a:spLocks noGrp="1"/>
          </p:cNvSpPr>
          <p:nvPr>
            <p:ph type="sldNum" sz="quarter" idx="12"/>
          </p:nvPr>
        </p:nvSpPr>
        <p:spPr/>
        <p:txBody>
          <a:bodyPr/>
          <a:lstStyle/>
          <a:p>
            <a:fld id="{5F2B41EC-EDFB-4E51-8A94-35559E68C05C}" type="slidenum">
              <a:rPr lang="en-US" smtClean="0"/>
              <a:t>14</a:t>
            </a:fld>
            <a:endParaRPr lang="en-US"/>
          </a:p>
        </p:txBody>
      </p:sp>
      <p:pic>
        <p:nvPicPr>
          <p:cNvPr id="18" name="Picture 69" descr="db.png"/>
          <p:cNvPicPr>
            <a:picLocks noChangeAspect="1"/>
          </p:cNvPicPr>
          <p:nvPr/>
        </p:nvPicPr>
        <p:blipFill>
          <a:blip r:embed="rId2" cstate="print">
            <a:lum contrast="-40000"/>
          </a:blip>
          <a:srcRect/>
          <a:stretch>
            <a:fillRect/>
          </a:stretch>
        </p:blipFill>
        <p:spPr bwMode="auto">
          <a:xfrm>
            <a:off x="9578753" y="2462905"/>
            <a:ext cx="697974" cy="1232451"/>
          </a:xfrm>
          <a:prstGeom prst="rect">
            <a:avLst/>
          </a:prstGeom>
          <a:noFill/>
          <a:ln w="9525">
            <a:noFill/>
            <a:miter lim="800000"/>
            <a:headEnd/>
            <a:tailEnd/>
          </a:ln>
        </p:spPr>
      </p:pic>
      <p:sp>
        <p:nvSpPr>
          <p:cNvPr id="25" name="Rounded Rectangle 24"/>
          <p:cNvSpPr/>
          <p:nvPr/>
        </p:nvSpPr>
        <p:spPr>
          <a:xfrm>
            <a:off x="2940589" y="1550860"/>
            <a:ext cx="3673170" cy="4323169"/>
          </a:xfrm>
          <a:prstGeom prst="roundRect">
            <a:avLst>
              <a:gd name="adj" fmla="val 8533"/>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26" name="Text Placeholder 5"/>
          <p:cNvSpPr txBox="1">
            <a:spLocks/>
          </p:cNvSpPr>
          <p:nvPr/>
        </p:nvSpPr>
        <p:spPr bwMode="auto">
          <a:xfrm>
            <a:off x="2589847" y="3826341"/>
            <a:ext cx="767090" cy="34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p>
            <a:pPr lvl="0" algn="ctr" defTabSz="914400">
              <a:lnSpc>
                <a:spcPct val="80000"/>
              </a:lnSpc>
              <a:spcBef>
                <a:spcPts val="600"/>
              </a:spcBef>
              <a:buFont typeface="Arial" charset="0"/>
              <a:buChar char=" "/>
            </a:pPr>
            <a:r>
              <a:rPr lang="en-US" sz="1050" b="1" dirty="0" smtClean="0">
                <a:latin typeface="Arial" pitchFamily="34" charset="0"/>
                <a:cs typeface="Arial" pitchFamily="34" charset="0"/>
              </a:rPr>
              <a:t>OEM</a:t>
            </a:r>
            <a:endParaRPr kumimoji="0" lang="en-CA" sz="1050" b="1" i="0" u="none" strike="noStrike" kern="1200" cap="none" spc="0" normalizeH="0" baseline="0" noProof="0" dirty="0">
              <a:ln>
                <a:noFill/>
              </a:ln>
              <a:effectLst/>
              <a:uLnTx/>
              <a:uFillTx/>
              <a:latin typeface="Arial" pitchFamily="34" charset="0"/>
              <a:cs typeface="Arial" pitchFamily="34" charset="0"/>
            </a:endParaRPr>
          </a:p>
        </p:txBody>
      </p:sp>
      <p:sp>
        <p:nvSpPr>
          <p:cNvPr id="27" name="Text Placeholder 5"/>
          <p:cNvSpPr txBox="1">
            <a:spLocks/>
          </p:cNvSpPr>
          <p:nvPr/>
        </p:nvSpPr>
        <p:spPr bwMode="auto">
          <a:xfrm>
            <a:off x="9340064" y="4529114"/>
            <a:ext cx="1226308" cy="343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p>
            <a:pPr lvl="0" algn="ctr" defTabSz="914400">
              <a:lnSpc>
                <a:spcPct val="80000"/>
              </a:lnSpc>
              <a:spcBef>
                <a:spcPts val="0"/>
              </a:spcBef>
              <a:buFont typeface="Arial" charset="0"/>
              <a:buChar char=" "/>
            </a:pPr>
            <a:r>
              <a:rPr lang="en-US" sz="1050" b="1" dirty="0" smtClean="0">
                <a:latin typeface="Arial" pitchFamily="34" charset="0"/>
                <a:cs typeface="Arial" pitchFamily="34" charset="0"/>
              </a:rPr>
              <a:t>Enterprise</a:t>
            </a:r>
          </a:p>
          <a:p>
            <a:pPr lvl="0" algn="ctr" defTabSz="914400">
              <a:lnSpc>
                <a:spcPct val="80000"/>
              </a:lnSpc>
              <a:spcBef>
                <a:spcPts val="0"/>
              </a:spcBef>
              <a:buFont typeface="Arial" charset="0"/>
              <a:buChar char=" "/>
            </a:pPr>
            <a:r>
              <a:rPr lang="en-US" sz="1050" b="1" dirty="0" smtClean="0">
                <a:latin typeface="Arial" pitchFamily="34" charset="0"/>
                <a:cs typeface="Arial" pitchFamily="34" charset="0"/>
              </a:rPr>
              <a:t>Applications</a:t>
            </a:r>
            <a:endParaRPr kumimoji="0" lang="en-CA" sz="1050" b="1" i="0" u="none" strike="noStrike" kern="1200" cap="none" spc="0" normalizeH="0" baseline="0" noProof="0" dirty="0">
              <a:ln>
                <a:noFill/>
              </a:ln>
              <a:effectLst/>
              <a:uLnTx/>
              <a:uFillTx/>
              <a:latin typeface="Arial" pitchFamily="34" charset="0"/>
              <a:cs typeface="Arial" pitchFamily="34" charset="0"/>
            </a:endParaRPr>
          </a:p>
        </p:txBody>
      </p:sp>
      <p:grpSp>
        <p:nvGrpSpPr>
          <p:cNvPr id="28" name="Group 93"/>
          <p:cNvGrpSpPr/>
          <p:nvPr/>
        </p:nvGrpSpPr>
        <p:grpSpPr>
          <a:xfrm>
            <a:off x="3252651" y="1875530"/>
            <a:ext cx="1787004" cy="3651384"/>
            <a:chOff x="1423851" y="1348157"/>
            <a:chExt cx="1567852" cy="2464904"/>
          </a:xfrm>
        </p:grpSpPr>
        <p:sp>
          <p:nvSpPr>
            <p:cNvPr id="29" name="Rounded Rectangle 28"/>
            <p:cNvSpPr/>
            <p:nvPr/>
          </p:nvSpPr>
          <p:spPr>
            <a:xfrm>
              <a:off x="1880653" y="1614865"/>
              <a:ext cx="1010340" cy="224595"/>
            </a:xfrm>
            <a:prstGeom prst="roundRect">
              <a:avLst>
                <a:gd name="adj"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30" name="Text Placeholder 5"/>
            <p:cNvSpPr txBox="1">
              <a:spLocks/>
            </p:cNvSpPr>
            <p:nvPr/>
          </p:nvSpPr>
          <p:spPr bwMode="auto">
            <a:xfrm>
              <a:off x="1789902" y="1348157"/>
              <a:ext cx="1201801" cy="21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lvl="0" algn="ctr" defTabSz="914400">
                <a:lnSpc>
                  <a:spcPct val="80000"/>
                </a:lnSpc>
                <a:spcBef>
                  <a:spcPts val="600"/>
                </a:spcBef>
                <a:buFont typeface="Arial" charset="0"/>
                <a:buChar char=" "/>
              </a:pPr>
              <a:r>
                <a:rPr lang="en-US" sz="1050" b="1" dirty="0" smtClean="0">
                  <a:latin typeface="Arial" pitchFamily="34" charset="0"/>
                  <a:cs typeface="Arial" pitchFamily="34" charset="0"/>
                </a:rPr>
                <a:t>Devices</a:t>
              </a:r>
              <a:endParaRPr kumimoji="0" lang="en-CA" sz="1050" b="1" i="0" u="none" strike="noStrike" kern="1200" cap="none" spc="0" normalizeH="0" baseline="0" noProof="0" dirty="0">
                <a:ln>
                  <a:noFill/>
                </a:ln>
                <a:effectLst/>
                <a:uLnTx/>
                <a:uFillTx/>
                <a:latin typeface="Arial" pitchFamily="34" charset="0"/>
                <a:cs typeface="Arial" pitchFamily="34" charset="0"/>
              </a:endParaRPr>
            </a:p>
          </p:txBody>
        </p:sp>
        <p:sp>
          <p:nvSpPr>
            <p:cNvPr id="31" name="Text Placeholder 5"/>
            <p:cNvSpPr txBox="1">
              <a:spLocks/>
            </p:cNvSpPr>
            <p:nvPr/>
          </p:nvSpPr>
          <p:spPr bwMode="auto">
            <a:xfrm>
              <a:off x="1789902" y="1628903"/>
              <a:ext cx="1201801" cy="21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lvl="0" algn="ctr" defTabSz="914400">
                <a:lnSpc>
                  <a:spcPct val="80000"/>
                </a:lnSpc>
                <a:spcBef>
                  <a:spcPts val="600"/>
                </a:spcBef>
                <a:buFont typeface="Arial" charset="0"/>
                <a:buChar char=" "/>
              </a:pPr>
              <a:r>
                <a:rPr lang="en-US" sz="1050" b="1" dirty="0" smtClean="0">
                  <a:solidFill>
                    <a:schemeClr val="bg1"/>
                  </a:solidFill>
                  <a:latin typeface="Arial" pitchFamily="34" charset="0"/>
                  <a:cs typeface="Arial" pitchFamily="34" charset="0"/>
                </a:rPr>
                <a:t>Vendor 1</a:t>
              </a:r>
              <a:endParaRPr kumimoji="0" lang="en-CA" sz="105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sp>
          <p:nvSpPr>
            <p:cNvPr id="32" name="Freeform 8"/>
            <p:cNvSpPr>
              <a:spLocks/>
            </p:cNvSpPr>
            <p:nvPr/>
          </p:nvSpPr>
          <p:spPr bwMode="auto">
            <a:xfrm rot="5400000">
              <a:off x="1254752" y="2082908"/>
              <a:ext cx="2275401" cy="1184906"/>
            </a:xfrm>
            <a:custGeom>
              <a:avLst/>
              <a:gdLst/>
              <a:ahLst/>
              <a:cxnLst>
                <a:cxn ang="0">
                  <a:pos x="298" y="149"/>
                </a:cxn>
                <a:cxn ang="0">
                  <a:pos x="298" y="123"/>
                </a:cxn>
                <a:cxn ang="0">
                  <a:pos x="298" y="63"/>
                </a:cxn>
                <a:cxn ang="0">
                  <a:pos x="298" y="26"/>
                </a:cxn>
                <a:cxn ang="0">
                  <a:pos x="272" y="0"/>
                </a:cxn>
                <a:cxn ang="0">
                  <a:pos x="26" y="0"/>
                </a:cxn>
                <a:cxn ang="0">
                  <a:pos x="0" y="26"/>
                </a:cxn>
                <a:cxn ang="0">
                  <a:pos x="0" y="123"/>
                </a:cxn>
                <a:cxn ang="0">
                  <a:pos x="26" y="149"/>
                </a:cxn>
                <a:cxn ang="0">
                  <a:pos x="252" y="149"/>
                </a:cxn>
                <a:cxn ang="0">
                  <a:pos x="272" y="149"/>
                </a:cxn>
                <a:cxn ang="0">
                  <a:pos x="298" y="149"/>
                </a:cxn>
              </a:cxnLst>
              <a:rect l="0" t="0" r="r" b="b"/>
              <a:pathLst>
                <a:path w="298" h="149">
                  <a:moveTo>
                    <a:pt x="298" y="149"/>
                  </a:moveTo>
                  <a:cubicBezTo>
                    <a:pt x="298" y="141"/>
                    <a:pt x="298" y="132"/>
                    <a:pt x="298" y="123"/>
                  </a:cubicBezTo>
                  <a:cubicBezTo>
                    <a:pt x="298" y="103"/>
                    <a:pt x="298" y="83"/>
                    <a:pt x="298" y="63"/>
                  </a:cubicBezTo>
                  <a:cubicBezTo>
                    <a:pt x="298" y="51"/>
                    <a:pt x="298" y="38"/>
                    <a:pt x="298" y="26"/>
                  </a:cubicBezTo>
                  <a:cubicBezTo>
                    <a:pt x="298" y="26"/>
                    <a:pt x="298" y="0"/>
                    <a:pt x="272" y="0"/>
                  </a:cubicBezTo>
                  <a:cubicBezTo>
                    <a:pt x="190" y="0"/>
                    <a:pt x="108" y="0"/>
                    <a:pt x="26" y="0"/>
                  </a:cubicBezTo>
                  <a:cubicBezTo>
                    <a:pt x="26" y="0"/>
                    <a:pt x="0" y="0"/>
                    <a:pt x="0" y="26"/>
                  </a:cubicBezTo>
                  <a:cubicBezTo>
                    <a:pt x="0" y="58"/>
                    <a:pt x="0" y="91"/>
                    <a:pt x="0" y="123"/>
                  </a:cubicBezTo>
                  <a:cubicBezTo>
                    <a:pt x="0" y="123"/>
                    <a:pt x="0" y="149"/>
                    <a:pt x="26" y="149"/>
                  </a:cubicBezTo>
                  <a:cubicBezTo>
                    <a:pt x="102" y="149"/>
                    <a:pt x="177" y="149"/>
                    <a:pt x="252" y="149"/>
                  </a:cubicBezTo>
                  <a:cubicBezTo>
                    <a:pt x="258" y="149"/>
                    <a:pt x="265" y="149"/>
                    <a:pt x="272" y="149"/>
                  </a:cubicBezTo>
                  <a:cubicBezTo>
                    <a:pt x="281" y="149"/>
                    <a:pt x="290" y="149"/>
                    <a:pt x="298" y="149"/>
                  </a:cubicBezTo>
                  <a:close/>
                </a:path>
              </a:pathLst>
            </a:custGeom>
            <a:noFill/>
            <a:ln w="19050">
              <a:solidFill>
                <a:schemeClr val="tx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CA" sz="1400" dirty="0"/>
            </a:p>
          </p:txBody>
        </p:sp>
        <p:sp>
          <p:nvSpPr>
            <p:cNvPr id="33" name="Rounded Rectangle 32"/>
            <p:cNvSpPr/>
            <p:nvPr/>
          </p:nvSpPr>
          <p:spPr>
            <a:xfrm>
              <a:off x="2193787" y="1923684"/>
              <a:ext cx="363933" cy="262197"/>
            </a:xfrm>
            <a:prstGeom prst="roundRect">
              <a:avLst>
                <a:gd name="adj" fmla="val 50000"/>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34" name="Text Placeholder 5"/>
            <p:cNvSpPr txBox="1">
              <a:spLocks/>
            </p:cNvSpPr>
            <p:nvPr/>
          </p:nvSpPr>
          <p:spPr bwMode="auto">
            <a:xfrm>
              <a:off x="2225515" y="1950956"/>
              <a:ext cx="266769" cy="2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p>
              <a:pPr lvl="0" algn="ctr" defTabSz="914400">
                <a:lnSpc>
                  <a:spcPct val="80000"/>
                </a:lnSpc>
                <a:spcBef>
                  <a:spcPts val="0"/>
                </a:spcBef>
                <a:buFont typeface="Arial" charset="0"/>
                <a:buChar char=" "/>
              </a:pPr>
              <a:r>
                <a:rPr lang="en-US" sz="1200" b="1" dirty="0" smtClean="0">
                  <a:solidFill>
                    <a:schemeClr val="bg1"/>
                  </a:solidFill>
                  <a:latin typeface="Arial" pitchFamily="34" charset="0"/>
                  <a:cs typeface="Arial" pitchFamily="34" charset="0"/>
                </a:rPr>
                <a:t>?</a:t>
              </a:r>
              <a:endParaRPr kumimoji="0" lang="en-CA" sz="120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sp>
          <p:nvSpPr>
            <p:cNvPr id="35" name="Rounded Rectangle 34"/>
            <p:cNvSpPr/>
            <p:nvPr/>
          </p:nvSpPr>
          <p:spPr>
            <a:xfrm>
              <a:off x="2193787" y="2313217"/>
              <a:ext cx="363933" cy="262197"/>
            </a:xfrm>
            <a:prstGeom prst="roundRect">
              <a:avLst>
                <a:gd name="adj" fmla="val 50000"/>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36" name="Text Placeholder 5"/>
            <p:cNvSpPr txBox="1">
              <a:spLocks/>
            </p:cNvSpPr>
            <p:nvPr/>
          </p:nvSpPr>
          <p:spPr bwMode="auto">
            <a:xfrm>
              <a:off x="2225515" y="2340489"/>
              <a:ext cx="266769" cy="2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p>
              <a:pPr lvl="0" algn="ctr" defTabSz="914400">
                <a:lnSpc>
                  <a:spcPct val="80000"/>
                </a:lnSpc>
                <a:spcBef>
                  <a:spcPts val="0"/>
                </a:spcBef>
                <a:buFont typeface="Arial" charset="0"/>
                <a:buChar char=" "/>
              </a:pPr>
              <a:r>
                <a:rPr lang="en-US" sz="1200" b="1" dirty="0" smtClean="0">
                  <a:solidFill>
                    <a:schemeClr val="bg1"/>
                  </a:solidFill>
                  <a:latin typeface="Arial" pitchFamily="34" charset="0"/>
                  <a:cs typeface="Arial" pitchFamily="34" charset="0"/>
                </a:rPr>
                <a:t>?</a:t>
              </a:r>
              <a:endParaRPr kumimoji="0" lang="en-CA" sz="120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sp>
          <p:nvSpPr>
            <p:cNvPr id="37" name="Rounded Rectangle 36"/>
            <p:cNvSpPr/>
            <p:nvPr/>
          </p:nvSpPr>
          <p:spPr>
            <a:xfrm>
              <a:off x="2193787" y="2702750"/>
              <a:ext cx="363933" cy="262197"/>
            </a:xfrm>
            <a:prstGeom prst="roundRect">
              <a:avLst>
                <a:gd name="adj" fmla="val 50000"/>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38" name="Text Placeholder 5"/>
            <p:cNvSpPr txBox="1">
              <a:spLocks/>
            </p:cNvSpPr>
            <p:nvPr/>
          </p:nvSpPr>
          <p:spPr bwMode="auto">
            <a:xfrm>
              <a:off x="2225515" y="2730022"/>
              <a:ext cx="266769" cy="2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p>
              <a:pPr lvl="0" algn="ctr" defTabSz="914400">
                <a:lnSpc>
                  <a:spcPct val="80000"/>
                </a:lnSpc>
                <a:spcBef>
                  <a:spcPts val="0"/>
                </a:spcBef>
                <a:buFont typeface="Arial" charset="0"/>
                <a:buChar char=" "/>
              </a:pPr>
              <a:r>
                <a:rPr lang="en-US" sz="1200" b="1" dirty="0" smtClean="0">
                  <a:solidFill>
                    <a:schemeClr val="bg1"/>
                  </a:solidFill>
                  <a:latin typeface="Arial" pitchFamily="34" charset="0"/>
                  <a:cs typeface="Arial" pitchFamily="34" charset="0"/>
                </a:rPr>
                <a:t>?</a:t>
              </a:r>
              <a:endParaRPr kumimoji="0" lang="en-CA" sz="120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sp>
          <p:nvSpPr>
            <p:cNvPr id="39" name="Rounded Rectangle 38"/>
            <p:cNvSpPr/>
            <p:nvPr/>
          </p:nvSpPr>
          <p:spPr>
            <a:xfrm>
              <a:off x="2193787" y="3092283"/>
              <a:ext cx="363933" cy="262197"/>
            </a:xfrm>
            <a:prstGeom prst="roundRect">
              <a:avLst>
                <a:gd name="adj" fmla="val 50000"/>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40" name="Text Placeholder 5"/>
            <p:cNvSpPr txBox="1">
              <a:spLocks/>
            </p:cNvSpPr>
            <p:nvPr/>
          </p:nvSpPr>
          <p:spPr bwMode="auto">
            <a:xfrm>
              <a:off x="2225515" y="3119555"/>
              <a:ext cx="266769" cy="2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p>
              <a:pPr lvl="0" algn="ctr" defTabSz="914400">
                <a:lnSpc>
                  <a:spcPct val="80000"/>
                </a:lnSpc>
                <a:spcBef>
                  <a:spcPts val="0"/>
                </a:spcBef>
                <a:buFont typeface="Arial" charset="0"/>
                <a:buChar char=" "/>
              </a:pPr>
              <a:r>
                <a:rPr lang="en-US" sz="1200" b="1" dirty="0" smtClean="0">
                  <a:solidFill>
                    <a:schemeClr val="bg1"/>
                  </a:solidFill>
                  <a:latin typeface="Arial" pitchFamily="34" charset="0"/>
                  <a:cs typeface="Arial" pitchFamily="34" charset="0"/>
                </a:rPr>
                <a:t>?</a:t>
              </a:r>
              <a:endParaRPr kumimoji="0" lang="en-CA" sz="120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sp>
          <p:nvSpPr>
            <p:cNvPr id="41" name="Rounded Rectangle 40"/>
            <p:cNvSpPr/>
            <p:nvPr/>
          </p:nvSpPr>
          <p:spPr>
            <a:xfrm>
              <a:off x="2193787" y="3481817"/>
              <a:ext cx="363933" cy="262197"/>
            </a:xfrm>
            <a:prstGeom prst="roundRect">
              <a:avLst>
                <a:gd name="adj" fmla="val 50000"/>
              </a:avLst>
            </a:prstGeom>
            <a:solidFill>
              <a:schemeClr val="tx2">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42" name="Text Placeholder 5"/>
            <p:cNvSpPr txBox="1">
              <a:spLocks/>
            </p:cNvSpPr>
            <p:nvPr/>
          </p:nvSpPr>
          <p:spPr bwMode="auto">
            <a:xfrm>
              <a:off x="2225515" y="3509089"/>
              <a:ext cx="266769" cy="23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Autofit/>
            </a:bodyPr>
            <a:lstStyle/>
            <a:p>
              <a:pPr lvl="0" algn="ctr" defTabSz="914400">
                <a:lnSpc>
                  <a:spcPct val="80000"/>
                </a:lnSpc>
                <a:spcBef>
                  <a:spcPts val="0"/>
                </a:spcBef>
                <a:buFont typeface="Arial" charset="0"/>
                <a:buChar char=" "/>
              </a:pPr>
              <a:r>
                <a:rPr lang="en-US" sz="1200" b="1" dirty="0" smtClean="0">
                  <a:solidFill>
                    <a:schemeClr val="bg1"/>
                  </a:solidFill>
                  <a:latin typeface="Arial" pitchFamily="34" charset="0"/>
                  <a:cs typeface="Arial" pitchFamily="34" charset="0"/>
                </a:rPr>
                <a:t>?</a:t>
              </a:r>
              <a:endParaRPr kumimoji="0" lang="en-CA" sz="120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sp>
          <p:nvSpPr>
            <p:cNvPr id="43" name="Freeform 42"/>
            <p:cNvSpPr/>
            <p:nvPr/>
          </p:nvSpPr>
          <p:spPr>
            <a:xfrm>
              <a:off x="1460585" y="2061029"/>
              <a:ext cx="723814" cy="378393"/>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Lst>
              <a:ahLst/>
              <a:cxnLst>
                <a:cxn ang="0">
                  <a:pos x="connsiteX0" y="connsiteY0"/>
                </a:cxn>
                <a:cxn ang="0">
                  <a:pos x="connsiteX1" y="connsiteY1"/>
                </a:cxn>
              </a:cxnLst>
              <a:rect l="l" t="t" r="r" b="b"/>
              <a:pathLst>
                <a:path w="683941" h="498088">
                  <a:moveTo>
                    <a:pt x="0" y="498088"/>
                  </a:moveTo>
                  <a:lnTo>
                    <a:pt x="683941" y="0"/>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4" name="Freeform 43"/>
            <p:cNvSpPr/>
            <p:nvPr/>
          </p:nvSpPr>
          <p:spPr>
            <a:xfrm>
              <a:off x="1498599" y="2456544"/>
              <a:ext cx="679605" cy="50799"/>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Lst>
              <a:ahLst/>
              <a:cxnLst>
                <a:cxn ang="0">
                  <a:pos x="connsiteX0" y="connsiteY0"/>
                </a:cxn>
                <a:cxn ang="0">
                  <a:pos x="connsiteX1" y="connsiteY1"/>
                </a:cxn>
              </a:cxnLst>
              <a:rect l="l" t="t" r="r" b="b"/>
              <a:pathLst>
                <a:path w="683941" h="498088">
                  <a:moveTo>
                    <a:pt x="0" y="498088"/>
                  </a:moveTo>
                  <a:lnTo>
                    <a:pt x="683941" y="0"/>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5" name="Freeform 44"/>
            <p:cNvSpPr/>
            <p:nvPr/>
          </p:nvSpPr>
          <p:spPr>
            <a:xfrm flipV="1">
              <a:off x="1498599" y="2587170"/>
              <a:ext cx="694682" cy="245551"/>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Lst>
              <a:ahLst/>
              <a:cxnLst>
                <a:cxn ang="0">
                  <a:pos x="connsiteX0" y="connsiteY0"/>
                </a:cxn>
                <a:cxn ang="0">
                  <a:pos x="connsiteX1" y="connsiteY1"/>
                </a:cxn>
              </a:cxnLst>
              <a:rect l="l" t="t" r="r" b="b"/>
              <a:pathLst>
                <a:path w="683941" h="498088">
                  <a:moveTo>
                    <a:pt x="0" y="498088"/>
                  </a:moveTo>
                  <a:lnTo>
                    <a:pt x="683941" y="0"/>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6" name="Freeform 45"/>
            <p:cNvSpPr/>
            <p:nvPr/>
          </p:nvSpPr>
          <p:spPr>
            <a:xfrm flipV="1">
              <a:off x="1476827" y="2670624"/>
              <a:ext cx="713257" cy="545761"/>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Lst>
              <a:ahLst/>
              <a:cxnLst>
                <a:cxn ang="0">
                  <a:pos x="connsiteX0" y="connsiteY0"/>
                </a:cxn>
                <a:cxn ang="0">
                  <a:pos x="connsiteX1" y="connsiteY1"/>
                </a:cxn>
              </a:cxnLst>
              <a:rect l="l" t="t" r="r" b="b"/>
              <a:pathLst>
                <a:path w="683941" h="498088">
                  <a:moveTo>
                    <a:pt x="0" y="498088"/>
                  </a:moveTo>
                  <a:lnTo>
                    <a:pt x="683941" y="0"/>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47" name="Freeform 46"/>
            <p:cNvSpPr/>
            <p:nvPr/>
          </p:nvSpPr>
          <p:spPr>
            <a:xfrm flipV="1">
              <a:off x="1423851" y="2733402"/>
              <a:ext cx="766233" cy="876240"/>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Lst>
              <a:ahLst/>
              <a:cxnLst>
                <a:cxn ang="0">
                  <a:pos x="connsiteX0" y="connsiteY0"/>
                </a:cxn>
                <a:cxn ang="0">
                  <a:pos x="connsiteX1" y="connsiteY1"/>
                </a:cxn>
              </a:cxnLst>
              <a:rect l="l" t="t" r="r" b="b"/>
              <a:pathLst>
                <a:path w="683941" h="498088">
                  <a:moveTo>
                    <a:pt x="0" y="498088"/>
                  </a:moveTo>
                  <a:lnTo>
                    <a:pt x="683941" y="0"/>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grpSp>
        <p:nvGrpSpPr>
          <p:cNvPr id="48" name="Group 103"/>
          <p:cNvGrpSpPr/>
          <p:nvPr/>
        </p:nvGrpSpPr>
        <p:grpSpPr>
          <a:xfrm>
            <a:off x="4393620" y="1697727"/>
            <a:ext cx="2601251" cy="4026677"/>
            <a:chOff x="2564821" y="1214804"/>
            <a:chExt cx="2282242" cy="2718250"/>
          </a:xfrm>
        </p:grpSpPr>
        <p:sp>
          <p:nvSpPr>
            <p:cNvPr id="49" name="Freeform 48"/>
            <p:cNvSpPr/>
            <p:nvPr/>
          </p:nvSpPr>
          <p:spPr>
            <a:xfrm>
              <a:off x="2575707" y="1996867"/>
              <a:ext cx="1334654" cy="59820"/>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Lst>
              <a:ahLst/>
              <a:cxnLst>
                <a:cxn ang="0">
                  <a:pos x="connsiteX0" y="connsiteY0"/>
                </a:cxn>
                <a:cxn ang="0">
                  <a:pos x="connsiteX1" y="connsiteY1"/>
                </a:cxn>
              </a:cxnLst>
              <a:rect l="l" t="t" r="r" b="b"/>
              <a:pathLst>
                <a:path w="683941" h="498088">
                  <a:moveTo>
                    <a:pt x="0" y="498088"/>
                  </a:moveTo>
                  <a:lnTo>
                    <a:pt x="683941" y="0"/>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0" name="Freeform 49"/>
            <p:cNvSpPr/>
            <p:nvPr/>
          </p:nvSpPr>
          <p:spPr>
            <a:xfrm>
              <a:off x="2568450" y="2061520"/>
              <a:ext cx="1356426" cy="1003572"/>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87660"/>
                <a:gd name="connsiteY0" fmla="*/ 125604 h 125604"/>
                <a:gd name="connsiteX1" fmla="*/ 687660 w 687660"/>
                <a:gd name="connsiteY1" fmla="*/ 0 h 125604"/>
                <a:gd name="connsiteX0" fmla="*/ 0 w 695098"/>
                <a:gd name="connsiteY0" fmla="*/ 0 h 7111269"/>
                <a:gd name="connsiteX1" fmla="*/ 695098 w 695098"/>
                <a:gd name="connsiteY1" fmla="*/ 7111269 h 7111269"/>
              </a:gdLst>
              <a:ahLst/>
              <a:cxnLst>
                <a:cxn ang="0">
                  <a:pos x="connsiteX0" y="connsiteY0"/>
                </a:cxn>
                <a:cxn ang="0">
                  <a:pos x="connsiteX1" y="connsiteY1"/>
                </a:cxn>
              </a:cxnLst>
              <a:rect l="l" t="t" r="r" b="b"/>
              <a:pathLst>
                <a:path w="695098" h="7111269">
                  <a:moveTo>
                    <a:pt x="0" y="0"/>
                  </a:moveTo>
                  <a:lnTo>
                    <a:pt x="695098" y="7111269"/>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1" name="Freeform 50"/>
            <p:cNvSpPr/>
            <p:nvPr/>
          </p:nvSpPr>
          <p:spPr>
            <a:xfrm>
              <a:off x="2568450" y="2464291"/>
              <a:ext cx="1356426" cy="1159126"/>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87660"/>
                <a:gd name="connsiteY0" fmla="*/ 125604 h 125604"/>
                <a:gd name="connsiteX1" fmla="*/ 687660 w 687660"/>
                <a:gd name="connsiteY1" fmla="*/ 0 h 125604"/>
                <a:gd name="connsiteX0" fmla="*/ 0 w 695098"/>
                <a:gd name="connsiteY0" fmla="*/ 0 h 7111269"/>
                <a:gd name="connsiteX1" fmla="*/ 695098 w 695098"/>
                <a:gd name="connsiteY1" fmla="*/ 7111269 h 7111269"/>
              </a:gdLst>
              <a:ahLst/>
              <a:cxnLst>
                <a:cxn ang="0">
                  <a:pos x="connsiteX0" y="connsiteY0"/>
                </a:cxn>
                <a:cxn ang="0">
                  <a:pos x="connsiteX1" y="connsiteY1"/>
                </a:cxn>
              </a:cxnLst>
              <a:rect l="l" t="t" r="r" b="b"/>
              <a:pathLst>
                <a:path w="695098" h="7111269">
                  <a:moveTo>
                    <a:pt x="0" y="0"/>
                  </a:moveTo>
                  <a:lnTo>
                    <a:pt x="695098" y="7111269"/>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2" name="Freeform 51"/>
            <p:cNvSpPr/>
            <p:nvPr/>
          </p:nvSpPr>
          <p:spPr>
            <a:xfrm>
              <a:off x="2568450" y="3236687"/>
              <a:ext cx="1356426" cy="386730"/>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87660"/>
                <a:gd name="connsiteY0" fmla="*/ 125604 h 125604"/>
                <a:gd name="connsiteX1" fmla="*/ 687660 w 687660"/>
                <a:gd name="connsiteY1" fmla="*/ 0 h 125604"/>
                <a:gd name="connsiteX0" fmla="*/ 0 w 695098"/>
                <a:gd name="connsiteY0" fmla="*/ 0 h 7111269"/>
                <a:gd name="connsiteX1" fmla="*/ 695098 w 695098"/>
                <a:gd name="connsiteY1" fmla="*/ 7111269 h 7111269"/>
              </a:gdLst>
              <a:ahLst/>
              <a:cxnLst>
                <a:cxn ang="0">
                  <a:pos x="connsiteX0" y="connsiteY0"/>
                </a:cxn>
                <a:cxn ang="0">
                  <a:pos x="connsiteX1" y="connsiteY1"/>
                </a:cxn>
              </a:cxnLst>
              <a:rect l="l" t="t" r="r" b="b"/>
              <a:pathLst>
                <a:path w="695098" h="7111269">
                  <a:moveTo>
                    <a:pt x="0" y="0"/>
                  </a:moveTo>
                  <a:lnTo>
                    <a:pt x="695098" y="7111269"/>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3" name="Freeform 52"/>
            <p:cNvSpPr/>
            <p:nvPr/>
          </p:nvSpPr>
          <p:spPr>
            <a:xfrm flipV="1">
              <a:off x="2568449" y="3624943"/>
              <a:ext cx="1353577" cy="5556"/>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87660"/>
                <a:gd name="connsiteY0" fmla="*/ 125604 h 125604"/>
                <a:gd name="connsiteX1" fmla="*/ 687660 w 687660"/>
                <a:gd name="connsiteY1" fmla="*/ 0 h 125604"/>
                <a:gd name="connsiteX0" fmla="*/ 0 w 695098"/>
                <a:gd name="connsiteY0" fmla="*/ 0 h 7111269"/>
                <a:gd name="connsiteX1" fmla="*/ 695098 w 695098"/>
                <a:gd name="connsiteY1" fmla="*/ 7111269 h 7111269"/>
                <a:gd name="connsiteX0" fmla="*/ 0 w 693638"/>
                <a:gd name="connsiteY0" fmla="*/ 864197 h 864197"/>
                <a:gd name="connsiteX1" fmla="*/ 693638 w 693638"/>
                <a:gd name="connsiteY1" fmla="*/ 0 h 864197"/>
              </a:gdLst>
              <a:ahLst/>
              <a:cxnLst>
                <a:cxn ang="0">
                  <a:pos x="connsiteX0" y="connsiteY0"/>
                </a:cxn>
                <a:cxn ang="0">
                  <a:pos x="connsiteX1" y="connsiteY1"/>
                </a:cxn>
              </a:cxnLst>
              <a:rect l="l" t="t" r="r" b="b"/>
              <a:pathLst>
                <a:path w="693638" h="864197">
                  <a:moveTo>
                    <a:pt x="0" y="864197"/>
                  </a:moveTo>
                  <a:lnTo>
                    <a:pt x="693638" y="0"/>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4" name="Freeform 53"/>
            <p:cNvSpPr/>
            <p:nvPr/>
          </p:nvSpPr>
          <p:spPr>
            <a:xfrm flipV="1">
              <a:off x="2568450" y="3079334"/>
              <a:ext cx="1356426" cy="523834"/>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87660"/>
                <a:gd name="connsiteY0" fmla="*/ 125604 h 125604"/>
                <a:gd name="connsiteX1" fmla="*/ 687660 w 687660"/>
                <a:gd name="connsiteY1" fmla="*/ 0 h 125604"/>
                <a:gd name="connsiteX0" fmla="*/ 0 w 695098"/>
                <a:gd name="connsiteY0" fmla="*/ 0 h 7111269"/>
                <a:gd name="connsiteX1" fmla="*/ 695098 w 695098"/>
                <a:gd name="connsiteY1" fmla="*/ 7111269 h 7111269"/>
              </a:gdLst>
              <a:ahLst/>
              <a:cxnLst>
                <a:cxn ang="0">
                  <a:pos x="connsiteX0" y="connsiteY0"/>
                </a:cxn>
                <a:cxn ang="0">
                  <a:pos x="connsiteX1" y="connsiteY1"/>
                </a:cxn>
              </a:cxnLst>
              <a:rect l="l" t="t" r="r" b="b"/>
              <a:pathLst>
                <a:path w="695098" h="7111269">
                  <a:moveTo>
                    <a:pt x="0" y="0"/>
                  </a:moveTo>
                  <a:lnTo>
                    <a:pt x="695098" y="7111269"/>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5" name="Freeform 54"/>
            <p:cNvSpPr/>
            <p:nvPr/>
          </p:nvSpPr>
          <p:spPr>
            <a:xfrm flipV="1">
              <a:off x="2568450" y="2536371"/>
              <a:ext cx="1356426" cy="685800"/>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87660"/>
                <a:gd name="connsiteY0" fmla="*/ 125604 h 125604"/>
                <a:gd name="connsiteX1" fmla="*/ 687660 w 687660"/>
                <a:gd name="connsiteY1" fmla="*/ 0 h 125604"/>
                <a:gd name="connsiteX0" fmla="*/ 0 w 695098"/>
                <a:gd name="connsiteY0" fmla="*/ 0 h 7111269"/>
                <a:gd name="connsiteX1" fmla="*/ 695098 w 695098"/>
                <a:gd name="connsiteY1" fmla="*/ 7111269 h 7111269"/>
              </a:gdLst>
              <a:ahLst/>
              <a:cxnLst>
                <a:cxn ang="0">
                  <a:pos x="connsiteX0" y="connsiteY0"/>
                </a:cxn>
                <a:cxn ang="0">
                  <a:pos x="connsiteX1" y="connsiteY1"/>
                </a:cxn>
              </a:cxnLst>
              <a:rect l="l" t="t" r="r" b="b"/>
              <a:pathLst>
                <a:path w="695098" h="7111269">
                  <a:moveTo>
                    <a:pt x="0" y="0"/>
                  </a:moveTo>
                  <a:lnTo>
                    <a:pt x="695098" y="7111269"/>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6" name="Freeform 55"/>
            <p:cNvSpPr/>
            <p:nvPr/>
          </p:nvSpPr>
          <p:spPr>
            <a:xfrm flipV="1">
              <a:off x="2568450" y="1994018"/>
              <a:ext cx="1356426" cy="832635"/>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87660"/>
                <a:gd name="connsiteY0" fmla="*/ 125604 h 125604"/>
                <a:gd name="connsiteX1" fmla="*/ 687660 w 687660"/>
                <a:gd name="connsiteY1" fmla="*/ 0 h 125604"/>
                <a:gd name="connsiteX0" fmla="*/ 0 w 695098"/>
                <a:gd name="connsiteY0" fmla="*/ 0 h 7111269"/>
                <a:gd name="connsiteX1" fmla="*/ 695098 w 695098"/>
                <a:gd name="connsiteY1" fmla="*/ 7111269 h 7111269"/>
                <a:gd name="connsiteX0" fmla="*/ 0 w 695098"/>
                <a:gd name="connsiteY0" fmla="*/ 0 h 8510825"/>
                <a:gd name="connsiteX1" fmla="*/ 695098 w 695098"/>
                <a:gd name="connsiteY1" fmla="*/ 8510825 h 8510825"/>
              </a:gdLst>
              <a:ahLst/>
              <a:cxnLst>
                <a:cxn ang="0">
                  <a:pos x="connsiteX0" y="connsiteY0"/>
                </a:cxn>
                <a:cxn ang="0">
                  <a:pos x="connsiteX1" y="connsiteY1"/>
                </a:cxn>
              </a:cxnLst>
              <a:rect l="l" t="t" r="r" b="b"/>
              <a:pathLst>
                <a:path w="695098" h="8510825">
                  <a:moveTo>
                    <a:pt x="0" y="0"/>
                  </a:moveTo>
                  <a:lnTo>
                    <a:pt x="695098" y="8510825"/>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7" name="Freeform 56"/>
            <p:cNvSpPr/>
            <p:nvPr/>
          </p:nvSpPr>
          <p:spPr>
            <a:xfrm>
              <a:off x="2575707" y="2455618"/>
              <a:ext cx="1349169" cy="79634"/>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91379"/>
                <a:gd name="connsiteY0" fmla="*/ 0 h 353310"/>
                <a:gd name="connsiteX1" fmla="*/ 691379 w 691379"/>
                <a:gd name="connsiteY1" fmla="*/ 353310 h 353310"/>
              </a:gdLst>
              <a:ahLst/>
              <a:cxnLst>
                <a:cxn ang="0">
                  <a:pos x="connsiteX0" y="connsiteY0"/>
                </a:cxn>
                <a:cxn ang="0">
                  <a:pos x="connsiteX1" y="connsiteY1"/>
                </a:cxn>
              </a:cxnLst>
              <a:rect l="l" t="t" r="r" b="b"/>
              <a:pathLst>
                <a:path w="691379" h="353310">
                  <a:moveTo>
                    <a:pt x="0" y="0"/>
                  </a:moveTo>
                  <a:lnTo>
                    <a:pt x="691379" y="353310"/>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8" name="Freeform 57"/>
            <p:cNvSpPr/>
            <p:nvPr/>
          </p:nvSpPr>
          <p:spPr>
            <a:xfrm>
              <a:off x="2564821" y="1995803"/>
              <a:ext cx="1345539" cy="453482"/>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89519"/>
                <a:gd name="connsiteY0" fmla="*/ 759358 h 759358"/>
                <a:gd name="connsiteX1" fmla="*/ 689519 w 689519"/>
                <a:gd name="connsiteY1" fmla="*/ 0 h 759358"/>
              </a:gdLst>
              <a:ahLst/>
              <a:cxnLst>
                <a:cxn ang="0">
                  <a:pos x="connsiteX0" y="connsiteY0"/>
                </a:cxn>
                <a:cxn ang="0">
                  <a:pos x="connsiteX1" y="connsiteY1"/>
                </a:cxn>
              </a:cxnLst>
              <a:rect l="l" t="t" r="r" b="b"/>
              <a:pathLst>
                <a:path w="689519" h="759358">
                  <a:moveTo>
                    <a:pt x="0" y="759358"/>
                  </a:moveTo>
                  <a:lnTo>
                    <a:pt x="689519" y="0"/>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59" name="Freeform 58"/>
            <p:cNvSpPr/>
            <p:nvPr/>
          </p:nvSpPr>
          <p:spPr>
            <a:xfrm>
              <a:off x="2572077" y="2067362"/>
              <a:ext cx="1363684" cy="1553206"/>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96957"/>
                <a:gd name="connsiteY0" fmla="*/ 0 h 8480296"/>
                <a:gd name="connsiteX1" fmla="*/ 696957 w 696957"/>
                <a:gd name="connsiteY1" fmla="*/ 8480296 h 8480296"/>
                <a:gd name="connsiteX0" fmla="*/ 0 w 698817"/>
                <a:gd name="connsiteY0" fmla="*/ 0 h 8567888"/>
                <a:gd name="connsiteX1" fmla="*/ 698817 w 698817"/>
                <a:gd name="connsiteY1" fmla="*/ 8567888 h 8567888"/>
              </a:gdLst>
              <a:ahLst/>
              <a:cxnLst>
                <a:cxn ang="0">
                  <a:pos x="connsiteX0" y="connsiteY0"/>
                </a:cxn>
                <a:cxn ang="0">
                  <a:pos x="connsiteX1" y="connsiteY1"/>
                </a:cxn>
              </a:cxnLst>
              <a:rect l="l" t="t" r="r" b="b"/>
              <a:pathLst>
                <a:path w="698817" h="8567888">
                  <a:moveTo>
                    <a:pt x="0" y="0"/>
                  </a:moveTo>
                  <a:lnTo>
                    <a:pt x="698817" y="8567888"/>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0" name="Freeform 59"/>
            <p:cNvSpPr/>
            <p:nvPr/>
          </p:nvSpPr>
          <p:spPr>
            <a:xfrm>
              <a:off x="2568450" y="1996867"/>
              <a:ext cx="1363683" cy="1214419"/>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87660"/>
                <a:gd name="connsiteY0" fmla="*/ 125604 h 125604"/>
                <a:gd name="connsiteX1" fmla="*/ 687660 w 687660"/>
                <a:gd name="connsiteY1" fmla="*/ 0 h 125604"/>
                <a:gd name="connsiteX0" fmla="*/ 0 w 695098"/>
                <a:gd name="connsiteY0" fmla="*/ 0 h 7111269"/>
                <a:gd name="connsiteX1" fmla="*/ 695098 w 695098"/>
                <a:gd name="connsiteY1" fmla="*/ 7111269 h 7111269"/>
                <a:gd name="connsiteX0" fmla="*/ 0 w 698817"/>
                <a:gd name="connsiteY0" fmla="*/ 28618494 h 28618494"/>
                <a:gd name="connsiteX1" fmla="*/ 698817 w 698817"/>
                <a:gd name="connsiteY1" fmla="*/ 0 h 28618494"/>
              </a:gdLst>
              <a:ahLst/>
              <a:cxnLst>
                <a:cxn ang="0">
                  <a:pos x="connsiteX0" y="connsiteY0"/>
                </a:cxn>
                <a:cxn ang="0">
                  <a:pos x="connsiteX1" y="connsiteY1"/>
                </a:cxn>
              </a:cxnLst>
              <a:rect l="l" t="t" r="r" b="b"/>
              <a:pathLst>
                <a:path w="698817" h="28618494">
                  <a:moveTo>
                    <a:pt x="0" y="28618494"/>
                  </a:moveTo>
                  <a:lnTo>
                    <a:pt x="698817" y="0"/>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1" name="Freeform 60"/>
            <p:cNvSpPr/>
            <p:nvPr/>
          </p:nvSpPr>
          <p:spPr>
            <a:xfrm>
              <a:off x="2568449" y="3070789"/>
              <a:ext cx="1341911" cy="158638"/>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87660"/>
                <a:gd name="connsiteY0" fmla="*/ 125604 h 125604"/>
                <a:gd name="connsiteX1" fmla="*/ 687660 w 687660"/>
                <a:gd name="connsiteY1" fmla="*/ 0 h 125604"/>
                <a:gd name="connsiteX0" fmla="*/ 0 w 695098"/>
                <a:gd name="connsiteY0" fmla="*/ 0 h 7111269"/>
                <a:gd name="connsiteX1" fmla="*/ 695098 w 695098"/>
                <a:gd name="connsiteY1" fmla="*/ 7111269 h 7111269"/>
                <a:gd name="connsiteX0" fmla="*/ 0 w 687660"/>
                <a:gd name="connsiteY0" fmla="*/ 4943183 h 4943183"/>
                <a:gd name="connsiteX1" fmla="*/ 687660 w 687660"/>
                <a:gd name="connsiteY1" fmla="*/ 0 h 4943183"/>
              </a:gdLst>
              <a:ahLst/>
              <a:cxnLst>
                <a:cxn ang="0">
                  <a:pos x="connsiteX0" y="connsiteY0"/>
                </a:cxn>
                <a:cxn ang="0">
                  <a:pos x="connsiteX1" y="connsiteY1"/>
                </a:cxn>
              </a:cxnLst>
              <a:rect l="l" t="t" r="r" b="b"/>
              <a:pathLst>
                <a:path w="687660" h="4943183">
                  <a:moveTo>
                    <a:pt x="0" y="4943183"/>
                  </a:moveTo>
                  <a:lnTo>
                    <a:pt x="687660" y="0"/>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62" name="Freeform 61"/>
            <p:cNvSpPr/>
            <p:nvPr/>
          </p:nvSpPr>
          <p:spPr>
            <a:xfrm>
              <a:off x="2568450" y="2839844"/>
              <a:ext cx="1356426" cy="228096"/>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 name="connsiteX0" fmla="*/ 0 w 687660"/>
                <a:gd name="connsiteY0" fmla="*/ 125604 h 125604"/>
                <a:gd name="connsiteX1" fmla="*/ 687660 w 687660"/>
                <a:gd name="connsiteY1" fmla="*/ 0 h 125604"/>
                <a:gd name="connsiteX0" fmla="*/ 0 w 695098"/>
                <a:gd name="connsiteY0" fmla="*/ 0 h 7111269"/>
                <a:gd name="connsiteX1" fmla="*/ 695098 w 695098"/>
                <a:gd name="connsiteY1" fmla="*/ 7111269 h 7111269"/>
                <a:gd name="connsiteX0" fmla="*/ 0 w 695098"/>
                <a:gd name="connsiteY0" fmla="*/ 0 h 8510825"/>
                <a:gd name="connsiteX1" fmla="*/ 695098 w 695098"/>
                <a:gd name="connsiteY1" fmla="*/ 8510825 h 8510825"/>
              </a:gdLst>
              <a:ahLst/>
              <a:cxnLst>
                <a:cxn ang="0">
                  <a:pos x="connsiteX0" y="connsiteY0"/>
                </a:cxn>
                <a:cxn ang="0">
                  <a:pos x="connsiteX1" y="connsiteY1"/>
                </a:cxn>
              </a:cxnLst>
              <a:rect l="l" t="t" r="r" b="b"/>
              <a:pathLst>
                <a:path w="695098" h="8510825">
                  <a:moveTo>
                    <a:pt x="0" y="0"/>
                  </a:moveTo>
                  <a:lnTo>
                    <a:pt x="695098" y="8510825"/>
                  </a:lnTo>
                </a:path>
              </a:pathLst>
            </a:custGeom>
            <a:ln w="6350" cap="rnd"/>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grpSp>
          <p:nvGrpSpPr>
            <p:cNvPr id="63" name="Group 94"/>
            <p:cNvGrpSpPr/>
            <p:nvPr/>
          </p:nvGrpSpPr>
          <p:grpSpPr>
            <a:xfrm>
              <a:off x="3468487" y="1214804"/>
              <a:ext cx="1378576" cy="2718250"/>
              <a:chOff x="3468487" y="1214804"/>
              <a:chExt cx="1378576" cy="2718250"/>
            </a:xfrm>
          </p:grpSpPr>
          <p:sp>
            <p:nvSpPr>
              <p:cNvPr id="64" name="Text Placeholder 5"/>
              <p:cNvSpPr txBox="1">
                <a:spLocks/>
              </p:cNvSpPr>
              <p:nvPr/>
            </p:nvSpPr>
            <p:spPr bwMode="auto">
              <a:xfrm>
                <a:off x="3468487" y="1214804"/>
                <a:ext cx="1378576" cy="21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lvl="0" algn="ctr" defTabSz="914400">
                  <a:lnSpc>
                    <a:spcPct val="80000"/>
                  </a:lnSpc>
                  <a:spcBef>
                    <a:spcPts val="600"/>
                  </a:spcBef>
                  <a:buFont typeface="Arial" charset="0"/>
                  <a:buChar char=" "/>
                </a:pPr>
                <a:r>
                  <a:rPr lang="en-US" sz="1050" b="1" dirty="0" smtClean="0">
                    <a:latin typeface="Arial" pitchFamily="34" charset="0"/>
                    <a:cs typeface="Arial" pitchFamily="34" charset="0"/>
                  </a:rPr>
                  <a:t>Wireless Services</a:t>
                </a:r>
                <a:endParaRPr kumimoji="0" lang="en-CA" sz="1050" b="1" i="0" u="none" strike="noStrike" kern="1200" cap="none" spc="0" normalizeH="0" baseline="0" noProof="0" dirty="0">
                  <a:ln>
                    <a:noFill/>
                  </a:ln>
                  <a:effectLst/>
                  <a:uLnTx/>
                  <a:uFillTx/>
                  <a:latin typeface="Arial" pitchFamily="34" charset="0"/>
                  <a:cs typeface="Arial" pitchFamily="34" charset="0"/>
                </a:endParaRPr>
              </a:p>
            </p:txBody>
          </p:sp>
          <p:sp>
            <p:nvSpPr>
              <p:cNvPr id="65" name="Freeform 8"/>
              <p:cNvSpPr>
                <a:spLocks/>
              </p:cNvSpPr>
              <p:nvPr/>
            </p:nvSpPr>
            <p:spPr bwMode="auto">
              <a:xfrm rot="5400000">
                <a:off x="2895333" y="2081542"/>
                <a:ext cx="2518119" cy="1184906"/>
              </a:xfrm>
              <a:custGeom>
                <a:avLst/>
                <a:gdLst/>
                <a:ahLst/>
                <a:cxnLst>
                  <a:cxn ang="0">
                    <a:pos x="298" y="149"/>
                  </a:cxn>
                  <a:cxn ang="0">
                    <a:pos x="298" y="123"/>
                  </a:cxn>
                  <a:cxn ang="0">
                    <a:pos x="298" y="63"/>
                  </a:cxn>
                  <a:cxn ang="0">
                    <a:pos x="298" y="26"/>
                  </a:cxn>
                  <a:cxn ang="0">
                    <a:pos x="272" y="0"/>
                  </a:cxn>
                  <a:cxn ang="0">
                    <a:pos x="26" y="0"/>
                  </a:cxn>
                  <a:cxn ang="0">
                    <a:pos x="0" y="26"/>
                  </a:cxn>
                  <a:cxn ang="0">
                    <a:pos x="0" y="123"/>
                  </a:cxn>
                  <a:cxn ang="0">
                    <a:pos x="26" y="149"/>
                  </a:cxn>
                  <a:cxn ang="0">
                    <a:pos x="252" y="149"/>
                  </a:cxn>
                  <a:cxn ang="0">
                    <a:pos x="272" y="149"/>
                  </a:cxn>
                  <a:cxn ang="0">
                    <a:pos x="298" y="149"/>
                  </a:cxn>
                </a:cxnLst>
                <a:rect l="0" t="0" r="r" b="b"/>
                <a:pathLst>
                  <a:path w="298" h="149">
                    <a:moveTo>
                      <a:pt x="298" y="149"/>
                    </a:moveTo>
                    <a:cubicBezTo>
                      <a:pt x="298" y="141"/>
                      <a:pt x="298" y="132"/>
                      <a:pt x="298" y="123"/>
                    </a:cubicBezTo>
                    <a:cubicBezTo>
                      <a:pt x="298" y="103"/>
                      <a:pt x="298" y="83"/>
                      <a:pt x="298" y="63"/>
                    </a:cubicBezTo>
                    <a:cubicBezTo>
                      <a:pt x="298" y="51"/>
                      <a:pt x="298" y="38"/>
                      <a:pt x="298" y="26"/>
                    </a:cubicBezTo>
                    <a:cubicBezTo>
                      <a:pt x="298" y="26"/>
                      <a:pt x="298" y="0"/>
                      <a:pt x="272" y="0"/>
                    </a:cubicBezTo>
                    <a:cubicBezTo>
                      <a:pt x="190" y="0"/>
                      <a:pt x="108" y="0"/>
                      <a:pt x="26" y="0"/>
                    </a:cubicBezTo>
                    <a:cubicBezTo>
                      <a:pt x="26" y="0"/>
                      <a:pt x="0" y="0"/>
                      <a:pt x="0" y="26"/>
                    </a:cubicBezTo>
                    <a:cubicBezTo>
                      <a:pt x="0" y="58"/>
                      <a:pt x="0" y="91"/>
                      <a:pt x="0" y="123"/>
                    </a:cubicBezTo>
                    <a:cubicBezTo>
                      <a:pt x="0" y="123"/>
                      <a:pt x="0" y="149"/>
                      <a:pt x="26" y="149"/>
                    </a:cubicBezTo>
                    <a:cubicBezTo>
                      <a:pt x="102" y="149"/>
                      <a:pt x="177" y="149"/>
                      <a:pt x="252" y="149"/>
                    </a:cubicBezTo>
                    <a:cubicBezTo>
                      <a:pt x="258" y="149"/>
                      <a:pt x="265" y="149"/>
                      <a:pt x="272" y="149"/>
                    </a:cubicBezTo>
                    <a:cubicBezTo>
                      <a:pt x="281" y="149"/>
                      <a:pt x="290" y="149"/>
                      <a:pt x="298" y="149"/>
                    </a:cubicBezTo>
                    <a:close/>
                  </a:path>
                </a:pathLst>
              </a:custGeom>
              <a:noFill/>
              <a:ln w="19050">
                <a:solidFill>
                  <a:schemeClr val="tx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CA" sz="1400" dirty="0"/>
              </a:p>
            </p:txBody>
          </p:sp>
          <p:sp>
            <p:nvSpPr>
              <p:cNvPr id="66" name="Rounded Rectangle 65"/>
              <p:cNvSpPr/>
              <p:nvPr/>
            </p:nvSpPr>
            <p:spPr>
              <a:xfrm>
                <a:off x="3649308" y="1481512"/>
                <a:ext cx="1010340" cy="224595"/>
              </a:xfrm>
              <a:prstGeom prst="roundRect">
                <a:avLst>
                  <a:gd name="adj"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67" name="Text Placeholder 5"/>
              <p:cNvSpPr txBox="1">
                <a:spLocks/>
              </p:cNvSpPr>
              <p:nvPr/>
            </p:nvSpPr>
            <p:spPr bwMode="auto">
              <a:xfrm>
                <a:off x="3558556" y="1495550"/>
                <a:ext cx="1201801" cy="21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lvl="0" algn="ctr" defTabSz="914400">
                  <a:lnSpc>
                    <a:spcPct val="80000"/>
                  </a:lnSpc>
                  <a:spcBef>
                    <a:spcPts val="600"/>
                  </a:spcBef>
                  <a:buFont typeface="Arial" charset="0"/>
                  <a:buChar char=" "/>
                </a:pPr>
                <a:r>
                  <a:rPr lang="en-US" sz="1050" b="1" dirty="0" smtClean="0">
                    <a:solidFill>
                      <a:schemeClr val="bg1"/>
                    </a:solidFill>
                    <a:latin typeface="Arial" pitchFamily="34" charset="0"/>
                    <a:cs typeface="Arial" pitchFamily="34" charset="0"/>
                  </a:rPr>
                  <a:t>Vendor 2</a:t>
                </a:r>
                <a:endParaRPr kumimoji="0" lang="en-CA" sz="105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grpSp>
            <p:nvGrpSpPr>
              <p:cNvPr id="68" name="Group 75"/>
              <p:cNvGrpSpPr/>
              <p:nvPr/>
            </p:nvGrpSpPr>
            <p:grpSpPr>
              <a:xfrm>
                <a:off x="3937476" y="1780507"/>
                <a:ext cx="763835" cy="2049408"/>
                <a:chOff x="4426118" y="1398577"/>
                <a:chExt cx="923805" cy="2371038"/>
              </a:xfrm>
            </p:grpSpPr>
            <p:pic>
              <p:nvPicPr>
                <p:cNvPr id="73" name="Picture 72" descr="Network_icon.png"/>
                <p:cNvPicPr>
                  <a:picLocks noChangeAspect="1"/>
                </p:cNvPicPr>
                <p:nvPr/>
              </p:nvPicPr>
              <p:blipFill>
                <a:blip r:embed="rId3" cstate="print">
                  <a:clrChange>
                    <a:clrFrom>
                      <a:srgbClr val="FFFFFF"/>
                    </a:clrFrom>
                    <a:clrTo>
                      <a:srgbClr val="FFFFFF">
                        <a:alpha val="0"/>
                      </a:srgbClr>
                    </a:clrTo>
                  </a:clrChange>
                </a:blip>
                <a:stretch>
                  <a:fillRect/>
                </a:stretch>
              </p:blipFill>
              <p:spPr>
                <a:xfrm>
                  <a:off x="4426118" y="1398577"/>
                  <a:ext cx="397615" cy="490201"/>
                </a:xfrm>
                <a:prstGeom prst="rect">
                  <a:avLst/>
                </a:prstGeom>
              </p:spPr>
            </p:pic>
            <p:pic>
              <p:nvPicPr>
                <p:cNvPr id="74" name="Picture 73" descr="certified.png"/>
                <p:cNvPicPr>
                  <a:picLocks noChangeAspect="1"/>
                </p:cNvPicPr>
                <p:nvPr/>
              </p:nvPicPr>
              <p:blipFill>
                <a:blip r:embed="rId4"/>
                <a:stretch>
                  <a:fillRect/>
                </a:stretch>
              </p:blipFill>
              <p:spPr>
                <a:xfrm>
                  <a:off x="4788004" y="1532668"/>
                  <a:ext cx="561918" cy="345457"/>
                </a:xfrm>
                <a:prstGeom prst="rect">
                  <a:avLst/>
                </a:prstGeom>
              </p:spPr>
            </p:pic>
            <p:pic>
              <p:nvPicPr>
                <p:cNvPr id="75" name="Picture 74" descr="Network_icon.png"/>
                <p:cNvPicPr>
                  <a:picLocks noChangeAspect="1"/>
                </p:cNvPicPr>
                <p:nvPr/>
              </p:nvPicPr>
              <p:blipFill>
                <a:blip r:embed="rId3" cstate="print">
                  <a:clrChange>
                    <a:clrFrom>
                      <a:srgbClr val="FFFFFF"/>
                    </a:clrFrom>
                    <a:clrTo>
                      <a:srgbClr val="FFFFFF">
                        <a:alpha val="0"/>
                      </a:srgbClr>
                    </a:clrTo>
                  </a:clrChange>
                </a:blip>
                <a:stretch>
                  <a:fillRect/>
                </a:stretch>
              </p:blipFill>
              <p:spPr>
                <a:xfrm>
                  <a:off x="4426119" y="2025522"/>
                  <a:ext cx="397615" cy="490201"/>
                </a:xfrm>
                <a:prstGeom prst="rect">
                  <a:avLst/>
                </a:prstGeom>
              </p:spPr>
            </p:pic>
            <p:pic>
              <p:nvPicPr>
                <p:cNvPr id="76" name="Picture 75" descr="Network_icon.png"/>
                <p:cNvPicPr>
                  <a:picLocks noChangeAspect="1"/>
                </p:cNvPicPr>
                <p:nvPr/>
              </p:nvPicPr>
              <p:blipFill>
                <a:blip r:embed="rId3" cstate="print">
                  <a:clrChange>
                    <a:clrFrom>
                      <a:srgbClr val="FFFFFF"/>
                    </a:clrFrom>
                    <a:clrTo>
                      <a:srgbClr val="FFFFFF">
                        <a:alpha val="0"/>
                      </a:srgbClr>
                    </a:clrTo>
                  </a:clrChange>
                </a:blip>
                <a:stretch>
                  <a:fillRect/>
                </a:stretch>
              </p:blipFill>
              <p:spPr>
                <a:xfrm>
                  <a:off x="4426119" y="2652468"/>
                  <a:ext cx="397615" cy="490201"/>
                </a:xfrm>
                <a:prstGeom prst="rect">
                  <a:avLst/>
                </a:prstGeom>
              </p:spPr>
            </p:pic>
            <p:pic>
              <p:nvPicPr>
                <p:cNvPr id="77" name="Picture 76" descr="Network_icon.png"/>
                <p:cNvPicPr>
                  <a:picLocks noChangeAspect="1"/>
                </p:cNvPicPr>
                <p:nvPr/>
              </p:nvPicPr>
              <p:blipFill>
                <a:blip r:embed="rId3" cstate="print">
                  <a:clrChange>
                    <a:clrFrom>
                      <a:srgbClr val="FFFFFF"/>
                    </a:clrFrom>
                    <a:clrTo>
                      <a:srgbClr val="FFFFFF">
                        <a:alpha val="0"/>
                      </a:srgbClr>
                    </a:clrTo>
                  </a:clrChange>
                </a:blip>
                <a:stretch>
                  <a:fillRect/>
                </a:stretch>
              </p:blipFill>
              <p:spPr>
                <a:xfrm>
                  <a:off x="4426119" y="3279414"/>
                  <a:ext cx="397615" cy="490201"/>
                </a:xfrm>
                <a:prstGeom prst="rect">
                  <a:avLst/>
                </a:prstGeom>
              </p:spPr>
            </p:pic>
            <p:pic>
              <p:nvPicPr>
                <p:cNvPr id="78" name="Picture 77" descr="certified.png"/>
                <p:cNvPicPr>
                  <a:picLocks noChangeAspect="1"/>
                </p:cNvPicPr>
                <p:nvPr/>
              </p:nvPicPr>
              <p:blipFill>
                <a:blip r:embed="rId4"/>
                <a:stretch>
                  <a:fillRect/>
                </a:stretch>
              </p:blipFill>
              <p:spPr>
                <a:xfrm>
                  <a:off x="4788005" y="2149703"/>
                  <a:ext cx="561918" cy="345457"/>
                </a:xfrm>
                <a:prstGeom prst="rect">
                  <a:avLst/>
                </a:prstGeom>
              </p:spPr>
            </p:pic>
            <p:pic>
              <p:nvPicPr>
                <p:cNvPr id="79" name="Picture 78" descr="certified.png"/>
                <p:cNvPicPr>
                  <a:picLocks noChangeAspect="1"/>
                </p:cNvPicPr>
                <p:nvPr/>
              </p:nvPicPr>
              <p:blipFill>
                <a:blip r:embed="rId4"/>
                <a:stretch>
                  <a:fillRect/>
                </a:stretch>
              </p:blipFill>
              <p:spPr>
                <a:xfrm>
                  <a:off x="4788005" y="2744434"/>
                  <a:ext cx="561918" cy="345457"/>
                </a:xfrm>
                <a:prstGeom prst="rect">
                  <a:avLst/>
                </a:prstGeom>
              </p:spPr>
            </p:pic>
            <p:pic>
              <p:nvPicPr>
                <p:cNvPr id="80" name="Picture 79" descr="certified.png"/>
                <p:cNvPicPr>
                  <a:picLocks noChangeAspect="1"/>
                </p:cNvPicPr>
                <p:nvPr/>
              </p:nvPicPr>
              <p:blipFill>
                <a:blip r:embed="rId4"/>
                <a:stretch>
                  <a:fillRect/>
                </a:stretch>
              </p:blipFill>
              <p:spPr>
                <a:xfrm>
                  <a:off x="4788005" y="3361468"/>
                  <a:ext cx="561918" cy="345457"/>
                </a:xfrm>
                <a:prstGeom prst="rect">
                  <a:avLst/>
                </a:prstGeom>
              </p:spPr>
            </p:pic>
          </p:grpSp>
          <p:sp>
            <p:nvSpPr>
              <p:cNvPr id="69" name="Oval 68"/>
              <p:cNvSpPr/>
              <p:nvPr/>
            </p:nvSpPr>
            <p:spPr>
              <a:xfrm>
                <a:off x="3880439" y="1960245"/>
                <a:ext cx="85771" cy="62866"/>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0" name="Oval 69"/>
              <p:cNvSpPr/>
              <p:nvPr/>
            </p:nvSpPr>
            <p:spPr>
              <a:xfrm>
                <a:off x="3880439" y="3581097"/>
                <a:ext cx="85771" cy="62866"/>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1" name="Oval 70"/>
              <p:cNvSpPr/>
              <p:nvPr/>
            </p:nvSpPr>
            <p:spPr>
              <a:xfrm>
                <a:off x="3880439" y="3031318"/>
                <a:ext cx="85771" cy="62866"/>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2" name="Oval 71"/>
              <p:cNvSpPr/>
              <p:nvPr/>
            </p:nvSpPr>
            <p:spPr>
              <a:xfrm>
                <a:off x="3880439" y="2502937"/>
                <a:ext cx="85771" cy="62866"/>
              </a:xfrm>
              <a:prstGeom prst="ellipse">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grpSp>
        <p:nvGrpSpPr>
          <p:cNvPr id="81" name="Group 101"/>
          <p:cNvGrpSpPr/>
          <p:nvPr/>
        </p:nvGrpSpPr>
        <p:grpSpPr>
          <a:xfrm>
            <a:off x="3345368" y="1697729"/>
            <a:ext cx="5867212" cy="4026679"/>
            <a:chOff x="1516565" y="1214804"/>
            <a:chExt cx="5147677" cy="2718251"/>
          </a:xfrm>
        </p:grpSpPr>
        <p:sp>
          <p:nvSpPr>
            <p:cNvPr id="82" name="Text Placeholder 5"/>
            <p:cNvSpPr txBox="1">
              <a:spLocks/>
            </p:cNvSpPr>
            <p:nvPr/>
          </p:nvSpPr>
          <p:spPr bwMode="auto">
            <a:xfrm>
              <a:off x="5287880" y="1214804"/>
              <a:ext cx="1376362" cy="21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lvl="0" algn="ctr" defTabSz="914400">
                <a:lnSpc>
                  <a:spcPct val="80000"/>
                </a:lnSpc>
                <a:spcBef>
                  <a:spcPts val="600"/>
                </a:spcBef>
                <a:buFont typeface="Arial" charset="0"/>
                <a:buChar char=" "/>
              </a:pPr>
              <a:r>
                <a:rPr lang="en-US" sz="1050" b="1" dirty="0" smtClean="0">
                  <a:latin typeface="Arial" pitchFamily="34" charset="0"/>
                  <a:cs typeface="Arial" pitchFamily="34" charset="0"/>
                </a:rPr>
                <a:t>Backend</a:t>
              </a:r>
              <a:r>
                <a:rPr lang="en-US" sz="1050" b="1" dirty="0" smtClean="0">
                  <a:solidFill>
                    <a:schemeClr val="accent1"/>
                  </a:solidFill>
                  <a:latin typeface="Arial" pitchFamily="34" charset="0"/>
                  <a:cs typeface="Arial" pitchFamily="34" charset="0"/>
                </a:rPr>
                <a:t> </a:t>
              </a:r>
              <a:r>
                <a:rPr lang="en-US" sz="1050" b="1" dirty="0" smtClean="0">
                  <a:latin typeface="Arial" pitchFamily="34" charset="0"/>
                  <a:cs typeface="Arial" pitchFamily="34" charset="0"/>
                </a:rPr>
                <a:t>Server</a:t>
              </a:r>
              <a:endParaRPr kumimoji="0" lang="en-CA" sz="1050" b="1" i="0" u="none" strike="noStrike" kern="1200" cap="none" spc="0" normalizeH="0" baseline="0" noProof="0" dirty="0">
                <a:ln>
                  <a:noFill/>
                </a:ln>
                <a:effectLst/>
                <a:uLnTx/>
                <a:uFillTx/>
                <a:latin typeface="Arial" pitchFamily="34" charset="0"/>
                <a:cs typeface="Arial" pitchFamily="34" charset="0"/>
              </a:endParaRPr>
            </a:p>
          </p:txBody>
        </p:sp>
        <p:sp>
          <p:nvSpPr>
            <p:cNvPr id="83" name="Rounded Rectangle 82"/>
            <p:cNvSpPr/>
            <p:nvPr/>
          </p:nvSpPr>
          <p:spPr>
            <a:xfrm>
              <a:off x="5479341" y="1481512"/>
              <a:ext cx="1010340" cy="224595"/>
            </a:xfrm>
            <a:prstGeom prst="roundRect">
              <a:avLst>
                <a:gd name="adj" fmla="val 50000"/>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84" name="Text Placeholder 5"/>
            <p:cNvSpPr txBox="1">
              <a:spLocks/>
            </p:cNvSpPr>
            <p:nvPr/>
          </p:nvSpPr>
          <p:spPr bwMode="auto">
            <a:xfrm>
              <a:off x="5388590" y="1495550"/>
              <a:ext cx="1201801" cy="21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lvl="0" algn="ctr" defTabSz="914400">
                <a:lnSpc>
                  <a:spcPct val="80000"/>
                </a:lnSpc>
                <a:spcBef>
                  <a:spcPts val="600"/>
                </a:spcBef>
                <a:buFont typeface="Arial" charset="0"/>
                <a:buChar char=" "/>
              </a:pPr>
              <a:r>
                <a:rPr lang="en-US" sz="1050" b="1" dirty="0" smtClean="0">
                  <a:solidFill>
                    <a:schemeClr val="bg1"/>
                  </a:solidFill>
                  <a:latin typeface="Arial" pitchFamily="34" charset="0"/>
                  <a:cs typeface="Arial" pitchFamily="34" charset="0"/>
                </a:rPr>
                <a:t>Vendor 3</a:t>
              </a:r>
              <a:endParaRPr kumimoji="0" lang="en-CA" sz="105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sp>
          <p:nvSpPr>
            <p:cNvPr id="85" name="Freeform 8"/>
            <p:cNvSpPr>
              <a:spLocks/>
            </p:cNvSpPr>
            <p:nvPr/>
          </p:nvSpPr>
          <p:spPr bwMode="auto">
            <a:xfrm rot="5400000">
              <a:off x="4718652" y="2081543"/>
              <a:ext cx="2518119" cy="1184906"/>
            </a:xfrm>
            <a:custGeom>
              <a:avLst/>
              <a:gdLst/>
              <a:ahLst/>
              <a:cxnLst>
                <a:cxn ang="0">
                  <a:pos x="298" y="149"/>
                </a:cxn>
                <a:cxn ang="0">
                  <a:pos x="298" y="123"/>
                </a:cxn>
                <a:cxn ang="0">
                  <a:pos x="298" y="63"/>
                </a:cxn>
                <a:cxn ang="0">
                  <a:pos x="298" y="26"/>
                </a:cxn>
                <a:cxn ang="0">
                  <a:pos x="272" y="0"/>
                </a:cxn>
                <a:cxn ang="0">
                  <a:pos x="26" y="0"/>
                </a:cxn>
                <a:cxn ang="0">
                  <a:pos x="0" y="26"/>
                </a:cxn>
                <a:cxn ang="0">
                  <a:pos x="0" y="123"/>
                </a:cxn>
                <a:cxn ang="0">
                  <a:pos x="26" y="149"/>
                </a:cxn>
                <a:cxn ang="0">
                  <a:pos x="252" y="149"/>
                </a:cxn>
                <a:cxn ang="0">
                  <a:pos x="272" y="149"/>
                </a:cxn>
                <a:cxn ang="0">
                  <a:pos x="298" y="149"/>
                </a:cxn>
              </a:cxnLst>
              <a:rect l="0" t="0" r="r" b="b"/>
              <a:pathLst>
                <a:path w="298" h="149">
                  <a:moveTo>
                    <a:pt x="298" y="149"/>
                  </a:moveTo>
                  <a:cubicBezTo>
                    <a:pt x="298" y="141"/>
                    <a:pt x="298" y="132"/>
                    <a:pt x="298" y="123"/>
                  </a:cubicBezTo>
                  <a:cubicBezTo>
                    <a:pt x="298" y="103"/>
                    <a:pt x="298" y="83"/>
                    <a:pt x="298" y="63"/>
                  </a:cubicBezTo>
                  <a:cubicBezTo>
                    <a:pt x="298" y="51"/>
                    <a:pt x="298" y="38"/>
                    <a:pt x="298" y="26"/>
                  </a:cubicBezTo>
                  <a:cubicBezTo>
                    <a:pt x="298" y="26"/>
                    <a:pt x="298" y="0"/>
                    <a:pt x="272" y="0"/>
                  </a:cubicBezTo>
                  <a:cubicBezTo>
                    <a:pt x="190" y="0"/>
                    <a:pt x="108" y="0"/>
                    <a:pt x="26" y="0"/>
                  </a:cubicBezTo>
                  <a:cubicBezTo>
                    <a:pt x="26" y="0"/>
                    <a:pt x="0" y="0"/>
                    <a:pt x="0" y="26"/>
                  </a:cubicBezTo>
                  <a:cubicBezTo>
                    <a:pt x="0" y="58"/>
                    <a:pt x="0" y="91"/>
                    <a:pt x="0" y="123"/>
                  </a:cubicBezTo>
                  <a:cubicBezTo>
                    <a:pt x="0" y="123"/>
                    <a:pt x="0" y="149"/>
                    <a:pt x="26" y="149"/>
                  </a:cubicBezTo>
                  <a:cubicBezTo>
                    <a:pt x="102" y="149"/>
                    <a:pt x="177" y="149"/>
                    <a:pt x="252" y="149"/>
                  </a:cubicBezTo>
                  <a:cubicBezTo>
                    <a:pt x="258" y="149"/>
                    <a:pt x="265" y="149"/>
                    <a:pt x="272" y="149"/>
                  </a:cubicBezTo>
                  <a:cubicBezTo>
                    <a:pt x="281" y="149"/>
                    <a:pt x="290" y="149"/>
                    <a:pt x="298" y="149"/>
                  </a:cubicBezTo>
                  <a:close/>
                </a:path>
              </a:pathLst>
            </a:custGeom>
            <a:noFill/>
            <a:ln w="19050">
              <a:solidFill>
                <a:schemeClr val="tx2">
                  <a:lumMod val="60000"/>
                  <a:lumOff val="40000"/>
                </a:schemeClr>
              </a:solidFill>
              <a:round/>
              <a:headEnd/>
              <a:tailEnd/>
            </a:ln>
          </p:spPr>
          <p:txBody>
            <a:bodyPr vert="horz" wrap="square" lIns="91440" tIns="45720" rIns="91440" bIns="45720" numCol="1" anchor="t" anchorCtr="0" compatLnSpc="1">
              <a:prstTxWarp prst="textNoShape">
                <a:avLst/>
              </a:prstTxWarp>
            </a:bodyPr>
            <a:lstStyle/>
            <a:p>
              <a:endParaRPr lang="en-CA" sz="1400" dirty="0"/>
            </a:p>
          </p:txBody>
        </p:sp>
        <p:sp>
          <p:nvSpPr>
            <p:cNvPr id="86" name="Text Placeholder 5"/>
            <p:cNvSpPr txBox="1">
              <a:spLocks/>
            </p:cNvSpPr>
            <p:nvPr/>
          </p:nvSpPr>
          <p:spPr bwMode="auto">
            <a:xfrm>
              <a:off x="5856083" y="1867538"/>
              <a:ext cx="772105" cy="39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lvl="0" algn="ctr" defTabSz="914400">
                <a:spcBef>
                  <a:spcPts val="600"/>
                </a:spcBef>
                <a:buFont typeface="Arial" charset="0"/>
                <a:buChar char=" "/>
              </a:pPr>
              <a:r>
                <a:rPr lang="en-US" sz="800" b="1" dirty="0" smtClean="0">
                  <a:solidFill>
                    <a:schemeClr val="tx2"/>
                  </a:solidFill>
                  <a:latin typeface="Arial" pitchFamily="34" charset="0"/>
                  <a:cs typeface="Arial" pitchFamily="34" charset="0"/>
                </a:rPr>
                <a:t>Developer </a:t>
              </a:r>
              <a:r>
                <a:rPr lang="en-US" sz="1050" b="1" dirty="0" smtClean="0">
                  <a:solidFill>
                    <a:schemeClr val="accent1"/>
                  </a:solidFill>
                  <a:latin typeface="Arial" pitchFamily="34" charset="0"/>
                  <a:cs typeface="Arial" pitchFamily="34" charset="0"/>
                </a:rPr>
                <a:t>A</a:t>
              </a:r>
              <a:endParaRPr kumimoji="0" lang="en-CA" sz="1050" b="1" i="0" u="none" strike="noStrike" kern="1200" cap="none" spc="0" normalizeH="0" baseline="0" noProof="0" dirty="0">
                <a:ln>
                  <a:noFill/>
                </a:ln>
                <a:solidFill>
                  <a:schemeClr val="accent1"/>
                </a:solidFill>
                <a:effectLst/>
                <a:uLnTx/>
                <a:uFillTx/>
                <a:latin typeface="Arial" pitchFamily="34" charset="0"/>
                <a:ea typeface="ＭＳ Ｐゴシック" charset="0"/>
                <a:cs typeface="Arial" pitchFamily="34" charset="0"/>
              </a:endParaRPr>
            </a:p>
          </p:txBody>
        </p:sp>
        <p:sp>
          <p:nvSpPr>
            <p:cNvPr id="87" name="Text Placeholder 5"/>
            <p:cNvSpPr txBox="1">
              <a:spLocks/>
            </p:cNvSpPr>
            <p:nvPr/>
          </p:nvSpPr>
          <p:spPr bwMode="auto">
            <a:xfrm>
              <a:off x="5856083" y="2593964"/>
              <a:ext cx="772105" cy="39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lvl="0" algn="ctr" defTabSz="914400">
                <a:spcBef>
                  <a:spcPts val="600"/>
                </a:spcBef>
                <a:buFont typeface="Arial" charset="0"/>
                <a:buChar char=" "/>
              </a:pPr>
              <a:r>
                <a:rPr lang="en-US" sz="800" b="1" dirty="0" smtClean="0">
                  <a:solidFill>
                    <a:schemeClr val="tx2"/>
                  </a:solidFill>
                  <a:latin typeface="Arial" pitchFamily="34" charset="0"/>
                  <a:cs typeface="Arial" pitchFamily="34" charset="0"/>
                </a:rPr>
                <a:t>Developer </a:t>
              </a:r>
              <a:r>
                <a:rPr lang="en-US" sz="1050" b="1" dirty="0" smtClean="0">
                  <a:solidFill>
                    <a:schemeClr val="accent1"/>
                  </a:solidFill>
                  <a:latin typeface="Arial" pitchFamily="34" charset="0"/>
                  <a:cs typeface="Arial" pitchFamily="34" charset="0"/>
                </a:rPr>
                <a:t>B</a:t>
              </a:r>
              <a:endParaRPr kumimoji="0" lang="en-CA" sz="1050" b="1" i="0" u="none" strike="noStrike" kern="1200" cap="none" spc="0" normalizeH="0" baseline="0" noProof="0" dirty="0">
                <a:ln>
                  <a:noFill/>
                </a:ln>
                <a:solidFill>
                  <a:schemeClr val="accent1"/>
                </a:solidFill>
                <a:effectLst/>
                <a:uLnTx/>
                <a:uFillTx/>
                <a:latin typeface="Arial" pitchFamily="34" charset="0"/>
                <a:ea typeface="ＭＳ Ｐゴシック" charset="0"/>
                <a:cs typeface="Arial" pitchFamily="34" charset="0"/>
              </a:endParaRPr>
            </a:p>
          </p:txBody>
        </p:sp>
        <p:sp>
          <p:nvSpPr>
            <p:cNvPr id="88" name="Text Placeholder 5"/>
            <p:cNvSpPr txBox="1">
              <a:spLocks/>
            </p:cNvSpPr>
            <p:nvPr/>
          </p:nvSpPr>
          <p:spPr bwMode="auto">
            <a:xfrm>
              <a:off x="5856083" y="3320392"/>
              <a:ext cx="772105" cy="39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lvl="0" algn="ctr" defTabSz="914400">
                <a:spcBef>
                  <a:spcPts val="600"/>
                </a:spcBef>
                <a:buFont typeface="Arial" charset="0"/>
                <a:buChar char=" "/>
              </a:pPr>
              <a:r>
                <a:rPr lang="en-US" sz="800" b="1" dirty="0" smtClean="0">
                  <a:solidFill>
                    <a:schemeClr val="tx2"/>
                  </a:solidFill>
                  <a:latin typeface="Arial" pitchFamily="34" charset="0"/>
                  <a:cs typeface="Arial" pitchFamily="34" charset="0"/>
                </a:rPr>
                <a:t>Developer </a:t>
              </a:r>
              <a:r>
                <a:rPr lang="en-US" sz="1050" b="1" dirty="0" smtClean="0">
                  <a:solidFill>
                    <a:schemeClr val="accent1"/>
                  </a:solidFill>
                  <a:latin typeface="Arial" pitchFamily="34" charset="0"/>
                  <a:cs typeface="Arial" pitchFamily="34" charset="0"/>
                </a:rPr>
                <a:t>C</a:t>
              </a:r>
              <a:endParaRPr kumimoji="0" lang="en-CA" sz="1050" b="1" i="0" u="none" strike="noStrike" kern="1200" cap="none" spc="0" normalizeH="0" baseline="0" noProof="0" dirty="0">
                <a:ln>
                  <a:noFill/>
                </a:ln>
                <a:solidFill>
                  <a:schemeClr val="accent1"/>
                </a:solidFill>
                <a:effectLst/>
                <a:uLnTx/>
                <a:uFillTx/>
                <a:latin typeface="Arial" pitchFamily="34" charset="0"/>
                <a:ea typeface="ＭＳ Ｐゴシック" charset="0"/>
                <a:cs typeface="Arial" pitchFamily="34" charset="0"/>
              </a:endParaRPr>
            </a:p>
          </p:txBody>
        </p:sp>
        <p:sp>
          <p:nvSpPr>
            <p:cNvPr id="89" name="Freeform 88"/>
            <p:cNvSpPr/>
            <p:nvPr/>
          </p:nvSpPr>
          <p:spPr>
            <a:xfrm flipV="1">
              <a:off x="1516565" y="2579648"/>
              <a:ext cx="4021873" cy="208466"/>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Lst>
              <a:ahLst/>
              <a:cxnLst>
                <a:cxn ang="0">
                  <a:pos x="connsiteX0" y="connsiteY0"/>
                </a:cxn>
                <a:cxn ang="0">
                  <a:pos x="connsiteX1" y="connsiteY1"/>
                </a:cxn>
              </a:cxnLst>
              <a:rect l="l" t="t" r="r" b="b"/>
              <a:pathLst>
                <a:path w="683941" h="498088">
                  <a:moveTo>
                    <a:pt x="0" y="498088"/>
                  </a:moveTo>
                  <a:lnTo>
                    <a:pt x="683941" y="0"/>
                  </a:lnTo>
                </a:path>
              </a:pathLst>
            </a:custGeom>
            <a:ln w="57150" cap="rnd">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0" name="Freeform 89"/>
            <p:cNvSpPr/>
            <p:nvPr/>
          </p:nvSpPr>
          <p:spPr>
            <a:xfrm>
              <a:off x="1516565" y="2096429"/>
              <a:ext cx="4021873" cy="475786"/>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Lst>
              <a:ahLst/>
              <a:cxnLst>
                <a:cxn ang="0">
                  <a:pos x="connsiteX0" y="connsiteY0"/>
                </a:cxn>
                <a:cxn ang="0">
                  <a:pos x="connsiteX1" y="connsiteY1"/>
                </a:cxn>
              </a:cxnLst>
              <a:rect l="l" t="t" r="r" b="b"/>
              <a:pathLst>
                <a:path w="683941" h="498088">
                  <a:moveTo>
                    <a:pt x="0" y="498088"/>
                  </a:moveTo>
                  <a:lnTo>
                    <a:pt x="683941" y="0"/>
                  </a:lnTo>
                </a:path>
              </a:pathLst>
            </a:custGeom>
            <a:ln w="57150" cap="rnd">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sp>
          <p:nvSpPr>
            <p:cNvPr id="91" name="Freeform 90"/>
            <p:cNvSpPr/>
            <p:nvPr/>
          </p:nvSpPr>
          <p:spPr>
            <a:xfrm flipV="1">
              <a:off x="1516565" y="2601951"/>
              <a:ext cx="4021873" cy="921834"/>
            </a:xfrm>
            <a:custGeom>
              <a:avLst/>
              <a:gdLst>
                <a:gd name="connsiteX0" fmla="*/ 46464 w 1377176"/>
                <a:gd name="connsiteY0" fmla="*/ 111512 h 112131"/>
                <a:gd name="connsiteX1" fmla="*/ 143108 w 1377176"/>
                <a:gd name="connsiteY1" fmla="*/ 96644 h 112131"/>
                <a:gd name="connsiteX2" fmla="*/ 1183888 w 1377176"/>
                <a:gd name="connsiteY2" fmla="*/ 14868 h 112131"/>
                <a:gd name="connsiteX3" fmla="*/ 1302834 w 1377176"/>
                <a:gd name="connsiteY3" fmla="*/ 7434 h 112131"/>
                <a:gd name="connsiteX4" fmla="*/ 1310269 w 1377176"/>
                <a:gd name="connsiteY4" fmla="*/ 0 h 112131"/>
                <a:gd name="connsiteX0" fmla="*/ 0 w 1346819"/>
                <a:gd name="connsiteY0" fmla="*/ 113990 h 113990"/>
                <a:gd name="connsiteX1" fmla="*/ 1137424 w 1346819"/>
                <a:gd name="connsiteY1" fmla="*/ 17346 h 113990"/>
                <a:gd name="connsiteX2" fmla="*/ 1256370 w 1346819"/>
                <a:gd name="connsiteY2" fmla="*/ 9912 h 113990"/>
                <a:gd name="connsiteX3" fmla="*/ 1263805 w 1346819"/>
                <a:gd name="connsiteY3" fmla="*/ 2478 h 113990"/>
                <a:gd name="connsiteX0" fmla="*/ 0 w 1346819"/>
                <a:gd name="connsiteY0" fmla="*/ 113990 h 113990"/>
                <a:gd name="connsiteX1" fmla="*/ 1137424 w 1346819"/>
                <a:gd name="connsiteY1" fmla="*/ 17346 h 113990"/>
                <a:gd name="connsiteX2" fmla="*/ 1256370 w 1346819"/>
                <a:gd name="connsiteY2" fmla="*/ 9912 h 113990"/>
                <a:gd name="connsiteX0" fmla="*/ 0 w 1137424"/>
                <a:gd name="connsiteY0" fmla="*/ 96644 h 96644"/>
                <a:gd name="connsiteX1" fmla="*/ 1137424 w 1137424"/>
                <a:gd name="connsiteY1" fmla="*/ 0 h 96644"/>
                <a:gd name="connsiteX0" fmla="*/ 0 w 683941"/>
                <a:gd name="connsiteY0" fmla="*/ 498088 h 498088"/>
                <a:gd name="connsiteX1" fmla="*/ 683941 w 683941"/>
                <a:gd name="connsiteY1" fmla="*/ 0 h 498088"/>
              </a:gdLst>
              <a:ahLst/>
              <a:cxnLst>
                <a:cxn ang="0">
                  <a:pos x="connsiteX0" y="connsiteY0"/>
                </a:cxn>
                <a:cxn ang="0">
                  <a:pos x="connsiteX1" y="connsiteY1"/>
                </a:cxn>
              </a:cxnLst>
              <a:rect l="l" t="t" r="r" b="b"/>
              <a:pathLst>
                <a:path w="683941" h="498088">
                  <a:moveTo>
                    <a:pt x="0" y="498088"/>
                  </a:moveTo>
                  <a:lnTo>
                    <a:pt x="683941" y="0"/>
                  </a:lnTo>
                </a:path>
              </a:pathLst>
            </a:custGeom>
            <a:ln w="57150" cap="rnd">
              <a:solidFill>
                <a:schemeClr val="accent1">
                  <a:lumMod val="75000"/>
                  <a:alpha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dirty="0"/>
            </a:p>
          </p:txBody>
        </p:sp>
        <p:pic>
          <p:nvPicPr>
            <p:cNvPr id="92" name="Picture 91" descr="servers.png"/>
            <p:cNvPicPr>
              <a:picLocks noChangeAspect="1"/>
            </p:cNvPicPr>
            <p:nvPr/>
          </p:nvPicPr>
          <p:blipFill>
            <a:blip r:embed="rId5"/>
            <a:stretch>
              <a:fillRect/>
            </a:stretch>
          </p:blipFill>
          <p:spPr>
            <a:xfrm>
              <a:off x="5513741" y="1808178"/>
              <a:ext cx="600729" cy="541065"/>
            </a:xfrm>
            <a:prstGeom prst="rect">
              <a:avLst/>
            </a:prstGeom>
          </p:spPr>
        </p:pic>
        <p:pic>
          <p:nvPicPr>
            <p:cNvPr id="93" name="Picture 92" descr="servers.png"/>
            <p:cNvPicPr>
              <a:picLocks noChangeAspect="1"/>
            </p:cNvPicPr>
            <p:nvPr/>
          </p:nvPicPr>
          <p:blipFill>
            <a:blip r:embed="rId5"/>
            <a:stretch>
              <a:fillRect/>
            </a:stretch>
          </p:blipFill>
          <p:spPr>
            <a:xfrm>
              <a:off x="5513741" y="2520569"/>
              <a:ext cx="600729" cy="541065"/>
            </a:xfrm>
            <a:prstGeom prst="rect">
              <a:avLst/>
            </a:prstGeom>
          </p:spPr>
        </p:pic>
        <p:pic>
          <p:nvPicPr>
            <p:cNvPr id="94" name="Picture 93" descr="servers.png"/>
            <p:cNvPicPr>
              <a:picLocks noChangeAspect="1"/>
            </p:cNvPicPr>
            <p:nvPr/>
          </p:nvPicPr>
          <p:blipFill>
            <a:blip r:embed="rId5"/>
            <a:stretch>
              <a:fillRect/>
            </a:stretch>
          </p:blipFill>
          <p:spPr>
            <a:xfrm>
              <a:off x="5513741" y="3232958"/>
              <a:ext cx="600729" cy="541065"/>
            </a:xfrm>
            <a:prstGeom prst="rect">
              <a:avLst/>
            </a:prstGeom>
          </p:spPr>
        </p:pic>
      </p:grpSp>
      <p:sp>
        <p:nvSpPr>
          <p:cNvPr id="95" name="Rounded Rectangle 94"/>
          <p:cNvSpPr/>
          <p:nvPr/>
        </p:nvSpPr>
        <p:spPr>
          <a:xfrm>
            <a:off x="2564727" y="2634757"/>
            <a:ext cx="860766" cy="678783"/>
          </a:xfrm>
          <a:prstGeom prst="roundRect">
            <a:avLst>
              <a:gd name="adj" fmla="val 50000"/>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96" name="Rounded Rectangle 95"/>
          <p:cNvSpPr/>
          <p:nvPr/>
        </p:nvSpPr>
        <p:spPr>
          <a:xfrm>
            <a:off x="2564727" y="2821870"/>
            <a:ext cx="860766" cy="678783"/>
          </a:xfrm>
          <a:prstGeom prst="roundRect">
            <a:avLst>
              <a:gd name="adj" fmla="val 50000"/>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97" name="Rounded Rectangle 96"/>
          <p:cNvSpPr/>
          <p:nvPr/>
        </p:nvSpPr>
        <p:spPr>
          <a:xfrm>
            <a:off x="2564727" y="3008983"/>
            <a:ext cx="860766" cy="678783"/>
          </a:xfrm>
          <a:prstGeom prst="roundRect">
            <a:avLst>
              <a:gd name="adj" fmla="val 50000"/>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98" name="Rounded Rectangle 97"/>
          <p:cNvSpPr/>
          <p:nvPr/>
        </p:nvSpPr>
        <p:spPr>
          <a:xfrm>
            <a:off x="2564727" y="3196097"/>
            <a:ext cx="860766" cy="678783"/>
          </a:xfrm>
          <a:prstGeom prst="roundRect">
            <a:avLst>
              <a:gd name="adj" fmla="val 50000"/>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99" name="Text Placeholder 5"/>
          <p:cNvSpPr txBox="1">
            <a:spLocks/>
          </p:cNvSpPr>
          <p:nvPr/>
        </p:nvSpPr>
        <p:spPr bwMode="auto">
          <a:xfrm>
            <a:off x="2562990" y="3430787"/>
            <a:ext cx="864726" cy="36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lvl="0" algn="ctr" defTabSz="914400">
              <a:lnSpc>
                <a:spcPct val="80000"/>
              </a:lnSpc>
              <a:spcBef>
                <a:spcPts val="600"/>
              </a:spcBef>
              <a:buFont typeface="Arial" charset="0"/>
              <a:buChar char=" "/>
            </a:pPr>
            <a:r>
              <a:rPr lang="en-US" sz="1050" b="1" dirty="0" smtClean="0">
                <a:solidFill>
                  <a:schemeClr val="bg1"/>
                </a:solidFill>
                <a:latin typeface="Arial" pitchFamily="34" charset="0"/>
                <a:cs typeface="Arial" pitchFamily="34" charset="0"/>
              </a:rPr>
              <a:t>Machine</a:t>
            </a:r>
            <a:endParaRPr kumimoji="0" lang="en-CA" sz="105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sp>
        <p:nvSpPr>
          <p:cNvPr id="100" name="Rounded Rectangle 99"/>
          <p:cNvSpPr/>
          <p:nvPr/>
        </p:nvSpPr>
        <p:spPr>
          <a:xfrm>
            <a:off x="9516398" y="3307794"/>
            <a:ext cx="860766" cy="678783"/>
          </a:xfrm>
          <a:prstGeom prst="roundRect">
            <a:avLst>
              <a:gd name="adj" fmla="val 50000"/>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01" name="Rounded Rectangle 100"/>
          <p:cNvSpPr/>
          <p:nvPr/>
        </p:nvSpPr>
        <p:spPr>
          <a:xfrm>
            <a:off x="9516398" y="3484995"/>
            <a:ext cx="860766" cy="678783"/>
          </a:xfrm>
          <a:prstGeom prst="roundRect">
            <a:avLst>
              <a:gd name="adj" fmla="val 50000"/>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02" name="Rounded Rectangle 101"/>
          <p:cNvSpPr/>
          <p:nvPr/>
        </p:nvSpPr>
        <p:spPr>
          <a:xfrm>
            <a:off x="9516398" y="3662197"/>
            <a:ext cx="860766" cy="678783"/>
          </a:xfrm>
          <a:prstGeom prst="roundRect">
            <a:avLst>
              <a:gd name="adj" fmla="val 50000"/>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03" name="Rounded Rectangle 102"/>
          <p:cNvSpPr/>
          <p:nvPr/>
        </p:nvSpPr>
        <p:spPr>
          <a:xfrm>
            <a:off x="9516398" y="3839398"/>
            <a:ext cx="860766" cy="678783"/>
          </a:xfrm>
          <a:prstGeom prst="roundRect">
            <a:avLst>
              <a:gd name="adj" fmla="val 50000"/>
            </a:avLst>
          </a:prstGeom>
          <a:solidFill>
            <a:schemeClr val="accent3"/>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104" name="Text Placeholder 5"/>
          <p:cNvSpPr txBox="1">
            <a:spLocks/>
          </p:cNvSpPr>
          <p:nvPr/>
        </p:nvSpPr>
        <p:spPr bwMode="auto">
          <a:xfrm>
            <a:off x="9560569" y="4064403"/>
            <a:ext cx="760068" cy="34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Autofit/>
          </a:bodyPr>
          <a:lstStyle/>
          <a:p>
            <a:pPr lvl="0" algn="ctr" defTabSz="914400">
              <a:lnSpc>
                <a:spcPct val="80000"/>
              </a:lnSpc>
              <a:spcBef>
                <a:spcPts val="600"/>
              </a:spcBef>
              <a:buFont typeface="Arial" charset="0"/>
              <a:buChar char=" "/>
            </a:pPr>
            <a:r>
              <a:rPr lang="en-US" sz="1050" b="1" dirty="0" smtClean="0">
                <a:solidFill>
                  <a:schemeClr val="bg1"/>
                </a:solidFill>
                <a:latin typeface="Arial" pitchFamily="34" charset="0"/>
                <a:cs typeface="Arial" pitchFamily="34" charset="0"/>
              </a:rPr>
              <a:t>ERP</a:t>
            </a:r>
            <a:endParaRPr kumimoji="0" lang="en-CA" sz="1050" b="1" i="0" u="none" strike="noStrike" kern="1200" cap="none" spc="0" normalizeH="0" baseline="0" noProof="0" dirty="0">
              <a:ln>
                <a:noFill/>
              </a:ln>
              <a:solidFill>
                <a:schemeClr val="bg1"/>
              </a:solidFill>
              <a:effectLst/>
              <a:uLnTx/>
              <a:uFillTx/>
              <a:latin typeface="Arial" pitchFamily="34" charset="0"/>
              <a:ea typeface="ＭＳ Ｐゴシック" charset="0"/>
              <a:cs typeface="Arial" pitchFamily="34" charset="0"/>
            </a:endParaRPr>
          </a:p>
        </p:txBody>
      </p:sp>
    </p:spTree>
    <p:extLst>
      <p:ext uri="{BB962C8B-B14F-4D97-AF65-F5344CB8AC3E}">
        <p14:creationId xmlns:p14="http://schemas.microsoft.com/office/powerpoint/2010/main" val="21753748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6ACF94-B3E5-4879-982C-55A27A3BEB4B}" type="datetime1">
              <a:rPr lang="en-US" smtClean="0"/>
              <a:t>12/02/2014</a:t>
            </a:fld>
            <a:endParaRPr lang="en-US"/>
          </a:p>
        </p:txBody>
      </p:sp>
      <p:sp>
        <p:nvSpPr>
          <p:cNvPr id="4" name="Footer Placeholder 3"/>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5" name="Slide Number Placeholder 4"/>
          <p:cNvSpPr>
            <a:spLocks noGrp="1"/>
          </p:cNvSpPr>
          <p:nvPr>
            <p:ph type="sldNum" sz="quarter" idx="12"/>
          </p:nvPr>
        </p:nvSpPr>
        <p:spPr/>
        <p:txBody>
          <a:bodyPr/>
          <a:lstStyle/>
          <a:p>
            <a:fld id="{5F2B41EC-EDFB-4E51-8A94-35559E68C05C}" type="slidenum">
              <a:rPr lang="en-US" smtClean="0"/>
              <a:t>15</a:t>
            </a:fld>
            <a:endParaRPr lang="en-US"/>
          </a:p>
        </p:txBody>
      </p:sp>
      <p:pic>
        <p:nvPicPr>
          <p:cNvPr id="5122" name="Picture 2" descr="Silos and Silo Equip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718" y="178810"/>
            <a:ext cx="8338270" cy="5941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9151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b="1" dirty="0" smtClean="0">
                <a:latin typeface="Candara" panose="020E0502030303020204" pitchFamily="34" charset="0"/>
              </a:rPr>
              <a:t>Open Ecosystem </a:t>
            </a:r>
            <a:r>
              <a:rPr lang="en-US" b="1" dirty="0" err="1" smtClean="0">
                <a:latin typeface="Candara" panose="020E0502030303020204" pitchFamily="34" charset="0"/>
              </a:rPr>
              <a:t>IoT</a:t>
            </a:r>
            <a:endParaRPr lang="en-US" b="1" dirty="0">
              <a:latin typeface="Candara" panose="020E0502030303020204" pitchFamily="34" charset="0"/>
            </a:endParaRPr>
          </a:p>
        </p:txBody>
      </p:sp>
      <p:sp>
        <p:nvSpPr>
          <p:cNvPr id="4" name="Rectangle à coins arrondis 3"/>
          <p:cNvSpPr/>
          <p:nvPr/>
        </p:nvSpPr>
        <p:spPr>
          <a:xfrm>
            <a:off x="2264960" y="1857789"/>
            <a:ext cx="7505700" cy="4229100"/>
          </a:xfrm>
          <a:prstGeom prst="roundRect">
            <a:avLst>
              <a:gd name="adj" fmla="val 8531"/>
            </a:avLst>
          </a:prstGeom>
          <a:solidFill>
            <a:schemeClr val="accent5">
              <a:alpha val="13000"/>
            </a:schemeClr>
          </a:solidFill>
          <a:ln w="57150" cmpd="sng">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lIns="82676" tIns="41315" rIns="82676" bIns="41315"/>
          <a:lstStyle/>
          <a:p>
            <a:pPr defTabSz="827432">
              <a:defRPr/>
            </a:pPr>
            <a:r>
              <a:rPr lang="en-US" b="1" smtClean="0">
                <a:solidFill>
                  <a:prstClr val="black"/>
                </a:solidFill>
                <a:latin typeface="Museo Sans 500"/>
                <a:cs typeface="Museo Sans 500"/>
              </a:rPr>
              <a:t>  Third Party Ecosystem</a:t>
            </a:r>
            <a:endParaRPr lang="en-US" b="1" dirty="0">
              <a:solidFill>
                <a:prstClr val="black"/>
              </a:solidFill>
              <a:latin typeface="Museo Sans 500"/>
              <a:cs typeface="Museo Sans 500"/>
            </a:endParaRPr>
          </a:p>
        </p:txBody>
      </p:sp>
      <p:sp>
        <p:nvSpPr>
          <p:cNvPr id="13" name="Rectangle 68"/>
          <p:cNvSpPr>
            <a:spLocks noChangeArrowheads="1"/>
          </p:cNvSpPr>
          <p:nvPr/>
        </p:nvSpPr>
        <p:spPr bwMode="auto">
          <a:xfrm>
            <a:off x="4578351" y="2396131"/>
            <a:ext cx="3578225" cy="892175"/>
          </a:xfrm>
          <a:prstGeom prst="rect">
            <a:avLst/>
          </a:prstGeom>
          <a:solidFill>
            <a:srgbClr val="00377A"/>
          </a:solidFill>
          <a:ln w="38100">
            <a:solidFill>
              <a:schemeClr val="bg1"/>
            </a:solidFill>
            <a:miter lim="800000"/>
            <a:headEnd/>
            <a:tailEnd/>
          </a:ln>
          <a:effectLst>
            <a:outerShdw dist="20000" dir="5400000" rotWithShape="0">
              <a:srgbClr val="808080">
                <a:alpha val="37999"/>
              </a:srgbClr>
            </a:outerShdw>
          </a:effectLst>
        </p:spPr>
        <p:txBody>
          <a:bodyPr lIns="97570" tIns="97570" rIns="97570" bIns="97570" anchor="ctr"/>
          <a:lstStyle/>
          <a:p>
            <a:pPr algn="ctr" defTabSz="827432">
              <a:defRPr/>
            </a:pPr>
            <a:r>
              <a:rPr lang="en-US" b="1" dirty="0">
                <a:solidFill>
                  <a:prstClr val="white"/>
                </a:solidFill>
                <a:latin typeface="Museo Sans 500"/>
                <a:ea typeface="ＭＳ Ｐゴシック" charset="-128"/>
                <a:cs typeface="Museo Sans 500"/>
              </a:rPr>
              <a:t>Open </a:t>
            </a:r>
            <a:r>
              <a:rPr lang="en-US" b="1" dirty="0" err="1" smtClean="0">
                <a:solidFill>
                  <a:prstClr val="white"/>
                </a:solidFill>
                <a:latin typeface="Museo Sans 500"/>
                <a:ea typeface="ＭＳ Ｐゴシック" charset="-128"/>
                <a:cs typeface="Museo Sans 500"/>
              </a:rPr>
              <a:t>IoT</a:t>
            </a:r>
            <a:r>
              <a:rPr lang="en-US" b="1" dirty="0" smtClean="0">
                <a:solidFill>
                  <a:prstClr val="white"/>
                </a:solidFill>
                <a:latin typeface="Museo Sans 500"/>
                <a:ea typeface="ＭＳ Ｐゴシック" charset="-128"/>
                <a:cs typeface="Museo Sans 500"/>
              </a:rPr>
              <a:t> application</a:t>
            </a:r>
            <a:r>
              <a:rPr lang="en-US" b="1" dirty="0">
                <a:solidFill>
                  <a:prstClr val="white"/>
                </a:solidFill>
                <a:latin typeface="Museo Sans 500"/>
                <a:ea typeface="ＭＳ Ｐゴシック" charset="-128"/>
                <a:cs typeface="Museo Sans 500"/>
              </a:rPr>
              <a:t/>
            </a:r>
            <a:br>
              <a:rPr lang="en-US" b="1" dirty="0">
                <a:solidFill>
                  <a:prstClr val="white"/>
                </a:solidFill>
                <a:latin typeface="Museo Sans 500"/>
                <a:ea typeface="ＭＳ Ｐゴシック" charset="-128"/>
                <a:cs typeface="Museo Sans 500"/>
              </a:rPr>
            </a:br>
            <a:r>
              <a:rPr lang="en-US" b="1" dirty="0">
                <a:solidFill>
                  <a:prstClr val="white"/>
                </a:solidFill>
                <a:latin typeface="Museo Sans 500"/>
                <a:ea typeface="ＭＳ Ｐゴシック" charset="-128"/>
                <a:cs typeface="Museo Sans 500"/>
              </a:rPr>
              <a:t>framework and runtimes</a:t>
            </a:r>
          </a:p>
        </p:txBody>
      </p:sp>
      <p:sp>
        <p:nvSpPr>
          <p:cNvPr id="5" name="Rectangle 68"/>
          <p:cNvSpPr>
            <a:spLocks noChangeArrowheads="1"/>
          </p:cNvSpPr>
          <p:nvPr/>
        </p:nvSpPr>
        <p:spPr bwMode="auto">
          <a:xfrm>
            <a:off x="4578351" y="3652236"/>
            <a:ext cx="3578225" cy="892175"/>
          </a:xfrm>
          <a:prstGeom prst="rect">
            <a:avLst/>
          </a:prstGeom>
          <a:solidFill>
            <a:srgbClr val="00377A"/>
          </a:solidFill>
          <a:ln w="38100">
            <a:solidFill>
              <a:schemeClr val="bg1"/>
            </a:solidFill>
            <a:miter lim="800000"/>
            <a:headEnd/>
            <a:tailEnd/>
          </a:ln>
          <a:effectLst>
            <a:outerShdw dist="20000" dir="5400000" rotWithShape="0">
              <a:srgbClr val="808080">
                <a:alpha val="37999"/>
              </a:srgbClr>
            </a:outerShdw>
          </a:effectLst>
        </p:spPr>
        <p:txBody>
          <a:bodyPr lIns="97570" tIns="97570" rIns="97570" bIns="97570" anchor="ctr"/>
          <a:lstStyle/>
          <a:p>
            <a:pPr algn="ctr" defTabSz="827432">
              <a:defRPr/>
            </a:pPr>
            <a:r>
              <a:rPr lang="en-US" b="1" dirty="0">
                <a:solidFill>
                  <a:prstClr val="white"/>
                </a:solidFill>
                <a:latin typeface="Museo Sans 500"/>
                <a:cs typeface="Museo Sans 500"/>
              </a:rPr>
              <a:t>Open </a:t>
            </a:r>
            <a:r>
              <a:rPr lang="en-US" b="1" dirty="0" err="1" smtClean="0">
                <a:solidFill>
                  <a:prstClr val="white"/>
                </a:solidFill>
                <a:latin typeface="Museo Sans 500"/>
                <a:cs typeface="Museo Sans 500"/>
              </a:rPr>
              <a:t>IoT</a:t>
            </a:r>
            <a:r>
              <a:rPr lang="en-US" b="1" dirty="0" smtClean="0">
                <a:solidFill>
                  <a:prstClr val="white"/>
                </a:solidFill>
                <a:latin typeface="Museo Sans 500"/>
                <a:cs typeface="Museo Sans 500"/>
              </a:rPr>
              <a:t> communication </a:t>
            </a:r>
            <a:r>
              <a:rPr lang="en-US" b="1" dirty="0">
                <a:solidFill>
                  <a:prstClr val="white"/>
                </a:solidFill>
                <a:latin typeface="Museo Sans 500"/>
                <a:cs typeface="Museo Sans 500"/>
              </a:rPr>
              <a:t>protocols</a:t>
            </a:r>
          </a:p>
        </p:txBody>
      </p:sp>
      <p:grpSp>
        <p:nvGrpSpPr>
          <p:cNvPr id="6" name="Group 1"/>
          <p:cNvGrpSpPr>
            <a:grpSpLocks/>
          </p:cNvGrpSpPr>
          <p:nvPr/>
        </p:nvGrpSpPr>
        <p:grpSpPr bwMode="auto">
          <a:xfrm>
            <a:off x="1621284" y="3288306"/>
            <a:ext cx="2673350" cy="1604963"/>
            <a:chOff x="404814" y="2363778"/>
            <a:chExt cx="2731198" cy="2255847"/>
          </a:xfrm>
        </p:grpSpPr>
        <p:sp>
          <p:nvSpPr>
            <p:cNvPr id="7" name="Rounded Rectangle 16"/>
            <p:cNvSpPr/>
            <p:nvPr/>
          </p:nvSpPr>
          <p:spPr bwMode="auto">
            <a:xfrm>
              <a:off x="404814" y="2363778"/>
              <a:ext cx="2731198" cy="2255847"/>
            </a:xfrm>
            <a:prstGeom prst="roundRect">
              <a:avLst/>
            </a:prstGeom>
            <a:solidFill>
              <a:srgbClr val="FFFFFF"/>
            </a:solidFill>
            <a:ln w="57150">
              <a:solidFill>
                <a:srgbClr val="161726"/>
              </a:solidFill>
            </a:ln>
          </p:spPr>
          <p:style>
            <a:lnRef idx="0">
              <a:schemeClr val="accent1"/>
            </a:lnRef>
            <a:fillRef idx="3">
              <a:schemeClr val="accent1"/>
            </a:fillRef>
            <a:effectRef idx="3">
              <a:schemeClr val="accent1"/>
            </a:effectRef>
            <a:fontRef idx="minor">
              <a:schemeClr val="lt1"/>
            </a:fontRef>
          </p:style>
          <p:txBody>
            <a:bodyPr anchor="ctr"/>
            <a:lstStyle/>
            <a:p>
              <a:pPr algn="ctr" defTabSz="827432">
                <a:defRPr/>
              </a:pPr>
              <a:endParaRPr lang="en-US">
                <a:solidFill>
                  <a:prstClr val="white"/>
                </a:solidFill>
                <a:latin typeface="Museo Sans 500"/>
                <a:cs typeface="Museo Sans 500"/>
              </a:endParaRPr>
            </a:p>
          </p:txBody>
        </p:sp>
        <p:sp>
          <p:nvSpPr>
            <p:cNvPr id="8" name="TextBox 14"/>
            <p:cNvSpPr txBox="1">
              <a:spLocks noChangeArrowheads="1"/>
            </p:cNvSpPr>
            <p:nvPr/>
          </p:nvSpPr>
          <p:spPr bwMode="auto">
            <a:xfrm flipH="1">
              <a:off x="925513" y="3130550"/>
              <a:ext cx="1736725" cy="3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2238" indent="-1222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827432" eaLnBrk="1" hangingPunct="1"/>
              <a:endParaRPr lang="en-US" sz="1200" b="1">
                <a:solidFill>
                  <a:srgbClr val="4F81BD"/>
                </a:solidFill>
                <a:latin typeface="Museo Sans 500"/>
                <a:cs typeface="Museo Sans 500"/>
              </a:endParaRPr>
            </a:p>
          </p:txBody>
        </p:sp>
      </p:grpSp>
      <p:grpSp>
        <p:nvGrpSpPr>
          <p:cNvPr id="9" name="Grouper 1"/>
          <p:cNvGrpSpPr>
            <a:grpSpLocks/>
          </p:cNvGrpSpPr>
          <p:nvPr/>
        </p:nvGrpSpPr>
        <p:grpSpPr bwMode="auto">
          <a:xfrm>
            <a:off x="8367713" y="3375174"/>
            <a:ext cx="2220912" cy="1439862"/>
            <a:chOff x="5781676" y="1486775"/>
            <a:chExt cx="2220794" cy="1440627"/>
          </a:xfrm>
        </p:grpSpPr>
        <p:sp>
          <p:nvSpPr>
            <p:cNvPr id="10" name="Rounded Rectangle 23"/>
            <p:cNvSpPr/>
            <p:nvPr/>
          </p:nvSpPr>
          <p:spPr bwMode="auto">
            <a:xfrm>
              <a:off x="5781676" y="1486775"/>
              <a:ext cx="2220794" cy="1440627"/>
            </a:xfrm>
            <a:prstGeom prst="roundRect">
              <a:avLst/>
            </a:prstGeom>
            <a:solidFill>
              <a:srgbClr val="FFFFFF"/>
            </a:solidFill>
            <a:ln w="57150">
              <a:solidFill>
                <a:srgbClr val="161726"/>
              </a:solidFill>
            </a:ln>
          </p:spPr>
          <p:style>
            <a:lnRef idx="0">
              <a:schemeClr val="accent1"/>
            </a:lnRef>
            <a:fillRef idx="3">
              <a:schemeClr val="accent1"/>
            </a:fillRef>
            <a:effectRef idx="3">
              <a:schemeClr val="accent1"/>
            </a:effectRef>
            <a:fontRef idx="minor">
              <a:schemeClr val="lt1"/>
            </a:fontRef>
          </p:style>
          <p:txBody>
            <a:bodyPr anchor="ctr"/>
            <a:lstStyle/>
            <a:p>
              <a:pPr algn="ctr" defTabSz="827432">
                <a:defRPr/>
              </a:pPr>
              <a:endParaRPr lang="en-US">
                <a:solidFill>
                  <a:prstClr val="white"/>
                </a:solidFill>
                <a:latin typeface="Museo Sans 500"/>
                <a:cs typeface="Museo Sans 500"/>
              </a:endParaRPr>
            </a:p>
          </p:txBody>
        </p:sp>
        <p:pic>
          <p:nvPicPr>
            <p:cNvPr id="11" name="Picture 362" descr="ETH Cloud empty.png"/>
            <p:cNvPicPr>
              <a:picLocks noChangeAspect="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5892800" y="1581150"/>
              <a:ext cx="19859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4"/>
            <p:cNvSpPr txBox="1">
              <a:spLocks noChangeArrowheads="1"/>
            </p:cNvSpPr>
            <p:nvPr/>
          </p:nvSpPr>
          <p:spPr bwMode="auto">
            <a:xfrm>
              <a:off x="6264275" y="1919288"/>
              <a:ext cx="1352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827432" eaLnBrk="1" hangingPunct="1"/>
              <a:r>
                <a:rPr lang="en-US" sz="1800" b="1">
                  <a:solidFill>
                    <a:srgbClr val="161726"/>
                  </a:solidFill>
                  <a:latin typeface="Museo Sans 500"/>
                  <a:cs typeface="Museo Sans 500"/>
                </a:rPr>
                <a:t>Internet of</a:t>
              </a:r>
              <a:br>
                <a:rPr lang="en-US" sz="1800" b="1">
                  <a:solidFill>
                    <a:srgbClr val="161726"/>
                  </a:solidFill>
                  <a:latin typeface="Museo Sans 500"/>
                  <a:cs typeface="Museo Sans 500"/>
                </a:rPr>
              </a:br>
              <a:r>
                <a:rPr lang="en-US" sz="1800" b="1">
                  <a:solidFill>
                    <a:srgbClr val="161726"/>
                  </a:solidFill>
                  <a:latin typeface="Museo Sans 500"/>
                  <a:cs typeface="Museo Sans 500"/>
                </a:rPr>
                <a:t>Things</a:t>
              </a:r>
            </a:p>
          </p:txBody>
        </p:sp>
      </p:grpSp>
      <p:sp>
        <p:nvSpPr>
          <p:cNvPr id="14" name="Rectangle 68"/>
          <p:cNvSpPr>
            <a:spLocks noChangeArrowheads="1"/>
          </p:cNvSpPr>
          <p:nvPr/>
        </p:nvSpPr>
        <p:spPr bwMode="auto">
          <a:xfrm>
            <a:off x="4578351" y="4962675"/>
            <a:ext cx="3578225" cy="892175"/>
          </a:xfrm>
          <a:prstGeom prst="rect">
            <a:avLst/>
          </a:prstGeom>
          <a:solidFill>
            <a:srgbClr val="00377A"/>
          </a:solidFill>
          <a:ln w="38100">
            <a:solidFill>
              <a:schemeClr val="bg1"/>
            </a:solidFill>
            <a:miter lim="800000"/>
            <a:headEnd/>
            <a:tailEnd/>
          </a:ln>
          <a:effectLst>
            <a:outerShdw dist="20000" dir="5400000" rotWithShape="0">
              <a:srgbClr val="808080">
                <a:alpha val="37999"/>
              </a:srgbClr>
            </a:outerShdw>
          </a:effectLst>
        </p:spPr>
        <p:txBody>
          <a:bodyPr lIns="97570" tIns="97570" rIns="97570" bIns="97570" anchor="ctr"/>
          <a:lstStyle/>
          <a:p>
            <a:pPr algn="ctr" defTabSz="827432">
              <a:defRPr/>
            </a:pPr>
            <a:r>
              <a:rPr lang="en-US" b="1" dirty="0">
                <a:solidFill>
                  <a:prstClr val="white"/>
                </a:solidFill>
                <a:latin typeface="Museo Sans 500"/>
                <a:ea typeface="ＭＳ Ｐゴシック" charset="-128"/>
                <a:cs typeface="Museo Sans 500"/>
              </a:rPr>
              <a:t>Open </a:t>
            </a:r>
            <a:r>
              <a:rPr lang="en-US" b="1" dirty="0" err="1" smtClean="0">
                <a:solidFill>
                  <a:prstClr val="white"/>
                </a:solidFill>
                <a:latin typeface="Museo Sans 500"/>
                <a:ea typeface="ＭＳ Ｐゴシック" charset="-128"/>
                <a:cs typeface="Museo Sans 500"/>
              </a:rPr>
              <a:t>IoT</a:t>
            </a:r>
            <a:r>
              <a:rPr lang="en-US" b="1" dirty="0">
                <a:solidFill>
                  <a:prstClr val="white"/>
                </a:solidFill>
                <a:latin typeface="Museo Sans 500"/>
                <a:ea typeface="ＭＳ Ｐゴシック" charset="-128"/>
                <a:cs typeface="Museo Sans 500"/>
              </a:rPr>
              <a:t/>
            </a:r>
            <a:br>
              <a:rPr lang="en-US" b="1" dirty="0">
                <a:solidFill>
                  <a:prstClr val="white"/>
                </a:solidFill>
                <a:latin typeface="Museo Sans 500"/>
                <a:ea typeface="ＭＳ Ｐゴシック" charset="-128"/>
                <a:cs typeface="Museo Sans 500"/>
              </a:rPr>
            </a:br>
            <a:r>
              <a:rPr lang="en-US" b="1" dirty="0">
                <a:solidFill>
                  <a:prstClr val="white"/>
                </a:solidFill>
                <a:latin typeface="Museo Sans 500"/>
                <a:ea typeface="ＭＳ Ｐゴシック" charset="-128"/>
                <a:cs typeface="Museo Sans 500"/>
              </a:rPr>
              <a:t>development tools</a:t>
            </a:r>
          </a:p>
        </p:txBody>
      </p:sp>
      <p:pic>
        <p:nvPicPr>
          <p:cNvPr id="15" name="Image 14"/>
          <p:cNvPicPr>
            <a:picLocks noChangeAspect="1"/>
          </p:cNvPicPr>
          <p:nvPr/>
        </p:nvPicPr>
        <p:blipFill>
          <a:blip r:embed="rId4"/>
          <a:stretch>
            <a:fillRect/>
          </a:stretch>
        </p:blipFill>
        <p:spPr>
          <a:xfrm>
            <a:off x="1983932" y="4213344"/>
            <a:ext cx="592464" cy="497670"/>
          </a:xfrm>
          <a:prstGeom prst="rect">
            <a:avLst/>
          </a:prstGeom>
        </p:spPr>
      </p:pic>
      <p:pic>
        <p:nvPicPr>
          <p:cNvPr id="16" name="Image 15"/>
          <p:cNvPicPr>
            <a:picLocks noChangeAspect="1"/>
          </p:cNvPicPr>
          <p:nvPr/>
        </p:nvPicPr>
        <p:blipFill>
          <a:blip r:embed="rId5"/>
          <a:stretch>
            <a:fillRect/>
          </a:stretch>
        </p:blipFill>
        <p:spPr>
          <a:xfrm>
            <a:off x="2059178" y="3491167"/>
            <a:ext cx="954169" cy="486626"/>
          </a:xfrm>
          <a:prstGeom prst="rect">
            <a:avLst/>
          </a:prstGeom>
        </p:spPr>
      </p:pic>
      <p:pic>
        <p:nvPicPr>
          <p:cNvPr id="17" name="Image 16"/>
          <p:cNvPicPr>
            <a:picLocks noChangeAspect="1"/>
          </p:cNvPicPr>
          <p:nvPr/>
        </p:nvPicPr>
        <p:blipFill>
          <a:blip r:embed="rId6"/>
          <a:stretch>
            <a:fillRect/>
          </a:stretch>
        </p:blipFill>
        <p:spPr>
          <a:xfrm>
            <a:off x="2957959" y="4124478"/>
            <a:ext cx="592464" cy="586541"/>
          </a:xfrm>
          <a:prstGeom prst="rect">
            <a:avLst/>
          </a:prstGeom>
        </p:spPr>
      </p:pic>
      <p:pic>
        <p:nvPicPr>
          <p:cNvPr id="18" name="Image 17"/>
          <p:cNvPicPr>
            <a:picLocks noChangeAspect="1"/>
          </p:cNvPicPr>
          <p:nvPr/>
        </p:nvPicPr>
        <p:blipFill>
          <a:blip r:embed="rId7"/>
          <a:stretch>
            <a:fillRect/>
          </a:stretch>
        </p:blipFill>
        <p:spPr>
          <a:xfrm>
            <a:off x="3264990" y="3385329"/>
            <a:ext cx="580615" cy="592464"/>
          </a:xfrm>
          <a:prstGeom prst="rect">
            <a:avLst/>
          </a:prstGeom>
        </p:spPr>
      </p:pic>
      <p:sp>
        <p:nvSpPr>
          <p:cNvPr id="19" name="ZoneTexte 18"/>
          <p:cNvSpPr txBox="1"/>
          <p:nvPr/>
        </p:nvSpPr>
        <p:spPr>
          <a:xfrm>
            <a:off x="3672736" y="4228710"/>
            <a:ext cx="526395" cy="514514"/>
          </a:xfrm>
          <a:prstGeom prst="rect">
            <a:avLst/>
          </a:prstGeom>
          <a:noFill/>
        </p:spPr>
        <p:txBody>
          <a:bodyPr wrap="none" lIns="82676" tIns="41315" rIns="82676" bIns="41315" rtlCol="0">
            <a:spAutoFit/>
          </a:bodyPr>
          <a:lstStyle/>
          <a:p>
            <a:pPr defTabSz="827432"/>
            <a:r>
              <a:rPr lang="en-US" sz="2800">
                <a:solidFill>
                  <a:prstClr val="black"/>
                </a:solidFill>
                <a:latin typeface="Museo Sans 500"/>
                <a:cs typeface="Museo Sans 500"/>
              </a:rPr>
              <a:t>…</a:t>
            </a:r>
          </a:p>
        </p:txBody>
      </p:sp>
      <p:sp>
        <p:nvSpPr>
          <p:cNvPr id="20" name="ZoneTexte 19"/>
          <p:cNvSpPr txBox="1"/>
          <p:nvPr/>
        </p:nvSpPr>
        <p:spPr>
          <a:xfrm>
            <a:off x="14726375" y="1946890"/>
            <a:ext cx="167031" cy="360436"/>
          </a:xfrm>
          <a:prstGeom prst="rect">
            <a:avLst/>
          </a:prstGeom>
          <a:noFill/>
        </p:spPr>
        <p:txBody>
          <a:bodyPr wrap="none" lIns="82676" tIns="41315" rIns="82676" bIns="41315" rtlCol="0">
            <a:spAutoFit/>
          </a:bodyPr>
          <a:lstStyle/>
          <a:p>
            <a:pPr defTabSz="827432"/>
            <a:endParaRPr lang="en-US">
              <a:solidFill>
                <a:prstClr val="black"/>
              </a:solidFill>
            </a:endParaRPr>
          </a:p>
        </p:txBody>
      </p:sp>
      <p:sp>
        <p:nvSpPr>
          <p:cNvPr id="21" name="Rectangle 20"/>
          <p:cNvSpPr/>
          <p:nvPr/>
        </p:nvSpPr>
        <p:spPr>
          <a:xfrm>
            <a:off x="2855537" y="5216546"/>
            <a:ext cx="933984" cy="584775"/>
          </a:xfrm>
          <a:prstGeom prst="rect">
            <a:avLst/>
          </a:prstGeom>
        </p:spPr>
        <p:txBody>
          <a:bodyPr wrap="square">
            <a:spAutoFit/>
          </a:bodyPr>
          <a:lstStyle/>
          <a:p>
            <a:r>
              <a:rPr lang="en-US" sz="3200" b="1" dirty="0" smtClean="0">
                <a:solidFill>
                  <a:prstClr val="black"/>
                </a:solidFill>
                <a:latin typeface="Museo Sans 500"/>
                <a:cs typeface="Museo Sans 500"/>
              </a:rPr>
              <a:t>$  $</a:t>
            </a:r>
            <a:endParaRPr lang="en-US" sz="3200" dirty="0"/>
          </a:p>
        </p:txBody>
      </p:sp>
      <p:sp>
        <p:nvSpPr>
          <p:cNvPr id="26" name="Rectangle 25"/>
          <p:cNvSpPr/>
          <p:nvPr/>
        </p:nvSpPr>
        <p:spPr>
          <a:xfrm>
            <a:off x="8602133" y="2307326"/>
            <a:ext cx="933984" cy="584775"/>
          </a:xfrm>
          <a:prstGeom prst="rect">
            <a:avLst/>
          </a:prstGeom>
        </p:spPr>
        <p:txBody>
          <a:bodyPr wrap="square">
            <a:spAutoFit/>
          </a:bodyPr>
          <a:lstStyle/>
          <a:p>
            <a:r>
              <a:rPr lang="en-US" sz="3200" b="1" dirty="0" smtClean="0">
                <a:solidFill>
                  <a:prstClr val="black"/>
                </a:solidFill>
                <a:latin typeface="Museo Sans 500"/>
                <a:cs typeface="Museo Sans 500"/>
              </a:rPr>
              <a:t>$  $</a:t>
            </a:r>
            <a:endParaRPr lang="en-US" sz="3200" dirty="0"/>
          </a:p>
        </p:txBody>
      </p:sp>
      <p:sp>
        <p:nvSpPr>
          <p:cNvPr id="27" name="Rectangle 26"/>
          <p:cNvSpPr/>
          <p:nvPr/>
        </p:nvSpPr>
        <p:spPr>
          <a:xfrm>
            <a:off x="8496626" y="5116374"/>
            <a:ext cx="933984" cy="584775"/>
          </a:xfrm>
          <a:prstGeom prst="rect">
            <a:avLst/>
          </a:prstGeom>
        </p:spPr>
        <p:txBody>
          <a:bodyPr wrap="square">
            <a:spAutoFit/>
          </a:bodyPr>
          <a:lstStyle/>
          <a:p>
            <a:r>
              <a:rPr lang="en-US" sz="3200" b="1" dirty="0" smtClean="0">
                <a:solidFill>
                  <a:prstClr val="black"/>
                </a:solidFill>
                <a:latin typeface="Museo Sans 500"/>
                <a:cs typeface="Museo Sans 500"/>
              </a:rPr>
              <a:t>$  $</a:t>
            </a:r>
            <a:endParaRPr lang="en-US" sz="3200" dirty="0"/>
          </a:p>
        </p:txBody>
      </p:sp>
    </p:spTree>
    <p:extLst>
      <p:ext uri="{BB962C8B-B14F-4D97-AF65-F5344CB8AC3E}">
        <p14:creationId xmlns:p14="http://schemas.microsoft.com/office/powerpoint/2010/main" val="18180454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Developer Engagement</a:t>
            </a:r>
            <a:endParaRPr lang="en-US" dirty="0"/>
          </a:p>
        </p:txBody>
      </p:sp>
      <p:sp>
        <p:nvSpPr>
          <p:cNvPr id="3" name="Date Placeholder 2"/>
          <p:cNvSpPr>
            <a:spLocks noGrp="1"/>
          </p:cNvSpPr>
          <p:nvPr>
            <p:ph type="dt" sz="half" idx="10"/>
          </p:nvPr>
        </p:nvSpPr>
        <p:spPr/>
        <p:txBody>
          <a:bodyPr/>
          <a:lstStyle/>
          <a:p>
            <a:fld id="{196ACF94-B3E5-4879-982C-55A27A3BEB4B}" type="datetime1">
              <a:rPr lang="en-US" smtClean="0"/>
              <a:t>12/02/2014</a:t>
            </a:fld>
            <a:endParaRPr lang="en-US"/>
          </a:p>
        </p:txBody>
      </p:sp>
      <p:sp>
        <p:nvSpPr>
          <p:cNvPr id="4" name="Footer Placeholder 3"/>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5" name="Slide Number Placeholder 4"/>
          <p:cNvSpPr>
            <a:spLocks noGrp="1"/>
          </p:cNvSpPr>
          <p:nvPr>
            <p:ph type="sldNum" sz="quarter" idx="12"/>
          </p:nvPr>
        </p:nvSpPr>
        <p:spPr/>
        <p:txBody>
          <a:bodyPr/>
          <a:lstStyle/>
          <a:p>
            <a:fld id="{5F2B41EC-EDFB-4E51-8A94-35559E68C05C}" type="slidenum">
              <a:rPr lang="en-US" smtClean="0"/>
              <a:t>17</a:t>
            </a:fld>
            <a:endParaRPr lang="en-US"/>
          </a:p>
        </p:txBody>
      </p:sp>
      <p:pic>
        <p:nvPicPr>
          <p:cNvPr id="10242" name="Picture 2" descr="http://farm4.staticflickr.com/3686/8976342026_8393c89b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993" y="1457610"/>
            <a:ext cx="6441301" cy="4830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1091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Open Hardware</a:t>
            </a:r>
            <a:endParaRPr lang="en-US" dirty="0"/>
          </a:p>
        </p:txBody>
      </p:sp>
      <p:sp>
        <p:nvSpPr>
          <p:cNvPr id="2" name="Date Placeholder 1"/>
          <p:cNvSpPr>
            <a:spLocks noGrp="1"/>
          </p:cNvSpPr>
          <p:nvPr>
            <p:ph type="dt" sz="half" idx="10"/>
          </p:nvPr>
        </p:nvSpPr>
        <p:spPr/>
        <p:txBody>
          <a:bodyPr/>
          <a:lstStyle/>
          <a:p>
            <a:fld id="{C1BBE731-E25A-4A80-99D9-A4A86B49502B}" type="datetime1">
              <a:rPr lang="en-US" smtClean="0"/>
              <a:t>12/02/2014</a:t>
            </a:fld>
            <a:endParaRPr lang="en-US"/>
          </a:p>
        </p:txBody>
      </p:sp>
      <p:sp>
        <p:nvSpPr>
          <p:cNvPr id="3" name="Footer Placeholder 2"/>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4" name="Slide Number Placeholder 3"/>
          <p:cNvSpPr>
            <a:spLocks noGrp="1"/>
          </p:cNvSpPr>
          <p:nvPr>
            <p:ph type="sldNum" sz="quarter" idx="12"/>
          </p:nvPr>
        </p:nvSpPr>
        <p:spPr/>
        <p:txBody>
          <a:bodyPr/>
          <a:lstStyle/>
          <a:p>
            <a:fld id="{5F2B41EC-EDFB-4E51-8A94-35559E68C05C}" type="slidenum">
              <a:rPr lang="en-US" smtClean="0"/>
              <a:t>18</a:t>
            </a:fld>
            <a:endParaRPr lang="en-US"/>
          </a:p>
        </p:txBody>
      </p:sp>
      <p:pic>
        <p:nvPicPr>
          <p:cNvPr id="6146" name="Picture 2" descr="https://encrypted-tbn1.gstatic.com/images?q=tbn:ANd9GcS3eUL65oV7i3TWKNZ0ikv5LMx3WiaXZ79tPqd5uzdLKl_5TgV_3J5haPs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143" y="2702379"/>
            <a:ext cx="1578885" cy="1911689"/>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encrypted-tbn1.gstatic.com/images?q=tbn:ANd9GcRPOWYkqWnsUIGTjIBU8Ai7gtjK3nlIveZ3Fm0Se9duhskhDRs8Tim5mGHj"/>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8571" y="2808347"/>
            <a:ext cx="2434998" cy="165615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ttps://encrypted-tbn0.gstatic.com/images?q=tbn:ANd9GcSwkd5wTTPrBo29DOAYER5Y5fSUCVwjO7gWXvdWVNgCU9SV0HL2Kj-g3r1v"/>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52567" y="247094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1736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659" y="291420"/>
            <a:ext cx="10757647" cy="1373641"/>
          </a:xfrm>
        </p:spPr>
        <p:txBody>
          <a:bodyPr>
            <a:noAutofit/>
          </a:bodyPr>
          <a:lstStyle/>
          <a:p>
            <a:r>
              <a:rPr lang="en-CA" dirty="0" smtClean="0"/>
              <a:t>Big Data Will Drive Standards</a:t>
            </a:r>
            <a:endParaRPr lang="en-US" dirty="0"/>
          </a:p>
        </p:txBody>
      </p:sp>
      <p:sp>
        <p:nvSpPr>
          <p:cNvPr id="3" name="Date Placeholder 2"/>
          <p:cNvSpPr>
            <a:spLocks noGrp="1"/>
          </p:cNvSpPr>
          <p:nvPr>
            <p:ph type="dt" sz="half" idx="10"/>
          </p:nvPr>
        </p:nvSpPr>
        <p:spPr/>
        <p:txBody>
          <a:bodyPr/>
          <a:lstStyle/>
          <a:p>
            <a:fld id="{196ACF94-B3E5-4879-982C-55A27A3BEB4B}" type="datetime1">
              <a:rPr lang="en-US" smtClean="0"/>
              <a:t>12/02/2014</a:t>
            </a:fld>
            <a:endParaRPr lang="en-US"/>
          </a:p>
        </p:txBody>
      </p:sp>
      <p:sp>
        <p:nvSpPr>
          <p:cNvPr id="4" name="Footer Placeholder 3"/>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5" name="Slide Number Placeholder 4"/>
          <p:cNvSpPr>
            <a:spLocks noGrp="1"/>
          </p:cNvSpPr>
          <p:nvPr>
            <p:ph type="sldNum" sz="quarter" idx="12"/>
          </p:nvPr>
        </p:nvSpPr>
        <p:spPr/>
        <p:txBody>
          <a:bodyPr/>
          <a:lstStyle/>
          <a:p>
            <a:fld id="{5F2B41EC-EDFB-4E51-8A94-35559E68C05C}" type="slidenum">
              <a:rPr lang="en-US" smtClean="0"/>
              <a:t>19</a:t>
            </a:fld>
            <a:endParaRPr lang="en-US"/>
          </a:p>
        </p:txBody>
      </p:sp>
      <p:pic>
        <p:nvPicPr>
          <p:cNvPr id="7176" name="Picture 8" descr="http://www.itworldcanada.com/uploads/hadoop%20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64239" y="2634348"/>
            <a:ext cx="28575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1651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3770" y="1036494"/>
            <a:ext cx="9144000" cy="1948431"/>
          </a:xfrm>
        </p:spPr>
        <p:txBody>
          <a:bodyPr/>
          <a:lstStyle/>
          <a:p>
            <a:r>
              <a:rPr lang="en-CA" b="1" dirty="0" smtClean="0">
                <a:latin typeface="Candara" panose="020E0502030303020204" pitchFamily="34" charset="0"/>
              </a:rPr>
              <a:t>Why Open Source Will Drive </a:t>
            </a:r>
            <a:r>
              <a:rPr lang="en-CA" b="1" dirty="0" err="1" smtClean="0">
                <a:latin typeface="Candara" panose="020E0502030303020204" pitchFamily="34" charset="0"/>
              </a:rPr>
              <a:t>IoT</a:t>
            </a:r>
            <a:r>
              <a:rPr lang="en-CA" b="1" dirty="0" smtClean="0">
                <a:latin typeface="Candara" panose="020E0502030303020204" pitchFamily="34" charset="0"/>
              </a:rPr>
              <a:t> Innovation</a:t>
            </a:r>
            <a:endParaRPr lang="en-US" b="1" dirty="0">
              <a:latin typeface="Candara" panose="020E0502030303020204" pitchFamily="34" charset="0"/>
            </a:endParaRPr>
          </a:p>
        </p:txBody>
      </p:sp>
      <p:sp>
        <p:nvSpPr>
          <p:cNvPr id="3" name="Subtitle 2"/>
          <p:cNvSpPr>
            <a:spLocks noGrp="1"/>
          </p:cNvSpPr>
          <p:nvPr>
            <p:ph type="subTitle" idx="1"/>
          </p:nvPr>
        </p:nvSpPr>
        <p:spPr>
          <a:xfrm>
            <a:off x="4452257" y="4758210"/>
            <a:ext cx="3287486" cy="1655762"/>
          </a:xfrm>
        </p:spPr>
        <p:txBody>
          <a:bodyPr>
            <a:normAutofit/>
          </a:bodyPr>
          <a:lstStyle/>
          <a:p>
            <a:r>
              <a:rPr lang="en-CA" dirty="0" smtClean="0">
                <a:latin typeface="Candara" panose="020E0502030303020204" pitchFamily="34" charset="0"/>
              </a:rPr>
              <a:t>Ian Skerrett</a:t>
            </a:r>
          </a:p>
          <a:p>
            <a:r>
              <a:rPr lang="en-CA" dirty="0" smtClean="0">
                <a:latin typeface="Candara" panose="020E0502030303020204" pitchFamily="34" charset="0"/>
              </a:rPr>
              <a:t>VP of Marketing</a:t>
            </a:r>
          </a:p>
          <a:p>
            <a:r>
              <a:rPr lang="en-CA" dirty="0" smtClean="0">
                <a:latin typeface="Candara" panose="020E0502030303020204" pitchFamily="34" charset="0"/>
              </a:rPr>
              <a:t>Eclipse Foundation</a:t>
            </a:r>
            <a:endParaRPr lang="en-US" dirty="0">
              <a:latin typeface="Candara" panose="020E0502030303020204" pitchFamily="34" charset="0"/>
            </a:endParaRPr>
          </a:p>
        </p:txBody>
      </p:sp>
      <p:sp>
        <p:nvSpPr>
          <p:cNvPr id="4" name="Date Placeholder 3"/>
          <p:cNvSpPr>
            <a:spLocks noGrp="1"/>
          </p:cNvSpPr>
          <p:nvPr>
            <p:ph type="dt" sz="half" idx="10"/>
          </p:nvPr>
        </p:nvSpPr>
        <p:spPr/>
        <p:txBody>
          <a:bodyPr/>
          <a:lstStyle/>
          <a:p>
            <a:fld id="{988BF62F-2F42-42E4-A877-D8EE3424F9EB}" type="datetime1">
              <a:rPr lang="en-US" smtClean="0"/>
              <a:t>12/02/2014</a:t>
            </a:fld>
            <a:endParaRPr lang="en-US"/>
          </a:p>
        </p:txBody>
      </p:sp>
      <p:sp>
        <p:nvSpPr>
          <p:cNvPr id="5" name="Footer Placeholder 4"/>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6" name="Slide Number Placeholder 5"/>
          <p:cNvSpPr>
            <a:spLocks noGrp="1"/>
          </p:cNvSpPr>
          <p:nvPr>
            <p:ph type="sldNum" sz="quarter" idx="12"/>
          </p:nvPr>
        </p:nvSpPr>
        <p:spPr/>
        <p:txBody>
          <a:bodyPr/>
          <a:lstStyle/>
          <a:p>
            <a:fld id="{5F2B41EC-EDFB-4E51-8A94-35559E68C05C}" type="slidenum">
              <a:rPr lang="en-US" smtClean="0"/>
              <a:t>2</a:t>
            </a:fld>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258" y="3156880"/>
            <a:ext cx="2751483" cy="1426185"/>
          </a:xfrm>
          <a:prstGeom prst="rect">
            <a:avLst/>
          </a:prstGeom>
        </p:spPr>
      </p:pic>
    </p:spTree>
    <p:extLst>
      <p:ext uri="{BB962C8B-B14F-4D97-AF65-F5344CB8AC3E}">
        <p14:creationId xmlns:p14="http://schemas.microsoft.com/office/powerpoint/2010/main" val="3906785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p:cNvSpPr>
          <p:nvPr/>
        </p:nvSpPr>
        <p:spPr bwMode="auto">
          <a:xfrm>
            <a:off x="1515071" y="5313164"/>
            <a:ext cx="9161859" cy="1544836"/>
          </a:xfrm>
          <a:prstGeom prst="rect">
            <a:avLst/>
          </a:prstGeom>
          <a:solidFill>
            <a:srgbClr val="161625"/>
          </a:solidFill>
          <a:ln w="25400">
            <a:solidFill>
              <a:schemeClr val="tx1"/>
            </a:solidFill>
            <a:miter lim="800000"/>
            <a:headEnd/>
            <a:tailEnd/>
          </a:ln>
        </p:spPr>
        <p:txBody>
          <a:bodyPr lIns="0" tIns="0" rIns="0" bIns="0"/>
          <a:lstStyle/>
          <a:p>
            <a:pPr defTabSz="830041"/>
            <a:endParaRPr lang="fr-FR">
              <a:solidFill>
                <a:prstClr val="black"/>
              </a:solidFill>
            </a:endParaRPr>
          </a:p>
        </p:txBody>
      </p:sp>
      <p:sp>
        <p:nvSpPr>
          <p:cNvPr id="38913" name="Rectangle 1"/>
          <p:cNvSpPr>
            <a:spLocks/>
          </p:cNvSpPr>
          <p:nvPr/>
        </p:nvSpPr>
        <p:spPr bwMode="auto">
          <a:xfrm>
            <a:off x="5709828" y="5710470"/>
            <a:ext cx="208230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0041"/>
            <a:r>
              <a:rPr lang="en-US" sz="4000" dirty="0">
                <a:solidFill>
                  <a:schemeClr val="bg1"/>
                </a:solidFill>
                <a:latin typeface="Lato Light" pitchFamily="-84" charset="0"/>
                <a:ea typeface="MS PGothic" pitchFamily="34" charset="-128"/>
                <a:sym typeface="Lato Light" pitchFamily="-84" charset="0"/>
              </a:rPr>
              <a:t>protocols</a:t>
            </a:r>
          </a:p>
        </p:txBody>
      </p:sp>
      <p:sp>
        <p:nvSpPr>
          <p:cNvPr id="38914" name="Rectangle 2"/>
          <p:cNvSpPr>
            <a:spLocks/>
          </p:cNvSpPr>
          <p:nvPr/>
        </p:nvSpPr>
        <p:spPr bwMode="auto">
          <a:xfrm>
            <a:off x="2141079" y="5711119"/>
            <a:ext cx="265297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0041"/>
            <a:r>
              <a:rPr lang="en-US" sz="4000" dirty="0" smtClean="0">
                <a:solidFill>
                  <a:schemeClr val="bg1"/>
                </a:solidFill>
                <a:latin typeface="Lato Light" pitchFamily="-84" charset="0"/>
                <a:ea typeface="MS PGothic" pitchFamily="34" charset="-128"/>
                <a:sym typeface="Lato Light" pitchFamily="-84" charset="0"/>
              </a:rPr>
              <a:t>frameworks</a:t>
            </a:r>
            <a:endParaRPr lang="en-US" sz="4000" dirty="0">
              <a:solidFill>
                <a:schemeClr val="bg1"/>
              </a:solidFill>
              <a:latin typeface="Lato Light" pitchFamily="-84" charset="0"/>
              <a:ea typeface="MS PGothic" pitchFamily="34" charset="-128"/>
              <a:sym typeface="Lato Light" pitchFamily="-84" charset="0"/>
            </a:endParaRPr>
          </a:p>
        </p:txBody>
      </p:sp>
      <p:sp>
        <p:nvSpPr>
          <p:cNvPr id="38915" name="Rectangle 3"/>
          <p:cNvSpPr>
            <a:spLocks/>
          </p:cNvSpPr>
          <p:nvPr/>
        </p:nvSpPr>
        <p:spPr bwMode="auto">
          <a:xfrm>
            <a:off x="8750101" y="5693835"/>
            <a:ext cx="108363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0041"/>
            <a:r>
              <a:rPr lang="en-US" sz="4000" dirty="0">
                <a:solidFill>
                  <a:schemeClr val="bg1"/>
                </a:solidFill>
                <a:latin typeface="Lato Light" pitchFamily="-84" charset="0"/>
                <a:ea typeface="MS PGothic" pitchFamily="34" charset="-128"/>
                <a:sym typeface="Lato Light" pitchFamily="-84" charset="0"/>
              </a:rPr>
              <a:t>tools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1218992"/>
            <a:ext cx="5715000" cy="2962275"/>
          </a:xfrm>
          <a:prstGeom prst="rect">
            <a:avLst/>
          </a:prstGeom>
        </p:spPr>
      </p:pic>
    </p:spTree>
    <p:extLst>
      <p:ext uri="{BB962C8B-B14F-4D97-AF65-F5344CB8AC3E}">
        <p14:creationId xmlns:p14="http://schemas.microsoft.com/office/powerpoint/2010/main" val="1131413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p:cNvSpPr>
          <p:nvPr/>
        </p:nvSpPr>
        <p:spPr bwMode="auto">
          <a:xfrm>
            <a:off x="1472706" y="5274351"/>
            <a:ext cx="9161859" cy="1544836"/>
          </a:xfrm>
          <a:prstGeom prst="rect">
            <a:avLst/>
          </a:prstGeom>
          <a:solidFill>
            <a:srgbClr val="161625"/>
          </a:solidFill>
          <a:ln w="25400">
            <a:solidFill>
              <a:schemeClr val="tx1"/>
            </a:solidFill>
            <a:miter lim="800000"/>
            <a:headEnd/>
            <a:tailEnd/>
          </a:ln>
        </p:spPr>
        <p:txBody>
          <a:bodyPr lIns="0" tIns="0" rIns="0" bIns="0"/>
          <a:lstStyle/>
          <a:p>
            <a:pPr defTabSz="830041"/>
            <a:endParaRPr lang="fr-FR">
              <a:solidFill>
                <a:prstClr val="black"/>
              </a:solidFill>
            </a:endParaRPr>
          </a:p>
        </p:txBody>
      </p:sp>
      <p:sp>
        <p:nvSpPr>
          <p:cNvPr id="38913" name="Rectangle 1"/>
          <p:cNvSpPr>
            <a:spLocks/>
          </p:cNvSpPr>
          <p:nvPr/>
        </p:nvSpPr>
        <p:spPr bwMode="auto">
          <a:xfrm>
            <a:off x="5709828" y="5710470"/>
            <a:ext cx="208230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0041"/>
            <a:r>
              <a:rPr lang="en-US" sz="4000" dirty="0">
                <a:solidFill>
                  <a:schemeClr val="bg1"/>
                </a:solidFill>
                <a:latin typeface="Lato Light" pitchFamily="-84" charset="0"/>
                <a:ea typeface="MS PGothic" pitchFamily="34" charset="-128"/>
                <a:sym typeface="Lato Light" pitchFamily="-84" charset="0"/>
              </a:rPr>
              <a:t>protocols</a:t>
            </a:r>
          </a:p>
        </p:txBody>
      </p:sp>
      <p:pic>
        <p:nvPicPr>
          <p:cNvPr id="2052" name="Picture 4" descr="http://mqtt.org/new/wp-content/uploads/2011/08/mqttorg-glo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9673" y="655989"/>
            <a:ext cx="2476500" cy="6477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9673" y="1752984"/>
            <a:ext cx="1583562" cy="8426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04387" y="1755224"/>
            <a:ext cx="1470212" cy="461665"/>
          </a:xfrm>
          <a:prstGeom prst="rect">
            <a:avLst/>
          </a:prstGeom>
          <a:noFill/>
        </p:spPr>
        <p:txBody>
          <a:bodyPr wrap="square" rtlCol="0">
            <a:spAutoFit/>
          </a:bodyPr>
          <a:lstStyle/>
          <a:p>
            <a:r>
              <a:rPr lang="en-CA" sz="2400" dirty="0" err="1" smtClean="0"/>
              <a:t>CoAP</a:t>
            </a:r>
            <a:endParaRPr lang="en-US" sz="2400" dirty="0"/>
          </a:p>
        </p:txBody>
      </p:sp>
      <p:pic>
        <p:nvPicPr>
          <p:cNvPr id="2062" name="Picture 14" descr="https://encrypted-tbn3.gstatic.com/images?q=tbn:ANd9GcTxf6m6P1GLM9BjOiZGsOHVY1Ewi3zAvy7o4RsWnt16G-ga4Iq7p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673" y="3325763"/>
            <a:ext cx="1466850" cy="41910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804387" y="3088746"/>
            <a:ext cx="1707070" cy="830997"/>
          </a:xfrm>
          <a:prstGeom prst="rect">
            <a:avLst/>
          </a:prstGeom>
        </p:spPr>
        <p:txBody>
          <a:bodyPr wrap="none">
            <a:spAutoFit/>
          </a:bodyPr>
          <a:lstStyle/>
          <a:p>
            <a:pPr algn="ctr"/>
            <a:r>
              <a:rPr lang="en-CA" sz="2400" dirty="0"/>
              <a:t>Lightweight </a:t>
            </a:r>
            <a:endParaRPr lang="en-CA" sz="2400" dirty="0" smtClean="0"/>
          </a:p>
          <a:p>
            <a:pPr algn="ctr"/>
            <a:r>
              <a:rPr lang="en-CA" sz="2400" dirty="0" smtClean="0"/>
              <a:t>M2M</a:t>
            </a:r>
            <a:endParaRPr lang="en-CA" sz="2400" dirty="0"/>
          </a:p>
        </p:txBody>
      </p:sp>
      <p:pic>
        <p:nvPicPr>
          <p:cNvPr id="2064" name="Picture 16" descr="oneM2M-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19673" y="4192105"/>
            <a:ext cx="1378401" cy="9404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804387" y="4427770"/>
            <a:ext cx="1446358" cy="461665"/>
          </a:xfrm>
          <a:prstGeom prst="rect">
            <a:avLst/>
          </a:prstGeom>
          <a:noFill/>
        </p:spPr>
        <p:txBody>
          <a:bodyPr wrap="none" rtlCol="0">
            <a:spAutoFit/>
          </a:bodyPr>
          <a:lstStyle/>
          <a:p>
            <a:r>
              <a:rPr lang="en-CA" sz="2400" dirty="0" err="1" smtClean="0"/>
              <a:t>ETSi</a:t>
            </a:r>
            <a:r>
              <a:rPr lang="en-CA" sz="2400" dirty="0" smtClean="0"/>
              <a:t> M2M</a:t>
            </a:r>
            <a:endParaRPr lang="en-US" sz="2400" dirty="0"/>
          </a:p>
        </p:txBody>
      </p:sp>
      <p:pic>
        <p:nvPicPr>
          <p:cNvPr id="2070" name="Picture 22" descr="https://encrypted-tbn2.gstatic.com/images?q=tbn:ANd9GcTT8ekYdWz44v9L82sU5qiTvE-HwjsppxP57lEHwQN8ytIdr46XC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75581" y="561184"/>
            <a:ext cx="2191222" cy="6902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075581" y="1851159"/>
            <a:ext cx="2420278" cy="646331"/>
          </a:xfrm>
          <a:prstGeom prst="rect">
            <a:avLst/>
          </a:prstGeom>
          <a:noFill/>
        </p:spPr>
        <p:txBody>
          <a:bodyPr wrap="none" rtlCol="0">
            <a:spAutoFit/>
          </a:bodyPr>
          <a:lstStyle/>
          <a:p>
            <a:r>
              <a:rPr lang="en-CA" sz="3600" b="1" dirty="0" smtClean="0"/>
              <a:t>Californium</a:t>
            </a:r>
            <a:endParaRPr lang="en-US" sz="3600" b="1" dirty="0"/>
          </a:p>
        </p:txBody>
      </p:sp>
      <p:sp>
        <p:nvSpPr>
          <p:cNvPr id="14" name="TextBox 13"/>
          <p:cNvSpPr txBox="1"/>
          <p:nvPr/>
        </p:nvSpPr>
        <p:spPr>
          <a:xfrm>
            <a:off x="6174973" y="3148903"/>
            <a:ext cx="2103461" cy="646331"/>
          </a:xfrm>
          <a:prstGeom prst="rect">
            <a:avLst/>
          </a:prstGeom>
          <a:noFill/>
        </p:spPr>
        <p:txBody>
          <a:bodyPr wrap="none" rtlCol="0">
            <a:spAutoFit/>
          </a:bodyPr>
          <a:lstStyle/>
          <a:p>
            <a:r>
              <a:rPr lang="en-US" sz="3600" b="1" dirty="0"/>
              <a:t>liblwm2m</a:t>
            </a:r>
          </a:p>
        </p:txBody>
      </p:sp>
      <p:sp>
        <p:nvSpPr>
          <p:cNvPr id="15" name="TextBox 14"/>
          <p:cNvSpPr txBox="1"/>
          <p:nvPr/>
        </p:nvSpPr>
        <p:spPr>
          <a:xfrm>
            <a:off x="6227981" y="4233968"/>
            <a:ext cx="1539204" cy="646331"/>
          </a:xfrm>
          <a:prstGeom prst="rect">
            <a:avLst/>
          </a:prstGeom>
          <a:noFill/>
        </p:spPr>
        <p:txBody>
          <a:bodyPr wrap="none" rtlCol="0">
            <a:spAutoFit/>
          </a:bodyPr>
          <a:lstStyle/>
          <a:p>
            <a:r>
              <a:rPr lang="en-CA" sz="3600" b="1" dirty="0" smtClean="0"/>
              <a:t>OM2M</a:t>
            </a:r>
            <a:endParaRPr lang="en-US" sz="3600" b="1" dirty="0"/>
          </a:p>
        </p:txBody>
      </p:sp>
      <p:pic>
        <p:nvPicPr>
          <p:cNvPr id="3" name="Picture 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95859" y="1659290"/>
            <a:ext cx="1619250" cy="8382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95859" y="3013658"/>
            <a:ext cx="1619250" cy="83820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484540" y="4115693"/>
            <a:ext cx="1619250" cy="838200"/>
          </a:xfrm>
          <a:prstGeom prst="rect">
            <a:avLst/>
          </a:prstGeom>
        </p:spPr>
      </p:pic>
    </p:spTree>
    <p:extLst>
      <p:ext uri="{BB962C8B-B14F-4D97-AF65-F5344CB8AC3E}">
        <p14:creationId xmlns:p14="http://schemas.microsoft.com/office/powerpoint/2010/main" val="3475339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p:cNvSpPr>
          <p:nvPr/>
        </p:nvSpPr>
        <p:spPr bwMode="auto">
          <a:xfrm>
            <a:off x="1515071" y="5313164"/>
            <a:ext cx="9161859" cy="1544836"/>
          </a:xfrm>
          <a:prstGeom prst="rect">
            <a:avLst/>
          </a:prstGeom>
          <a:solidFill>
            <a:srgbClr val="161625"/>
          </a:solidFill>
          <a:ln w="25400">
            <a:solidFill>
              <a:schemeClr val="tx1"/>
            </a:solidFill>
            <a:miter lim="800000"/>
            <a:headEnd/>
            <a:tailEnd/>
          </a:ln>
        </p:spPr>
        <p:txBody>
          <a:bodyPr lIns="0" tIns="0" rIns="0" bIns="0"/>
          <a:lstStyle/>
          <a:p>
            <a:pPr defTabSz="830041"/>
            <a:endParaRPr lang="fr-FR">
              <a:solidFill>
                <a:prstClr val="black"/>
              </a:solidFill>
            </a:endParaRPr>
          </a:p>
        </p:txBody>
      </p:sp>
      <p:sp>
        <p:nvSpPr>
          <p:cNvPr id="38914" name="Rectangle 2"/>
          <p:cNvSpPr>
            <a:spLocks/>
          </p:cNvSpPr>
          <p:nvPr/>
        </p:nvSpPr>
        <p:spPr bwMode="auto">
          <a:xfrm>
            <a:off x="2141079" y="5711119"/>
            <a:ext cx="265297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0041"/>
            <a:r>
              <a:rPr lang="en-US" sz="4000" dirty="0" smtClean="0">
                <a:solidFill>
                  <a:schemeClr val="bg1"/>
                </a:solidFill>
                <a:latin typeface="Lato Light" pitchFamily="-84" charset="0"/>
                <a:ea typeface="MS PGothic" pitchFamily="34" charset="-128"/>
                <a:sym typeface="Lato Light" pitchFamily="-84" charset="0"/>
              </a:rPr>
              <a:t>frameworks</a:t>
            </a:r>
            <a:endParaRPr lang="en-US" sz="4000" dirty="0">
              <a:solidFill>
                <a:schemeClr val="bg1"/>
              </a:solidFill>
              <a:latin typeface="Lato Light" pitchFamily="-84" charset="0"/>
              <a:ea typeface="MS PGothic" pitchFamily="34" charset="-128"/>
              <a:sym typeface="Lato Light" pitchFamily="-84" charset="0"/>
            </a:endParaRPr>
          </a:p>
        </p:txBody>
      </p:sp>
      <p:pic>
        <p:nvPicPr>
          <p:cNvPr id="1026" name="Picture 2" descr="http://www.eclipse.org/proposals/technology.kura/images/kura_logo_smal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46002" y="521157"/>
            <a:ext cx="1538124" cy="4590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203241" y="335176"/>
            <a:ext cx="5208105" cy="830997"/>
          </a:xfrm>
          <a:prstGeom prst="rect">
            <a:avLst/>
          </a:prstGeom>
          <a:noFill/>
        </p:spPr>
        <p:txBody>
          <a:bodyPr wrap="square" rtlCol="0">
            <a:spAutoFit/>
          </a:bodyPr>
          <a:lstStyle/>
          <a:p>
            <a:r>
              <a:rPr lang="en-CA" dirty="0" smtClean="0"/>
              <a:t>- </a:t>
            </a:r>
            <a:r>
              <a:rPr lang="en-CA" sz="2400" dirty="0" smtClean="0"/>
              <a:t>Java and </a:t>
            </a:r>
            <a:r>
              <a:rPr lang="en-CA" sz="2400" dirty="0" err="1" smtClean="0"/>
              <a:t>OSGi</a:t>
            </a:r>
            <a:r>
              <a:rPr lang="en-CA" sz="2400" dirty="0" smtClean="0"/>
              <a:t> based framework for </a:t>
            </a:r>
            <a:r>
              <a:rPr lang="en-CA" sz="2400" dirty="0" err="1" smtClean="0"/>
              <a:t>IoT</a:t>
            </a:r>
            <a:r>
              <a:rPr lang="en-CA" sz="2400" dirty="0" smtClean="0"/>
              <a:t> and M2M Gateways</a:t>
            </a:r>
            <a:endParaRPr lang="en-US" sz="2400" dirty="0"/>
          </a:p>
        </p:txBody>
      </p:sp>
      <p:pic>
        <p:nvPicPr>
          <p:cNvPr id="1028" name="Picture 4" descr="Eclipse SmartHom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6002" y="3623759"/>
            <a:ext cx="2075273" cy="3709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projects.eclipse.org/sites/default/files/LOGO_eclipseSCADA_200_13082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6002" y="2401317"/>
            <a:ext cx="1326485" cy="7759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4203241" y="3393738"/>
            <a:ext cx="5208105" cy="830997"/>
          </a:xfrm>
          <a:prstGeom prst="rect">
            <a:avLst/>
          </a:prstGeom>
          <a:noFill/>
        </p:spPr>
        <p:txBody>
          <a:bodyPr wrap="square" rtlCol="0">
            <a:spAutoFit/>
          </a:bodyPr>
          <a:lstStyle/>
          <a:p>
            <a:r>
              <a:rPr lang="en-CA" dirty="0" smtClean="0"/>
              <a:t>- </a:t>
            </a:r>
            <a:r>
              <a:rPr lang="en-CA" sz="2400" dirty="0" smtClean="0"/>
              <a:t>Java and </a:t>
            </a:r>
            <a:r>
              <a:rPr lang="en-CA" sz="2400" dirty="0" err="1" smtClean="0"/>
              <a:t>OSGi</a:t>
            </a:r>
            <a:r>
              <a:rPr lang="en-CA" sz="2400" dirty="0" smtClean="0"/>
              <a:t> based framework for home automation integration</a:t>
            </a:r>
            <a:endParaRPr lang="en-US" sz="2400" dirty="0"/>
          </a:p>
        </p:txBody>
      </p:sp>
      <p:sp>
        <p:nvSpPr>
          <p:cNvPr id="14" name="TextBox 13"/>
          <p:cNvSpPr txBox="1"/>
          <p:nvPr/>
        </p:nvSpPr>
        <p:spPr>
          <a:xfrm>
            <a:off x="4203241" y="2373816"/>
            <a:ext cx="5208105" cy="830997"/>
          </a:xfrm>
          <a:prstGeom prst="rect">
            <a:avLst/>
          </a:prstGeom>
          <a:noFill/>
        </p:spPr>
        <p:txBody>
          <a:bodyPr wrap="square" rtlCol="0">
            <a:spAutoFit/>
          </a:bodyPr>
          <a:lstStyle/>
          <a:p>
            <a:r>
              <a:rPr lang="en-CA" dirty="0" smtClean="0"/>
              <a:t>- </a:t>
            </a:r>
            <a:r>
              <a:rPr lang="en-CA" sz="2400" dirty="0" smtClean="0"/>
              <a:t>Java and </a:t>
            </a:r>
            <a:r>
              <a:rPr lang="en-CA" sz="2400" dirty="0" err="1" smtClean="0"/>
              <a:t>OSGi</a:t>
            </a:r>
            <a:r>
              <a:rPr lang="en-CA" sz="2400" dirty="0" smtClean="0"/>
              <a:t> based framework for building SCADA systems</a:t>
            </a:r>
            <a:endParaRPr lang="en-US" sz="2400" dirty="0"/>
          </a:p>
        </p:txBody>
      </p:sp>
      <p:pic>
        <p:nvPicPr>
          <p:cNvPr id="1036" name="Picture 12" descr="https://encrypted-tbn3.gstatic.com/images?q=tbn:ANd9GcS3DNM7Xd1Sl1uvAgigRU3XjokJciupLnjHV6wEy-o-77iRvtA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002" y="4505283"/>
            <a:ext cx="1514475" cy="36195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46002" y="1331413"/>
            <a:ext cx="2306204" cy="668889"/>
          </a:xfrm>
          <a:prstGeom prst="rect">
            <a:avLst/>
          </a:prstGeom>
        </p:spPr>
      </p:pic>
      <p:sp>
        <p:nvSpPr>
          <p:cNvPr id="12" name="TextBox 11"/>
          <p:cNvSpPr txBox="1"/>
          <p:nvPr/>
        </p:nvSpPr>
        <p:spPr>
          <a:xfrm>
            <a:off x="4203241" y="1435025"/>
            <a:ext cx="5208105" cy="461665"/>
          </a:xfrm>
          <a:prstGeom prst="rect">
            <a:avLst/>
          </a:prstGeom>
          <a:noFill/>
        </p:spPr>
        <p:txBody>
          <a:bodyPr wrap="square" rtlCol="0">
            <a:spAutoFit/>
          </a:bodyPr>
          <a:lstStyle/>
          <a:p>
            <a:r>
              <a:rPr lang="en-CA" dirty="0" smtClean="0"/>
              <a:t>- </a:t>
            </a:r>
            <a:r>
              <a:rPr lang="en-CA" sz="2400" dirty="0" smtClean="0"/>
              <a:t>Bridge between HTTP, MQTT and </a:t>
            </a:r>
            <a:r>
              <a:rPr lang="en-CA" sz="2400" dirty="0" err="1" smtClean="0"/>
              <a:t>CoAP</a:t>
            </a:r>
            <a:endParaRPr lang="en-US" sz="2400" dirty="0"/>
          </a:p>
        </p:txBody>
      </p:sp>
      <p:sp>
        <p:nvSpPr>
          <p:cNvPr id="15" name="TextBox 14"/>
          <p:cNvSpPr txBox="1"/>
          <p:nvPr/>
        </p:nvSpPr>
        <p:spPr>
          <a:xfrm>
            <a:off x="4203241" y="4270760"/>
            <a:ext cx="5208105" cy="830997"/>
          </a:xfrm>
          <a:prstGeom prst="rect">
            <a:avLst/>
          </a:prstGeom>
          <a:noFill/>
        </p:spPr>
        <p:txBody>
          <a:bodyPr wrap="square" rtlCol="0">
            <a:spAutoFit/>
          </a:bodyPr>
          <a:lstStyle/>
          <a:p>
            <a:r>
              <a:rPr lang="en-CA" dirty="0" smtClean="0"/>
              <a:t>- </a:t>
            </a:r>
            <a:r>
              <a:rPr lang="en-CA" sz="2400" dirty="0" err="1" smtClean="0"/>
              <a:t>Lua</a:t>
            </a:r>
            <a:r>
              <a:rPr lang="en-CA" sz="2400" dirty="0" smtClean="0"/>
              <a:t> based framework for building M2M gateways</a:t>
            </a:r>
            <a:endParaRPr lang="en-US" sz="2400" dirty="0"/>
          </a:p>
        </p:txBody>
      </p:sp>
    </p:spTree>
    <p:extLst>
      <p:ext uri="{BB962C8B-B14F-4D97-AF65-F5344CB8AC3E}">
        <p14:creationId xmlns:p14="http://schemas.microsoft.com/office/powerpoint/2010/main" val="757166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4" name="Picture 12" descr="http://seeklogo.com/images/A/Axeda-logo-D51075CC99-seeklogo.c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064" y="1670795"/>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2" name="Titre 1"/>
          <p:cNvSpPr>
            <a:spLocks noGrp="1"/>
          </p:cNvSpPr>
          <p:nvPr>
            <p:ph type="title"/>
          </p:nvPr>
        </p:nvSpPr>
        <p:spPr>
          <a:xfrm>
            <a:off x="778784" y="223124"/>
            <a:ext cx="10515600" cy="1325563"/>
          </a:xfrm>
        </p:spPr>
        <p:txBody>
          <a:bodyPr/>
          <a:lstStyle/>
          <a:p>
            <a:r>
              <a:rPr lang="en-US" dirty="0" smtClean="0">
                <a:latin typeface="Candara" panose="020E0502030303020204" pitchFamily="34" charset="0"/>
              </a:rPr>
              <a:t>Open Ecosystem for </a:t>
            </a:r>
            <a:r>
              <a:rPr lang="en-US" dirty="0" err="1" smtClean="0">
                <a:latin typeface="Candara" panose="020E0502030303020204" pitchFamily="34" charset="0"/>
              </a:rPr>
              <a:t>IoT</a:t>
            </a:r>
            <a:endParaRPr lang="en-US" dirty="0">
              <a:latin typeface="Candara" panose="020E0502030303020204" pitchFamily="34" charset="0"/>
            </a:endParaRPr>
          </a:p>
        </p:txBody>
      </p:sp>
      <p:grpSp>
        <p:nvGrpSpPr>
          <p:cNvPr id="3" name="Group 2"/>
          <p:cNvGrpSpPr/>
          <p:nvPr/>
        </p:nvGrpSpPr>
        <p:grpSpPr>
          <a:xfrm>
            <a:off x="2711573" y="1828800"/>
            <a:ext cx="6756459" cy="3493990"/>
            <a:chOff x="1621284" y="1844824"/>
            <a:chExt cx="8967341" cy="4229100"/>
          </a:xfrm>
        </p:grpSpPr>
        <p:sp>
          <p:nvSpPr>
            <p:cNvPr id="4" name="Rectangle à coins arrondis 3"/>
            <p:cNvSpPr/>
            <p:nvPr/>
          </p:nvSpPr>
          <p:spPr>
            <a:xfrm>
              <a:off x="2327275" y="1844824"/>
              <a:ext cx="7505700" cy="4229100"/>
            </a:xfrm>
            <a:prstGeom prst="roundRect">
              <a:avLst>
                <a:gd name="adj" fmla="val 8531"/>
              </a:avLst>
            </a:prstGeom>
            <a:solidFill>
              <a:schemeClr val="accent5">
                <a:alpha val="13000"/>
              </a:schemeClr>
            </a:solidFill>
            <a:ln w="57150" cmpd="sng">
              <a:solidFill>
                <a:schemeClr val="tx1"/>
              </a:solidFill>
              <a:prstDash val="sysDash"/>
            </a:ln>
          </p:spPr>
          <p:style>
            <a:lnRef idx="2">
              <a:schemeClr val="accent5">
                <a:shade val="50000"/>
              </a:schemeClr>
            </a:lnRef>
            <a:fillRef idx="1">
              <a:schemeClr val="accent5"/>
            </a:fillRef>
            <a:effectRef idx="0">
              <a:schemeClr val="accent5"/>
            </a:effectRef>
            <a:fontRef idx="minor">
              <a:schemeClr val="lt1"/>
            </a:fontRef>
          </p:style>
          <p:txBody>
            <a:bodyPr lIns="82676" tIns="41315" rIns="82676" bIns="41315"/>
            <a:lstStyle/>
            <a:p>
              <a:pPr defTabSz="827432">
                <a:defRPr/>
              </a:pPr>
              <a:r>
                <a:rPr lang="en-US" b="1" dirty="0">
                  <a:solidFill>
                    <a:prstClr val="black"/>
                  </a:solidFill>
                  <a:latin typeface="Museo Sans 500"/>
                  <a:cs typeface="Museo Sans 500"/>
                </a:rPr>
                <a:t>  Third Party Ecosystem</a:t>
              </a:r>
            </a:p>
          </p:txBody>
        </p:sp>
        <p:sp>
          <p:nvSpPr>
            <p:cNvPr id="13" name="Rectangle 68"/>
            <p:cNvSpPr>
              <a:spLocks noChangeArrowheads="1"/>
            </p:cNvSpPr>
            <p:nvPr/>
          </p:nvSpPr>
          <p:spPr bwMode="auto">
            <a:xfrm>
              <a:off x="4578351" y="2396131"/>
              <a:ext cx="3578225" cy="892175"/>
            </a:xfrm>
            <a:prstGeom prst="rect">
              <a:avLst/>
            </a:prstGeom>
            <a:solidFill>
              <a:srgbClr val="00377A"/>
            </a:solidFill>
            <a:ln w="38100">
              <a:solidFill>
                <a:schemeClr val="bg1"/>
              </a:solidFill>
              <a:miter lim="800000"/>
              <a:headEnd/>
              <a:tailEnd/>
            </a:ln>
            <a:effectLst>
              <a:outerShdw dist="20000" dir="5400000" rotWithShape="0">
                <a:srgbClr val="808080">
                  <a:alpha val="37999"/>
                </a:srgbClr>
              </a:outerShdw>
            </a:effectLst>
          </p:spPr>
          <p:txBody>
            <a:bodyPr lIns="97570" tIns="97570" rIns="97570" bIns="97570" anchor="ctr"/>
            <a:lstStyle/>
            <a:p>
              <a:pPr algn="ctr" defTabSz="827432">
                <a:defRPr/>
              </a:pPr>
              <a:r>
                <a:rPr lang="en-US" sz="1600" b="1" dirty="0">
                  <a:solidFill>
                    <a:prstClr val="white"/>
                  </a:solidFill>
                  <a:latin typeface="Museo Sans 500"/>
                  <a:ea typeface="ＭＳ Ｐゴシック" charset="-128"/>
                  <a:cs typeface="Museo Sans 500"/>
                </a:rPr>
                <a:t>Open </a:t>
              </a:r>
              <a:r>
                <a:rPr lang="en-US" sz="1600" b="1" dirty="0" err="1" smtClean="0">
                  <a:solidFill>
                    <a:prstClr val="white"/>
                  </a:solidFill>
                  <a:latin typeface="Museo Sans 500"/>
                  <a:ea typeface="ＭＳ Ｐゴシック" charset="-128"/>
                  <a:cs typeface="Museo Sans 500"/>
                </a:rPr>
                <a:t>IoT</a:t>
              </a:r>
              <a:r>
                <a:rPr lang="en-US" sz="1600" b="1" dirty="0" smtClean="0">
                  <a:solidFill>
                    <a:prstClr val="white"/>
                  </a:solidFill>
                  <a:latin typeface="Museo Sans 500"/>
                  <a:ea typeface="ＭＳ Ｐゴシック" charset="-128"/>
                  <a:cs typeface="Museo Sans 500"/>
                </a:rPr>
                <a:t> application</a:t>
              </a:r>
              <a:r>
                <a:rPr lang="en-US" sz="1600" b="1" dirty="0">
                  <a:solidFill>
                    <a:prstClr val="white"/>
                  </a:solidFill>
                  <a:latin typeface="Museo Sans 500"/>
                  <a:ea typeface="ＭＳ Ｐゴシック" charset="-128"/>
                  <a:cs typeface="Museo Sans 500"/>
                </a:rPr>
                <a:t/>
              </a:r>
              <a:br>
                <a:rPr lang="en-US" sz="1600" b="1" dirty="0">
                  <a:solidFill>
                    <a:prstClr val="white"/>
                  </a:solidFill>
                  <a:latin typeface="Museo Sans 500"/>
                  <a:ea typeface="ＭＳ Ｐゴシック" charset="-128"/>
                  <a:cs typeface="Museo Sans 500"/>
                </a:rPr>
              </a:br>
              <a:r>
                <a:rPr lang="en-US" sz="1600" b="1" dirty="0">
                  <a:solidFill>
                    <a:prstClr val="white"/>
                  </a:solidFill>
                  <a:latin typeface="Museo Sans 500"/>
                  <a:ea typeface="ＭＳ Ｐゴシック" charset="-128"/>
                  <a:cs typeface="Museo Sans 500"/>
                </a:rPr>
                <a:t>framework and runtimes</a:t>
              </a:r>
            </a:p>
          </p:txBody>
        </p:sp>
        <p:sp>
          <p:nvSpPr>
            <p:cNvPr id="5" name="Rectangle 68"/>
            <p:cNvSpPr>
              <a:spLocks noChangeArrowheads="1"/>
            </p:cNvSpPr>
            <p:nvPr/>
          </p:nvSpPr>
          <p:spPr bwMode="auto">
            <a:xfrm>
              <a:off x="4578351" y="3652236"/>
              <a:ext cx="3578225" cy="892175"/>
            </a:xfrm>
            <a:prstGeom prst="rect">
              <a:avLst/>
            </a:prstGeom>
            <a:solidFill>
              <a:srgbClr val="00377A"/>
            </a:solidFill>
            <a:ln w="38100">
              <a:solidFill>
                <a:schemeClr val="bg1"/>
              </a:solidFill>
              <a:miter lim="800000"/>
              <a:headEnd/>
              <a:tailEnd/>
            </a:ln>
            <a:effectLst>
              <a:outerShdw dist="20000" dir="5400000" rotWithShape="0">
                <a:srgbClr val="808080">
                  <a:alpha val="37999"/>
                </a:srgbClr>
              </a:outerShdw>
            </a:effectLst>
          </p:spPr>
          <p:txBody>
            <a:bodyPr lIns="97570" tIns="97570" rIns="97570" bIns="97570" anchor="ctr"/>
            <a:lstStyle/>
            <a:p>
              <a:pPr algn="ctr" defTabSz="827432">
                <a:defRPr/>
              </a:pPr>
              <a:r>
                <a:rPr lang="en-US" sz="1600" b="1" dirty="0">
                  <a:solidFill>
                    <a:prstClr val="white"/>
                  </a:solidFill>
                  <a:latin typeface="Museo Sans 500"/>
                  <a:cs typeface="Museo Sans 500"/>
                </a:rPr>
                <a:t>Open </a:t>
              </a:r>
              <a:r>
                <a:rPr lang="en-US" sz="1600" b="1" dirty="0" err="1" smtClean="0">
                  <a:solidFill>
                    <a:prstClr val="white"/>
                  </a:solidFill>
                  <a:latin typeface="Museo Sans 500"/>
                  <a:cs typeface="Museo Sans 500"/>
                </a:rPr>
                <a:t>IoT</a:t>
              </a:r>
              <a:r>
                <a:rPr lang="en-US" sz="1600" b="1" dirty="0" smtClean="0">
                  <a:solidFill>
                    <a:prstClr val="white"/>
                  </a:solidFill>
                  <a:latin typeface="Museo Sans 500"/>
                  <a:cs typeface="Museo Sans 500"/>
                </a:rPr>
                <a:t> communication </a:t>
              </a:r>
              <a:r>
                <a:rPr lang="en-US" sz="1600" b="1" dirty="0">
                  <a:solidFill>
                    <a:prstClr val="white"/>
                  </a:solidFill>
                  <a:latin typeface="Museo Sans 500"/>
                  <a:cs typeface="Museo Sans 500"/>
                </a:rPr>
                <a:t>protocols</a:t>
              </a:r>
            </a:p>
          </p:txBody>
        </p:sp>
        <p:grpSp>
          <p:nvGrpSpPr>
            <p:cNvPr id="6" name="Group 1"/>
            <p:cNvGrpSpPr>
              <a:grpSpLocks/>
            </p:cNvGrpSpPr>
            <p:nvPr/>
          </p:nvGrpSpPr>
          <p:grpSpPr bwMode="auto">
            <a:xfrm>
              <a:off x="1621284" y="3288306"/>
              <a:ext cx="2673350" cy="1604963"/>
              <a:chOff x="404814" y="2363778"/>
              <a:chExt cx="2731198" cy="2255847"/>
            </a:xfrm>
          </p:grpSpPr>
          <p:sp>
            <p:nvSpPr>
              <p:cNvPr id="7" name="Rounded Rectangle 16"/>
              <p:cNvSpPr/>
              <p:nvPr/>
            </p:nvSpPr>
            <p:spPr bwMode="auto">
              <a:xfrm>
                <a:off x="404814" y="2363778"/>
                <a:ext cx="2731198" cy="2255847"/>
              </a:xfrm>
              <a:prstGeom prst="roundRect">
                <a:avLst/>
              </a:prstGeom>
              <a:solidFill>
                <a:srgbClr val="FFFFFF"/>
              </a:solidFill>
              <a:ln w="57150">
                <a:solidFill>
                  <a:srgbClr val="161726"/>
                </a:solidFill>
              </a:ln>
            </p:spPr>
            <p:style>
              <a:lnRef idx="0">
                <a:schemeClr val="accent1"/>
              </a:lnRef>
              <a:fillRef idx="3">
                <a:schemeClr val="accent1"/>
              </a:fillRef>
              <a:effectRef idx="3">
                <a:schemeClr val="accent1"/>
              </a:effectRef>
              <a:fontRef idx="minor">
                <a:schemeClr val="lt1"/>
              </a:fontRef>
            </p:style>
            <p:txBody>
              <a:bodyPr anchor="ctr"/>
              <a:lstStyle/>
              <a:p>
                <a:pPr algn="ctr" defTabSz="827432">
                  <a:defRPr/>
                </a:pPr>
                <a:endParaRPr lang="en-US">
                  <a:solidFill>
                    <a:prstClr val="white"/>
                  </a:solidFill>
                  <a:latin typeface="Museo Sans 500"/>
                  <a:cs typeface="Museo Sans 500"/>
                </a:endParaRPr>
              </a:p>
            </p:txBody>
          </p:sp>
          <p:sp>
            <p:nvSpPr>
              <p:cNvPr id="8" name="TextBox 14"/>
              <p:cNvSpPr txBox="1">
                <a:spLocks noChangeArrowheads="1"/>
              </p:cNvSpPr>
              <p:nvPr/>
            </p:nvSpPr>
            <p:spPr bwMode="auto">
              <a:xfrm flipH="1">
                <a:off x="925513" y="3130550"/>
                <a:ext cx="1736725" cy="389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22238" indent="-122238"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827432" eaLnBrk="1" hangingPunct="1"/>
                <a:endParaRPr lang="en-US" sz="1200" b="1">
                  <a:solidFill>
                    <a:srgbClr val="4F81BD"/>
                  </a:solidFill>
                  <a:latin typeface="Museo Sans 500"/>
                  <a:cs typeface="Museo Sans 500"/>
                </a:endParaRPr>
              </a:p>
            </p:txBody>
          </p:sp>
        </p:grpSp>
        <p:grpSp>
          <p:nvGrpSpPr>
            <p:cNvPr id="9" name="Grouper 1"/>
            <p:cNvGrpSpPr>
              <a:grpSpLocks/>
            </p:cNvGrpSpPr>
            <p:nvPr/>
          </p:nvGrpSpPr>
          <p:grpSpPr bwMode="auto">
            <a:xfrm>
              <a:off x="8367713" y="3375174"/>
              <a:ext cx="2220912" cy="1439862"/>
              <a:chOff x="5781676" y="1486775"/>
              <a:chExt cx="2220794" cy="1440627"/>
            </a:xfrm>
          </p:grpSpPr>
          <p:sp>
            <p:nvSpPr>
              <p:cNvPr id="10" name="Rounded Rectangle 23"/>
              <p:cNvSpPr/>
              <p:nvPr/>
            </p:nvSpPr>
            <p:spPr bwMode="auto">
              <a:xfrm>
                <a:off x="5781676" y="1486775"/>
                <a:ext cx="2220794" cy="1440627"/>
              </a:xfrm>
              <a:prstGeom prst="roundRect">
                <a:avLst/>
              </a:prstGeom>
              <a:solidFill>
                <a:srgbClr val="FFFFFF"/>
              </a:solidFill>
              <a:ln w="57150">
                <a:solidFill>
                  <a:srgbClr val="161726"/>
                </a:solidFill>
              </a:ln>
            </p:spPr>
            <p:style>
              <a:lnRef idx="0">
                <a:schemeClr val="accent1"/>
              </a:lnRef>
              <a:fillRef idx="3">
                <a:schemeClr val="accent1"/>
              </a:fillRef>
              <a:effectRef idx="3">
                <a:schemeClr val="accent1"/>
              </a:effectRef>
              <a:fontRef idx="minor">
                <a:schemeClr val="lt1"/>
              </a:fontRef>
            </p:style>
            <p:txBody>
              <a:bodyPr anchor="ctr"/>
              <a:lstStyle/>
              <a:p>
                <a:pPr algn="ctr" defTabSz="827432">
                  <a:defRPr/>
                </a:pPr>
                <a:endParaRPr lang="en-US">
                  <a:solidFill>
                    <a:prstClr val="white"/>
                  </a:solidFill>
                  <a:latin typeface="Museo Sans 500"/>
                  <a:cs typeface="Museo Sans 500"/>
                </a:endParaRPr>
              </a:p>
            </p:txBody>
          </p:sp>
          <p:pic>
            <p:nvPicPr>
              <p:cNvPr id="11" name="Picture 362" descr="ETH Cloud empty.png"/>
              <p:cNvPicPr>
                <a:picLocks noChangeAspect="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892800" y="1581150"/>
                <a:ext cx="1985963" cy="118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4"/>
              <p:cNvSpPr txBox="1">
                <a:spLocks noChangeArrowheads="1"/>
              </p:cNvSpPr>
              <p:nvPr/>
            </p:nvSpPr>
            <p:spPr bwMode="auto">
              <a:xfrm>
                <a:off x="6264275" y="1780866"/>
                <a:ext cx="1352550" cy="894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827432" eaLnBrk="1" hangingPunct="1"/>
                <a:r>
                  <a:rPr lang="en-US" sz="1400" b="1" dirty="0">
                    <a:solidFill>
                      <a:srgbClr val="161726"/>
                    </a:solidFill>
                    <a:latin typeface="Museo Sans 500"/>
                    <a:cs typeface="Museo Sans 500"/>
                  </a:rPr>
                  <a:t>Internet of</a:t>
                </a:r>
                <a:br>
                  <a:rPr lang="en-US" sz="1400" b="1" dirty="0">
                    <a:solidFill>
                      <a:srgbClr val="161726"/>
                    </a:solidFill>
                    <a:latin typeface="Museo Sans 500"/>
                    <a:cs typeface="Museo Sans 500"/>
                  </a:rPr>
                </a:br>
                <a:r>
                  <a:rPr lang="en-US" sz="1400" b="1" dirty="0">
                    <a:solidFill>
                      <a:srgbClr val="161726"/>
                    </a:solidFill>
                    <a:latin typeface="Museo Sans 500"/>
                    <a:cs typeface="Museo Sans 500"/>
                  </a:rPr>
                  <a:t>Things</a:t>
                </a:r>
              </a:p>
            </p:txBody>
          </p:sp>
        </p:grpSp>
        <p:sp>
          <p:nvSpPr>
            <p:cNvPr id="14" name="Rectangle 68"/>
            <p:cNvSpPr>
              <a:spLocks noChangeArrowheads="1"/>
            </p:cNvSpPr>
            <p:nvPr/>
          </p:nvSpPr>
          <p:spPr bwMode="auto">
            <a:xfrm>
              <a:off x="4578351" y="4962675"/>
              <a:ext cx="3578225" cy="892175"/>
            </a:xfrm>
            <a:prstGeom prst="rect">
              <a:avLst/>
            </a:prstGeom>
            <a:solidFill>
              <a:srgbClr val="00377A"/>
            </a:solidFill>
            <a:ln w="38100">
              <a:solidFill>
                <a:schemeClr val="bg1"/>
              </a:solidFill>
              <a:miter lim="800000"/>
              <a:headEnd/>
              <a:tailEnd/>
            </a:ln>
            <a:effectLst>
              <a:outerShdw dist="20000" dir="5400000" rotWithShape="0">
                <a:srgbClr val="808080">
                  <a:alpha val="37999"/>
                </a:srgbClr>
              </a:outerShdw>
            </a:effectLst>
          </p:spPr>
          <p:txBody>
            <a:bodyPr lIns="97570" tIns="97570" rIns="97570" bIns="97570" anchor="ctr"/>
            <a:lstStyle/>
            <a:p>
              <a:pPr algn="ctr" defTabSz="827432">
                <a:defRPr/>
              </a:pPr>
              <a:r>
                <a:rPr lang="en-US" sz="1600" b="1" dirty="0">
                  <a:solidFill>
                    <a:prstClr val="white"/>
                  </a:solidFill>
                  <a:latin typeface="Museo Sans 500"/>
                  <a:ea typeface="ＭＳ Ｐゴシック" charset="-128"/>
                  <a:cs typeface="Museo Sans 500"/>
                </a:rPr>
                <a:t>Open </a:t>
              </a:r>
              <a:r>
                <a:rPr lang="en-US" sz="1600" b="1" dirty="0" err="1" smtClean="0">
                  <a:solidFill>
                    <a:prstClr val="white"/>
                  </a:solidFill>
                  <a:latin typeface="Museo Sans 500"/>
                  <a:ea typeface="ＭＳ Ｐゴシック" charset="-128"/>
                  <a:cs typeface="Museo Sans 500"/>
                </a:rPr>
                <a:t>IoT</a:t>
              </a:r>
              <a:r>
                <a:rPr lang="en-US" sz="1600" b="1" dirty="0">
                  <a:solidFill>
                    <a:prstClr val="white"/>
                  </a:solidFill>
                  <a:latin typeface="Museo Sans 500"/>
                  <a:ea typeface="ＭＳ Ｐゴシック" charset="-128"/>
                  <a:cs typeface="Museo Sans 500"/>
                </a:rPr>
                <a:t/>
              </a:r>
              <a:br>
                <a:rPr lang="en-US" sz="1600" b="1" dirty="0">
                  <a:solidFill>
                    <a:prstClr val="white"/>
                  </a:solidFill>
                  <a:latin typeface="Museo Sans 500"/>
                  <a:ea typeface="ＭＳ Ｐゴシック" charset="-128"/>
                  <a:cs typeface="Museo Sans 500"/>
                </a:rPr>
              </a:br>
              <a:r>
                <a:rPr lang="en-US" sz="1600" b="1" dirty="0">
                  <a:solidFill>
                    <a:prstClr val="white"/>
                  </a:solidFill>
                  <a:latin typeface="Museo Sans 500"/>
                  <a:ea typeface="ＭＳ Ｐゴシック" charset="-128"/>
                  <a:cs typeface="Museo Sans 500"/>
                </a:rPr>
                <a:t>development tools</a:t>
              </a:r>
            </a:p>
          </p:txBody>
        </p:sp>
        <p:pic>
          <p:nvPicPr>
            <p:cNvPr id="15" name="Image 14"/>
            <p:cNvPicPr>
              <a:picLocks noChangeAspect="1"/>
            </p:cNvPicPr>
            <p:nvPr/>
          </p:nvPicPr>
          <p:blipFill>
            <a:blip r:embed="rId5"/>
            <a:stretch>
              <a:fillRect/>
            </a:stretch>
          </p:blipFill>
          <p:spPr>
            <a:xfrm>
              <a:off x="1983932" y="4213344"/>
              <a:ext cx="592464" cy="497670"/>
            </a:xfrm>
            <a:prstGeom prst="rect">
              <a:avLst/>
            </a:prstGeom>
          </p:spPr>
        </p:pic>
        <p:pic>
          <p:nvPicPr>
            <p:cNvPr id="16" name="Image 15"/>
            <p:cNvPicPr>
              <a:picLocks noChangeAspect="1"/>
            </p:cNvPicPr>
            <p:nvPr/>
          </p:nvPicPr>
          <p:blipFill>
            <a:blip r:embed="rId6"/>
            <a:stretch>
              <a:fillRect/>
            </a:stretch>
          </p:blipFill>
          <p:spPr>
            <a:xfrm>
              <a:off x="2059178" y="3491167"/>
              <a:ext cx="954169" cy="486626"/>
            </a:xfrm>
            <a:prstGeom prst="rect">
              <a:avLst/>
            </a:prstGeom>
          </p:spPr>
        </p:pic>
        <p:pic>
          <p:nvPicPr>
            <p:cNvPr id="17" name="Image 16"/>
            <p:cNvPicPr>
              <a:picLocks noChangeAspect="1"/>
            </p:cNvPicPr>
            <p:nvPr/>
          </p:nvPicPr>
          <p:blipFill>
            <a:blip r:embed="rId7"/>
            <a:stretch>
              <a:fillRect/>
            </a:stretch>
          </p:blipFill>
          <p:spPr>
            <a:xfrm>
              <a:off x="2957959" y="4124478"/>
              <a:ext cx="592464" cy="586541"/>
            </a:xfrm>
            <a:prstGeom prst="rect">
              <a:avLst/>
            </a:prstGeom>
          </p:spPr>
        </p:pic>
        <p:pic>
          <p:nvPicPr>
            <p:cNvPr id="18" name="Image 17"/>
            <p:cNvPicPr>
              <a:picLocks noChangeAspect="1"/>
            </p:cNvPicPr>
            <p:nvPr/>
          </p:nvPicPr>
          <p:blipFill>
            <a:blip r:embed="rId8"/>
            <a:stretch>
              <a:fillRect/>
            </a:stretch>
          </p:blipFill>
          <p:spPr>
            <a:xfrm>
              <a:off x="3264990" y="3385329"/>
              <a:ext cx="580615" cy="592464"/>
            </a:xfrm>
            <a:prstGeom prst="rect">
              <a:avLst/>
            </a:prstGeom>
          </p:spPr>
        </p:pic>
        <p:sp>
          <p:nvSpPr>
            <p:cNvPr id="19" name="ZoneTexte 18"/>
            <p:cNvSpPr txBox="1"/>
            <p:nvPr/>
          </p:nvSpPr>
          <p:spPr>
            <a:xfrm>
              <a:off x="3672736" y="4228710"/>
              <a:ext cx="526395" cy="514514"/>
            </a:xfrm>
            <a:prstGeom prst="rect">
              <a:avLst/>
            </a:prstGeom>
            <a:noFill/>
          </p:spPr>
          <p:txBody>
            <a:bodyPr wrap="none" lIns="82676" tIns="41315" rIns="82676" bIns="41315" rtlCol="0">
              <a:spAutoFit/>
            </a:bodyPr>
            <a:lstStyle/>
            <a:p>
              <a:pPr defTabSz="827432"/>
              <a:r>
                <a:rPr lang="en-US" sz="2800">
                  <a:solidFill>
                    <a:prstClr val="black"/>
                  </a:solidFill>
                  <a:latin typeface="Museo Sans 500"/>
                  <a:cs typeface="Museo Sans 500"/>
                </a:rPr>
                <a:t>…</a:t>
              </a:r>
            </a:p>
          </p:txBody>
        </p:sp>
      </p:grpSp>
      <p:sp>
        <p:nvSpPr>
          <p:cNvPr id="20" name="ZoneTexte 19"/>
          <p:cNvSpPr txBox="1"/>
          <p:nvPr/>
        </p:nvSpPr>
        <p:spPr>
          <a:xfrm>
            <a:off x="14726375" y="1946890"/>
            <a:ext cx="167031" cy="360436"/>
          </a:xfrm>
          <a:prstGeom prst="rect">
            <a:avLst/>
          </a:prstGeom>
          <a:noFill/>
        </p:spPr>
        <p:txBody>
          <a:bodyPr wrap="none" lIns="82676" tIns="41315" rIns="82676" bIns="41315" rtlCol="0">
            <a:spAutoFit/>
          </a:bodyPr>
          <a:lstStyle/>
          <a:p>
            <a:pPr defTabSz="827432"/>
            <a:endParaRPr lang="en-US">
              <a:solidFill>
                <a:prstClr val="black"/>
              </a:solidFill>
            </a:endParaRPr>
          </a:p>
        </p:txBody>
      </p:sp>
      <p:pic>
        <p:nvPicPr>
          <p:cNvPr id="8196" name="Picture 4" descr="Eurotech"/>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11395" y="5921447"/>
            <a:ext cx="2453525" cy="62421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Sierra Wireles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93796" y="5586339"/>
            <a:ext cx="1808300" cy="1007364"/>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IB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60527" y="5945489"/>
            <a:ext cx="1536356" cy="576135"/>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IBH SYSTEMS GmbH"/>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0227262" y="3918327"/>
            <a:ext cx="1143000" cy="114300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lemetr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15171" y="2127108"/>
            <a:ext cx="1967181" cy="6721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treactive AS"/>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4886" y="3575795"/>
            <a:ext cx="2241598" cy="112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7785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EB9AE0A-4881-4291-AEED-F79C80AF86EE}" type="datetime1">
              <a:rPr lang="en-US" smtClean="0"/>
              <a:t>12/02/2014</a:t>
            </a:fld>
            <a:endParaRPr lang="en-US"/>
          </a:p>
        </p:txBody>
      </p:sp>
      <p:sp>
        <p:nvSpPr>
          <p:cNvPr id="5" name="Footer Placeholder 4"/>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6" name="Slide Number Placeholder 5"/>
          <p:cNvSpPr>
            <a:spLocks noGrp="1"/>
          </p:cNvSpPr>
          <p:nvPr>
            <p:ph type="sldNum" sz="quarter" idx="12"/>
          </p:nvPr>
        </p:nvSpPr>
        <p:spPr/>
        <p:txBody>
          <a:bodyPr/>
          <a:lstStyle/>
          <a:p>
            <a:fld id="{5F2B41EC-EDFB-4E51-8A94-35559E68C05C}" type="slidenum">
              <a:rPr lang="en-US" smtClean="0"/>
              <a:t>24</a:t>
            </a:fld>
            <a:endParaRPr lang="en-US"/>
          </a:p>
        </p:txBody>
      </p:sp>
      <p:sp>
        <p:nvSpPr>
          <p:cNvPr id="7" name="TextBox 6"/>
          <p:cNvSpPr txBox="1"/>
          <p:nvPr/>
        </p:nvSpPr>
        <p:spPr>
          <a:xfrm>
            <a:off x="1702677" y="788894"/>
            <a:ext cx="4839786" cy="769441"/>
          </a:xfrm>
          <a:prstGeom prst="rect">
            <a:avLst/>
          </a:prstGeom>
          <a:noFill/>
        </p:spPr>
        <p:txBody>
          <a:bodyPr wrap="none" rtlCol="0">
            <a:spAutoFit/>
          </a:bodyPr>
          <a:lstStyle/>
          <a:p>
            <a:r>
              <a:rPr lang="en-CA" sz="4400" b="1" dirty="0" smtClean="0">
                <a:latin typeface="Candara" panose="020E0502030303020204" pitchFamily="34" charset="0"/>
              </a:rPr>
              <a:t>Learn From History</a:t>
            </a:r>
            <a:endParaRPr lang="en-US" sz="4400" b="1" dirty="0">
              <a:latin typeface="Candara" panose="020E0502030303020204" pitchFamily="34" charset="0"/>
            </a:endParaRPr>
          </a:p>
        </p:txBody>
      </p:sp>
      <p:sp>
        <p:nvSpPr>
          <p:cNvPr id="8" name="TextBox 7"/>
          <p:cNvSpPr txBox="1"/>
          <p:nvPr/>
        </p:nvSpPr>
        <p:spPr>
          <a:xfrm>
            <a:off x="1702677" y="2271574"/>
            <a:ext cx="6928500" cy="923330"/>
          </a:xfrm>
          <a:prstGeom prst="rect">
            <a:avLst/>
          </a:prstGeom>
          <a:noFill/>
        </p:spPr>
        <p:txBody>
          <a:bodyPr wrap="none" rtlCol="0">
            <a:spAutoFit/>
          </a:bodyPr>
          <a:lstStyle/>
          <a:p>
            <a:r>
              <a:rPr lang="en-CA" sz="5400" b="1" dirty="0" smtClean="0">
                <a:latin typeface="Candara" panose="020E0502030303020204" pitchFamily="34" charset="0"/>
              </a:rPr>
              <a:t>Open Wins Developers</a:t>
            </a:r>
            <a:endParaRPr lang="en-US" sz="5400" b="1" dirty="0">
              <a:latin typeface="Candara" panose="020E0502030303020204" pitchFamily="34" charset="0"/>
            </a:endParaRPr>
          </a:p>
        </p:txBody>
      </p:sp>
      <p:sp>
        <p:nvSpPr>
          <p:cNvPr id="9" name="TextBox 8"/>
          <p:cNvSpPr txBox="1"/>
          <p:nvPr/>
        </p:nvSpPr>
        <p:spPr>
          <a:xfrm>
            <a:off x="1702677" y="3908143"/>
            <a:ext cx="10306026" cy="1015663"/>
          </a:xfrm>
          <a:prstGeom prst="rect">
            <a:avLst/>
          </a:prstGeom>
          <a:noFill/>
        </p:spPr>
        <p:txBody>
          <a:bodyPr wrap="none" rtlCol="0">
            <a:spAutoFit/>
          </a:bodyPr>
          <a:lstStyle/>
          <a:p>
            <a:r>
              <a:rPr lang="en-CA" sz="6000" b="1" dirty="0" smtClean="0">
                <a:latin typeface="Candara" panose="020E0502030303020204" pitchFamily="34" charset="0"/>
              </a:rPr>
              <a:t>Open Will Drive </a:t>
            </a:r>
            <a:r>
              <a:rPr lang="en-CA" sz="6000" b="1" dirty="0" err="1" smtClean="0">
                <a:latin typeface="Candara" panose="020E0502030303020204" pitchFamily="34" charset="0"/>
              </a:rPr>
              <a:t>IoT</a:t>
            </a:r>
            <a:r>
              <a:rPr lang="en-CA" sz="6000" b="1" dirty="0" smtClean="0">
                <a:latin typeface="Candara" panose="020E0502030303020204" pitchFamily="34" charset="0"/>
              </a:rPr>
              <a:t> Innovation</a:t>
            </a:r>
            <a:endParaRPr lang="en-US" sz="6000" b="1" dirty="0">
              <a:latin typeface="Candara" panose="020E0502030303020204" pitchFamily="34" charset="0"/>
            </a:endParaRPr>
          </a:p>
        </p:txBody>
      </p:sp>
    </p:spTree>
    <p:extLst>
      <p:ext uri="{BB962C8B-B14F-4D97-AF65-F5344CB8AC3E}">
        <p14:creationId xmlns:p14="http://schemas.microsoft.com/office/powerpoint/2010/main" val="41051413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1655082"/>
            <a:ext cx="10515600" cy="1325563"/>
          </a:xfrm>
        </p:spPr>
        <p:txBody>
          <a:bodyPr anchor="ctr">
            <a:normAutofit/>
          </a:bodyPr>
          <a:lstStyle/>
          <a:p>
            <a:pPr algn="ctr"/>
            <a:r>
              <a:rPr lang="en-CA" sz="5400" dirty="0" smtClean="0"/>
              <a:t>Thank you</a:t>
            </a:r>
            <a:endParaRPr lang="en-US" sz="5400" dirty="0"/>
          </a:p>
        </p:txBody>
      </p:sp>
      <p:sp>
        <p:nvSpPr>
          <p:cNvPr id="4" name="Date Placeholder 3"/>
          <p:cNvSpPr>
            <a:spLocks noGrp="1"/>
          </p:cNvSpPr>
          <p:nvPr>
            <p:ph type="dt" sz="half" idx="10"/>
          </p:nvPr>
        </p:nvSpPr>
        <p:spPr/>
        <p:txBody>
          <a:bodyPr/>
          <a:lstStyle/>
          <a:p>
            <a:fld id="{8EB9AE0A-4881-4291-AEED-F79C80AF86EE}" type="datetime1">
              <a:rPr lang="en-US" smtClean="0"/>
              <a:t>12/02/2014</a:t>
            </a:fld>
            <a:endParaRPr lang="en-US"/>
          </a:p>
        </p:txBody>
      </p:sp>
      <p:sp>
        <p:nvSpPr>
          <p:cNvPr id="5" name="Footer Placeholder 4"/>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6" name="Slide Number Placeholder 5"/>
          <p:cNvSpPr>
            <a:spLocks noGrp="1"/>
          </p:cNvSpPr>
          <p:nvPr>
            <p:ph type="sldNum" sz="quarter" idx="12"/>
          </p:nvPr>
        </p:nvSpPr>
        <p:spPr/>
        <p:txBody>
          <a:bodyPr/>
          <a:lstStyle/>
          <a:p>
            <a:fld id="{5F2B41EC-EDFB-4E51-8A94-35559E68C05C}" type="slidenum">
              <a:rPr lang="en-US" smtClean="0"/>
              <a:t>25</a:t>
            </a:fld>
            <a:endParaRPr lang="en-US"/>
          </a:p>
        </p:txBody>
      </p:sp>
      <p:sp>
        <p:nvSpPr>
          <p:cNvPr id="8" name="TextBox 7"/>
          <p:cNvSpPr txBox="1"/>
          <p:nvPr/>
        </p:nvSpPr>
        <p:spPr>
          <a:xfrm>
            <a:off x="3837743" y="4212126"/>
            <a:ext cx="4247701" cy="1077218"/>
          </a:xfrm>
          <a:prstGeom prst="rect">
            <a:avLst/>
          </a:prstGeom>
          <a:noFill/>
        </p:spPr>
        <p:txBody>
          <a:bodyPr wrap="none" rtlCol="0" anchor="ctr">
            <a:spAutoFit/>
          </a:bodyPr>
          <a:lstStyle/>
          <a:p>
            <a:pPr algn="ctr"/>
            <a:r>
              <a:rPr lang="en-CA" sz="3200" dirty="0" smtClean="0">
                <a:hlinkClick r:id="rId2"/>
              </a:rPr>
              <a:t>ian.skerrett@eclipse.org</a:t>
            </a:r>
            <a:endParaRPr lang="en-CA" sz="3200" dirty="0" smtClean="0"/>
          </a:p>
          <a:p>
            <a:pPr algn="ctr"/>
            <a:r>
              <a:rPr lang="en-CA" sz="3200" dirty="0" smtClean="0"/>
              <a:t>@</a:t>
            </a:r>
            <a:r>
              <a:rPr lang="en-CA" sz="3200" dirty="0" err="1" smtClean="0"/>
              <a:t>ianskerrett</a:t>
            </a:r>
            <a:endParaRPr lang="en-US" sz="3200" dirty="0"/>
          </a:p>
        </p:txBody>
      </p:sp>
      <p:sp>
        <p:nvSpPr>
          <p:cNvPr id="10" name="Rectangle 9"/>
          <p:cNvSpPr/>
          <p:nvPr/>
        </p:nvSpPr>
        <p:spPr>
          <a:xfrm>
            <a:off x="3970770" y="3187184"/>
            <a:ext cx="3833678" cy="584775"/>
          </a:xfrm>
          <a:prstGeom prst="rect">
            <a:avLst/>
          </a:prstGeom>
        </p:spPr>
        <p:txBody>
          <a:bodyPr wrap="none" anchor="ctr">
            <a:spAutoFit/>
          </a:bodyPr>
          <a:lstStyle/>
          <a:p>
            <a:r>
              <a:rPr lang="en-US" sz="3200" dirty="0" smtClean="0">
                <a:hlinkClick r:id="rId3"/>
              </a:rPr>
              <a:t>http://iot.eclipse.org/</a:t>
            </a:r>
            <a:endParaRPr lang="en-US" sz="3200" dirty="0"/>
          </a:p>
        </p:txBody>
      </p:sp>
    </p:spTree>
    <p:extLst>
      <p:ext uri="{BB962C8B-B14F-4D97-AF65-F5344CB8AC3E}">
        <p14:creationId xmlns:p14="http://schemas.microsoft.com/office/powerpoint/2010/main" val="12687421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p:cNvSpPr>
          <p:nvPr/>
        </p:nvSpPr>
        <p:spPr bwMode="auto">
          <a:xfrm>
            <a:off x="1515071" y="5339953"/>
            <a:ext cx="9161859" cy="1544836"/>
          </a:xfrm>
          <a:prstGeom prst="rect">
            <a:avLst/>
          </a:prstGeom>
          <a:solidFill>
            <a:srgbClr val="161625"/>
          </a:solidFill>
          <a:ln w="25400">
            <a:solidFill>
              <a:schemeClr val="tx1"/>
            </a:solidFill>
            <a:miter lim="800000"/>
            <a:headEnd/>
            <a:tailEnd/>
          </a:ln>
        </p:spPr>
        <p:txBody>
          <a:bodyPr lIns="0" tIns="0" rIns="0" bIns="0"/>
          <a:lstStyle/>
          <a:p>
            <a:pPr defTabSz="835878"/>
            <a:endParaRPr lang="fr-FR">
              <a:solidFill>
                <a:prstClr val="black"/>
              </a:solidFill>
            </a:endParaRPr>
          </a:p>
        </p:txBody>
      </p:sp>
      <p:sp>
        <p:nvSpPr>
          <p:cNvPr id="17410" name="Rectangle 2"/>
          <p:cNvSpPr>
            <a:spLocks/>
          </p:cNvSpPr>
          <p:nvPr/>
        </p:nvSpPr>
        <p:spPr bwMode="auto">
          <a:xfrm>
            <a:off x="2141267" y="4725624"/>
            <a:ext cx="2035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5878"/>
            <a:r>
              <a:rPr lang="en-US" sz="3400">
                <a:solidFill>
                  <a:srgbClr val="CDCDCD"/>
                </a:solidFill>
                <a:latin typeface="Lato Hairline" pitchFamily="-84" charset="0"/>
                <a:ea typeface="MS PGothic" pitchFamily="34" charset="-128"/>
                <a:sym typeface="Lato Hairline" pitchFamily="-84" charset="0"/>
              </a:rPr>
              <a:t>framework</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880" y="5889129"/>
            <a:ext cx="1894210" cy="455414"/>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12700">
                <a:solidFill>
                  <a:schemeClr val="tx1">
                    <a:alpha val="14902"/>
                  </a:schemeClr>
                </a:solidFill>
                <a:miter lim="800000"/>
                <a:headEnd/>
                <a:tailEnd/>
              </a14:hiddenLine>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540" y="5651046"/>
            <a:ext cx="2294930" cy="73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7109" y="5786437"/>
            <a:ext cx="2518172" cy="549176"/>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12700">
                <a:solidFill>
                  <a:schemeClr val="tx1">
                    <a:alpha val="14902"/>
                  </a:schemeClr>
                </a:solidFill>
                <a:miter lim="800000"/>
                <a:headEnd/>
                <a:tailEnd/>
              </a14:hiddenLine>
            </a:ext>
          </a:extLst>
        </p:spPr>
      </p:pic>
      <p:sp>
        <p:nvSpPr>
          <p:cNvPr id="17414" name="Rectangle 6"/>
          <p:cNvSpPr>
            <a:spLocks/>
          </p:cNvSpPr>
          <p:nvPr/>
        </p:nvSpPr>
        <p:spPr bwMode="auto">
          <a:xfrm>
            <a:off x="5159256" y="4725624"/>
            <a:ext cx="1768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5878"/>
            <a:r>
              <a:rPr lang="en-US" sz="3400">
                <a:solidFill>
                  <a:prstClr val="black"/>
                </a:solidFill>
                <a:latin typeface="Lato Hairline" pitchFamily="-84" charset="0"/>
                <a:ea typeface="MS PGothic" pitchFamily="34" charset="-128"/>
                <a:sym typeface="Lato Hairline" pitchFamily="-84" charset="0"/>
              </a:rPr>
              <a:t>protocols</a:t>
            </a:r>
          </a:p>
        </p:txBody>
      </p:sp>
      <p:pic>
        <p:nvPicPr>
          <p:cNvPr id="174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51231" y="777669"/>
            <a:ext cx="616148" cy="66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416" name="Rectangle 8"/>
          <p:cNvSpPr>
            <a:spLocks/>
          </p:cNvSpPr>
          <p:nvPr/>
        </p:nvSpPr>
        <p:spPr bwMode="auto">
          <a:xfrm>
            <a:off x="5862718" y="493365"/>
            <a:ext cx="2937867"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35878">
              <a:lnSpc>
                <a:spcPct val="240000"/>
              </a:lnSpc>
            </a:pPr>
            <a:r>
              <a:rPr lang="en-US" sz="2500">
                <a:solidFill>
                  <a:prstClr val="black"/>
                </a:solidFill>
                <a:latin typeface="Lato Light" pitchFamily="-84" charset="0"/>
                <a:ea typeface="MS PGothic" pitchFamily="34" charset="-128"/>
                <a:sym typeface="Lato Light" pitchFamily="-84" charset="0"/>
              </a:rPr>
              <a:t>unreliable networks</a:t>
            </a:r>
            <a:br>
              <a:rPr lang="en-US" sz="2500">
                <a:solidFill>
                  <a:prstClr val="black"/>
                </a:solidFill>
                <a:latin typeface="Lato Light" pitchFamily="-84" charset="0"/>
                <a:ea typeface="MS PGothic" pitchFamily="34" charset="-128"/>
                <a:sym typeface="Lato Light" pitchFamily="-84" charset="0"/>
              </a:rPr>
            </a:br>
            <a:r>
              <a:rPr lang="en-US" sz="2500">
                <a:solidFill>
                  <a:prstClr val="black"/>
                </a:solidFill>
                <a:latin typeface="Lato Light" pitchFamily="-84" charset="0"/>
                <a:ea typeface="MS PGothic" pitchFamily="34" charset="-128"/>
                <a:sym typeface="Lato Light" pitchFamily="-84" charset="0"/>
              </a:rPr>
              <a:t>limited bandwidth</a:t>
            </a:r>
          </a:p>
          <a:p>
            <a:pPr defTabSz="835878">
              <a:lnSpc>
                <a:spcPct val="240000"/>
              </a:lnSpc>
            </a:pPr>
            <a:r>
              <a:rPr lang="en-US" sz="2500">
                <a:solidFill>
                  <a:prstClr val="black"/>
                </a:solidFill>
                <a:latin typeface="Lato Light" pitchFamily="-84" charset="0"/>
                <a:ea typeface="MS PGothic" pitchFamily="34" charset="-128"/>
                <a:sym typeface="Lato Light" pitchFamily="-84" charset="0"/>
              </a:rPr>
              <a:t>semantics</a:t>
            </a:r>
          </a:p>
        </p:txBody>
      </p:sp>
      <p:grpSp>
        <p:nvGrpSpPr>
          <p:cNvPr id="17417" name="Group 11"/>
          <p:cNvGrpSpPr>
            <a:grpSpLocks/>
          </p:cNvGrpSpPr>
          <p:nvPr/>
        </p:nvGrpSpPr>
        <p:grpSpPr bwMode="auto">
          <a:xfrm>
            <a:off x="5060157" y="1800118"/>
            <a:ext cx="598289" cy="522387"/>
            <a:chOff x="0" y="0"/>
            <a:chExt cx="536" cy="467"/>
          </a:xfrm>
        </p:grpSpPr>
        <p:pic>
          <p:nvPicPr>
            <p:cNvPr id="1742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 y="0"/>
              <a:ext cx="249"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742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248"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grpSp>
      <p:pic>
        <p:nvPicPr>
          <p:cNvPr id="1741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0942" y="2838195"/>
            <a:ext cx="607219" cy="39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7419" name="Rectangle 13"/>
          <p:cNvSpPr>
            <a:spLocks/>
          </p:cNvSpPr>
          <p:nvPr/>
        </p:nvSpPr>
        <p:spPr bwMode="auto">
          <a:xfrm>
            <a:off x="8060532" y="4725624"/>
            <a:ext cx="92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5878"/>
            <a:r>
              <a:rPr lang="en-US" sz="3400">
                <a:solidFill>
                  <a:srgbClr val="CDCDCD"/>
                </a:solidFill>
                <a:latin typeface="Lato Hairline" pitchFamily="-84" charset="0"/>
                <a:ea typeface="MS PGothic" pitchFamily="34" charset="-128"/>
                <a:sym typeface="Lato Hairline" pitchFamily="-84" charset="0"/>
              </a:rPr>
              <a:t>tools</a:t>
            </a:r>
          </a:p>
        </p:txBody>
      </p:sp>
    </p:spTree>
    <p:extLst>
      <p:ext uri="{BB962C8B-B14F-4D97-AF65-F5344CB8AC3E}">
        <p14:creationId xmlns:p14="http://schemas.microsoft.com/office/powerpoint/2010/main" val="503668471"/>
      </p:ext>
    </p:extLst>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p:cNvSpPr>
          <p:nvPr/>
        </p:nvSpPr>
        <p:spPr bwMode="auto">
          <a:xfrm>
            <a:off x="1515071" y="5339953"/>
            <a:ext cx="9161859" cy="1544836"/>
          </a:xfrm>
          <a:prstGeom prst="rect">
            <a:avLst/>
          </a:prstGeom>
          <a:solidFill>
            <a:srgbClr val="161625"/>
          </a:solidFill>
          <a:ln w="25400">
            <a:solidFill>
              <a:schemeClr val="tx1"/>
            </a:solidFill>
            <a:miter lim="800000"/>
            <a:headEnd/>
            <a:tailEnd/>
          </a:ln>
        </p:spPr>
        <p:txBody>
          <a:bodyPr lIns="0" tIns="0" rIns="0" bIns="0"/>
          <a:lstStyle/>
          <a:p>
            <a:pPr defTabSz="839110"/>
            <a:endParaRPr lang="fr-FR">
              <a:solidFill>
                <a:prstClr val="black"/>
              </a:solidFill>
            </a:endParaRPr>
          </a:p>
        </p:txBody>
      </p:sp>
      <p:sp>
        <p:nvSpPr>
          <p:cNvPr id="18434" name="Rectangle 2"/>
          <p:cNvSpPr>
            <a:spLocks/>
          </p:cNvSpPr>
          <p:nvPr/>
        </p:nvSpPr>
        <p:spPr bwMode="auto">
          <a:xfrm>
            <a:off x="8062765" y="4698834"/>
            <a:ext cx="92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9110"/>
            <a:r>
              <a:rPr lang="en-US" sz="3400">
                <a:solidFill>
                  <a:prstClr val="black"/>
                </a:solidFill>
                <a:latin typeface="Lato Hairline" pitchFamily="-84" charset="0"/>
                <a:ea typeface="MS PGothic" pitchFamily="34" charset="-128"/>
                <a:sym typeface="Lato Hairline" pitchFamily="-84" charset="0"/>
              </a:rPr>
              <a:t>tools</a:t>
            </a:r>
          </a:p>
        </p:txBody>
      </p:sp>
      <p:pic>
        <p:nvPicPr>
          <p:cNvPr id="1843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880" y="5889129"/>
            <a:ext cx="1894210" cy="455414"/>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12700">
                <a:solidFill>
                  <a:schemeClr val="tx1">
                    <a:alpha val="14902"/>
                  </a:schemeClr>
                </a:solidFill>
                <a:miter lim="800000"/>
                <a:headEnd/>
                <a:tailEnd/>
              </a14:hiddenLine>
            </a:ext>
          </a:extLst>
        </p:spPr>
      </p:pic>
      <p:pic>
        <p:nvPicPr>
          <p:cNvPr id="1843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540" y="5651014"/>
            <a:ext cx="2294930" cy="735583"/>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12700">
                <a:solidFill>
                  <a:schemeClr val="tx1">
                    <a:alpha val="14902"/>
                  </a:schemeClr>
                </a:solidFill>
                <a:miter lim="800000"/>
                <a:headEnd/>
                <a:tailEnd/>
              </a14:hiddenLine>
            </a:ext>
          </a:extLst>
        </p:spPr>
      </p:pic>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7109" y="5786437"/>
            <a:ext cx="2518172" cy="54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18438" name="Rectangle 6"/>
          <p:cNvSpPr>
            <a:spLocks/>
          </p:cNvSpPr>
          <p:nvPr/>
        </p:nvSpPr>
        <p:spPr bwMode="auto">
          <a:xfrm>
            <a:off x="2141267" y="4725624"/>
            <a:ext cx="2035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9110"/>
            <a:r>
              <a:rPr lang="en-US" sz="3400">
                <a:solidFill>
                  <a:srgbClr val="CDCDCD"/>
                </a:solidFill>
                <a:latin typeface="Lato Hairline" pitchFamily="-84" charset="0"/>
                <a:ea typeface="MS PGothic" pitchFamily="34" charset="-128"/>
                <a:sym typeface="Lato Hairline" pitchFamily="-84" charset="0"/>
              </a:rPr>
              <a:t>framework</a:t>
            </a:r>
          </a:p>
        </p:txBody>
      </p:sp>
      <p:sp>
        <p:nvSpPr>
          <p:cNvPr id="18439" name="Rectangle 7"/>
          <p:cNvSpPr>
            <a:spLocks/>
          </p:cNvSpPr>
          <p:nvPr/>
        </p:nvSpPr>
        <p:spPr bwMode="auto">
          <a:xfrm>
            <a:off x="5159221" y="4725624"/>
            <a:ext cx="1768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9110"/>
            <a:r>
              <a:rPr lang="en-US" sz="3400">
                <a:solidFill>
                  <a:srgbClr val="CDCDCD"/>
                </a:solidFill>
                <a:latin typeface="Lato Hairline" pitchFamily="-84" charset="0"/>
                <a:ea typeface="MS PGothic" pitchFamily="34" charset="-128"/>
                <a:sym typeface="Lato Hairline" pitchFamily="-84" charset="0"/>
              </a:rPr>
              <a:t>protocols</a:t>
            </a:r>
          </a:p>
        </p:txBody>
      </p:sp>
      <p:sp>
        <p:nvSpPr>
          <p:cNvPr id="18440" name="Rectangle 8"/>
          <p:cNvSpPr>
            <a:spLocks/>
          </p:cNvSpPr>
          <p:nvPr/>
        </p:nvSpPr>
        <p:spPr bwMode="auto">
          <a:xfrm>
            <a:off x="8818439" y="701700"/>
            <a:ext cx="1366242" cy="329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39110">
              <a:lnSpc>
                <a:spcPct val="240000"/>
              </a:lnSpc>
            </a:pPr>
            <a:r>
              <a:rPr lang="en-US" sz="2500">
                <a:solidFill>
                  <a:prstClr val="black"/>
                </a:solidFill>
                <a:latin typeface="Lato Light" pitchFamily="-84" charset="0"/>
                <a:ea typeface="MS PGothic" pitchFamily="34" charset="-128"/>
                <a:sym typeface="Lato Light" pitchFamily="-84" charset="0"/>
              </a:rPr>
              <a:t>develop</a:t>
            </a:r>
          </a:p>
          <a:p>
            <a:pPr defTabSz="839110">
              <a:lnSpc>
                <a:spcPct val="240000"/>
              </a:lnSpc>
            </a:pPr>
            <a:r>
              <a:rPr lang="en-US" sz="2500">
                <a:solidFill>
                  <a:prstClr val="black"/>
                </a:solidFill>
                <a:latin typeface="Lato Light" pitchFamily="-84" charset="0"/>
                <a:ea typeface="MS PGothic" pitchFamily="34" charset="-128"/>
                <a:sym typeface="Lato Light" pitchFamily="-84" charset="0"/>
              </a:rPr>
              <a:t>simulate</a:t>
            </a:r>
          </a:p>
          <a:p>
            <a:pPr defTabSz="839110">
              <a:lnSpc>
                <a:spcPct val="240000"/>
              </a:lnSpc>
            </a:pPr>
            <a:r>
              <a:rPr lang="en-US" sz="2500">
                <a:solidFill>
                  <a:prstClr val="black"/>
                </a:solidFill>
                <a:latin typeface="Lato Light" pitchFamily="-84" charset="0"/>
                <a:ea typeface="MS PGothic" pitchFamily="34" charset="-128"/>
                <a:sym typeface="Lato Light" pitchFamily="-84" charset="0"/>
              </a:rPr>
              <a:t>debug</a:t>
            </a:r>
          </a:p>
          <a:p>
            <a:pPr defTabSz="839110">
              <a:lnSpc>
                <a:spcPct val="240000"/>
              </a:lnSpc>
            </a:pPr>
            <a:r>
              <a:rPr lang="en-US" sz="2500">
                <a:solidFill>
                  <a:prstClr val="black"/>
                </a:solidFill>
                <a:latin typeface="Lato Light" pitchFamily="-84" charset="0"/>
                <a:ea typeface="MS PGothic" pitchFamily="34" charset="-128"/>
                <a:sym typeface="Lato Light" pitchFamily="-84" charset="0"/>
              </a:rPr>
              <a:t>deploy</a:t>
            </a:r>
          </a:p>
        </p:txBody>
      </p:sp>
      <p:pic>
        <p:nvPicPr>
          <p:cNvPr id="18441"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87979" y="1117684"/>
            <a:ext cx="599405" cy="396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844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06953" y="2922959"/>
            <a:ext cx="562570" cy="562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8443"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19238" y="3819278"/>
            <a:ext cx="545827" cy="545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844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44906" y="2080222"/>
            <a:ext cx="503411" cy="327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3032115399"/>
      </p:ext>
    </p:extLst>
  </p:cSld>
  <p:clrMapOvr>
    <a:masterClrMapping/>
  </p:clrMapOvr>
  <p:transition spd="med">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Pipeline</a:t>
            </a:r>
            <a:endParaRPr lang="en-CA" dirty="0"/>
          </a:p>
        </p:txBody>
      </p:sp>
      <p:sp>
        <p:nvSpPr>
          <p:cNvPr id="3" name="Content Placeholder 2"/>
          <p:cNvSpPr>
            <a:spLocks noGrp="1"/>
          </p:cNvSpPr>
          <p:nvPr>
            <p:ph idx="1"/>
          </p:nvPr>
        </p:nvSpPr>
        <p:spPr/>
        <p:txBody>
          <a:bodyPr/>
          <a:lstStyle/>
          <a:p>
            <a:r>
              <a:rPr lang="en-CA" u="sng" dirty="0" smtClean="0"/>
              <a:t>Concierge</a:t>
            </a:r>
            <a:r>
              <a:rPr lang="en-CA" dirty="0" smtClean="0"/>
              <a:t>: lightweight, embeddable </a:t>
            </a:r>
            <a:r>
              <a:rPr lang="en-CA" dirty="0" err="1" smtClean="0"/>
              <a:t>OSGi</a:t>
            </a:r>
            <a:r>
              <a:rPr lang="en-CA" dirty="0" smtClean="0"/>
              <a:t> framework</a:t>
            </a:r>
          </a:p>
          <a:p>
            <a:r>
              <a:rPr lang="en-CA" u="sng" dirty="0" smtClean="0"/>
              <a:t>Ponte</a:t>
            </a:r>
            <a:r>
              <a:rPr lang="en-CA" dirty="0" smtClean="0"/>
              <a:t>: M2M to REST bridge </a:t>
            </a:r>
          </a:p>
          <a:p>
            <a:r>
              <a:rPr lang="en-CA" u="sng" dirty="0" smtClean="0"/>
              <a:t>Kura</a:t>
            </a:r>
            <a:r>
              <a:rPr lang="en-CA" dirty="0" smtClean="0"/>
              <a:t>: Java M2M framework</a:t>
            </a:r>
          </a:p>
          <a:p>
            <a:r>
              <a:rPr lang="en-CA" u="sng" dirty="0"/>
              <a:t>SCADA</a:t>
            </a:r>
            <a:r>
              <a:rPr lang="en-CA" dirty="0"/>
              <a:t>: </a:t>
            </a:r>
            <a:r>
              <a:rPr lang="en-CA" dirty="0" smtClean="0"/>
              <a:t>Supervisory </a:t>
            </a:r>
            <a:r>
              <a:rPr lang="en-CA" dirty="0"/>
              <a:t>control and data </a:t>
            </a:r>
            <a:r>
              <a:rPr lang="en-CA" dirty="0" smtClean="0"/>
              <a:t>acquisition for process automation</a:t>
            </a:r>
          </a:p>
          <a:p>
            <a:r>
              <a:rPr lang="en-CA" u="sng" dirty="0" smtClean="0"/>
              <a:t>Eclipse Smart Home:</a:t>
            </a:r>
            <a:r>
              <a:rPr lang="en-CA" dirty="0" smtClean="0"/>
              <a:t> Framework for integrating different smart home solutions and protocols.</a:t>
            </a:r>
            <a:endParaRPr lang="en-CA" u="sng" dirty="0" smtClean="0"/>
          </a:p>
          <a:p>
            <a:r>
              <a:rPr lang="en-CA" dirty="0" smtClean="0"/>
              <a:t>…many more under discussion (home automation, additional protocols, etc.)</a:t>
            </a:r>
            <a:endParaRPr lang="en-CA" dirty="0"/>
          </a:p>
        </p:txBody>
      </p:sp>
      <p:sp>
        <p:nvSpPr>
          <p:cNvPr id="4" name="Date Placeholder 3"/>
          <p:cNvSpPr>
            <a:spLocks noGrp="1"/>
          </p:cNvSpPr>
          <p:nvPr>
            <p:ph type="dt" sz="half" idx="10"/>
          </p:nvPr>
        </p:nvSpPr>
        <p:spPr/>
        <p:txBody>
          <a:bodyPr/>
          <a:lstStyle/>
          <a:p>
            <a:pPr>
              <a:defRPr/>
            </a:pPr>
            <a:r>
              <a:rPr lang="en-US" smtClean="0"/>
              <a:t>23-July-2013</a:t>
            </a:r>
            <a:endParaRPr lang="en-CA" dirty="0"/>
          </a:p>
        </p:txBody>
      </p:sp>
      <p:sp>
        <p:nvSpPr>
          <p:cNvPr id="5" name="Footer Placeholder 4"/>
          <p:cNvSpPr>
            <a:spLocks noGrp="1"/>
          </p:cNvSpPr>
          <p:nvPr>
            <p:ph type="ftr" sz="quarter" idx="11"/>
          </p:nvPr>
        </p:nvSpPr>
        <p:spPr/>
        <p:txBody>
          <a:bodyPr/>
          <a:lstStyle/>
          <a:p>
            <a:pPr>
              <a:defRPr/>
            </a:pPr>
            <a:r>
              <a:rPr lang="en-CA" smtClean="0"/>
              <a:t>Copyright (c) 2012, Eclipse Foundation, Inc. Made available under the Eclipse Public License 1.0</a:t>
            </a:r>
            <a:endParaRPr lang="en-CA"/>
          </a:p>
        </p:txBody>
      </p:sp>
      <p:sp>
        <p:nvSpPr>
          <p:cNvPr id="6" name="Slide Number Placeholder 5"/>
          <p:cNvSpPr>
            <a:spLocks noGrp="1"/>
          </p:cNvSpPr>
          <p:nvPr>
            <p:ph type="sldNum" sz="quarter" idx="12"/>
          </p:nvPr>
        </p:nvSpPr>
        <p:spPr/>
        <p:txBody>
          <a:bodyPr/>
          <a:lstStyle/>
          <a:p>
            <a:pPr>
              <a:defRPr/>
            </a:pPr>
            <a:fld id="{033478ED-5766-4819-8CE7-1AF64EF7E00A}" type="slidenum">
              <a:rPr lang="en-CA" smtClean="0"/>
              <a:pPr>
                <a:defRPr/>
              </a:pPr>
              <a:t>28</a:t>
            </a:fld>
            <a:endParaRPr lang="en-CA" dirty="0"/>
          </a:p>
        </p:txBody>
      </p:sp>
    </p:spTree>
    <p:extLst>
      <p:ext uri="{BB962C8B-B14F-4D97-AF65-F5344CB8AC3E}">
        <p14:creationId xmlns:p14="http://schemas.microsoft.com/office/powerpoint/2010/main" val="24943958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385" name="Rectangle 1"/>
          <p:cNvSpPr>
            <a:spLocks/>
          </p:cNvSpPr>
          <p:nvPr/>
        </p:nvSpPr>
        <p:spPr bwMode="auto">
          <a:xfrm>
            <a:off x="1515071" y="5339953"/>
            <a:ext cx="9161859" cy="1544836"/>
          </a:xfrm>
          <a:prstGeom prst="rect">
            <a:avLst/>
          </a:prstGeom>
          <a:solidFill>
            <a:srgbClr val="161625"/>
          </a:solidFill>
          <a:ln w="25400">
            <a:solidFill>
              <a:schemeClr val="tx1"/>
            </a:solidFill>
            <a:miter lim="800000"/>
            <a:headEnd/>
            <a:tailEnd/>
          </a:ln>
        </p:spPr>
        <p:txBody>
          <a:bodyPr lIns="0" tIns="0" rIns="0" bIns="0"/>
          <a:lstStyle/>
          <a:p>
            <a:pPr defTabSz="832859"/>
            <a:endParaRPr lang="fr-FR">
              <a:solidFill>
                <a:prstClr val="black"/>
              </a:solidFill>
            </a:endParaRPr>
          </a:p>
        </p:txBody>
      </p:sp>
      <p:sp>
        <p:nvSpPr>
          <p:cNvPr id="16386" name="Rectangle 2"/>
          <p:cNvSpPr>
            <a:spLocks/>
          </p:cNvSpPr>
          <p:nvPr/>
        </p:nvSpPr>
        <p:spPr bwMode="auto">
          <a:xfrm>
            <a:off x="2942710" y="492254"/>
            <a:ext cx="9135070" cy="3295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32859">
              <a:lnSpc>
                <a:spcPct val="240000"/>
              </a:lnSpc>
            </a:pPr>
            <a:r>
              <a:rPr lang="en-US" sz="2500">
                <a:solidFill>
                  <a:prstClr val="black"/>
                </a:solidFill>
                <a:latin typeface="Lato Light" pitchFamily="-84" charset="0"/>
                <a:ea typeface="MS PGothic" pitchFamily="34" charset="-128"/>
                <a:sym typeface="Lato Light" pitchFamily="-84" charset="0"/>
              </a:rPr>
              <a:t>hardware abstraction</a:t>
            </a:r>
            <a:br>
              <a:rPr lang="en-US" sz="2500">
                <a:solidFill>
                  <a:prstClr val="black"/>
                </a:solidFill>
                <a:latin typeface="Lato Light" pitchFamily="-84" charset="0"/>
                <a:ea typeface="MS PGothic" pitchFamily="34" charset="-128"/>
                <a:sym typeface="Lato Light" pitchFamily="-84" charset="0"/>
              </a:rPr>
            </a:br>
            <a:r>
              <a:rPr lang="en-US" sz="2500">
                <a:solidFill>
                  <a:prstClr val="black"/>
                </a:solidFill>
                <a:latin typeface="Lato Light" pitchFamily="-84" charset="0"/>
                <a:ea typeface="MS PGothic" pitchFamily="34" charset="-128"/>
                <a:sym typeface="Lato Light" pitchFamily="-84" charset="0"/>
              </a:rPr>
              <a:t>server communication</a:t>
            </a:r>
            <a:br>
              <a:rPr lang="en-US" sz="2500">
                <a:solidFill>
                  <a:prstClr val="black"/>
                </a:solidFill>
                <a:latin typeface="Lato Light" pitchFamily="-84" charset="0"/>
                <a:ea typeface="MS PGothic" pitchFamily="34" charset="-128"/>
                <a:sym typeface="Lato Light" pitchFamily="-84" charset="0"/>
              </a:rPr>
            </a:br>
            <a:r>
              <a:rPr lang="en-US" sz="2500">
                <a:solidFill>
                  <a:prstClr val="black"/>
                </a:solidFill>
                <a:latin typeface="Lato Light" pitchFamily="-84" charset="0"/>
                <a:ea typeface="MS PGothic" pitchFamily="34" charset="-128"/>
                <a:sym typeface="Lato Light" pitchFamily="-84" charset="0"/>
              </a:rPr>
              <a:t>application container</a:t>
            </a:r>
            <a:br>
              <a:rPr lang="en-US" sz="2500">
                <a:solidFill>
                  <a:prstClr val="black"/>
                </a:solidFill>
                <a:latin typeface="Lato Light" pitchFamily="-84" charset="0"/>
                <a:ea typeface="MS PGothic" pitchFamily="34" charset="-128"/>
                <a:sym typeface="Lato Light" pitchFamily="-84" charset="0"/>
              </a:rPr>
            </a:br>
            <a:r>
              <a:rPr lang="en-US" sz="2500">
                <a:solidFill>
                  <a:prstClr val="black"/>
                </a:solidFill>
                <a:latin typeface="Lato Light" pitchFamily="-84" charset="0"/>
                <a:ea typeface="MS PGothic" pitchFamily="34" charset="-128"/>
                <a:sym typeface="Lato Light" pitchFamily="-84" charset="0"/>
              </a:rPr>
              <a:t>scripting engine</a:t>
            </a:r>
          </a:p>
        </p:txBody>
      </p:sp>
      <p:sp>
        <p:nvSpPr>
          <p:cNvPr id="16387" name="Rectangle 3"/>
          <p:cNvSpPr>
            <a:spLocks/>
          </p:cNvSpPr>
          <p:nvPr/>
        </p:nvSpPr>
        <p:spPr bwMode="auto">
          <a:xfrm>
            <a:off x="2141267" y="4725624"/>
            <a:ext cx="2035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2859"/>
            <a:r>
              <a:rPr lang="en-US" sz="3400">
                <a:solidFill>
                  <a:prstClr val="black"/>
                </a:solidFill>
                <a:latin typeface="Lato Hairline" pitchFamily="-84" charset="0"/>
                <a:ea typeface="MS PGothic" pitchFamily="34" charset="-128"/>
                <a:sym typeface="Lato Hairline" pitchFamily="-84" charset="0"/>
              </a:rPr>
              <a:t>framework</a:t>
            </a:r>
          </a:p>
        </p:txBody>
      </p:sp>
      <p:sp>
        <p:nvSpPr>
          <p:cNvPr id="16388" name="Rectangle 4"/>
          <p:cNvSpPr>
            <a:spLocks/>
          </p:cNvSpPr>
          <p:nvPr/>
        </p:nvSpPr>
        <p:spPr bwMode="auto">
          <a:xfrm>
            <a:off x="8060532" y="4725624"/>
            <a:ext cx="920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2859"/>
            <a:r>
              <a:rPr lang="en-US" sz="3400">
                <a:solidFill>
                  <a:srgbClr val="CDCDCD"/>
                </a:solidFill>
                <a:latin typeface="Lato Hairline" pitchFamily="-84" charset="0"/>
                <a:ea typeface="MS PGothic" pitchFamily="34" charset="-128"/>
                <a:sym typeface="Lato Hairline" pitchFamily="-84" charset="0"/>
              </a:rPr>
              <a:t>tools</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880" y="5889129"/>
            <a:ext cx="1894210" cy="455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639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48540" y="5651076"/>
            <a:ext cx="2294930" cy="735583"/>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12700">
                <a:solidFill>
                  <a:schemeClr val="tx1">
                    <a:alpha val="14902"/>
                  </a:schemeClr>
                </a:solidFill>
                <a:miter lim="800000"/>
                <a:headEnd/>
                <a:tailEnd/>
              </a14:hiddenLine>
            </a:ext>
          </a:extLst>
        </p:spPr>
      </p:pic>
      <p:pic>
        <p:nvPicPr>
          <p:cNvPr id="16391"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97109" y="5786437"/>
            <a:ext cx="2518172" cy="549176"/>
          </a:xfrm>
          <a:prstGeom prst="rect">
            <a:avLst/>
          </a:prstGeom>
          <a:noFill/>
          <a:ln>
            <a:noFill/>
          </a:ln>
          <a:extLst>
            <a:ext uri="{909E8E84-426E-40DD-AFC4-6F175D3DCCD1}">
              <a14:hiddenFill xmlns:a14="http://schemas.microsoft.com/office/drawing/2010/main">
                <a:solidFill>
                  <a:srgbClr val="FFFFFF">
                    <a:alpha val="14902"/>
                  </a:srgbClr>
                </a:solidFill>
              </a14:hiddenFill>
            </a:ext>
            <a:ext uri="{91240B29-F687-4F45-9708-019B960494DF}">
              <a14:hiddenLine xmlns:a14="http://schemas.microsoft.com/office/drawing/2010/main" w="12700">
                <a:solidFill>
                  <a:schemeClr val="tx1">
                    <a:alpha val="14902"/>
                  </a:schemeClr>
                </a:solidFill>
                <a:miter lim="800000"/>
                <a:headEnd/>
                <a:tailEnd/>
              </a14:hiddenLine>
            </a:ext>
          </a:extLst>
        </p:spPr>
      </p:pic>
      <p:sp>
        <p:nvSpPr>
          <p:cNvPr id="16392" name="Rectangle 8"/>
          <p:cNvSpPr>
            <a:spLocks/>
          </p:cNvSpPr>
          <p:nvPr/>
        </p:nvSpPr>
        <p:spPr bwMode="auto">
          <a:xfrm>
            <a:off x="5159289" y="4725624"/>
            <a:ext cx="17681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ctr">
            <a:spAutoFit/>
          </a:bodyPr>
          <a:lstStyle/>
          <a:p>
            <a:pPr defTabSz="832859"/>
            <a:r>
              <a:rPr lang="en-US" sz="3400">
                <a:solidFill>
                  <a:srgbClr val="CDCDCD"/>
                </a:solidFill>
                <a:latin typeface="Lato Hairline" pitchFamily="-84" charset="0"/>
                <a:ea typeface="MS PGothic" pitchFamily="34" charset="-128"/>
                <a:sym typeface="Lato Hairline" pitchFamily="-84" charset="0"/>
              </a:rPr>
              <a:t>protocols</a:t>
            </a:r>
          </a:p>
        </p:txBody>
      </p:sp>
      <p:pic>
        <p:nvPicPr>
          <p:cNvPr id="16393" name="Picture 9"/>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2140149" y="3589735"/>
            <a:ext cx="677540" cy="677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6394" name="Picture 10"/>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2208239" y="827115"/>
            <a:ext cx="532432" cy="53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6395"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26280" y="1724246"/>
            <a:ext cx="494481" cy="598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1639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61357" y="2687836"/>
            <a:ext cx="623962" cy="5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572833459"/>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129643" y="2257639"/>
            <a:ext cx="5480957" cy="1325563"/>
          </a:xfrm>
        </p:spPr>
        <p:txBody>
          <a:bodyPr>
            <a:normAutofit/>
          </a:bodyPr>
          <a:lstStyle/>
          <a:p>
            <a:pPr algn="ctr"/>
            <a:r>
              <a:rPr lang="en-CA" sz="6600" b="1" dirty="0" smtClean="0">
                <a:latin typeface="Candara" panose="020E0502030303020204" pitchFamily="34" charset="0"/>
              </a:rPr>
              <a:t>Open</a:t>
            </a:r>
            <a:r>
              <a:rPr lang="en-CA" sz="6600" b="1" dirty="0" smtClean="0"/>
              <a:t> </a:t>
            </a:r>
            <a:r>
              <a:rPr lang="en-CA" sz="6600" b="1" dirty="0" smtClean="0">
                <a:latin typeface="Candara" panose="020E0502030303020204" pitchFamily="34" charset="0"/>
              </a:rPr>
              <a:t>Wins</a:t>
            </a:r>
            <a:endParaRPr lang="en-US" sz="6600" b="1" dirty="0">
              <a:latin typeface="Candara" panose="020E0502030303020204" pitchFamily="34" charset="0"/>
            </a:endParaRPr>
          </a:p>
        </p:txBody>
      </p:sp>
      <p:sp>
        <p:nvSpPr>
          <p:cNvPr id="4" name="Date Placeholder 3"/>
          <p:cNvSpPr>
            <a:spLocks noGrp="1"/>
          </p:cNvSpPr>
          <p:nvPr>
            <p:ph type="dt" sz="half" idx="10"/>
          </p:nvPr>
        </p:nvSpPr>
        <p:spPr/>
        <p:txBody>
          <a:bodyPr/>
          <a:lstStyle/>
          <a:p>
            <a:fld id="{8EB9AE0A-4881-4291-AEED-F79C80AF86EE}" type="datetime1">
              <a:rPr lang="en-US" smtClean="0"/>
              <a:t>12/02/2014</a:t>
            </a:fld>
            <a:endParaRPr lang="en-US"/>
          </a:p>
        </p:txBody>
      </p:sp>
      <p:sp>
        <p:nvSpPr>
          <p:cNvPr id="5" name="Footer Placeholder 4"/>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6" name="Slide Number Placeholder 5"/>
          <p:cNvSpPr>
            <a:spLocks noGrp="1"/>
          </p:cNvSpPr>
          <p:nvPr>
            <p:ph type="sldNum" sz="quarter" idx="12"/>
          </p:nvPr>
        </p:nvSpPr>
        <p:spPr/>
        <p:txBody>
          <a:bodyPr/>
          <a:lstStyle/>
          <a:p>
            <a:fld id="{5F2B41EC-EDFB-4E51-8A94-35559E68C05C}" type="slidenum">
              <a:rPr lang="en-US" smtClean="0"/>
              <a:t>3</a:t>
            </a:fld>
            <a:endParaRPr lang="en-US"/>
          </a:p>
        </p:txBody>
      </p:sp>
    </p:spTree>
    <p:extLst>
      <p:ext uri="{BB962C8B-B14F-4D97-AF65-F5344CB8AC3E}">
        <p14:creationId xmlns:p14="http://schemas.microsoft.com/office/powerpoint/2010/main" val="18621919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BE731-E25A-4A80-99D9-A4A86B49502B}" type="datetime1">
              <a:rPr lang="en-US" smtClean="0"/>
              <a:t>12/02/2014</a:t>
            </a:fld>
            <a:endParaRPr lang="en-US"/>
          </a:p>
        </p:txBody>
      </p:sp>
      <p:sp>
        <p:nvSpPr>
          <p:cNvPr id="3" name="Footer Placeholder 2"/>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4" name="Slide Number Placeholder 3"/>
          <p:cNvSpPr>
            <a:spLocks noGrp="1"/>
          </p:cNvSpPr>
          <p:nvPr>
            <p:ph type="sldNum" sz="quarter" idx="12"/>
          </p:nvPr>
        </p:nvSpPr>
        <p:spPr/>
        <p:txBody>
          <a:bodyPr/>
          <a:lstStyle/>
          <a:p>
            <a:fld id="{5F2B41EC-EDFB-4E51-8A94-35559E68C05C}" type="slidenum">
              <a:rPr lang="en-US" smtClean="0"/>
              <a:t>4</a:t>
            </a:fld>
            <a:endParaRPr lang="en-US"/>
          </a:p>
        </p:txBody>
      </p:sp>
      <p:pic>
        <p:nvPicPr>
          <p:cNvPr id="1026" name="Picture 2" descr="http://seeklogo.com/images/C/CompuServe-logo-C14DE54651-seeklogo.co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0793" y="1549854"/>
            <a:ext cx="3064595" cy="306459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computertutorflorida.com/wp-content/uploads/2012/01/aol-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0985" y="1836724"/>
            <a:ext cx="2959179" cy="2638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645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smtClean="0"/>
              <a:t>Open Wins</a:t>
            </a:r>
            <a:endParaRPr lang="en-US" dirty="0"/>
          </a:p>
        </p:txBody>
      </p:sp>
      <p:sp>
        <p:nvSpPr>
          <p:cNvPr id="2" name="Date Placeholder 1"/>
          <p:cNvSpPr>
            <a:spLocks noGrp="1"/>
          </p:cNvSpPr>
          <p:nvPr>
            <p:ph type="dt" sz="half" idx="10"/>
          </p:nvPr>
        </p:nvSpPr>
        <p:spPr/>
        <p:txBody>
          <a:bodyPr/>
          <a:lstStyle/>
          <a:p>
            <a:fld id="{C1BBE731-E25A-4A80-99D9-A4A86B49502B}" type="datetime1">
              <a:rPr lang="en-US" smtClean="0"/>
              <a:t>12/02/2014</a:t>
            </a:fld>
            <a:endParaRPr lang="en-US"/>
          </a:p>
        </p:txBody>
      </p:sp>
      <p:sp>
        <p:nvSpPr>
          <p:cNvPr id="3" name="Footer Placeholder 2"/>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4" name="Slide Number Placeholder 3"/>
          <p:cNvSpPr>
            <a:spLocks noGrp="1"/>
          </p:cNvSpPr>
          <p:nvPr>
            <p:ph type="sldNum" sz="quarter" idx="12"/>
          </p:nvPr>
        </p:nvSpPr>
        <p:spPr/>
        <p:txBody>
          <a:bodyPr/>
          <a:lstStyle/>
          <a:p>
            <a:fld id="{5F2B41EC-EDFB-4E51-8A94-35559E68C05C}" type="slidenum">
              <a:rPr lang="en-US" smtClean="0"/>
              <a:t>5</a:t>
            </a:fld>
            <a:endParaRPr lang="en-US"/>
          </a:p>
        </p:txBody>
      </p:sp>
      <p:pic>
        <p:nvPicPr>
          <p:cNvPr id="2050" name="Picture 2" descr="https://encrypted-tbn2.gstatic.com/images?q=tbn:ANd9GcTYIGlZvoxkJeUO8FIxDNy0dD0TFqHwSZXrlSjlRlWPOzp_2lzVlDWGEF9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312" y="158636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eekpeek.net/wp-content/uploads/2013/07/Apache-Logo.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3672797"/>
            <a:ext cx="2599418" cy="17871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blog.canadianwebhosting.com/wp-content/uploads/2011/10/Linux-Log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8661" y="3556763"/>
            <a:ext cx="2629478" cy="1567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9397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Open Wins</a:t>
            </a:r>
            <a:endParaRPr lang="en-CA"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3635" y="1290913"/>
            <a:ext cx="7379415" cy="5014675"/>
          </a:xfrm>
          <a:prstGeom prst="rect">
            <a:avLst/>
          </a:prstGeom>
        </p:spPr>
      </p:pic>
      <p:sp>
        <p:nvSpPr>
          <p:cNvPr id="3" name="Date Placeholder 2"/>
          <p:cNvSpPr>
            <a:spLocks noGrp="1"/>
          </p:cNvSpPr>
          <p:nvPr>
            <p:ph type="dt" sz="half" idx="10"/>
          </p:nvPr>
        </p:nvSpPr>
        <p:spPr/>
        <p:txBody>
          <a:bodyPr/>
          <a:lstStyle/>
          <a:p>
            <a:pPr>
              <a:defRPr/>
            </a:pPr>
            <a:r>
              <a:rPr lang="en-US" smtClean="0"/>
              <a:t>23-July-2013</a:t>
            </a:r>
            <a:endParaRPr lang="en-CA" dirty="0"/>
          </a:p>
        </p:txBody>
      </p:sp>
      <p:sp>
        <p:nvSpPr>
          <p:cNvPr id="4" name="Footer Placeholder 3"/>
          <p:cNvSpPr>
            <a:spLocks noGrp="1"/>
          </p:cNvSpPr>
          <p:nvPr>
            <p:ph type="ftr" sz="quarter" idx="11"/>
          </p:nvPr>
        </p:nvSpPr>
        <p:spPr/>
        <p:txBody>
          <a:bodyPr/>
          <a:lstStyle/>
          <a:p>
            <a:pPr>
              <a:defRPr/>
            </a:pPr>
            <a:r>
              <a:rPr lang="en-CA" dirty="0" smtClean="0"/>
              <a:t>Copyright (c) 2012, Eclipse Foundation, Inc. Made available under the Eclipse Public License 1.0</a:t>
            </a:r>
            <a:endParaRPr lang="en-CA" dirty="0"/>
          </a:p>
        </p:txBody>
      </p:sp>
      <p:sp>
        <p:nvSpPr>
          <p:cNvPr id="5" name="Slide Number Placeholder 4"/>
          <p:cNvSpPr>
            <a:spLocks noGrp="1"/>
          </p:cNvSpPr>
          <p:nvPr>
            <p:ph type="sldNum" sz="quarter" idx="12"/>
          </p:nvPr>
        </p:nvSpPr>
        <p:spPr/>
        <p:txBody>
          <a:bodyPr/>
          <a:lstStyle/>
          <a:p>
            <a:pPr>
              <a:defRPr/>
            </a:pPr>
            <a:fld id="{92D4D192-15AF-455B-9C5B-3431B6D74A0D}" type="slidenum">
              <a:rPr lang="en-CA" smtClean="0"/>
              <a:pPr>
                <a:defRPr/>
              </a:pPr>
              <a:t>6</a:t>
            </a:fld>
            <a:endParaRPr lang="en-CA" dirty="0"/>
          </a:p>
        </p:txBody>
      </p:sp>
    </p:spTree>
    <p:extLst>
      <p:ext uri="{BB962C8B-B14F-4D97-AF65-F5344CB8AC3E}">
        <p14:creationId xmlns:p14="http://schemas.microsoft.com/office/powerpoint/2010/main" val="4031137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6ACF94-B3E5-4879-982C-55A27A3BEB4B}" type="datetime1">
              <a:rPr lang="en-US" smtClean="0"/>
              <a:t>12/02/2014</a:t>
            </a:fld>
            <a:endParaRPr lang="en-US"/>
          </a:p>
        </p:txBody>
      </p:sp>
      <p:sp>
        <p:nvSpPr>
          <p:cNvPr id="4" name="Footer Placeholder 3"/>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5" name="Slide Number Placeholder 4"/>
          <p:cNvSpPr>
            <a:spLocks noGrp="1"/>
          </p:cNvSpPr>
          <p:nvPr>
            <p:ph type="sldNum" sz="quarter" idx="12"/>
          </p:nvPr>
        </p:nvSpPr>
        <p:spPr/>
        <p:txBody>
          <a:bodyPr/>
          <a:lstStyle/>
          <a:p>
            <a:fld id="{5F2B41EC-EDFB-4E51-8A94-35559E68C05C}" type="slidenum">
              <a:rPr lang="en-US" smtClean="0"/>
              <a:t>7</a:t>
            </a:fld>
            <a:endParaRPr lang="en-US"/>
          </a:p>
        </p:txBody>
      </p:sp>
      <p:pic>
        <p:nvPicPr>
          <p:cNvPr id="5122" name="Picture 2" descr="http://fineprintnyc.com/images/blog/history-of-apple-logo/apple-logo-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51377" y="2012530"/>
            <a:ext cx="2711823" cy="238830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3.bp.blogspot.com/_CNrCaeifl0s/TK0Zg-VtTEI/AAAAAAAAGW4/OuuM_31_6ZQ/s1600/android-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0518" y="772044"/>
            <a:ext cx="3639670" cy="40203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02734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96ACF94-B3E5-4879-982C-55A27A3BEB4B}" type="datetime1">
              <a:rPr lang="en-US" smtClean="0"/>
              <a:t>12/02/2014</a:t>
            </a:fld>
            <a:endParaRPr lang="en-US"/>
          </a:p>
        </p:txBody>
      </p:sp>
      <p:sp>
        <p:nvSpPr>
          <p:cNvPr id="4" name="Footer Placeholder 3"/>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5" name="Slide Number Placeholder 4"/>
          <p:cNvSpPr>
            <a:spLocks noGrp="1"/>
          </p:cNvSpPr>
          <p:nvPr>
            <p:ph type="sldNum" sz="quarter" idx="12"/>
          </p:nvPr>
        </p:nvSpPr>
        <p:spPr/>
        <p:txBody>
          <a:bodyPr/>
          <a:lstStyle/>
          <a:p>
            <a:fld id="{5F2B41EC-EDFB-4E51-8A94-35559E68C05C}" type="slidenum">
              <a:rPr lang="en-US" smtClean="0"/>
              <a:t>8</a:t>
            </a:fld>
            <a:endParaRPr lang="en-US"/>
          </a:p>
        </p:txBody>
      </p:sp>
      <p:pic>
        <p:nvPicPr>
          <p:cNvPr id="3074" name="Picture 2" descr="http://blog.newrelic.com/wp-content/uploads/Kingmakers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6494" y="456319"/>
            <a:ext cx="4021384" cy="6032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7899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BE731-E25A-4A80-99D9-A4A86B49502B}" type="datetime1">
              <a:rPr lang="en-US" smtClean="0"/>
              <a:t>12/02/2014</a:t>
            </a:fld>
            <a:endParaRPr lang="en-US"/>
          </a:p>
        </p:txBody>
      </p:sp>
      <p:sp>
        <p:nvSpPr>
          <p:cNvPr id="3" name="Footer Placeholder 2"/>
          <p:cNvSpPr>
            <a:spLocks noGrp="1"/>
          </p:cNvSpPr>
          <p:nvPr>
            <p:ph type="ftr" sz="quarter" idx="11"/>
          </p:nvPr>
        </p:nvSpPr>
        <p:spPr/>
        <p:txBody>
          <a:bodyPr/>
          <a:lstStyle/>
          <a:p>
            <a:r>
              <a:rPr lang="en-US" smtClean="0"/>
              <a:t>Copyright (c) 2013, Eclipse Foundation, Inc. Made available under the Eclipse Public License 1.0</a:t>
            </a:r>
            <a:endParaRPr lang="en-US"/>
          </a:p>
        </p:txBody>
      </p:sp>
      <p:sp>
        <p:nvSpPr>
          <p:cNvPr id="4" name="Slide Number Placeholder 3"/>
          <p:cNvSpPr>
            <a:spLocks noGrp="1"/>
          </p:cNvSpPr>
          <p:nvPr>
            <p:ph type="sldNum" sz="quarter" idx="12"/>
          </p:nvPr>
        </p:nvSpPr>
        <p:spPr/>
        <p:txBody>
          <a:bodyPr/>
          <a:lstStyle/>
          <a:p>
            <a:fld id="{5F2B41EC-EDFB-4E51-8A94-35559E68C05C}" type="slidenum">
              <a:rPr lang="en-US" smtClean="0"/>
              <a:t>9</a:t>
            </a:fld>
            <a:endParaRPr lang="en-US"/>
          </a:p>
        </p:txBody>
      </p:sp>
      <p:sp>
        <p:nvSpPr>
          <p:cNvPr id="5" name="TextBox 4"/>
          <p:cNvSpPr txBox="1"/>
          <p:nvPr/>
        </p:nvSpPr>
        <p:spPr>
          <a:xfrm>
            <a:off x="2173942" y="2545972"/>
            <a:ext cx="8337539" cy="923330"/>
          </a:xfrm>
          <a:prstGeom prst="rect">
            <a:avLst/>
          </a:prstGeom>
          <a:noFill/>
        </p:spPr>
        <p:txBody>
          <a:bodyPr wrap="none" rtlCol="0">
            <a:spAutoFit/>
          </a:bodyPr>
          <a:lstStyle/>
          <a:p>
            <a:r>
              <a:rPr lang="en-CA" sz="5400" b="1" dirty="0" smtClean="0">
                <a:latin typeface="Candara" panose="020E0502030303020204" pitchFamily="34" charset="0"/>
              </a:rPr>
              <a:t>Developers Build Cool Stuff</a:t>
            </a:r>
            <a:endParaRPr lang="en-US" sz="5400" b="1" dirty="0">
              <a:latin typeface="Candara" panose="020E0502030303020204" pitchFamily="34" charset="0"/>
            </a:endParaRPr>
          </a:p>
        </p:txBody>
      </p:sp>
    </p:spTree>
    <p:extLst>
      <p:ext uri="{BB962C8B-B14F-4D97-AF65-F5344CB8AC3E}">
        <p14:creationId xmlns:p14="http://schemas.microsoft.com/office/powerpoint/2010/main" val="138738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TU-e">
  <a:themeElements>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000000"/>
        </a:dk1>
        <a:lt1>
          <a:srgbClr val="FFFFFF"/>
        </a:lt1>
        <a:dk2>
          <a:srgbClr val="000000"/>
        </a:dk2>
        <a:lt2>
          <a:srgbClr val="0000FF"/>
        </a:lt2>
        <a:accent1>
          <a:srgbClr val="00CC99"/>
        </a:accent1>
        <a:accent2>
          <a:srgbClr val="3333CC"/>
        </a:accent2>
        <a:accent3>
          <a:srgbClr val="FFFFFF"/>
        </a:accent3>
        <a:accent4>
          <a:srgbClr val="000000"/>
        </a:accent4>
        <a:accent5>
          <a:srgbClr val="AAE2CA"/>
        </a:accent5>
        <a:accent6>
          <a:srgbClr val="2D2DB9"/>
        </a:accent6>
        <a:hlink>
          <a:srgbClr val="3399FF"/>
        </a:hlink>
        <a:folHlink>
          <a:srgbClr val="9999FF"/>
        </a:folHlink>
      </a:clrScheme>
      <a:clrMap bg1="lt1" tx1="dk1" bg2="lt2" tx2="dk2" accent1="accent1" accent2="accent2" accent3="accent3" accent4="accent4" accent5="accent5" accent6="accent6" hlink="hlink" folHlink="folHlink"/>
    </a:extraClrScheme>
    <a:extraClrScheme>
      <a:clrScheme name="ITU-e 3">
        <a:dk1>
          <a:srgbClr val="000000"/>
        </a:dk1>
        <a:lt1>
          <a:srgbClr val="FFFFFF"/>
        </a:lt1>
        <a:dk2>
          <a:srgbClr val="000000"/>
        </a:dk2>
        <a:lt2>
          <a:srgbClr val="000099"/>
        </a:lt2>
        <a:accent1>
          <a:srgbClr val="FFCC00"/>
        </a:accent1>
        <a:accent2>
          <a:srgbClr val="3333CC"/>
        </a:accent2>
        <a:accent3>
          <a:srgbClr val="FFFFFF"/>
        </a:accent3>
        <a:accent4>
          <a:srgbClr val="000000"/>
        </a:accent4>
        <a:accent5>
          <a:srgbClr val="FFE2AA"/>
        </a:accent5>
        <a:accent6>
          <a:srgbClr val="2D2DB9"/>
        </a:accent6>
        <a:hlink>
          <a:srgbClr val="3399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E027F10E8836F4A9AC82A2900E37657" ma:contentTypeVersion="1" ma:contentTypeDescription="Create a new document." ma:contentTypeScope="" ma:versionID="49fa252c4c1c3ce99caa807d10f4f7e8">
  <xsd:schema xmlns:xsd="http://www.w3.org/2001/XMLSchema" xmlns:xs="http://www.w3.org/2001/XMLSchema" xmlns:p="http://schemas.microsoft.com/office/2006/metadata/properties" xmlns:ns1="http://schemas.microsoft.com/sharepoint/v3" targetNamespace="http://schemas.microsoft.com/office/2006/metadata/properties" ma:root="true" ma:fieldsID="b345722d146e7751d163e781f97691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2C9580C9-6CE1-46D5-9592-D00D332C6CFA}"/>
</file>

<file path=customXml/itemProps2.xml><?xml version="1.0" encoding="utf-8"?>
<ds:datastoreItem xmlns:ds="http://schemas.openxmlformats.org/officeDocument/2006/customXml" ds:itemID="{76568694-74A2-49CE-B69F-326CFEFB5B9C}"/>
</file>

<file path=customXml/itemProps3.xml><?xml version="1.0" encoding="utf-8"?>
<ds:datastoreItem xmlns:ds="http://schemas.openxmlformats.org/officeDocument/2006/customXml" ds:itemID="{1BC16127-4141-4570-ACC5-409DA528BC20}"/>
</file>

<file path=docProps/app.xml><?xml version="1.0" encoding="utf-8"?>
<Properties xmlns="http://schemas.openxmlformats.org/officeDocument/2006/extended-properties" xmlns:vt="http://schemas.openxmlformats.org/officeDocument/2006/docPropsVTypes">
  <TotalTime>10508</TotalTime>
  <Words>1850</Words>
  <Application>Microsoft Office PowerPoint</Application>
  <PresentationFormat>Custom</PresentationFormat>
  <Paragraphs>235</Paragraphs>
  <Slides>29</Slides>
  <Notes>26</Notes>
  <HiddenSlides>1</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Office Theme</vt:lpstr>
      <vt:lpstr>ITU-e</vt:lpstr>
      <vt:lpstr>Why Open Source Will Drive IoT Innovation</vt:lpstr>
      <vt:lpstr>Why Open Source Will Drive IoT Innovation</vt:lpstr>
      <vt:lpstr>Open Wins</vt:lpstr>
      <vt:lpstr>PowerPoint Presentation</vt:lpstr>
      <vt:lpstr>Open Wins</vt:lpstr>
      <vt:lpstr>Open Wins</vt:lpstr>
      <vt:lpstr>PowerPoint Presentation</vt:lpstr>
      <vt:lpstr>PowerPoint Presentation</vt:lpstr>
      <vt:lpstr>PowerPoint Presentation</vt:lpstr>
      <vt:lpstr>PowerPoint Presentation</vt:lpstr>
      <vt:lpstr>PowerPoint Presentation</vt:lpstr>
      <vt:lpstr>Open (Standards + Source) -&gt;   Developers -&gt;   Innovation</vt:lpstr>
      <vt:lpstr>IoT Today</vt:lpstr>
      <vt:lpstr>It Is Complicated!</vt:lpstr>
      <vt:lpstr>PowerPoint Presentation</vt:lpstr>
      <vt:lpstr>Open Ecosystem IoT</vt:lpstr>
      <vt:lpstr>Developer Engagement</vt:lpstr>
      <vt:lpstr>Open Hardware</vt:lpstr>
      <vt:lpstr>Big Data Will Drive Standards</vt:lpstr>
      <vt:lpstr>PowerPoint Presentation</vt:lpstr>
      <vt:lpstr>PowerPoint Presentation</vt:lpstr>
      <vt:lpstr>PowerPoint Presentation</vt:lpstr>
      <vt:lpstr>Open Ecosystem for IoT</vt:lpstr>
      <vt:lpstr>PowerPoint Presentation</vt:lpstr>
      <vt:lpstr>Thank you</vt:lpstr>
      <vt:lpstr>PowerPoint Presentation</vt:lpstr>
      <vt:lpstr>PowerPoint Presentation</vt:lpstr>
      <vt:lpstr>Project Pipeline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Open Source Will Drive M2M Innovation</dc:title>
  <dc:creator>ian</dc:creator>
  <cp:lastModifiedBy>editor</cp:lastModifiedBy>
  <cp:revision>77</cp:revision>
  <dcterms:created xsi:type="dcterms:W3CDTF">2013-08-20T14:37:51Z</dcterms:created>
  <dcterms:modified xsi:type="dcterms:W3CDTF">2014-02-12T10:22:52Z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0x0101006E027F10E8836F4A9AC82A2900E37657</vt:lpwstr>
  </property>
</Properties>
</file>