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395" r:id="rId3"/>
    <p:sldId id="396" r:id="rId4"/>
    <p:sldId id="397" r:id="rId5"/>
    <p:sldId id="401" r:id="rId6"/>
    <p:sldId id="399" r:id="rId7"/>
    <p:sldId id="403" r:id="rId8"/>
    <p:sldId id="393" r:id="rId9"/>
    <p:sldId id="394" r:id="rId10"/>
    <p:sldId id="400" r:id="rId11"/>
    <p:sldId id="385" r:id="rId12"/>
    <p:sldId id="391" r:id="rId13"/>
    <p:sldId id="392" r:id="rId14"/>
    <p:sldId id="402" r:id="rId15"/>
    <p:sldId id="336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936"/>
    <a:srgbClr val="CC9900"/>
    <a:srgbClr val="808000"/>
    <a:srgbClr val="C3D69B"/>
    <a:srgbClr val="41834C"/>
    <a:srgbClr val="FF9900"/>
    <a:srgbClr val="3D7B47"/>
    <a:srgbClr val="467E49"/>
    <a:srgbClr val="3E9349"/>
    <a:srgbClr val="3E7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64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"/>
    </p:cViewPr>
  </p:sorterViewPr>
  <p:notesViewPr>
    <p:cSldViewPr>
      <p:cViewPr varScale="1">
        <p:scale>
          <a:sx n="80" d="100"/>
          <a:sy n="80" d="100"/>
        </p:scale>
        <p:origin x="-1284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6882B9-CD96-4956-A24E-6D3E600B2629}" type="datetimeFigureOut">
              <a:rPr lang="en-US"/>
              <a:pPr>
                <a:defRPr/>
              </a:pPr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4925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4925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185A81-EAEC-495B-9B05-DF7A001F2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8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2DDD62-A924-4F65-B7CB-0B6617C36072}" type="datetimeFigureOut">
              <a:rPr lang="pt-PT"/>
              <a:pPr>
                <a:defRPr/>
              </a:pPr>
              <a:t>03/12/2014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20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F615CD-E046-49C1-8951-0E3CB8C3E16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3961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750" fontAlgn="base">
              <a:spcBef>
                <a:spcPct val="0"/>
              </a:spcBef>
              <a:spcAft>
                <a:spcPct val="0"/>
              </a:spcAft>
            </a:pPr>
            <a:fld id="{0998E084-91ED-4A97-AF7A-DE7AB26BC7BD}" type="slidenum">
              <a:rPr lang="pt-PT">
                <a:solidFill>
                  <a:srgbClr val="000000"/>
                </a:solidFill>
                <a:latin typeface="Arial" pitchFamily="34" charset="0"/>
              </a:rPr>
              <a:pPr defTabSz="92075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PT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0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AD9A1A-EC65-4F0C-93CF-28E3500B1AFD}" type="slidenum">
              <a:rPr lang="pt-PT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PT">
              <a:latin typeface="Arial" pitchFamily="34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5267325" y="6659563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68" tIns="45085" rIns="90168" bIns="45085" anchor="b"/>
          <a:lstStyle/>
          <a:p>
            <a:pPr algn="r" defTabSz="900113"/>
            <a:fld id="{52B3E489-A072-4F4D-A8C3-477CC286CAA5}" type="slidenum">
              <a:rPr lang="pt-PT" sz="1300">
                <a:latin typeface="Calibri" pitchFamily="34" charset="0"/>
              </a:rPr>
              <a:pPr algn="r" defTabSz="900113"/>
              <a:t>15</a:t>
            </a:fld>
            <a:endParaRPr lang="pt-PT" sz="1300">
              <a:latin typeface="Calibri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168" tIns="45085" rIns="90168" bIns="4508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3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700213"/>
            <a:ext cx="9144000" cy="215900"/>
          </a:xfrm>
          <a:prstGeom prst="rect">
            <a:avLst/>
          </a:prstGeom>
          <a:solidFill>
            <a:srgbClr val="9C7F18"/>
          </a:solidFill>
          <a:ln w="9525">
            <a:solidFill>
              <a:srgbClr val="9C7F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175" y="5280025"/>
            <a:ext cx="9144000" cy="215900"/>
          </a:xfrm>
          <a:prstGeom prst="rect">
            <a:avLst/>
          </a:prstGeom>
          <a:solidFill>
            <a:srgbClr val="9C7F18"/>
          </a:solidFill>
          <a:ln w="9525">
            <a:solidFill>
              <a:srgbClr val="9C7F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5835650"/>
            <a:ext cx="5257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/>
          <a:srcRect l="45155" t="32422" r="39687" b="53125"/>
          <a:stretch>
            <a:fillRect/>
          </a:stretch>
        </p:blipFill>
        <p:spPr bwMode="auto">
          <a:xfrm>
            <a:off x="8281988" y="234950"/>
            <a:ext cx="677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87526" y="2112964"/>
            <a:ext cx="5503863" cy="1311275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89113" y="4256089"/>
            <a:ext cx="5502275" cy="822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to edit Master subtitle style</a:t>
            </a:r>
          </a:p>
          <a:p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5808-402E-4C2F-A079-98D05B502315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2012 / NIBSS plc. -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33DD-DEDA-4530-B400-FAF40E43E36B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2012 / NIBSS plc. -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6" y="76200"/>
            <a:ext cx="754697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1"/>
            <a:ext cx="8980488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F57C-AFC3-4F1F-AC76-3AB3F0FE17F0}" type="slidenum"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0" y="1020763"/>
            <a:ext cx="9144000" cy="0"/>
          </a:xfrm>
          <a:prstGeom prst="line">
            <a:avLst/>
          </a:prstGeom>
          <a:noFill/>
          <a:ln w="76200">
            <a:solidFill>
              <a:srgbClr val="9C7F1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0" y="6854825"/>
            <a:ext cx="9144000" cy="0"/>
          </a:xfrm>
          <a:prstGeom prst="line">
            <a:avLst/>
          </a:prstGeom>
          <a:noFill/>
          <a:ln w="76200">
            <a:solidFill>
              <a:srgbClr val="9C7F1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1838" y="6643688"/>
            <a:ext cx="2133600" cy="215900"/>
          </a:xfrm>
          <a:prstGeom prst="rect">
            <a:avLst/>
          </a:prstGeom>
          <a:ln/>
        </p:spPr>
        <p:txBody>
          <a:bodyPr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D0D69-4621-4250-82D2-062FA1AE8091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43688"/>
            <a:ext cx="5562600" cy="215900"/>
          </a:xfrm>
          <a:prstGeom prst="rect">
            <a:avLst/>
          </a:prstGeom>
        </p:spPr>
        <p:txBody>
          <a:bodyPr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b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Copyright © 2012 / NIBSS plc. - All Rights Reserved.</a:t>
            </a:r>
          </a:p>
        </p:txBody>
      </p:sp>
      <p:pic>
        <p:nvPicPr>
          <p:cNvPr id="1030" name="Picture 12"/>
          <p:cNvPicPr>
            <a:picLocks noChangeAspect="1"/>
          </p:cNvPicPr>
          <p:nvPr/>
        </p:nvPicPr>
        <p:blipFill>
          <a:blip r:embed="rId6" cstate="print"/>
          <a:srcRect l="45155" t="32422" r="39687" b="53125"/>
          <a:stretch>
            <a:fillRect/>
          </a:stretch>
        </p:blipFill>
        <p:spPr bwMode="auto">
          <a:xfrm>
            <a:off x="8281988" y="234950"/>
            <a:ext cx="677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  <p:sldLayoutId id="2147483686" r:id="rId3"/>
    <p:sldLayoutId id="2147483688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3050" algn="l" rtl="0" eaLnBrk="0" fontAlgn="base" hangingPunct="0">
        <a:spcBef>
          <a:spcPct val="0"/>
        </a:spcBef>
        <a:spcAft>
          <a:spcPct val="0"/>
        </a:spcAft>
        <a:buClr>
          <a:srgbClr val="4986C3"/>
        </a:buClr>
        <a:buSzPct val="150000"/>
        <a:buFont typeface="Symbol" pitchFamily="18" charset="2"/>
        <a:buChar char="·"/>
        <a:defRPr sz="1600">
          <a:solidFill>
            <a:schemeClr val="tx1"/>
          </a:solidFill>
          <a:latin typeface="+mn-lt"/>
        </a:defRPr>
      </a:lvl2pPr>
      <a:lvl3pPr marL="804863" indent="-173038" algn="l" rtl="0" eaLnBrk="0" fontAlgn="base" hangingPunct="0">
        <a:spcBef>
          <a:spcPct val="0"/>
        </a:spcBef>
        <a:spcAft>
          <a:spcPct val="0"/>
        </a:spcAft>
        <a:buClr>
          <a:srgbClr val="4986C3"/>
        </a:buClr>
        <a:buSzPct val="150000"/>
        <a:buFont typeface="Webdings" pitchFamily="18" charset="2"/>
        <a:buChar char="0"/>
        <a:defRPr sz="1600">
          <a:solidFill>
            <a:schemeClr val="tx1"/>
          </a:solidFill>
          <a:latin typeface="+mn-lt"/>
        </a:defRPr>
      </a:lvl3pPr>
      <a:lvl4pPr marL="1168400" indent="-184150" algn="l" rtl="0" eaLnBrk="0" fontAlgn="base" hangingPunct="0">
        <a:spcBef>
          <a:spcPct val="0"/>
        </a:spcBef>
        <a:spcAft>
          <a:spcPct val="0"/>
        </a:spcAft>
        <a:buClr>
          <a:srgbClr val="4986C3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520825" indent="-173038" algn="l" rtl="0" eaLnBrk="0" fontAlgn="base" hangingPunct="0">
        <a:spcBef>
          <a:spcPct val="0"/>
        </a:spcBef>
        <a:spcAft>
          <a:spcPct val="0"/>
        </a:spcAft>
        <a:buClr>
          <a:srgbClr val="4986C3"/>
        </a:buClr>
        <a:buFont typeface="Arial" pitchFamily="34" charset="0"/>
        <a:buChar char="˚"/>
        <a:defRPr sz="1600">
          <a:solidFill>
            <a:schemeClr val="tx1"/>
          </a:solidFill>
          <a:latin typeface="+mn-lt"/>
        </a:defRPr>
      </a:lvl5pPr>
      <a:lvl6pPr marL="1978025" indent="-173038" algn="l" rtl="0" fontAlgn="base">
        <a:spcBef>
          <a:spcPct val="0"/>
        </a:spcBef>
        <a:spcAft>
          <a:spcPct val="0"/>
        </a:spcAft>
        <a:buClr>
          <a:srgbClr val="4986C3"/>
        </a:buClr>
        <a:buFont typeface="Arial" charset="0"/>
        <a:buChar char="˚"/>
        <a:defRPr sz="1600">
          <a:solidFill>
            <a:schemeClr val="tx1"/>
          </a:solidFill>
          <a:latin typeface="+mn-lt"/>
        </a:defRPr>
      </a:lvl6pPr>
      <a:lvl7pPr marL="2435225" indent="-173038" algn="l" rtl="0" fontAlgn="base">
        <a:spcBef>
          <a:spcPct val="0"/>
        </a:spcBef>
        <a:spcAft>
          <a:spcPct val="0"/>
        </a:spcAft>
        <a:buClr>
          <a:srgbClr val="4986C3"/>
        </a:buClr>
        <a:buFont typeface="Arial" charset="0"/>
        <a:buChar char="˚"/>
        <a:defRPr sz="1600">
          <a:solidFill>
            <a:schemeClr val="tx1"/>
          </a:solidFill>
          <a:latin typeface="+mn-lt"/>
        </a:defRPr>
      </a:lvl7pPr>
      <a:lvl8pPr marL="2892425" indent="-173038" algn="l" rtl="0" fontAlgn="base">
        <a:spcBef>
          <a:spcPct val="0"/>
        </a:spcBef>
        <a:spcAft>
          <a:spcPct val="0"/>
        </a:spcAft>
        <a:buClr>
          <a:srgbClr val="4986C3"/>
        </a:buClr>
        <a:buFont typeface="Arial" charset="0"/>
        <a:buChar char="˚"/>
        <a:defRPr sz="1600">
          <a:solidFill>
            <a:schemeClr val="tx1"/>
          </a:solidFill>
          <a:latin typeface="+mn-lt"/>
        </a:defRPr>
      </a:lvl8pPr>
      <a:lvl9pPr marL="3349625" indent="-173038" algn="l" rtl="0" fontAlgn="base">
        <a:spcBef>
          <a:spcPct val="0"/>
        </a:spcBef>
        <a:spcAft>
          <a:spcPct val="0"/>
        </a:spcAft>
        <a:buClr>
          <a:srgbClr val="4986C3"/>
        </a:buClr>
        <a:buFont typeface="Arial" charset="0"/>
        <a:buChar char="˚"/>
        <a:defRPr sz="16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gif"/><Relationship Id="rId18" Type="http://schemas.openxmlformats.org/officeDocument/2006/relationships/hyperlink" Target="http://www.afribank.com/" TargetMode="External"/><Relationship Id="rId26" Type="http://schemas.openxmlformats.org/officeDocument/2006/relationships/hyperlink" Target="http://www.skyebankng.com/" TargetMode="External"/><Relationship Id="rId39" Type="http://schemas.openxmlformats.org/officeDocument/2006/relationships/image" Target="../media/image21.gif"/><Relationship Id="rId21" Type="http://schemas.openxmlformats.org/officeDocument/2006/relationships/image" Target="../media/image12.gif"/><Relationship Id="rId34" Type="http://schemas.openxmlformats.org/officeDocument/2006/relationships/hyperlink" Target="http://www.ubagroup.com/" TargetMode="External"/><Relationship Id="rId42" Type="http://schemas.openxmlformats.org/officeDocument/2006/relationships/image" Target="../media/image23.png"/><Relationship Id="rId7" Type="http://schemas.openxmlformats.org/officeDocument/2006/relationships/image" Target="../media/image5.gif"/><Relationship Id="rId2" Type="http://schemas.openxmlformats.org/officeDocument/2006/relationships/hyperlink" Target="http://www.citigroup.com/citi/global/nga.htm" TargetMode="External"/><Relationship Id="rId16" Type="http://schemas.openxmlformats.org/officeDocument/2006/relationships/hyperlink" Target="http://www.fidelitybankplc.com/" TargetMode="External"/><Relationship Id="rId20" Type="http://schemas.openxmlformats.org/officeDocument/2006/relationships/hyperlink" Target="http://www.stanbicibtcbank.com/" TargetMode="External"/><Relationship Id="rId29" Type="http://schemas.openxmlformats.org/officeDocument/2006/relationships/image" Target="../media/image16.gif"/><Relationship Id="rId41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essbankplc.com/" TargetMode="External"/><Relationship Id="rId11" Type="http://schemas.openxmlformats.org/officeDocument/2006/relationships/image" Target="../media/image7.gif"/><Relationship Id="rId24" Type="http://schemas.openxmlformats.org/officeDocument/2006/relationships/hyperlink" Target="http://www.bankphb.com/" TargetMode="External"/><Relationship Id="rId32" Type="http://schemas.openxmlformats.org/officeDocument/2006/relationships/hyperlink" Target="http://www.sterlingbankng.com/" TargetMode="External"/><Relationship Id="rId37" Type="http://schemas.openxmlformats.org/officeDocument/2006/relationships/image" Target="../media/image20.gif"/><Relationship Id="rId40" Type="http://schemas.openxmlformats.org/officeDocument/2006/relationships/hyperlink" Target="http://www.zenithbank.com/" TargetMode="External"/><Relationship Id="rId5" Type="http://schemas.openxmlformats.org/officeDocument/2006/relationships/image" Target="../media/image4.gif"/><Relationship Id="rId15" Type="http://schemas.openxmlformats.org/officeDocument/2006/relationships/image" Target="../media/image9.gif"/><Relationship Id="rId23" Type="http://schemas.openxmlformats.org/officeDocument/2006/relationships/image" Target="../media/image13.gif"/><Relationship Id="rId28" Type="http://schemas.openxmlformats.org/officeDocument/2006/relationships/hyperlink" Target="http://www.gtbank.com/" TargetMode="External"/><Relationship Id="rId36" Type="http://schemas.openxmlformats.org/officeDocument/2006/relationships/hyperlink" Target="http://www.unitybanknigeria.com/" TargetMode="External"/><Relationship Id="rId10" Type="http://schemas.openxmlformats.org/officeDocument/2006/relationships/hyperlink" Target="http://www.ecobank.com/" TargetMode="External"/><Relationship Id="rId19" Type="http://schemas.openxmlformats.org/officeDocument/2006/relationships/image" Target="../media/image11.gif"/><Relationship Id="rId31" Type="http://schemas.openxmlformats.org/officeDocument/2006/relationships/image" Target="../media/image17.gif"/><Relationship Id="rId4" Type="http://schemas.openxmlformats.org/officeDocument/2006/relationships/hyperlink" Target="http://www.standardchartered.com/ng/en/" TargetMode="External"/><Relationship Id="rId9" Type="http://schemas.openxmlformats.org/officeDocument/2006/relationships/image" Target="../media/image6.gif"/><Relationship Id="rId14" Type="http://schemas.openxmlformats.org/officeDocument/2006/relationships/hyperlink" Target="http://www.firstcitygroup.com/fcmb/" TargetMode="External"/><Relationship Id="rId22" Type="http://schemas.openxmlformats.org/officeDocument/2006/relationships/hyperlink" Target="http://www.firstbanknigeria.com/" TargetMode="External"/><Relationship Id="rId27" Type="http://schemas.openxmlformats.org/officeDocument/2006/relationships/image" Target="../media/image15.gif"/><Relationship Id="rId30" Type="http://schemas.openxmlformats.org/officeDocument/2006/relationships/hyperlink" Target="http://www.unionbankng.com/" TargetMode="External"/><Relationship Id="rId35" Type="http://schemas.openxmlformats.org/officeDocument/2006/relationships/image" Target="../media/image19.gif"/><Relationship Id="rId8" Type="http://schemas.openxmlformats.org/officeDocument/2006/relationships/hyperlink" Target="http://www.diamondbank.com/" TargetMode="External"/><Relationship Id="rId3" Type="http://schemas.openxmlformats.org/officeDocument/2006/relationships/image" Target="../media/image3.gif"/><Relationship Id="rId12" Type="http://schemas.openxmlformats.org/officeDocument/2006/relationships/hyperlink" Target="http://www.enterprisebanklimited.com/" TargetMode="External"/><Relationship Id="rId17" Type="http://schemas.openxmlformats.org/officeDocument/2006/relationships/image" Target="../media/image10.gif"/><Relationship Id="rId25" Type="http://schemas.openxmlformats.org/officeDocument/2006/relationships/image" Target="../media/image14.png"/><Relationship Id="rId33" Type="http://schemas.openxmlformats.org/officeDocument/2006/relationships/image" Target="../media/image18.gif"/><Relationship Id="rId38" Type="http://schemas.openxmlformats.org/officeDocument/2006/relationships/hyperlink" Target="http://www.wemabank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28600" y="4535488"/>
            <a:ext cx="8610600" cy="4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smtClean="0"/>
              <a:t>December 2014</a:t>
            </a:r>
            <a:endParaRPr lang="en-US" sz="2000" dirty="0"/>
          </a:p>
        </p:txBody>
      </p:sp>
      <p:sp>
        <p:nvSpPr>
          <p:cNvPr id="3075" name="Rectangle 26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1916113"/>
            <a:ext cx="7921625" cy="2665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MOBILE PAYMENT INTEROPERABILITY IN NIGERIA: Plotting the Roadmap for Success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75808-402E-4C2F-A079-98D05B502315}" type="slidenum">
              <a:rPr lang="pt-PT" smtClean="0"/>
              <a:pPr>
                <a:defRPr/>
              </a:pPr>
              <a:t>10</a:t>
            </a:fld>
            <a:endParaRPr lang="pt-P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09662"/>
            <a:ext cx="8686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cap="small" dirty="0" smtClean="0"/>
              <a:t>Overview of targets for achieving increased financial inclusion</a:t>
            </a:r>
            <a:endParaRPr lang="en-US" sz="2400" b="1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504801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</a:t>
            </a:r>
            <a:r>
              <a:rPr lang="en-US" sz="1200" dirty="0" smtClean="0"/>
              <a:t> CBN National Financial Inclusion Strategy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75808-402E-4C2F-A079-98D05B502315}" type="slidenum">
              <a:rPr lang="pt-PT" smtClean="0"/>
              <a:pPr>
                <a:defRPr/>
              </a:pPr>
              <a:t>11</a:t>
            </a:fld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/>
              <a:t>MPO interoperability on NCS</a:t>
            </a:r>
            <a:endParaRPr lang="en-US" sz="2400" b="1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4582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18 </a:t>
            </a:r>
            <a:r>
              <a:rPr lang="en-US" sz="2000" dirty="0" smtClean="0"/>
              <a:t>of the 22 licensed MPOs are connected and operating live with the NCS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NIBSS operates a Mobile Payment Switch which facilitates real-time MPO to MPO, and MPO to DMB fund transfers.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NIBSS is working closely with licensed MPOs and their association, to grow mobile payment adoption in Nigeria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75808-402E-4C2F-A079-98D05B502315}" type="slidenum">
              <a:rPr lang="pt-PT" smtClean="0"/>
              <a:pPr>
                <a:defRPr/>
              </a:pPr>
              <a:t>12</a:t>
            </a:fld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 flipH="1">
            <a:off x="304800" y="39266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>
                <a:solidFill>
                  <a:srgbClr val="000000"/>
                </a:solidFill>
                <a:latin typeface="Arial"/>
              </a:rPr>
              <a:t>VALUE PROPOSITION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138298"/>
            <a:ext cx="8763000" cy="5124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b="1" dirty="0">
                <a:solidFill>
                  <a:srgbClr val="000000"/>
                </a:solidFill>
                <a:latin typeface="Arial"/>
              </a:rPr>
              <a:t>The connectivity of MPOs to the NCS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</a:rPr>
              <a:t>provides </a:t>
            </a:r>
            <a:r>
              <a:rPr lang="en-US" sz="1700" b="1" dirty="0">
                <a:solidFill>
                  <a:srgbClr val="000000"/>
                </a:solidFill>
                <a:latin typeface="Arial"/>
              </a:rPr>
              <a:t>the following benefits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endParaRPr lang="en-US" sz="700" b="1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MPO Interoperability </a:t>
            </a: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Arial"/>
              </a:rPr>
              <a:t>Fund Transfer Instructions originating from the subscriber of one MPO for the benefit of a subscriber of another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MPO</a:t>
            </a: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Uniform Merchant codes, to promote purchase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Cash-In / Cash-Load services</a:t>
            </a: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Payment into mobile wallets from DMB customer accounts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Cash-Out / Cash-Unload services</a:t>
            </a: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Fund transfers from mobile wallets into DMB customer accounts 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Settlement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Services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Industry Payment Analytics</a:t>
            </a:r>
            <a:endParaRPr lang="en-US" sz="1400" b="1" dirty="0" smtClean="0">
              <a:solidFill>
                <a:srgbClr val="000000"/>
              </a:solidFill>
              <a:latin typeface="Arial"/>
            </a:endParaRPr>
          </a:p>
          <a:p>
            <a:pPr marL="1257300" lvl="2" indent="-342900">
              <a:lnSpc>
                <a:spcPct val="150000"/>
              </a:lnSpc>
              <a:buFontTx/>
              <a:buChar char="-"/>
              <a:tabLst>
                <a:tab pos="855663" algn="l"/>
              </a:tabLst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775" y="6248400"/>
            <a:ext cx="8683625" cy="457200"/>
          </a:xfrm>
          <a:prstGeom prst="rect">
            <a:avLst/>
          </a:prstGeom>
          <a:solidFill>
            <a:srgbClr val="245936"/>
          </a:solidFill>
          <a:ln w="9525" algn="ctr">
            <a:noFill/>
            <a:miter lim="800000"/>
            <a:headEnd/>
            <a:tailEnd/>
          </a:ln>
        </p:spPr>
        <p:txBody>
          <a:bodyPr lIns="144000" rIns="144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FFFFFF"/>
                </a:solidFill>
                <a:latin typeface="Arial"/>
              </a:rPr>
              <a:t>Integration of MPOs to the NCS </a:t>
            </a:r>
            <a:r>
              <a:rPr lang="en-US" sz="1600" b="1" i="1" kern="0" dirty="0" smtClean="0">
                <a:solidFill>
                  <a:srgbClr val="FFFFFF"/>
                </a:solidFill>
                <a:latin typeface="Arial"/>
              </a:rPr>
              <a:t>has great potentials of growing mobile payment adoption</a:t>
            </a:r>
            <a:endParaRPr lang="en-US" sz="1600" b="1" i="1" kern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75808-402E-4C2F-A079-98D05B502315}" type="slidenum">
              <a:rPr lang="pt-PT" smtClean="0"/>
              <a:pPr>
                <a:defRPr/>
              </a:pPr>
              <a:t>13</a:t>
            </a:fld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76300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Mobile e-wallet / ATM integration for card-less cash withdrawal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Mobile e-wallet / POS integration for receipt printing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GB" sz="2400" dirty="0" smtClean="0"/>
              <a:t>Cost-effective link of (multi-operator) Agents to Scheme Operators 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Electronic Bulk Payments from DMBs into mobile wallets e.g. Salaries 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Direct Debits for micro-credit </a:t>
            </a:r>
            <a:r>
              <a:rPr lang="en-GB" sz="2400" dirty="0" smtClean="0"/>
              <a:t>operations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Shared Agency Network – NCS providing a Single platform or NCS making independent platforms interoperable</a:t>
            </a:r>
            <a:endParaRPr lang="en-GB" sz="2400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GB" sz="2400" dirty="0" smtClean="0"/>
              <a:t>Facilitate  Value-Added Services (e.g. Bill Payment) and other shared service opportunities among MPOs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GB" sz="2400" dirty="0" smtClean="0"/>
              <a:t>Support for international remittances 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 flipH="1">
            <a:off x="304800" y="39266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>
                <a:solidFill>
                  <a:srgbClr val="000000"/>
                </a:solidFill>
                <a:latin typeface="Arial"/>
              </a:rPr>
              <a:t>OTHER VALUE </a:t>
            </a:r>
            <a:r>
              <a:rPr lang="en-US" sz="2400" b="1" cap="small" dirty="0">
                <a:solidFill>
                  <a:srgbClr val="000000"/>
                </a:solidFill>
                <a:latin typeface="Arial"/>
              </a:rPr>
              <a:t>PROPOSITION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75808-402E-4C2F-A079-98D05B502315}" type="slidenum">
              <a:rPr lang="pt-PT" smtClean="0"/>
              <a:pPr>
                <a:defRPr/>
              </a:pPr>
              <a:t>14</a:t>
            </a:fld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876300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The Nigerian society is diverse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There is a large population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22 MMOs licensed 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No single dominant MMO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Electronic payment adoption just picking up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Mobile Payment adoption is very low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400" dirty="0" smtClean="0"/>
              <a:t>MMO infrastructure is </a:t>
            </a:r>
            <a:r>
              <a:rPr lang="en-GB" sz="2400" dirty="0" smtClean="0"/>
              <a:t>expensive, so is Agent recruitment</a:t>
            </a:r>
            <a:endParaRPr lang="en-GB" sz="2400" dirty="0" smtClean="0"/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endParaRPr lang="en-GB" sz="2400" dirty="0" smtClean="0"/>
          </a:p>
          <a:p>
            <a:pPr marL="180000">
              <a:buClrTx/>
              <a:buSzPct val="100000"/>
            </a:pPr>
            <a:r>
              <a:rPr lang="en-GB" sz="2400" dirty="0" smtClean="0"/>
              <a:t>A setting such as  this requires MMO Interoperability to grow mobile adoption, grow transaction volumes and revenue for investors in the industry.</a:t>
            </a:r>
          </a:p>
          <a:p>
            <a:pPr marL="514350" indent="-514350">
              <a:buClrTx/>
              <a:buSzPct val="100000"/>
            </a:pPr>
            <a:endParaRPr lang="en-GB" sz="2400" dirty="0" smtClean="0"/>
          </a:p>
          <a:p>
            <a:pPr marL="180000">
              <a:buClrTx/>
              <a:buSzPct val="100000"/>
            </a:pPr>
            <a:r>
              <a:rPr lang="en-GB" sz="2400" dirty="0" smtClean="0"/>
              <a:t>Also MMOs need to explore and take advantage of other (non-compete) areas of collaboration to succeed – shared dispute resolution system, shared call </a:t>
            </a:r>
            <a:r>
              <a:rPr lang="en-GB" sz="2400" dirty="0" err="1" smtClean="0"/>
              <a:t>center</a:t>
            </a:r>
            <a:r>
              <a:rPr lang="en-GB" sz="2400" dirty="0" smtClean="0"/>
              <a:t>, collocation, etc. 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152400" y="228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solidFill>
                  <a:srgbClr val="000000"/>
                </a:solidFill>
                <a:latin typeface="Arial"/>
              </a:rPr>
              <a:t>THERE IS A STRONG COMMERCIAL CASE FOR INTEROPERABILITY</a:t>
            </a:r>
            <a:endParaRPr lang="en-US" sz="2000" b="1" cap="small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 txBox="1">
            <a:spLocks noGrp="1"/>
          </p:cNvSpPr>
          <p:nvPr/>
        </p:nvSpPr>
        <p:spPr bwMode="auto">
          <a:xfrm>
            <a:off x="7081838" y="63833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248582-9BCA-49B4-BE38-B9815C90EF84}" type="slidenum">
              <a:rPr lang="en-GB" sz="800" b="1">
                <a:solidFill>
                  <a:srgbClr val="808080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GB" sz="800" b="1" dirty="0">
              <a:solidFill>
                <a:srgbClr val="808080"/>
              </a:solidFill>
              <a:latin typeface="+mj-lt"/>
              <a:cs typeface="+mn-cs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-11113" y="1636713"/>
            <a:ext cx="9161463" cy="3743325"/>
            <a:chOff x="-10633" y="1700809"/>
            <a:chExt cx="9161463" cy="3335734"/>
          </a:xfrm>
        </p:grpSpPr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-10633" y="5036543"/>
              <a:ext cx="9161463" cy="0"/>
            </a:xfrm>
            <a:prstGeom prst="line">
              <a:avLst/>
            </a:prstGeom>
            <a:noFill/>
            <a:ln w="76200">
              <a:solidFill>
                <a:srgbClr val="9C7F1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-10633" y="1700809"/>
              <a:ext cx="9161463" cy="0"/>
            </a:xfrm>
            <a:prstGeom prst="line">
              <a:avLst/>
            </a:prstGeom>
            <a:noFill/>
            <a:ln w="76200">
              <a:solidFill>
                <a:srgbClr val="9C7F1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</p:grp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5788" y="2852738"/>
            <a:ext cx="369887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948A54"/>
                </a:solidFill>
              </a:rPr>
              <a:t>Nigeria Inter-Bank Settlement System Plc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i="1" dirty="0">
                <a:solidFill>
                  <a:srgbClr val="948A54"/>
                </a:solidFill>
              </a:rPr>
              <a:t>… Improving the Nigeria Payments System</a:t>
            </a: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1230b Ahmadu Bello Way Victoria Island,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Lagos, Nigeria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Tel: +234 1 2716071-4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 dirty="0"/>
              <a:t>www.nibss-plc.com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100" dirty="0"/>
          </a:p>
        </p:txBody>
      </p:sp>
      <p:pic>
        <p:nvPicPr>
          <p:cNvPr id="16390" name="Picture 16"/>
          <p:cNvPicPr>
            <a:picLocks noChangeAspect="1"/>
          </p:cNvPicPr>
          <p:nvPr/>
        </p:nvPicPr>
        <p:blipFill>
          <a:blip r:embed="rId3" cstate="print"/>
          <a:srcRect l="45155" t="32422" r="39687" b="54231"/>
          <a:stretch>
            <a:fillRect/>
          </a:stretch>
        </p:blipFill>
        <p:spPr bwMode="auto">
          <a:xfrm>
            <a:off x="585788" y="1757363"/>
            <a:ext cx="133667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:\Users\omomodu\AppData\Local\Microsoft\Windows\Temporary Internet Files\Content.Outlook\0SQ1OGLO\NIBSS LOGO JPEG (2).jpg"/>
          <p:cNvPicPr>
            <a:picLocks noChangeAspect="1" noChangeArrowheads="1"/>
          </p:cNvPicPr>
          <p:nvPr/>
        </p:nvPicPr>
        <p:blipFill>
          <a:blip r:embed="rId4" cstate="print"/>
          <a:srcRect l="28601" t="18015" r="27197" b="31946"/>
          <a:stretch>
            <a:fillRect/>
          </a:stretch>
        </p:blipFill>
        <p:spPr bwMode="auto">
          <a:xfrm>
            <a:off x="5181600" y="3581400"/>
            <a:ext cx="2606040" cy="152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8200" y="2362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 YOU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576A-BA45-4C54-9E8A-EC04B9CB915E}" type="slidenum">
              <a:rPr lang="pt-PT" smtClean="0"/>
              <a:pPr>
                <a:defRPr/>
              </a:pPr>
              <a:t>2</a:t>
            </a:fld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7924800" cy="1323439"/>
          </a:xfrm>
          <a:prstGeom prst="rect">
            <a:avLst/>
          </a:prstGeom>
          <a:solidFill>
            <a:srgbClr val="245936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Company NIBSS Plc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576A-BA45-4C54-9E8A-EC04B9CB915E}" type="slidenum">
              <a:rPr lang="pt-PT" smtClean="0"/>
              <a:pPr>
                <a:defRPr/>
              </a:pPr>
              <a:t>3</a:t>
            </a:fld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NIBSS Critical Stakeholder</a:t>
            </a:r>
            <a:endParaRPr lang="en-GB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684" y="5930902"/>
            <a:ext cx="8684029" cy="850898"/>
          </a:xfrm>
          <a:prstGeom prst="rect">
            <a:avLst/>
          </a:prstGeom>
          <a:solidFill>
            <a:srgbClr val="245936"/>
          </a:solidFill>
          <a:ln w="9525" algn="ctr">
            <a:noFill/>
            <a:miter lim="800000"/>
            <a:headEnd/>
            <a:tailEnd/>
          </a:ln>
        </p:spPr>
        <p:txBody>
          <a:bodyPr lIns="144000" rIns="144000" anchor="ctr"/>
          <a:lstStyle/>
          <a:p>
            <a:pPr algn="ctr">
              <a:lnSpc>
                <a:spcPct val="90000"/>
              </a:lnSpc>
            </a:pPr>
            <a:r>
              <a:rPr lang="en-US" b="1" i="1" kern="0" dirty="0" smtClean="0">
                <a:solidFill>
                  <a:srgbClr val="FFFFFF"/>
                </a:solidFill>
                <a:latin typeface="+mj-lt"/>
              </a:rPr>
              <a:t>NIBSS is owned by all the Banks in Nigeria and the Central bank of Nigeria.</a:t>
            </a:r>
            <a:endParaRPr lang="en-US" b="1" i="1" kern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4356" name="Picture 2" descr="http://www.nibss-plc.com/images/partners/citiban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85850"/>
            <a:ext cx="1905000" cy="561975"/>
          </a:xfrm>
          <a:prstGeom prst="rect">
            <a:avLst/>
          </a:prstGeom>
          <a:noFill/>
        </p:spPr>
      </p:pic>
      <p:pic>
        <p:nvPicPr>
          <p:cNvPr id="14355" name="Picture 14" descr="http://www.nibss-plc.com/images/partners/standard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905000" cy="561975"/>
          </a:xfrm>
          <a:prstGeom prst="rect">
            <a:avLst/>
          </a:prstGeom>
          <a:noFill/>
        </p:spPr>
      </p:pic>
      <p:pic>
        <p:nvPicPr>
          <p:cNvPr id="14354" name="Picture 1" descr="http://www.nibss-plc.com/images/partners/access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362200"/>
            <a:ext cx="1905000" cy="561975"/>
          </a:xfrm>
          <a:prstGeom prst="rect">
            <a:avLst/>
          </a:prstGeom>
          <a:noFill/>
        </p:spPr>
      </p:pic>
      <p:pic>
        <p:nvPicPr>
          <p:cNvPr id="14353" name="Picture 3" descr="http://www.nibss-plc.com/images/partners/diamond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2133600"/>
            <a:ext cx="1905000" cy="561975"/>
          </a:xfrm>
          <a:prstGeom prst="rect">
            <a:avLst/>
          </a:prstGeom>
          <a:noFill/>
        </p:spPr>
      </p:pic>
      <p:pic>
        <p:nvPicPr>
          <p:cNvPr id="14352" name="Picture 4" descr="http://www.nibss-plc.com/images/partners/ecobank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4038600"/>
            <a:ext cx="1905000" cy="561975"/>
          </a:xfrm>
          <a:prstGeom prst="rect">
            <a:avLst/>
          </a:prstGeom>
          <a:noFill/>
        </p:spPr>
      </p:pic>
      <p:pic>
        <p:nvPicPr>
          <p:cNvPr id="14351" name="Picture 5" descr="http://www.nibss-plc.com/images/partners/enterprise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4114800"/>
            <a:ext cx="1905000" cy="561975"/>
          </a:xfrm>
          <a:prstGeom prst="rect">
            <a:avLst/>
          </a:prstGeom>
          <a:noFill/>
        </p:spPr>
      </p:pic>
      <p:pic>
        <p:nvPicPr>
          <p:cNvPr id="14350" name="Picture 6" descr="http://www.nibss-plc.com/images/partners/fcmb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4953000"/>
            <a:ext cx="1905000" cy="561975"/>
          </a:xfrm>
          <a:prstGeom prst="rect">
            <a:avLst/>
          </a:prstGeom>
          <a:noFill/>
        </p:spPr>
      </p:pic>
      <p:pic>
        <p:nvPicPr>
          <p:cNvPr id="14349" name="Picture 7" descr="http://www.nibss-plc.com/images/partners/fidelity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48400" y="1371600"/>
            <a:ext cx="1905000" cy="561975"/>
          </a:xfrm>
          <a:prstGeom prst="rect">
            <a:avLst/>
          </a:prstGeom>
          <a:noFill/>
        </p:spPr>
      </p:pic>
      <p:pic>
        <p:nvPicPr>
          <p:cNvPr id="14346" name="Picture 11" descr="http://www.nibss-plc.com/images/partners/afribank2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" y="2971800"/>
            <a:ext cx="1905000" cy="561975"/>
          </a:xfrm>
          <a:prstGeom prst="rect">
            <a:avLst/>
          </a:prstGeom>
          <a:noFill/>
        </p:spPr>
      </p:pic>
      <p:pic>
        <p:nvPicPr>
          <p:cNvPr id="14344" name="Picture 13" descr="http://www.nibss-plc.com/images/partners/stanbic.gif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5029200"/>
            <a:ext cx="1905000" cy="561975"/>
          </a:xfrm>
          <a:prstGeom prst="rect">
            <a:avLst/>
          </a:prstGeom>
          <a:noFill/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607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663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0" y="720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0" y="776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0" y="832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888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0" y="944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0" y="1001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0" y="1057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0" y="1113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0" y="1169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8" descr="http://www.nibss-plc.com/images/partners/firstbank.gif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10400" y="3200400"/>
            <a:ext cx="1905000" cy="561975"/>
          </a:xfrm>
          <a:prstGeom prst="rect">
            <a:avLst/>
          </a:prstGeom>
          <a:noFill/>
        </p:spPr>
      </p:pic>
      <p:pic>
        <p:nvPicPr>
          <p:cNvPr id="48" name="Picture 10" descr="http://www.nibss-plc.com/images/partners/keystone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14800" y="1371600"/>
            <a:ext cx="1905000" cy="561975"/>
          </a:xfrm>
          <a:prstGeom prst="rect">
            <a:avLst/>
          </a:prstGeom>
          <a:noFill/>
        </p:spPr>
      </p:pic>
      <p:pic>
        <p:nvPicPr>
          <p:cNvPr id="49" name="Picture 12" descr="http://www.nibss-plc.com/images/partners/skye.gif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86600" y="2133600"/>
            <a:ext cx="1905000" cy="561975"/>
          </a:xfrm>
          <a:prstGeom prst="rect">
            <a:avLst/>
          </a:prstGeom>
          <a:noFill/>
        </p:spPr>
      </p:pic>
      <p:pic>
        <p:nvPicPr>
          <p:cNvPr id="50" name="Picture 9" descr="http://www.nibss-plc.com/images/partners/gtbank.gif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715000" y="2819400"/>
            <a:ext cx="1905000" cy="561975"/>
          </a:xfrm>
          <a:prstGeom prst="rect">
            <a:avLst/>
          </a:prstGeom>
          <a:noFill/>
        </p:spPr>
      </p:pic>
      <p:pic>
        <p:nvPicPr>
          <p:cNvPr id="51" name="Picture 17" descr="http://www.nibss-plc.com/images/partners/union.gif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657600" y="3038475"/>
            <a:ext cx="1905000" cy="561975"/>
          </a:xfrm>
          <a:prstGeom prst="rect">
            <a:avLst/>
          </a:prstGeom>
          <a:noFill/>
        </p:spPr>
      </p:pic>
      <p:pic>
        <p:nvPicPr>
          <p:cNvPr id="52" name="Picture 15" descr="http://www.nibss-plc.com/images/partners/sterling.gif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638800" y="3886200"/>
            <a:ext cx="1905000" cy="561975"/>
          </a:xfrm>
          <a:prstGeom prst="rect">
            <a:avLst/>
          </a:prstGeom>
          <a:noFill/>
        </p:spPr>
      </p:pic>
      <p:pic>
        <p:nvPicPr>
          <p:cNvPr id="53" name="Picture 16" descr="http://www.nibss-plc.com/images/partners/uba.gif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010400" y="4267200"/>
            <a:ext cx="1905000" cy="561975"/>
          </a:xfrm>
          <a:prstGeom prst="rect">
            <a:avLst/>
          </a:prstGeom>
          <a:noFill/>
        </p:spPr>
      </p:pic>
      <p:pic>
        <p:nvPicPr>
          <p:cNvPr id="54" name="Picture 18" descr="http://www.nibss-plc.com/images/partners/unity.gif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743200" y="4343400"/>
            <a:ext cx="1905000" cy="561975"/>
          </a:xfrm>
          <a:prstGeom prst="rect">
            <a:avLst/>
          </a:prstGeom>
          <a:noFill/>
        </p:spPr>
      </p:pic>
      <p:pic>
        <p:nvPicPr>
          <p:cNvPr id="55" name="Picture 19" descr="http://www.nibss-plc.com/images/partners/wema.gif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810000" y="5029200"/>
            <a:ext cx="1905000" cy="561975"/>
          </a:xfrm>
          <a:prstGeom prst="rect">
            <a:avLst/>
          </a:prstGeom>
          <a:noFill/>
        </p:spPr>
      </p:pic>
      <p:pic>
        <p:nvPicPr>
          <p:cNvPr id="56" name="Picture 20" descr="http://www.nibss-plc.com/images/partners/zenith.gif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905000" y="3505200"/>
            <a:ext cx="1905000" cy="561975"/>
          </a:xfrm>
          <a:prstGeom prst="rect">
            <a:avLst/>
          </a:prstGeom>
          <a:noFill/>
        </p:spPr>
      </p:pic>
      <p:pic>
        <p:nvPicPr>
          <p:cNvPr id="46" name="Picture 45"/>
          <p:cNvPicPr/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971800" y="1524000"/>
            <a:ext cx="890905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1838" y="6643688"/>
            <a:ext cx="2133600" cy="169862"/>
          </a:xfrm>
        </p:spPr>
        <p:txBody>
          <a:bodyPr/>
          <a:lstStyle/>
          <a:p>
            <a:pPr>
              <a:defRPr/>
            </a:pPr>
            <a:fld id="{54817FBD-3D09-4E9B-8D81-20B2F5223B01}" type="slidenum">
              <a:rPr lang="pt-PT" smtClean="0"/>
              <a:pPr>
                <a:defRPr/>
              </a:pPr>
              <a:t>4</a:t>
            </a:fld>
            <a:endParaRPr lang="pt-PT" dirty="0"/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228600" y="303213"/>
            <a:ext cx="754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NIBSS </a:t>
            </a:r>
            <a:r>
              <a:rPr lang="en-US" sz="2400" b="1" dirty="0" smtClean="0">
                <a:latin typeface="+mj-lt"/>
              </a:rPr>
              <a:t>Mandate </a:t>
            </a:r>
            <a:endParaRPr lang="en-US" sz="2400" b="1" dirty="0">
              <a:latin typeface="+mj-lt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81000" y="1295400"/>
            <a:ext cx="1524000" cy="838200"/>
          </a:xfrm>
          <a:prstGeom prst="ellipse">
            <a:avLst/>
          </a:prstGeom>
          <a:solidFill>
            <a:srgbClr val="808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>
              <a:solidFill>
                <a:schemeClr val="bg1"/>
              </a:solidFill>
            </a:endParaRPr>
          </a:p>
        </p:txBody>
      </p:sp>
      <p:sp>
        <p:nvSpPr>
          <p:cNvPr id="14341" name="Right Arrow 5"/>
          <p:cNvSpPr>
            <a:spLocks noChangeArrowheads="1"/>
          </p:cNvSpPr>
          <p:nvPr/>
        </p:nvSpPr>
        <p:spPr bwMode="auto">
          <a:xfrm>
            <a:off x="1600200" y="1447800"/>
            <a:ext cx="838200" cy="479425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24593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43200" y="1295400"/>
          <a:ext cx="6096000" cy="42905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96000"/>
              </a:tblGrid>
              <a:tr h="1130385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Provides a shared service/infrastructure for  the Nigeria financial system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936"/>
                    </a:solidFill>
                  </a:tcPr>
                </a:tc>
              </a:tr>
              <a:tr h="1242769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payments processing Company for payments schemes (local  &amp; international) in Nigeria, and act as a settlement Company for both inter-bank and inter-scheme payments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936"/>
                    </a:solidFill>
                  </a:tcPr>
                </a:tc>
              </a:tr>
              <a:tr h="958707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Initiates and develops an integrated nationwide network for the electronic or paperless funds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transfer and settlement of  transactions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936"/>
                    </a:solidFill>
                  </a:tcPr>
                </a:tc>
              </a:tr>
              <a:tr h="958707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Provides framework for elevating the level of efficiency in funds transfer services generally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936"/>
                    </a:solidFill>
                  </a:tcPr>
                </a:tc>
              </a:tr>
            </a:tbl>
          </a:graphicData>
        </a:graphic>
      </p:graphicFrame>
      <p:sp>
        <p:nvSpPr>
          <p:cNvPr id="14354" name="Oval 7"/>
          <p:cNvSpPr>
            <a:spLocks noChangeArrowheads="1"/>
          </p:cNvSpPr>
          <p:nvPr/>
        </p:nvSpPr>
        <p:spPr bwMode="auto">
          <a:xfrm>
            <a:off x="381000" y="2438400"/>
            <a:ext cx="1524000" cy="838200"/>
          </a:xfrm>
          <a:prstGeom prst="ellipse">
            <a:avLst/>
          </a:prstGeom>
          <a:solidFill>
            <a:srgbClr val="808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/>
          </a:p>
        </p:txBody>
      </p:sp>
      <p:sp>
        <p:nvSpPr>
          <p:cNvPr id="14355" name="Right Arrow 8"/>
          <p:cNvSpPr>
            <a:spLocks noChangeArrowheads="1"/>
          </p:cNvSpPr>
          <p:nvPr/>
        </p:nvSpPr>
        <p:spPr bwMode="auto">
          <a:xfrm>
            <a:off x="1600200" y="2590800"/>
            <a:ext cx="838200" cy="479425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24593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/>
          </a:p>
        </p:txBody>
      </p:sp>
      <p:sp>
        <p:nvSpPr>
          <p:cNvPr id="14356" name="Oval 9"/>
          <p:cNvSpPr>
            <a:spLocks noChangeArrowheads="1"/>
          </p:cNvSpPr>
          <p:nvPr/>
        </p:nvSpPr>
        <p:spPr bwMode="auto">
          <a:xfrm>
            <a:off x="457200" y="3581400"/>
            <a:ext cx="1524000" cy="838200"/>
          </a:xfrm>
          <a:prstGeom prst="ellipse">
            <a:avLst/>
          </a:prstGeom>
          <a:solidFill>
            <a:srgbClr val="808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/>
          </a:p>
        </p:txBody>
      </p:sp>
      <p:sp>
        <p:nvSpPr>
          <p:cNvPr id="14357" name="Right Arrow 10"/>
          <p:cNvSpPr>
            <a:spLocks noChangeArrowheads="1"/>
          </p:cNvSpPr>
          <p:nvPr/>
        </p:nvSpPr>
        <p:spPr bwMode="auto">
          <a:xfrm>
            <a:off x="1676400" y="3787775"/>
            <a:ext cx="838200" cy="479425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24593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/>
          </a:p>
        </p:txBody>
      </p:sp>
      <p:sp>
        <p:nvSpPr>
          <p:cNvPr id="14358" name="Oval 11"/>
          <p:cNvSpPr>
            <a:spLocks noChangeArrowheads="1"/>
          </p:cNvSpPr>
          <p:nvPr/>
        </p:nvSpPr>
        <p:spPr bwMode="auto">
          <a:xfrm>
            <a:off x="533400" y="4724400"/>
            <a:ext cx="1524000" cy="838200"/>
          </a:xfrm>
          <a:prstGeom prst="ellipse">
            <a:avLst/>
          </a:prstGeom>
          <a:solidFill>
            <a:srgbClr val="808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/>
          </a:p>
        </p:txBody>
      </p:sp>
      <p:sp>
        <p:nvSpPr>
          <p:cNvPr id="14359" name="Right Arrow 12"/>
          <p:cNvSpPr>
            <a:spLocks noChangeArrowheads="1"/>
          </p:cNvSpPr>
          <p:nvPr/>
        </p:nvSpPr>
        <p:spPr bwMode="auto">
          <a:xfrm>
            <a:off x="1752600" y="4876800"/>
            <a:ext cx="838200" cy="479425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24593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/>
          </a:p>
        </p:txBody>
      </p:sp>
      <p:sp>
        <p:nvSpPr>
          <p:cNvPr id="14360" name="TextBox 14"/>
          <p:cNvSpPr txBox="1">
            <a:spLocks noChangeArrowheads="1"/>
          </p:cNvSpPr>
          <p:nvPr/>
        </p:nvSpPr>
        <p:spPr bwMode="auto">
          <a:xfrm>
            <a:off x="914400" y="1447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61" name="TextBox 15"/>
          <p:cNvSpPr txBox="1">
            <a:spLocks noChangeArrowheads="1"/>
          </p:cNvSpPr>
          <p:nvPr/>
        </p:nvSpPr>
        <p:spPr bwMode="auto">
          <a:xfrm>
            <a:off x="914400" y="2616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62" name="TextBox 16"/>
          <p:cNvSpPr txBox="1">
            <a:spLocks noChangeArrowheads="1"/>
          </p:cNvSpPr>
          <p:nvPr/>
        </p:nvSpPr>
        <p:spPr bwMode="auto">
          <a:xfrm>
            <a:off x="990600" y="3581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63" name="TextBox 17"/>
          <p:cNvSpPr txBox="1">
            <a:spLocks noChangeArrowheads="1"/>
          </p:cNvSpPr>
          <p:nvPr/>
        </p:nvSpPr>
        <p:spPr bwMode="auto">
          <a:xfrm>
            <a:off x="1066800" y="4851400"/>
            <a:ext cx="53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Right Arrow 12"/>
          <p:cNvSpPr>
            <a:spLocks noChangeArrowheads="1"/>
          </p:cNvSpPr>
          <p:nvPr/>
        </p:nvSpPr>
        <p:spPr bwMode="auto">
          <a:xfrm>
            <a:off x="1828800" y="5997575"/>
            <a:ext cx="838200" cy="479425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24593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3200" u="sng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1143000" y="5842000"/>
            <a:ext cx="53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684" y="5877271"/>
            <a:ext cx="8684029" cy="764827"/>
          </a:xfrm>
          <a:prstGeom prst="rect">
            <a:avLst/>
          </a:prstGeom>
          <a:solidFill>
            <a:srgbClr val="245936"/>
          </a:solidFill>
          <a:ln w="9525" algn="ctr">
            <a:noFill/>
            <a:miter lim="800000"/>
            <a:headEnd/>
            <a:tailEnd/>
          </a:ln>
        </p:spPr>
        <p:txBody>
          <a:bodyPr lIns="144000" rIns="144000" anchor="ctr"/>
          <a:lstStyle/>
          <a:p>
            <a:pPr algn="ctr">
              <a:lnSpc>
                <a:spcPct val="90000"/>
              </a:lnSpc>
            </a:pPr>
            <a:r>
              <a:rPr lang="en-US" b="1" i="1" kern="0" dirty="0" smtClean="0">
                <a:solidFill>
                  <a:srgbClr val="FFFFFF"/>
                </a:solidFill>
                <a:latin typeface="+mj-lt"/>
              </a:rPr>
              <a:t>NIBSS commenced operation in June 1994.</a:t>
            </a:r>
            <a:endParaRPr lang="en-US" b="1" i="1" kern="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1AD1AB5-780F-42B1-9D21-E1607201D53E}" type="slidenum">
              <a:rPr lang="pt-PT">
                <a:solidFill>
                  <a:srgbClr val="7F7F7F"/>
                </a:solidFill>
                <a:latin typeface="Arial" charset="0"/>
                <a:cs typeface="Arial" charset="0"/>
              </a:rPr>
              <a:pPr/>
              <a:t>5</a:t>
            </a:fld>
            <a:endParaRPr lang="pt-PT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76200" y="1112838"/>
            <a:ext cx="8980488" cy="5211762"/>
          </a:xfrm>
          <a:prstGeom prst="rect">
            <a:avLst/>
          </a:prstGeom>
        </p:spPr>
        <p:txBody>
          <a:bodyPr/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i="1" kern="0" dirty="0">
                <a:solidFill>
                  <a:srgbClr val="245936"/>
                </a:solidFill>
                <a:latin typeface="Arial"/>
              </a:rPr>
              <a:t>NIBSS is the central utility for Nigeria Payments System </a:t>
            </a:r>
            <a:endParaRPr lang="en-US" b="1" kern="0" dirty="0">
              <a:solidFill>
                <a:srgbClr val="245936"/>
              </a:solidFill>
              <a:latin typeface="Arial"/>
              <a:cs typeface="Arial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5604" name="Freeform 4"/>
          <p:cNvSpPr>
            <a:spLocks noChangeAspect="1"/>
          </p:cNvSpPr>
          <p:nvPr/>
        </p:nvSpPr>
        <p:spPr bwMode="auto">
          <a:xfrm flipH="1">
            <a:off x="4938713" y="1878013"/>
            <a:ext cx="2071687" cy="1787525"/>
          </a:xfrm>
          <a:custGeom>
            <a:avLst/>
            <a:gdLst>
              <a:gd name="T0" fmla="*/ 2147483647 w 1141"/>
              <a:gd name="T1" fmla="*/ 0 h 831"/>
              <a:gd name="T2" fmla="*/ 0 w 1141"/>
              <a:gd name="T3" fmla="*/ 2147483647 h 831"/>
              <a:gd name="T4" fmla="*/ 2147483647 w 1141"/>
              <a:gd name="T5" fmla="*/ 2147483647 h 831"/>
              <a:gd name="T6" fmla="*/ 2147483647 w 1141"/>
              <a:gd name="T7" fmla="*/ 2147483647 h 831"/>
              <a:gd name="T8" fmla="*/ 2147483647 w 1141"/>
              <a:gd name="T9" fmla="*/ 0 h 8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1"/>
              <a:gd name="T16" fmla="*/ 0 h 831"/>
              <a:gd name="T17" fmla="*/ 1141 w 1141"/>
              <a:gd name="T18" fmla="*/ 831 h 8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1" h="831">
                <a:moveTo>
                  <a:pt x="694" y="0"/>
                </a:moveTo>
                <a:lnTo>
                  <a:pt x="0" y="830"/>
                </a:lnTo>
                <a:lnTo>
                  <a:pt x="897" y="830"/>
                </a:lnTo>
                <a:lnTo>
                  <a:pt x="1140" y="531"/>
                </a:lnTo>
                <a:lnTo>
                  <a:pt x="694" y="0"/>
                </a:lnTo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25605" name="Freeform 5"/>
          <p:cNvSpPr>
            <a:spLocks noChangeAspect="1"/>
          </p:cNvSpPr>
          <p:nvPr/>
        </p:nvSpPr>
        <p:spPr bwMode="auto">
          <a:xfrm flipH="1" flipV="1">
            <a:off x="4938713" y="3802063"/>
            <a:ext cx="2071687" cy="1785937"/>
          </a:xfrm>
          <a:custGeom>
            <a:avLst/>
            <a:gdLst>
              <a:gd name="T0" fmla="*/ 2147483647 w 1141"/>
              <a:gd name="T1" fmla="*/ 0 h 831"/>
              <a:gd name="T2" fmla="*/ 0 w 1141"/>
              <a:gd name="T3" fmla="*/ 2147483647 h 831"/>
              <a:gd name="T4" fmla="*/ 2147483647 w 1141"/>
              <a:gd name="T5" fmla="*/ 2147483647 h 831"/>
              <a:gd name="T6" fmla="*/ 2147483647 w 1141"/>
              <a:gd name="T7" fmla="*/ 2147483647 h 831"/>
              <a:gd name="T8" fmla="*/ 2147483647 w 1141"/>
              <a:gd name="T9" fmla="*/ 0 h 8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1"/>
              <a:gd name="T16" fmla="*/ 0 h 831"/>
              <a:gd name="T17" fmla="*/ 1141 w 1141"/>
              <a:gd name="T18" fmla="*/ 831 h 8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1" h="831">
                <a:moveTo>
                  <a:pt x="694" y="0"/>
                </a:moveTo>
                <a:lnTo>
                  <a:pt x="0" y="830"/>
                </a:lnTo>
                <a:lnTo>
                  <a:pt x="897" y="830"/>
                </a:lnTo>
                <a:lnTo>
                  <a:pt x="1140" y="531"/>
                </a:lnTo>
                <a:lnTo>
                  <a:pt x="694" y="0"/>
                </a:lnTo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25606" name="Freeform 6"/>
          <p:cNvSpPr>
            <a:spLocks noChangeAspect="1"/>
          </p:cNvSpPr>
          <p:nvPr/>
        </p:nvSpPr>
        <p:spPr bwMode="auto">
          <a:xfrm flipV="1">
            <a:off x="1752600" y="3802063"/>
            <a:ext cx="2071688" cy="1785937"/>
          </a:xfrm>
          <a:custGeom>
            <a:avLst/>
            <a:gdLst>
              <a:gd name="T0" fmla="*/ 2147483647 w 1141"/>
              <a:gd name="T1" fmla="*/ 0 h 831"/>
              <a:gd name="T2" fmla="*/ 0 w 1141"/>
              <a:gd name="T3" fmla="*/ 2147483647 h 831"/>
              <a:gd name="T4" fmla="*/ 2147483647 w 1141"/>
              <a:gd name="T5" fmla="*/ 2147483647 h 831"/>
              <a:gd name="T6" fmla="*/ 2147483647 w 1141"/>
              <a:gd name="T7" fmla="*/ 2147483647 h 831"/>
              <a:gd name="T8" fmla="*/ 2147483647 w 1141"/>
              <a:gd name="T9" fmla="*/ 0 h 8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1"/>
              <a:gd name="T16" fmla="*/ 0 h 831"/>
              <a:gd name="T17" fmla="*/ 1141 w 1141"/>
              <a:gd name="T18" fmla="*/ 831 h 8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1" h="831">
                <a:moveTo>
                  <a:pt x="694" y="0"/>
                </a:moveTo>
                <a:lnTo>
                  <a:pt x="0" y="830"/>
                </a:lnTo>
                <a:lnTo>
                  <a:pt x="897" y="830"/>
                </a:lnTo>
                <a:lnTo>
                  <a:pt x="1140" y="531"/>
                </a:lnTo>
                <a:lnTo>
                  <a:pt x="694" y="0"/>
                </a:lnTo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25607" name="AutoShape 7"/>
          <p:cNvSpPr>
            <a:spLocks noChangeAspect="1" noChangeArrowheads="1"/>
          </p:cNvSpPr>
          <p:nvPr/>
        </p:nvSpPr>
        <p:spPr bwMode="auto">
          <a:xfrm>
            <a:off x="3470275" y="3082925"/>
            <a:ext cx="1814513" cy="1301750"/>
          </a:xfrm>
          <a:prstGeom prst="hexagon">
            <a:avLst>
              <a:gd name="adj" fmla="val 33428"/>
              <a:gd name="vf" fmla="val 115470"/>
            </a:avLst>
          </a:prstGeom>
          <a:solidFill>
            <a:srgbClr val="245936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 fontAlgn="auto">
              <a:spcBef>
                <a:spcPts val="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NIBSS’S</a:t>
            </a:r>
          </a:p>
          <a:p>
            <a:pPr algn="ctr" fontAlgn="auto">
              <a:spcBef>
                <a:spcPts val="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VALUE PROPOSITION</a:t>
            </a:r>
          </a:p>
        </p:txBody>
      </p:sp>
      <p:sp>
        <p:nvSpPr>
          <p:cNvPr id="25608" name="Freeform 8"/>
          <p:cNvSpPr>
            <a:spLocks noChangeAspect="1"/>
          </p:cNvSpPr>
          <p:nvPr/>
        </p:nvSpPr>
        <p:spPr bwMode="auto">
          <a:xfrm>
            <a:off x="3090863" y="1828800"/>
            <a:ext cx="2551112" cy="1143000"/>
          </a:xfrm>
          <a:custGeom>
            <a:avLst/>
            <a:gdLst>
              <a:gd name="T0" fmla="*/ 0 w 1406"/>
              <a:gd name="T1" fmla="*/ 0 h 532"/>
              <a:gd name="T2" fmla="*/ 2147483647 w 1406"/>
              <a:gd name="T3" fmla="*/ 2147483647 h 532"/>
              <a:gd name="T4" fmla="*/ 2147483647 w 1406"/>
              <a:gd name="T5" fmla="*/ 2147483647 h 532"/>
              <a:gd name="T6" fmla="*/ 2147483647 w 1406"/>
              <a:gd name="T7" fmla="*/ 0 h 532"/>
              <a:gd name="T8" fmla="*/ 0 w 1406"/>
              <a:gd name="T9" fmla="*/ 0 h 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532"/>
              <a:gd name="T17" fmla="*/ 1406 w 1406"/>
              <a:gd name="T18" fmla="*/ 532 h 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532">
                <a:moveTo>
                  <a:pt x="0" y="0"/>
                </a:moveTo>
                <a:lnTo>
                  <a:pt x="441" y="531"/>
                </a:lnTo>
                <a:lnTo>
                  <a:pt x="958" y="531"/>
                </a:lnTo>
                <a:lnTo>
                  <a:pt x="1405" y="0"/>
                </a:lnTo>
                <a:lnTo>
                  <a:pt x="0" y="0"/>
                </a:lnTo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25609" name="Freeform 9"/>
          <p:cNvSpPr>
            <a:spLocks noChangeAspect="1"/>
          </p:cNvSpPr>
          <p:nvPr/>
        </p:nvSpPr>
        <p:spPr bwMode="auto">
          <a:xfrm>
            <a:off x="3090863" y="4497388"/>
            <a:ext cx="2551112" cy="1143000"/>
          </a:xfrm>
          <a:custGeom>
            <a:avLst/>
            <a:gdLst>
              <a:gd name="T0" fmla="*/ 0 w 1406"/>
              <a:gd name="T1" fmla="*/ 2147483647 h 532"/>
              <a:gd name="T2" fmla="*/ 2147483647 w 1406"/>
              <a:gd name="T3" fmla="*/ 0 h 532"/>
              <a:gd name="T4" fmla="*/ 2147483647 w 1406"/>
              <a:gd name="T5" fmla="*/ 0 h 532"/>
              <a:gd name="T6" fmla="*/ 2147483647 w 1406"/>
              <a:gd name="T7" fmla="*/ 2147483647 h 532"/>
              <a:gd name="T8" fmla="*/ 0 w 1406"/>
              <a:gd name="T9" fmla="*/ 2147483647 h 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532"/>
              <a:gd name="T17" fmla="*/ 1406 w 1406"/>
              <a:gd name="T18" fmla="*/ 532 h 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532">
                <a:moveTo>
                  <a:pt x="0" y="531"/>
                </a:moveTo>
                <a:lnTo>
                  <a:pt x="441" y="0"/>
                </a:lnTo>
                <a:lnTo>
                  <a:pt x="958" y="0"/>
                </a:lnTo>
                <a:lnTo>
                  <a:pt x="1405" y="531"/>
                </a:lnTo>
                <a:lnTo>
                  <a:pt x="0" y="531"/>
                </a:lnTo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25610" name="Freeform 10"/>
          <p:cNvSpPr>
            <a:spLocks noChangeAspect="1"/>
          </p:cNvSpPr>
          <p:nvPr/>
        </p:nvSpPr>
        <p:spPr bwMode="auto">
          <a:xfrm>
            <a:off x="1752600" y="1878013"/>
            <a:ext cx="2071688" cy="1787525"/>
          </a:xfrm>
          <a:custGeom>
            <a:avLst/>
            <a:gdLst>
              <a:gd name="T0" fmla="*/ 2147483647 w 1141"/>
              <a:gd name="T1" fmla="*/ 0 h 831"/>
              <a:gd name="T2" fmla="*/ 0 w 1141"/>
              <a:gd name="T3" fmla="*/ 2147483647 h 831"/>
              <a:gd name="T4" fmla="*/ 2147483647 w 1141"/>
              <a:gd name="T5" fmla="*/ 2147483647 h 831"/>
              <a:gd name="T6" fmla="*/ 2147483647 w 1141"/>
              <a:gd name="T7" fmla="*/ 2147483647 h 831"/>
              <a:gd name="T8" fmla="*/ 2147483647 w 1141"/>
              <a:gd name="T9" fmla="*/ 0 h 8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1"/>
              <a:gd name="T16" fmla="*/ 0 h 831"/>
              <a:gd name="T17" fmla="*/ 1141 w 1141"/>
              <a:gd name="T18" fmla="*/ 831 h 8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1" h="831">
                <a:moveTo>
                  <a:pt x="694" y="0"/>
                </a:moveTo>
                <a:lnTo>
                  <a:pt x="0" y="830"/>
                </a:lnTo>
                <a:lnTo>
                  <a:pt x="897" y="830"/>
                </a:lnTo>
                <a:lnTo>
                  <a:pt x="1140" y="531"/>
                </a:lnTo>
                <a:lnTo>
                  <a:pt x="694" y="0"/>
                </a:lnTo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25611" name="Rectangle 11"/>
          <p:cNvSpPr>
            <a:spLocks noChangeAspect="1" noChangeArrowheads="1"/>
          </p:cNvSpPr>
          <p:nvPr/>
        </p:nvSpPr>
        <p:spPr bwMode="auto">
          <a:xfrm>
            <a:off x="5073650" y="2946400"/>
            <a:ext cx="1414463" cy="3889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OPERATOR OF THE NIGERIA CENTRAL SWITCH(NCS)</a:t>
            </a:r>
            <a:endParaRPr lang="en-GB" sz="1200" b="1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612" name="Rectangle 12"/>
          <p:cNvSpPr>
            <a:spLocks noChangeAspect="1" noChangeArrowheads="1"/>
          </p:cNvSpPr>
          <p:nvPr/>
        </p:nvSpPr>
        <p:spPr bwMode="auto">
          <a:xfrm>
            <a:off x="3581400" y="4902200"/>
            <a:ext cx="1524000" cy="3921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PAYMENTS TERMINAL SERVICES AGGREGATOR</a:t>
            </a:r>
            <a:endParaRPr lang="en-GB" sz="1200" b="1" dirty="0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613" name="Rectangle 13"/>
          <p:cNvSpPr>
            <a:spLocks noChangeAspect="1" noChangeArrowheads="1"/>
          </p:cNvSpPr>
          <p:nvPr/>
        </p:nvSpPr>
        <p:spPr bwMode="auto">
          <a:xfrm>
            <a:off x="2306638" y="2744788"/>
            <a:ext cx="1290637" cy="5572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OPERATOR OF THE NIGERIA AUTOMATED CLEARING SYSTEM (NACS)</a:t>
            </a:r>
            <a:endParaRPr lang="en-GB" sz="1200" b="1" dirty="0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614" name="Rectangle 14"/>
          <p:cNvSpPr>
            <a:spLocks noChangeAspect="1" noChangeArrowheads="1"/>
          </p:cNvSpPr>
          <p:nvPr/>
        </p:nvSpPr>
        <p:spPr bwMode="auto">
          <a:xfrm>
            <a:off x="5211763" y="4216400"/>
            <a:ext cx="1341437" cy="3921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E-PAYMENT AND ANCILLARY   PRODUCTS &amp; SERVICES</a:t>
            </a:r>
            <a:endParaRPr lang="en-GB" sz="1200" b="1" dirty="0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615" name="Rectangle 15"/>
          <p:cNvSpPr>
            <a:spLocks noChangeAspect="1" noChangeArrowheads="1"/>
          </p:cNvSpPr>
          <p:nvPr/>
        </p:nvSpPr>
        <p:spPr bwMode="auto">
          <a:xfrm>
            <a:off x="3736975" y="2225675"/>
            <a:ext cx="1368425" cy="3905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SHARED SERVICE </a:t>
            </a:r>
            <a:r>
              <a:rPr lang="en-GB" sz="1200" b="1" dirty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INFRASTRUCTURE </a:t>
            </a:r>
          </a:p>
        </p:txBody>
      </p:sp>
      <p:sp>
        <p:nvSpPr>
          <p:cNvPr id="25616" name="Rectangle 16"/>
          <p:cNvSpPr>
            <a:spLocks noChangeAspect="1" noChangeArrowheads="1"/>
          </p:cNvSpPr>
          <p:nvPr/>
        </p:nvSpPr>
        <p:spPr bwMode="auto">
          <a:xfrm>
            <a:off x="2398713" y="4216400"/>
            <a:ext cx="1139825" cy="3905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INTER-BANK PAYMENTS AND SETLEMENT SERVICES</a:t>
            </a:r>
            <a:endParaRPr lang="en-GB" sz="1200" b="1" dirty="0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304800" y="3048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NIBSS </a:t>
            </a:r>
            <a:r>
              <a:rPr lang="en-US" sz="2400" b="1" dirty="0" smtClean="0">
                <a:latin typeface="+mj-lt"/>
              </a:rPr>
              <a:t>Value Proposition</a:t>
            </a:r>
            <a:endParaRPr lang="en-US" sz="24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5867400"/>
            <a:ext cx="8683625" cy="838200"/>
          </a:xfrm>
          <a:prstGeom prst="rect">
            <a:avLst/>
          </a:prstGeom>
          <a:solidFill>
            <a:srgbClr val="245936"/>
          </a:solidFill>
          <a:ln w="9525" algn="ctr">
            <a:noFill/>
            <a:miter lim="800000"/>
            <a:headEnd/>
            <a:tailEnd/>
          </a:ln>
        </p:spPr>
        <p:txBody>
          <a:bodyPr lIns="144000" rIns="144000" anchor="ctr"/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NIBSS is </a:t>
            </a:r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a major driver of the Cash-Less Nigeria project and an enabler of e-payments. NIBSS has an established Training Institute.</a:t>
            </a:r>
            <a:endParaRPr lang="en-US" sz="1600" b="1" kern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576A-BA45-4C54-9E8A-EC04B9CB915E}" type="slidenum">
              <a:rPr lang="pt-PT" smtClean="0"/>
              <a:pPr>
                <a:defRPr/>
              </a:pPr>
              <a:t>6</a:t>
            </a:fld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453045"/>
            <a:ext cx="7924800" cy="1446550"/>
          </a:xfrm>
          <a:prstGeom prst="rect">
            <a:avLst/>
          </a:prstGeom>
          <a:solidFill>
            <a:srgbClr val="245936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Nigeria Central Switch and Mobile Payment Interoperability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610038"/>
            <a:ext cx="2133600" cy="261610"/>
          </a:xfrm>
          <a:prstGeom prst="rect">
            <a:avLst/>
          </a:prstGeom>
        </p:spPr>
        <p:txBody>
          <a:bodyPr/>
          <a:lstStyle/>
          <a:p>
            <a:fld id="{AD973585-954B-4D51-980B-5EBA5AB57A69}" type="slidenum">
              <a:rPr lang="en-GB" smtClean="0"/>
              <a:t>7</a:t>
            </a:fld>
            <a:endParaRPr lang="en-GB"/>
          </a:p>
        </p:txBody>
      </p:sp>
      <p:pic>
        <p:nvPicPr>
          <p:cNvPr id="1026" name="Picture 2" descr="63892cb5-275b-42ab-a542-c3dda0b354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287"/>
            <a:ext cx="9067800" cy="68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109537"/>
            <a:ext cx="7619999" cy="511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ARCHITECTURE OF THE NIGERIA CENTRAL SWITCH</a:t>
            </a:r>
          </a:p>
        </p:txBody>
      </p:sp>
    </p:spTree>
    <p:extLst>
      <p:ext uri="{BB962C8B-B14F-4D97-AF65-F5344CB8AC3E}">
        <p14:creationId xmlns:p14="http://schemas.microsoft.com/office/powerpoint/2010/main" val="258413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A2055E-A76B-4842-977C-30821B369B0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2765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181600"/>
            <a:ext cx="965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 flipH="1">
            <a:off x="4343400" y="2743200"/>
            <a:ext cx="2743200" cy="17526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43400" y="2000250"/>
            <a:ext cx="2514600" cy="241935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7653" idx="1"/>
          </p:cNvCxnSpPr>
          <p:nvPr/>
        </p:nvCxnSpPr>
        <p:spPr>
          <a:xfrm>
            <a:off x="4648200" y="4953000"/>
            <a:ext cx="2590800" cy="44291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26" idx="1"/>
          </p:cNvCxnSpPr>
          <p:nvPr/>
        </p:nvCxnSpPr>
        <p:spPr>
          <a:xfrm>
            <a:off x="4724400" y="5181600"/>
            <a:ext cx="2438400" cy="105013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819400"/>
            <a:ext cx="347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53000"/>
            <a:ext cx="5746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 flipV="1">
            <a:off x="762000" y="4800600"/>
            <a:ext cx="2590800" cy="4572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8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419600"/>
            <a:ext cx="12461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09800"/>
            <a:ext cx="28098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981200"/>
            <a:ext cx="266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2514600"/>
            <a:ext cx="904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2133600" y="3048000"/>
            <a:ext cx="1600200" cy="12954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7200" y="2514600"/>
            <a:ext cx="830262" cy="3048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762000" y="3276600"/>
            <a:ext cx="2133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50" b="1" dirty="0">
                <a:solidFill>
                  <a:schemeClr val="tx2"/>
                </a:solidFill>
                <a:latin typeface="Georgia" pitchFamily="18" charset="0"/>
              </a:rPr>
              <a:t>Mobile </a:t>
            </a:r>
            <a:r>
              <a:rPr lang="en-US" sz="1050" b="1" dirty="0" smtClean="0">
                <a:solidFill>
                  <a:schemeClr val="tx2"/>
                </a:solidFill>
                <a:latin typeface="Georgia" pitchFamily="18" charset="0"/>
              </a:rPr>
              <a:t>Money Service </a:t>
            </a:r>
            <a:r>
              <a:rPr lang="en-US" sz="1050" b="1" dirty="0">
                <a:solidFill>
                  <a:schemeClr val="tx2"/>
                </a:solidFill>
                <a:latin typeface="Georgia" pitchFamily="18" charset="0"/>
              </a:rPr>
              <a:t>Providers</a:t>
            </a:r>
          </a:p>
        </p:txBody>
      </p:sp>
      <p:pic>
        <p:nvPicPr>
          <p:cNvPr id="2769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562600"/>
            <a:ext cx="5746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5" name="Picture 2" descr="C:\Users\najao\AppData\Local\Microsoft\Windows\Temporary Internet Files\Content.IE5\34POCKEA\MC90003006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1700213"/>
            <a:ext cx="6397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6" name="Picture 2" descr="C:\Users\najao\AppData\Local\Microsoft\Windows\Temporary Internet Files\Content.IE5\34POCKEA\MC90003006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133600"/>
            <a:ext cx="6397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5943600"/>
            <a:ext cx="71562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838200" y="5791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Georgia" pitchFamily="18" charset="0"/>
              </a:rPr>
              <a:t>POS Terminals</a:t>
            </a:r>
            <a:endParaRPr lang="en-US" sz="1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133600"/>
            <a:ext cx="347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>
            <a:endCxn id="27686" idx="1"/>
          </p:cNvCxnSpPr>
          <p:nvPr/>
        </p:nvCxnSpPr>
        <p:spPr>
          <a:xfrm flipV="1">
            <a:off x="762000" y="4891088"/>
            <a:ext cx="2514600" cy="82391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/>
          <p:nvPr/>
        </p:nvPicPr>
        <p:blipFill>
          <a:blip r:embed="rId11" cstate="print"/>
          <a:srcRect l="14621" t="20710" r="65840" b="71893"/>
          <a:stretch>
            <a:fillRect/>
          </a:stretch>
        </p:blipFill>
        <p:spPr bwMode="auto">
          <a:xfrm>
            <a:off x="7315200" y="4648200"/>
            <a:ext cx="112014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Connector 60"/>
          <p:cNvCxnSpPr/>
          <p:nvPr/>
        </p:nvCxnSpPr>
        <p:spPr>
          <a:xfrm flipV="1">
            <a:off x="4648200" y="4800600"/>
            <a:ext cx="2514600" cy="7620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2800" y="2819400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latin typeface="Georgia" pitchFamily="18" charset="0"/>
              </a:rPr>
              <a:t>Banks</a:t>
            </a:r>
            <a:endParaRPr lang="en-US" sz="1050" b="1" dirty="0">
              <a:solidFill>
                <a:schemeClr val="tx2"/>
              </a:solidFill>
              <a:latin typeface="Georgia" pitchFamily="18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905000" y="3429000"/>
            <a:ext cx="1676400" cy="9906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6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1295400"/>
            <a:ext cx="9715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>
            <a:off x="3962400" y="2209800"/>
            <a:ext cx="76200" cy="211455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3048000" y="1981200"/>
            <a:ext cx="16573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tx2"/>
                </a:solidFill>
                <a:latin typeface="Georgia" pitchFamily="18" charset="0"/>
              </a:rPr>
              <a:t>International Remittances</a:t>
            </a:r>
            <a:endParaRPr lang="en-US" sz="105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75808-402E-4C2F-A079-98D05B502315}" type="slidenum">
              <a:rPr lang="pt-PT" smtClean="0"/>
              <a:pPr>
                <a:defRPr/>
              </a:pPr>
              <a:t>9</a:t>
            </a:fld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/>
              <a:t>Guideline on interoperability</a:t>
            </a:r>
            <a:endParaRPr lang="en-US" sz="2400" b="1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229601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INTEROPERABILITY - A situation in which payment instruments belonging to a given scheme may be used in systems installed by other schemes.     </a:t>
            </a:r>
            <a:r>
              <a:rPr lang="en-GB" sz="2000" b="1" dirty="0" smtClean="0"/>
              <a:t>- The BIS Red Book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approved Regulatory Framework for Mobile Payment Services in Nigeria requires all Mobile Payment Schemes to be operable. All are required to connect to the NCS for this purpose.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775" y="5867400"/>
            <a:ext cx="8683625" cy="762000"/>
          </a:xfrm>
          <a:prstGeom prst="rect">
            <a:avLst/>
          </a:prstGeom>
          <a:solidFill>
            <a:srgbClr val="245936"/>
          </a:solidFill>
          <a:ln w="9525" algn="ctr">
            <a:noFill/>
            <a:miter lim="800000"/>
            <a:headEnd/>
            <a:tailEnd/>
          </a:ln>
        </p:spPr>
        <p:txBody>
          <a:bodyPr lIns="144000" rIns="144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NIBSS has responsibility to provide Interoperability among the licensed Mobile Payment Operators and is pursuing this with </a:t>
            </a:r>
            <a:r>
              <a:rPr lang="en-US" sz="1600" b="1" dirty="0" err="1" smtClean="0">
                <a:solidFill>
                  <a:schemeClr val="bg1"/>
                </a:solidFill>
              </a:rPr>
              <a:t>vigour</a:t>
            </a:r>
            <a:endParaRPr lang="en-US" sz="16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1_Templates Apresentações Powerpoint v9">
  <a:themeElements>
    <a:clrScheme name="Templates Apresentações Powerpoint v9 15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5ECF7"/>
      </a:accent1>
      <a:accent2>
        <a:srgbClr val="3A75C4"/>
      </a:accent2>
      <a:accent3>
        <a:srgbClr val="FFFFFF"/>
      </a:accent3>
      <a:accent4>
        <a:srgbClr val="000000"/>
      </a:accent4>
      <a:accent5>
        <a:srgbClr val="F0F4FA"/>
      </a:accent5>
      <a:accent6>
        <a:srgbClr val="3469B1"/>
      </a:accent6>
      <a:hlink>
        <a:srgbClr val="91B2DF"/>
      </a:hlink>
      <a:folHlink>
        <a:srgbClr val="969696"/>
      </a:folHlink>
    </a:clrScheme>
    <a:fontScheme name="Templates Apresentações Powerpoint v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s Apresentações Powerpoint v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 Apresentações Powerpoint v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 Apresentações Powerpoint v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 Apresentações Powerpoint v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 Apresentações Powerpoint v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 Apresentações Powerpoint v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 Apresentações Powerpoint v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 Apresentações Powerpoint v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 Apresentações Powerpoint v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 Apresentações Powerpoint v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 Apresentações Powerpoint v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 Apresentações Powerpoint v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s Apresentações Powerpoint v9 13">
        <a:dk1>
          <a:srgbClr val="000000"/>
        </a:dk1>
        <a:lt1>
          <a:srgbClr val="FFFFFF"/>
        </a:lt1>
        <a:dk2>
          <a:srgbClr val="000000"/>
        </a:dk2>
        <a:lt2>
          <a:srgbClr val="4080C0"/>
        </a:lt2>
        <a:accent1>
          <a:srgbClr val="DCE8F4"/>
        </a:accent1>
        <a:accent2>
          <a:srgbClr val="4986C3"/>
        </a:accent2>
        <a:accent3>
          <a:srgbClr val="FFFFFF"/>
        </a:accent3>
        <a:accent4>
          <a:srgbClr val="000000"/>
        </a:accent4>
        <a:accent5>
          <a:srgbClr val="EBF2F8"/>
        </a:accent5>
        <a:accent6>
          <a:srgbClr val="4179B0"/>
        </a:accent6>
        <a:hlink>
          <a:srgbClr val="8EB4DA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 Apresentações Powerpoint v9 1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CDBF0"/>
        </a:accent1>
        <a:accent2>
          <a:srgbClr val="3A75C4"/>
        </a:accent2>
        <a:accent3>
          <a:srgbClr val="FFFFFF"/>
        </a:accent3>
        <a:accent4>
          <a:srgbClr val="000000"/>
        </a:accent4>
        <a:accent5>
          <a:srgbClr val="E2EAF6"/>
        </a:accent5>
        <a:accent6>
          <a:srgbClr val="3469B1"/>
        </a:accent6>
        <a:hlink>
          <a:srgbClr val="91B2D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s Apresentações Powerpoint v9 15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5ECF7"/>
        </a:accent1>
        <a:accent2>
          <a:srgbClr val="3A75C4"/>
        </a:accent2>
        <a:accent3>
          <a:srgbClr val="FFFFFF"/>
        </a:accent3>
        <a:accent4>
          <a:srgbClr val="000000"/>
        </a:accent4>
        <a:accent5>
          <a:srgbClr val="F0F4FA"/>
        </a:accent5>
        <a:accent6>
          <a:srgbClr val="3469B1"/>
        </a:accent6>
        <a:hlink>
          <a:srgbClr val="91B2D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F31BF6C948438E53C2CFC5C72515" ma:contentTypeVersion="3" ma:contentTypeDescription="Create a new document." ma:contentTypeScope="" ma:versionID="321f35c40cf7922ba3961b8476b4f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e0e5df24a3b506f0198320ca4e71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5998E6-367C-42B7-9182-9867A83FDE54}"/>
</file>

<file path=customXml/itemProps2.xml><?xml version="1.0" encoding="utf-8"?>
<ds:datastoreItem xmlns:ds="http://schemas.openxmlformats.org/officeDocument/2006/customXml" ds:itemID="{2FA1BD3C-A062-481D-8221-81379AF5BA34}"/>
</file>

<file path=customXml/itemProps3.xml><?xml version="1.0" encoding="utf-8"?>
<ds:datastoreItem xmlns:ds="http://schemas.openxmlformats.org/officeDocument/2006/customXml" ds:itemID="{E53E91D4-56CD-4932-A57D-1C5DC4F2BFD5}"/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695</Words>
  <Application>Microsoft Office PowerPoint</Application>
  <PresentationFormat>On-screen Show (4:3)</PresentationFormat>
  <Paragraphs>122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Georgia</vt:lpstr>
      <vt:lpstr>Symbol</vt:lpstr>
      <vt:lpstr>Times New Roman</vt:lpstr>
      <vt:lpstr>Webdings</vt:lpstr>
      <vt:lpstr>Wingdings</vt:lpstr>
      <vt:lpstr>1_Templates Apresentações Powerpoint v9</vt:lpstr>
      <vt:lpstr>MOBILE PAYMENT INTEROPERABILITY IN NIGERIA: Plotting the Roadmap for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Sibs 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Gonçalo Veras</dc:creator>
  <cp:lastModifiedBy>'Niyi Ajao</cp:lastModifiedBy>
  <cp:revision>404</cp:revision>
  <cp:lastPrinted>2012-08-08T13:27:50Z</cp:lastPrinted>
  <dcterms:created xsi:type="dcterms:W3CDTF">2012-05-31T08:58:28Z</dcterms:created>
  <dcterms:modified xsi:type="dcterms:W3CDTF">2014-12-03T19:39:30Z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0x0101000158F31BF6C948438E53C2CFC5C72515</vt:lpwstr>
  </property>
</Properties>
</file>