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16" r:id="rId3"/>
    <p:sldId id="301" r:id="rId4"/>
    <p:sldId id="309" r:id="rId5"/>
    <p:sldId id="306" r:id="rId6"/>
    <p:sldId id="311" r:id="rId7"/>
    <p:sldId id="312" r:id="rId8"/>
    <p:sldId id="313" r:id="rId9"/>
    <p:sldId id="314" r:id="rId10"/>
    <p:sldId id="310" r:id="rId11"/>
    <p:sldId id="315" r:id="rId12"/>
  </p:sldIdLst>
  <p:sldSz cx="9144000" cy="6858000" type="screen4x3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600" baseline="0" dirty="0" smtClean="0">
                <a:latin typeface="Arial Narrow" panose="020B0606020202030204" pitchFamily="34" charset="0"/>
              </a:rPr>
              <a:t>#Million Active Accounts</a:t>
            </a:r>
            <a:endParaRPr lang="en-GB" sz="16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8271655647294203"/>
          <c:y val="4.85031748804680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425748016810705E-2"/>
          <c:y val="0.18734472943123601"/>
          <c:w val="0.88920334474330398"/>
          <c:h val="0.716942766015986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 Accounts</c:v>
                </c:pt>
              </c:strCache>
            </c:strRef>
          </c:tx>
          <c:spPr>
            <a:ln w="349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61093965346040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10</c:v>
                </c:pt>
                <c:pt idx="5">
                  <c:v>11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066632"/>
        <c:axId val="209067024"/>
      </c:lineChart>
      <c:catAx>
        <c:axId val="20906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9067024"/>
        <c:crosses val="autoZero"/>
        <c:auto val="1"/>
        <c:lblAlgn val="ctr"/>
        <c:lblOffset val="100"/>
        <c:noMultiLvlLbl val="0"/>
      </c:catAx>
      <c:valAx>
        <c:axId val="20906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9066632"/>
        <c:crosses val="autoZero"/>
        <c:crossBetween val="between"/>
      </c:valAx>
      <c:spPr>
        <a:noFill/>
        <a:ln w="12700">
          <a:solidFill>
            <a:schemeClr val="bg2">
              <a:lumMod val="60000"/>
              <a:lumOff val="4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53975"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1A4C971E-20ED-4753-94AA-4D955EDF3C66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595C3EAD-78E5-455C-A834-3707CD5BACA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21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9D6F2-EAD0-4DDB-A3FA-C44BB30BC7A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3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remittance, merchant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C3EAD-78E5-455C-A834-3707CD5BACA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79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662730"/>
            <a:ext cx="6738457" cy="3516562"/>
          </a:xfrm>
        </p:spPr>
        <p:txBody>
          <a:bodyPr/>
          <a:lstStyle>
            <a:lvl1pPr>
              <a:defRPr sz="76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36228" y="4187765"/>
            <a:ext cx="8095376" cy="4697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444500" y="4697398"/>
            <a:ext cx="6778625" cy="10239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93688" indent="0">
              <a:buNone/>
              <a:defRPr sz="1200">
                <a:solidFill>
                  <a:schemeClr val="bg1"/>
                </a:solidFill>
              </a:defRPr>
            </a:lvl2pPr>
            <a:lvl3pPr marL="587375" indent="0">
              <a:buNone/>
              <a:defRPr sz="1200">
                <a:solidFill>
                  <a:schemeClr val="bg1"/>
                </a:solidFill>
              </a:defRPr>
            </a:lvl3pPr>
            <a:lvl4pPr marL="881062" indent="0">
              <a:buNone/>
              <a:defRPr sz="1200">
                <a:solidFill>
                  <a:schemeClr val="bg1"/>
                </a:solidFill>
              </a:defRPr>
            </a:lvl4pPr>
            <a:lvl5pPr marL="118268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563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8971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8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791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4673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288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060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1459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3707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50781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6648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0D8F-7695-4D4D-BEBF-26CDA21287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92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52494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404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9310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27331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097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2238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8916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032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30918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970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93688" indent="0">
              <a:buNone/>
              <a:defRPr/>
            </a:lvl2pPr>
            <a:lvl3pPr marL="587375" indent="0">
              <a:buNone/>
              <a:defRPr/>
            </a:lvl3pPr>
            <a:lvl4pPr marL="881062" indent="0">
              <a:buNone/>
              <a:defRPr/>
            </a:lvl4pPr>
            <a:lvl5pPr marL="118268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0D8F-7695-4D4D-BEBF-26CDA21287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79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54324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30041" y="172016"/>
            <a:ext cx="7497555" cy="66955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1906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30041" y="172016"/>
            <a:ext cx="7497555" cy="66955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8819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30041" y="172016"/>
            <a:ext cx="7497555" cy="66955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3702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30041" y="172016"/>
            <a:ext cx="7497555" cy="66955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362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30041" y="172016"/>
            <a:ext cx="7497555" cy="66955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3582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24" y="94349"/>
            <a:ext cx="716280" cy="8473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430041" y="172016"/>
            <a:ext cx="7497555" cy="66955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89727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24" y="94349"/>
            <a:ext cx="716280" cy="8473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430041" y="172016"/>
            <a:ext cx="7497555" cy="66955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1425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24" y="94349"/>
            <a:ext cx="716280" cy="8473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430041" y="172016"/>
            <a:ext cx="7497555" cy="66955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31450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24" y="94349"/>
            <a:ext cx="716280" cy="8473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430041" y="172016"/>
            <a:ext cx="7497555" cy="66955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548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7460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24" y="94349"/>
            <a:ext cx="716280" cy="8473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430041" y="172016"/>
            <a:ext cx="7497555" cy="66955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6035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24" y="94349"/>
            <a:ext cx="716280" cy="8473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430041" y="172016"/>
            <a:ext cx="7497555" cy="66955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0255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24" y="94349"/>
            <a:ext cx="716280" cy="8473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430041" y="172016"/>
            <a:ext cx="7497555" cy="66955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5133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EEB226-984E-4F9A-981A-650D6F77E1F3}" type="datetimeFigureOut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27/11/2014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5574-7A75-4699-A1B9-299D7B73F543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51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477076"/>
            <a:ext cx="6300788" cy="1260140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5025247"/>
            <a:ext cx="6300788" cy="136819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59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720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251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8106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1749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686" y="2852256"/>
            <a:ext cx="8097474" cy="1243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7016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"/>
            <a:ext cx="9144000" cy="110337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756"/>
            <a:ext cx="9144000" cy="591312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30041" y="172016"/>
            <a:ext cx="7635657" cy="6695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smtClean="0"/>
              <a:t>Klicka här för att ändra format</a:t>
            </a:r>
            <a:endParaRPr lang="en-GB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32033" y="1408047"/>
            <a:ext cx="8229600" cy="46304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3939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D5D0D8F-7695-4D4D-BEBF-26CDA21287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3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8" r:id="rId3"/>
    <p:sldLayoutId id="2147483700" r:id="rId4"/>
    <p:sldLayoutId id="214748370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99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59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702" r:id="rId43"/>
    <p:sldLayoutId id="2147483703" r:id="rId4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800"/>
        </a:spcBef>
        <a:buClr>
          <a:schemeClr val="accent3"/>
        </a:buClr>
        <a:buSzPct val="130000"/>
        <a:buFont typeface="Arial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5750" algn="l" defTabSz="914400" rtl="0" eaLnBrk="1" latinLnBrk="0" hangingPunct="1">
        <a:spcBef>
          <a:spcPts val="300"/>
        </a:spcBef>
        <a:spcAft>
          <a:spcPts val="300"/>
        </a:spcAft>
        <a:buClr>
          <a:schemeClr val="accent3"/>
        </a:buClr>
        <a:buSzPct val="130000"/>
        <a:buFont typeface="Arial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9000" indent="-301625" algn="l" defTabSz="914400" rtl="0" eaLnBrk="1" latinLnBrk="0" hangingPunct="1">
        <a:spcBef>
          <a:spcPts val="300"/>
        </a:spcBef>
        <a:spcAft>
          <a:spcPts val="300"/>
        </a:spcAft>
        <a:buClr>
          <a:schemeClr val="accent3"/>
        </a:buClr>
        <a:buSzPct val="130000"/>
        <a:buFont typeface="Arial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4750" indent="-293688" algn="l" defTabSz="914400" rtl="0" eaLnBrk="1" latinLnBrk="0" hangingPunct="1">
        <a:spcBef>
          <a:spcPts val="300"/>
        </a:spcBef>
        <a:spcAft>
          <a:spcPts val="300"/>
        </a:spcAft>
        <a:buClr>
          <a:schemeClr val="accent3"/>
        </a:buClr>
        <a:buSzPct val="130000"/>
        <a:buFont typeface="Arial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113" indent="-352425" algn="l" defTabSz="914400" rtl="0" eaLnBrk="1" latinLnBrk="0" hangingPunct="1">
        <a:spcBef>
          <a:spcPts val="300"/>
        </a:spcBef>
        <a:spcAft>
          <a:spcPts val="300"/>
        </a:spcAft>
        <a:buClr>
          <a:schemeClr val="accent3"/>
        </a:buClr>
        <a:buSzPct val="130000"/>
        <a:buFont typeface="Arial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://en.wikipedia.org/wiki/Quadratic_growth" TargetMode="External"/><Relationship Id="rId5" Type="http://schemas.openxmlformats.org/officeDocument/2006/relationships/hyperlink" Target="http://en.wikipedia.org/wiki/Telecommunications_network" TargetMode="External"/><Relationship Id="rId4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9.jpe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ea typeface="ＭＳ Ｐゴシック" pitchFamily="34" charset="-128"/>
              </a:rPr>
              <a:t>Interoperability as a </a:t>
            </a:r>
            <a:r>
              <a:rPr lang="en-US" sz="4400" smtClean="0">
                <a:ea typeface="ＭＳ Ｐゴシック" pitchFamily="34" charset="-128"/>
              </a:rPr>
              <a:t>Driver for </a:t>
            </a:r>
            <a:r>
              <a:rPr lang="en-US" sz="4400" dirty="0" smtClean="0">
                <a:ea typeface="ＭＳ Ｐゴシック" pitchFamily="34" charset="-128"/>
              </a:rPr>
              <a:t>Financial Inclusion</a:t>
            </a:r>
            <a:endParaRPr lang="en-US" sz="4400" dirty="0">
              <a:ea typeface="ＭＳ Ｐゴシック" pitchFamily="34" charset="-128"/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889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scope and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0D8F-7695-4D4D-BEBF-26CDA21287A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08652" y="5757425"/>
            <a:ext cx="867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Clear scope of regulatory focus will help both the regulators and the industry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112838"/>
            <a:ext cx="7337425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6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28600" y="2743200"/>
            <a:ext cx="6300788" cy="1260140"/>
          </a:xfrm>
        </p:spPr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41" y="256683"/>
            <a:ext cx="7635657" cy="669558"/>
          </a:xfrm>
        </p:spPr>
        <p:txBody>
          <a:bodyPr/>
          <a:lstStyle/>
          <a:p>
            <a:r>
              <a:rPr lang="en-US" sz="2800" dirty="0" smtClean="0"/>
              <a:t>Growing an ECO system outside your comfort zone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0D8F-7695-4D4D-BEBF-26CDA21287A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69733" y="1617133"/>
            <a:ext cx="2472267" cy="41825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 Proof point for the industry - Launched </a:t>
            </a:r>
            <a:r>
              <a:rPr lang="en-US" b="1" dirty="0">
                <a:solidFill>
                  <a:srgbClr val="000000"/>
                </a:solidFill>
              </a:rPr>
              <a:t>in Tanzania 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Domestic Interoperability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International Interoperability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Smartphone OTT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Financial system Interoperability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1600200"/>
            <a:ext cx="2472267" cy="41825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Future Interoperability growth requires clearly identified regulatory focus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The role of </a:t>
            </a:r>
            <a:r>
              <a:rPr lang="en-US" dirty="0" err="1" smtClean="0">
                <a:solidFill>
                  <a:srgbClr val="000000"/>
                </a:solidFill>
              </a:rPr>
              <a:t>telco</a:t>
            </a:r>
            <a:r>
              <a:rPr lang="en-US" dirty="0" smtClean="0">
                <a:solidFill>
                  <a:srgbClr val="000000"/>
                </a:solidFill>
              </a:rPr>
              <a:t> regulators and financial service regulators needs to be clearly scoped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267" y="1600200"/>
            <a:ext cx="2472267" cy="41825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Interoperability grows opportunity when understood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Mathematical Models help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Breaking down the competitive suspicion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Overcoming the barriers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50461" cy="745604"/>
          </a:xfrm>
        </p:spPr>
        <p:txBody>
          <a:bodyPr>
            <a:noAutofit/>
          </a:bodyPr>
          <a:lstStyle/>
          <a:p>
            <a:r>
              <a:rPr lang="en-US" sz="3200" dirty="0" smtClean="0"/>
              <a:t>Metcalfe’s Law limited by Dunbar’s number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694" y="2853266"/>
            <a:ext cx="1657371" cy="289187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FoAhQMBEQACEQEDEQH/xAAbAAEBAAMBAQEAAAAAAAAAAAAABAIDBQEGB//EAEQQAAEDAgIFBwgHBgcBAAAAAAEAAgMEEQUSFCExQVETIlJUYZHSBjRic4GUobMVM0JxsbLRJDI1Q1OCIyVyg6Lh8Af/xAAaAQEAAwEBAQAAAAAAAAAAAAAAAQMEAgUG/8QAMxEAAgEBBAcIAQMFAAAAAAAAAAECEgMRMVEEFCEyYXHREzNBUoGRobHwImLBBbLC4eL/2gAMAwEAAhEDEQA/AP3FAEAQBAEAQAoD5582PwVL2STYUWySPMAcXNcWZuaLbyGkXPZuQGOn4m2pLZqvCWNtfJyhJDedlPbew+KA3CtxWXIymdhckro2yFpmcQGlgtawuQXh2vggO1Fn5JnK5RJYZsuy++yAzQBAEAQBAEBpqg50L2tjbJmBGRxsCEBx6TCnw1ELxTSMDXhzv26RwHs3/cUBVT4lVzwRTNpIAJGBwBqDquL9BYXp0E7rmd0Mz02s6rB7w7wKNfhkxQxptZ1WD3h3gTX4ZMUMabWdVg94d4E1+GTFDGm1nVYPeHeBNfhkxQzXLNPMWmWhpn5CS3NOTa4IP2OBI9qa/DJihk7qdpa5owujaHNawhk7m81pu0ambAd3aeKa/DJihmcLDA9j4cOpGFjQ1uWYiwFwPsbrnvKa/DJihlOm1nVYPeHeBNfhkxQxptZ1WD3h3gTX4ZMUMabWdVg94d4E1+GTFDGm1nVYPeHeBNfhkxQxptZ1WD3h3gTX4ZMUM0VuMS0NLJU1UFOyKMXceXd7ABk1k7AFK0+D8GWWWjztZqENrZXhFbLX0EdRPTGmkdmDoS7MWEOIsTx1LXCVcVLM4toRhaOMHel4lq7KwgOLhn8NpPUM/KF87LeZoWBSuSQgCAIAgCAIAgCAIAgMJpY4InyzPayNjS573GwaBtJQmMXJqMVe2cijikxmqjxGqY5lHEc1HA8WLj/VeOPRG4a9p1dX3bDbataNB2MHfJ7z/wAV/L8cMDvYT5ofXTfMcvcse6jyPJeJXI3OxzcxbcEZm7R2hXEEkdC5j2ONbVOym9nPFnffqQEOGj/LaTWfqGflC+dnvM0LApt2lcki3aUAt2lALdpQC3aUBhM9sMT5ZCQxjS51huGsqUr3cQfOR+W2EOghkfpDHzZHMiyte7K4xgOJYSGj/Gj1Eg69iv1ad/5+eBzWjOg8tcErhCWTyx8s0PjEkRBLSGnMbXsOe0XPFRLR7RCtGMXlrhNRSV9VRmoqIqGk0qQtjylzcz25Wh1je7D2axrUvRpppPxdwqRoov8A6DgNTqfLUQF0zooxLCbvsGkmwuQOeBr3rp6JaIVouwryuwTFqplNRVbnSPp3VAzRloyNdldrItcHaNy4no9pBVNExdTuR7G13lFK2aTMMIjcHRMcLaW4bHEf0xuG/bsteq+k9GV2hpxXePH9vBfuzywxw7tu0rkwG3CfND66b5jl71j3UeSM7xLHuaxpc9wa1ouSTYAK4g0traR7mtZUwuc7U0CQa/uQHMwwj6NpNf8AIZ+UL52e8zQsCm44rkkXHFALjigFxxQC44oBccUBPHRUcYtHS07BwbG0bwfxAPsC6rlmRcj1tJSNtlpoBlOYWjGo8VFUsxcjF1PDG0MiijjDzldkY0XFibbFN7YPQ2nbA2aVkLQG53OIAA1azfd/0l7wJUancltOPHEPKBzXmPksHb+4zLlNZbYTwj4D7W/VtPYb9mhbFttf7f8Arj4c8O+LAACwA3BcmA9uOKA2YT5ofXTfMcvese6jyRneJY4Bws4XB3FXEGttNA0gthjBGwhg1IDhYdO4YfSgUc5tCzWAyx5o9JeDKCbf6l89C5N5FGkv6lUdzPEo7NeZfPQm95DSX9SqO5niTs15l89Be8hpL+pVHczxJ2a8y+egq4DSX9SqO5niTs15l89BVwGku6lUdzPEnZrzL56CrgNJd1Oo7m+JOzXmXz0FXAaS7qdR3N/VR2a8y+egq4DSXdTqO5viU9mvMvnoKuBNiGIR0tMameGWGOHnOc8Ny8Neu+/dvXSs15l89DqEJ2slCEW2yGkppcbbFNWtezDo9UVLILPmLTbNKNwuNTO/gObRUSaNqtYaPG6y2zeLy4L+Ze2Z37DgO5VGIWHAIBYcAgNuE+aH103zHL3rHuo8kZ3iVvJa0lrS4gXDRtPYriCSKrqnvY11BKwOPOJezm/H8EBDhpP0bScw/UM3johfOy3maFgUZj0D3hQSMx6B7wgGY9A94QDMege8IBmPQPeEAzHoHvCAZj0D3hARYlisFAGNe18lRLqhp4gHSSnsF9nEnUFKjeXWGjztr2tiWLeC/PcmpcPqKqpZXY0GvlYc0FMw3ip+30n+kdm4BG0sC60t4Qg7Kw2J4vxfRcPcuoCdGPMP1km8dNy7tt70X0jDHAozHoHvCrOhmPQPeEAzHoHvCA3YT5ofXTfMcvdse6jyM7xLVcQEBxcM/htJ6hn5QvnZbzNCwKVySEAQBAEB4SGglxAAFyTuQHHfilRiJMWBNa9mx1dKLwt/0DbIfu1du5dXXYm1aNCx26Tj5Vj6+X74eJXhuFwUBfLmfPVS/W1Mxu9/Z2D0RqChu8pt9IlbXLCKwSwXV8XtLlBQT0Hm59bJ+dystd70X0jmOBQqzoIAgNuE+aH183zHL3rHuo8kZ3iVSBxY4MdlcQbG17FXEEkdPWtkYX12dgPObyLRm9qAhw0H6NpOd/IZu9EL52W8zQsCmx6XwUEix6XwQHlj0vggBuASXAAC5JUA5MmNsmeYcIifiMo1F0WqFh9KQ6vYLnsXV2ZsWhyiqrd0Ljj6Rx97lxPPoeauIfjlQ2oF7ikiGWAfeNr/AO7V2BL0sCdajZbNHV37nvf69NvE67WZQGtIAGoADYoMR7Y9L4IBY9L4KATUAdox538yTd6blba73ovpHMcCmx6XwVZ0LHpfBALO6XwQG3CfND66b5jl7th3UeSM7xLVcQeEgbUBxMOljbhlIXPaByDNpt9kL52W8zTGLfgYT4xhlPqnxGkYdljM2/4qLmXw0TSJ7sG/Rmg49TPJFFBW1jt3IUzsp/udZvxS4t1K0W2bUebX0r38Hhlx2q+opKagYR+/Uv5V4/sZYf8AJP0inRLPek58lcvd7fg8+gIqg5sWnnxE3vycxAiH+22zT7bpVkNdlDZYRUOWPu9vtcdZkbY2BjGBrWiwa0WACi8xt3u94mVjwQgWPBALHggFjwUAmoAdHOo/WyfncrbXe9F9IiOBTY8FWSLHggFjwQGeE+aH183zHL3rDuo8ih4lquIMJYmSttIwOANxcb0GByofJjA2NaTg2HZwNZFM3b2alX2Vn5UbH/UdMau7WXuzYzBKEVBccPw/kgOYBTNzD2rqmORRO3tZ70m+bNlRhVM5rdHo6JpvrL4AdX/rKaVkVGxuF0GUXoaW++0Lf0SlZA1QYVTgu5ejona+bkpwLDtSlZAkxNmF0NRTNmjw+BkmYnlacc61th2A69+32JSsgYGq8nZGSNgOHCVrC4ZoW82w2kW2bEpWQNcdb5Oxsy1Zw8StaHO/Z8lg4XBsRwP4pSsgW0tDQ1ThUQQYfJRvHMywC59v3pSsgb58KpHREQUdG2TcXQNIUUxyBkzC6AMaHUNJmtrtA0a+5TSsga4MKpxJIZ6ShcwnmBlOAQO1KVkBPhVOXM0ekoWi/Pz04Nx2JSsgbXYXQ5TloaQOtqJhb+iilZAzoYJIIeTk5EAfuthZlA9i6uBSgCAIAgCAIAgPCgCAID1AEAQBAEAQBAf/2Q=="/>
          <p:cNvSpPr>
            <a:spLocks noChangeAspect="1" noChangeArrowheads="1"/>
          </p:cNvSpPr>
          <p:nvPr/>
        </p:nvSpPr>
        <p:spPr bwMode="auto">
          <a:xfrm>
            <a:off x="155575" y="-411163"/>
            <a:ext cx="12668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lum bright="-38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20" y="2098990"/>
            <a:ext cx="3947746" cy="2583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5574" y="1128068"/>
            <a:ext cx="4365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Metcalfe's law</a:t>
            </a:r>
            <a:r>
              <a:rPr lang="en-GB" sz="1400" dirty="0"/>
              <a:t> states that the value of a </a:t>
            </a:r>
            <a:r>
              <a:rPr lang="en-GB" sz="1400" dirty="0">
                <a:hlinkClick r:id="rId5" tooltip="Telecommunications network"/>
              </a:rPr>
              <a:t>telecommunications network</a:t>
            </a:r>
            <a:r>
              <a:rPr lang="en-GB" sz="1400" dirty="0"/>
              <a:t> is </a:t>
            </a:r>
            <a:r>
              <a:rPr lang="en-GB" sz="1400" dirty="0">
                <a:hlinkClick r:id="rId6" tooltip="Quadratic growth"/>
              </a:rPr>
              <a:t>proportional to the square</a:t>
            </a:r>
            <a:r>
              <a:rPr lang="en-GB" sz="1400" dirty="0"/>
              <a:t> of the number of connected users of the </a:t>
            </a:r>
            <a:r>
              <a:rPr lang="en-GB" sz="1400" dirty="0" smtClean="0"/>
              <a:t>system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78835" y="2248323"/>
            <a:ext cx="2712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N*(N-1</a:t>
            </a:r>
            <a:r>
              <a:rPr lang="en-GB" b="1" dirty="0"/>
              <a:t>)/</a:t>
            </a:r>
            <a:r>
              <a:rPr lang="en-GB" b="1" dirty="0" smtClean="0"/>
              <a:t>2 = V (value)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When n=2 players </a:t>
            </a:r>
          </a:p>
          <a:p>
            <a:pPr algn="just"/>
            <a:r>
              <a:rPr lang="en-US" sz="1400" dirty="0"/>
              <a:t> </a:t>
            </a:r>
            <a:r>
              <a:rPr lang="en-US" sz="1400" dirty="0" smtClean="0"/>
              <a:t>               2*(2-1)/2 =&gt; </a:t>
            </a:r>
            <a:r>
              <a:rPr lang="en-US" sz="2000" b="1" dirty="0" smtClean="0"/>
              <a:t>v=1</a:t>
            </a:r>
            <a:endParaRPr lang="en-US" sz="1400" b="1" dirty="0" smtClean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When </a:t>
            </a:r>
            <a:r>
              <a:rPr lang="en-US" sz="1400" dirty="0" smtClean="0"/>
              <a:t>n=5 </a:t>
            </a:r>
            <a:r>
              <a:rPr lang="en-US" sz="1400" dirty="0"/>
              <a:t>players </a:t>
            </a:r>
          </a:p>
          <a:p>
            <a:pPr algn="just"/>
            <a:r>
              <a:rPr lang="en-US" sz="1400" dirty="0" smtClean="0"/>
              <a:t>                 5*(5-1)/2 =&gt;</a:t>
            </a:r>
            <a:r>
              <a:rPr lang="en-US" b="1" dirty="0" smtClean="0"/>
              <a:t>v=20</a:t>
            </a:r>
            <a:endParaRPr lang="en-US" sz="1600" b="1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When </a:t>
            </a:r>
            <a:r>
              <a:rPr lang="en-US" sz="1400" dirty="0" smtClean="0"/>
              <a:t>n=12 </a:t>
            </a:r>
            <a:r>
              <a:rPr lang="en-US" sz="1400" dirty="0"/>
              <a:t>players </a:t>
            </a:r>
          </a:p>
          <a:p>
            <a:pPr algn="just"/>
            <a:r>
              <a:rPr lang="en-US" sz="1400" dirty="0"/>
              <a:t> </a:t>
            </a:r>
            <a:r>
              <a:rPr lang="en-US" sz="1400" dirty="0" smtClean="0"/>
              <a:t>            12*(12-1</a:t>
            </a:r>
            <a:r>
              <a:rPr lang="en-US" sz="1400" dirty="0"/>
              <a:t>)/2 </a:t>
            </a:r>
            <a:r>
              <a:rPr lang="en-US" sz="1400" dirty="0" smtClean="0"/>
              <a:t>=&gt; </a:t>
            </a:r>
            <a:r>
              <a:rPr lang="en-US" sz="2000" b="1" dirty="0" smtClean="0"/>
              <a:t>v=66</a:t>
            </a:r>
            <a:endParaRPr lang="en-US" sz="1600" b="1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4920720" y="5202065"/>
            <a:ext cx="3738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/>
              <a:t>Dunbar’s Number </a:t>
            </a:r>
            <a:r>
              <a:rPr lang="en-GB" sz="1400" dirty="0"/>
              <a:t>without scalable </a:t>
            </a:r>
            <a:r>
              <a:rPr lang="en-GB" sz="1400" dirty="0" smtClean="0"/>
              <a:t>methods for collaboration and sharing, the </a:t>
            </a:r>
            <a:r>
              <a:rPr lang="en-GB" sz="1400" dirty="0" smtClean="0">
                <a:solidFill>
                  <a:schemeClr val="accent1"/>
                </a:solidFill>
              </a:rPr>
              <a:t>potential of Metcalfe's law is limited in a closed ecosystem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1401" y="1096309"/>
            <a:ext cx="42417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Case Study </a:t>
            </a:r>
            <a:r>
              <a:rPr lang="en-GB" sz="1400" dirty="0" smtClean="0"/>
              <a:t>Metcalfe's </a:t>
            </a:r>
            <a:r>
              <a:rPr lang="en-GB" sz="1400" dirty="0"/>
              <a:t>theory is apparent in UK SMS volume growth which exploded when the transactions were allowed to cross networks </a:t>
            </a:r>
          </a:p>
        </p:txBody>
      </p:sp>
    </p:spTree>
    <p:extLst>
      <p:ext uri="{BB962C8B-B14F-4D97-AF65-F5344CB8AC3E}">
        <p14:creationId xmlns:p14="http://schemas.microsoft.com/office/powerpoint/2010/main" val="260914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the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5574-7A75-4699-A1B9-299D7B73F543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48705"/>
            <a:ext cx="8483600" cy="4641154"/>
          </a:xfrm>
        </p:spPr>
      </p:pic>
    </p:spTree>
    <p:extLst>
      <p:ext uri="{BB962C8B-B14F-4D97-AF65-F5344CB8AC3E}">
        <p14:creationId xmlns:p14="http://schemas.microsoft.com/office/powerpoint/2010/main" val="27110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64" y="165100"/>
            <a:ext cx="79629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+mn-lt"/>
              </a:rPr>
              <a:t>Interoperability – overcoming the barriers</a:t>
            </a:r>
            <a:endParaRPr lang="en-US" sz="3200" dirty="0">
              <a:latin typeface="+mn-lt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1485900"/>
            <a:ext cx="8864600" cy="55499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investment required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Advantage of MFS is that it leverages unutilized capacity of existing  network infrastructure, relative investment is low and can be executed with existing technology and functionality</a:t>
            </a:r>
          </a:p>
          <a:p>
            <a:pPr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is complicated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We integrate with partners on a daily basis </a:t>
            </a:r>
          </a:p>
          <a:p>
            <a:pPr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leader looses competitive advantage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the MNO with the largest market share stands to gain the most. The gain for the market entrant is only greatest in relative terms </a:t>
            </a:r>
          </a:p>
          <a:p>
            <a:pPr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gained / protected by not Interoperating -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eventually MFS market share will approximate the mobile market share </a:t>
            </a:r>
          </a:p>
          <a:p>
            <a:pPr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will be complicated –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uper agent model already exists - Each operator simply becomes super agent of the other operators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Mobile money in </a:t>
            </a:r>
            <a:r>
              <a:rPr lang="en-US" sz="2800" dirty="0"/>
              <a:t>T</a:t>
            </a:r>
            <a:r>
              <a:rPr lang="en-US" sz="2800" dirty="0" smtClean="0"/>
              <a:t>anzania – an overview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0D8F-7695-4D4D-BEBF-26CDA21287AF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2579047523"/>
              </p:ext>
            </p:extLst>
          </p:nvPr>
        </p:nvGraphicFramePr>
        <p:xfrm>
          <a:off x="178460" y="1287626"/>
          <a:ext cx="4253267" cy="239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reeform 4"/>
          <p:cNvSpPr>
            <a:spLocks/>
          </p:cNvSpPr>
          <p:nvPr/>
        </p:nvSpPr>
        <p:spPr bwMode="auto">
          <a:xfrm>
            <a:off x="5445968" y="2214786"/>
            <a:ext cx="1123071" cy="1208088"/>
          </a:xfrm>
          <a:custGeom>
            <a:avLst/>
            <a:gdLst>
              <a:gd name="T0" fmla="*/ 614 w 707"/>
              <a:gd name="T1" fmla="*/ 33 h 761"/>
              <a:gd name="T2" fmla="*/ 177 w 707"/>
              <a:gd name="T3" fmla="*/ 173 h 761"/>
              <a:gd name="T4" fmla="*/ 97 w 707"/>
              <a:gd name="T5" fmla="*/ 307 h 761"/>
              <a:gd name="T6" fmla="*/ 21 w 707"/>
              <a:gd name="T7" fmla="*/ 353 h 761"/>
              <a:gd name="T8" fmla="*/ 36 w 707"/>
              <a:gd name="T9" fmla="*/ 465 h 761"/>
              <a:gd name="T10" fmla="*/ 0 w 707"/>
              <a:gd name="T11" fmla="*/ 533 h 761"/>
              <a:gd name="T12" fmla="*/ 24 w 707"/>
              <a:gd name="T13" fmla="*/ 587 h 761"/>
              <a:gd name="T14" fmla="*/ 58 w 707"/>
              <a:gd name="T15" fmla="*/ 761 h 761"/>
              <a:gd name="T16" fmla="*/ 126 w 707"/>
              <a:gd name="T17" fmla="*/ 761 h 761"/>
              <a:gd name="T18" fmla="*/ 117 w 707"/>
              <a:gd name="T19" fmla="*/ 456 h 761"/>
              <a:gd name="T20" fmla="*/ 172 w 707"/>
              <a:gd name="T21" fmla="*/ 419 h 761"/>
              <a:gd name="T22" fmla="*/ 550 w 707"/>
              <a:gd name="T23" fmla="*/ 422 h 761"/>
              <a:gd name="T24" fmla="*/ 645 w 707"/>
              <a:gd name="T25" fmla="*/ 238 h 761"/>
              <a:gd name="T26" fmla="*/ 707 w 707"/>
              <a:gd name="T27" fmla="*/ 0 h 761"/>
              <a:gd name="T28" fmla="*/ 614 w 707"/>
              <a:gd name="T29" fmla="*/ 33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7" h="761">
                <a:moveTo>
                  <a:pt x="614" y="33"/>
                </a:moveTo>
                <a:lnTo>
                  <a:pt x="177" y="173"/>
                </a:lnTo>
                <a:lnTo>
                  <a:pt x="97" y="307"/>
                </a:lnTo>
                <a:lnTo>
                  <a:pt x="21" y="353"/>
                </a:lnTo>
                <a:lnTo>
                  <a:pt x="36" y="465"/>
                </a:lnTo>
                <a:lnTo>
                  <a:pt x="0" y="533"/>
                </a:lnTo>
                <a:lnTo>
                  <a:pt x="24" y="587"/>
                </a:lnTo>
                <a:lnTo>
                  <a:pt x="58" y="761"/>
                </a:lnTo>
                <a:lnTo>
                  <a:pt x="126" y="761"/>
                </a:lnTo>
                <a:lnTo>
                  <a:pt x="117" y="456"/>
                </a:lnTo>
                <a:lnTo>
                  <a:pt x="172" y="419"/>
                </a:lnTo>
                <a:lnTo>
                  <a:pt x="550" y="422"/>
                </a:lnTo>
                <a:lnTo>
                  <a:pt x="645" y="238"/>
                </a:lnTo>
                <a:lnTo>
                  <a:pt x="707" y="0"/>
                </a:lnTo>
                <a:lnTo>
                  <a:pt x="614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4451566" y="2075086"/>
            <a:ext cx="1278744" cy="1050925"/>
          </a:xfrm>
          <a:custGeom>
            <a:avLst/>
            <a:gdLst>
              <a:gd name="T0" fmla="*/ 335 w 805"/>
              <a:gd name="T1" fmla="*/ 0 h 662"/>
              <a:gd name="T2" fmla="*/ 240 w 805"/>
              <a:gd name="T3" fmla="*/ 74 h 662"/>
              <a:gd name="T4" fmla="*/ 280 w 805"/>
              <a:gd name="T5" fmla="*/ 409 h 662"/>
              <a:gd name="T6" fmla="*/ 0 w 805"/>
              <a:gd name="T7" fmla="*/ 412 h 662"/>
              <a:gd name="T8" fmla="*/ 8 w 805"/>
              <a:gd name="T9" fmla="*/ 535 h 662"/>
              <a:gd name="T10" fmla="*/ 207 w 805"/>
              <a:gd name="T11" fmla="*/ 545 h 662"/>
              <a:gd name="T12" fmla="*/ 223 w 805"/>
              <a:gd name="T13" fmla="*/ 662 h 662"/>
              <a:gd name="T14" fmla="*/ 318 w 805"/>
              <a:gd name="T15" fmla="*/ 662 h 662"/>
              <a:gd name="T16" fmla="*/ 364 w 805"/>
              <a:gd name="T17" fmla="*/ 541 h 662"/>
              <a:gd name="T18" fmla="*/ 439 w 805"/>
              <a:gd name="T19" fmla="*/ 549 h 662"/>
              <a:gd name="T20" fmla="*/ 725 w 805"/>
              <a:gd name="T21" fmla="*/ 401 h 662"/>
              <a:gd name="T22" fmla="*/ 805 w 805"/>
              <a:gd name="T23" fmla="*/ 265 h 662"/>
              <a:gd name="T24" fmla="*/ 335 w 805"/>
              <a:gd name="T25" fmla="*/ 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5" h="662">
                <a:moveTo>
                  <a:pt x="335" y="0"/>
                </a:moveTo>
                <a:lnTo>
                  <a:pt x="240" y="74"/>
                </a:lnTo>
                <a:lnTo>
                  <a:pt x="280" y="409"/>
                </a:lnTo>
                <a:lnTo>
                  <a:pt x="0" y="412"/>
                </a:lnTo>
                <a:lnTo>
                  <a:pt x="8" y="535"/>
                </a:lnTo>
                <a:lnTo>
                  <a:pt x="207" y="545"/>
                </a:lnTo>
                <a:lnTo>
                  <a:pt x="223" y="662"/>
                </a:lnTo>
                <a:lnTo>
                  <a:pt x="318" y="662"/>
                </a:lnTo>
                <a:lnTo>
                  <a:pt x="364" y="541"/>
                </a:lnTo>
                <a:lnTo>
                  <a:pt x="439" y="549"/>
                </a:lnTo>
                <a:lnTo>
                  <a:pt x="725" y="401"/>
                </a:lnTo>
                <a:lnTo>
                  <a:pt x="805" y="265"/>
                </a:lnTo>
                <a:lnTo>
                  <a:pt x="33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724788" y="1155924"/>
            <a:ext cx="581392" cy="684213"/>
          </a:xfrm>
          <a:custGeom>
            <a:avLst/>
            <a:gdLst>
              <a:gd name="T0" fmla="*/ 366 w 366"/>
              <a:gd name="T1" fmla="*/ 0 h 431"/>
              <a:gd name="T2" fmla="*/ 309 w 366"/>
              <a:gd name="T3" fmla="*/ 92 h 431"/>
              <a:gd name="T4" fmla="*/ 60 w 366"/>
              <a:gd name="T5" fmla="*/ 247 h 431"/>
              <a:gd name="T6" fmla="*/ 0 w 366"/>
              <a:gd name="T7" fmla="*/ 406 h 431"/>
              <a:gd name="T8" fmla="*/ 94 w 366"/>
              <a:gd name="T9" fmla="*/ 431 h 431"/>
              <a:gd name="T10" fmla="*/ 102 w 366"/>
              <a:gd name="T11" fmla="*/ 385 h 431"/>
              <a:gd name="T12" fmla="*/ 335 w 366"/>
              <a:gd name="T13" fmla="*/ 226 h 431"/>
              <a:gd name="T14" fmla="*/ 366 w 366"/>
              <a:gd name="T15" fmla="*/ 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6" h="431">
                <a:moveTo>
                  <a:pt x="366" y="0"/>
                </a:moveTo>
                <a:lnTo>
                  <a:pt x="309" y="92"/>
                </a:lnTo>
                <a:lnTo>
                  <a:pt x="60" y="247"/>
                </a:lnTo>
                <a:lnTo>
                  <a:pt x="0" y="406"/>
                </a:lnTo>
                <a:lnTo>
                  <a:pt x="94" y="431"/>
                </a:lnTo>
                <a:lnTo>
                  <a:pt x="102" y="385"/>
                </a:lnTo>
                <a:lnTo>
                  <a:pt x="335" y="226"/>
                </a:lnTo>
                <a:lnTo>
                  <a:pt x="3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4229176" y="1800449"/>
            <a:ext cx="648109" cy="558800"/>
          </a:xfrm>
          <a:custGeom>
            <a:avLst/>
            <a:gdLst>
              <a:gd name="T0" fmla="*/ 312 w 408"/>
              <a:gd name="T1" fmla="*/ 0 h 352"/>
              <a:gd name="T2" fmla="*/ 408 w 408"/>
              <a:gd name="T3" fmla="*/ 24 h 352"/>
              <a:gd name="T4" fmla="*/ 347 w 408"/>
              <a:gd name="T5" fmla="*/ 89 h 352"/>
              <a:gd name="T6" fmla="*/ 303 w 408"/>
              <a:gd name="T7" fmla="*/ 148 h 352"/>
              <a:gd name="T8" fmla="*/ 217 w 408"/>
              <a:gd name="T9" fmla="*/ 148 h 352"/>
              <a:gd name="T10" fmla="*/ 124 w 408"/>
              <a:gd name="T11" fmla="*/ 352 h 352"/>
              <a:gd name="T12" fmla="*/ 0 w 408"/>
              <a:gd name="T13" fmla="*/ 322 h 352"/>
              <a:gd name="T14" fmla="*/ 120 w 408"/>
              <a:gd name="T15" fmla="*/ 103 h 352"/>
              <a:gd name="T16" fmla="*/ 312 w 408"/>
              <a:gd name="T17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8" h="352">
                <a:moveTo>
                  <a:pt x="312" y="0"/>
                </a:moveTo>
                <a:lnTo>
                  <a:pt x="408" y="24"/>
                </a:lnTo>
                <a:lnTo>
                  <a:pt x="347" y="89"/>
                </a:lnTo>
                <a:lnTo>
                  <a:pt x="303" y="148"/>
                </a:lnTo>
                <a:lnTo>
                  <a:pt x="217" y="148"/>
                </a:lnTo>
                <a:lnTo>
                  <a:pt x="124" y="352"/>
                </a:lnTo>
                <a:lnTo>
                  <a:pt x="0" y="322"/>
                </a:lnTo>
                <a:lnTo>
                  <a:pt x="120" y="103"/>
                </a:lnTo>
                <a:lnTo>
                  <a:pt x="3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927284" y="1273399"/>
            <a:ext cx="304992" cy="465138"/>
          </a:xfrm>
          <a:custGeom>
            <a:avLst/>
            <a:gdLst>
              <a:gd name="T0" fmla="*/ 4 w 192"/>
              <a:gd name="T1" fmla="*/ 25 h 293"/>
              <a:gd name="T2" fmla="*/ 172 w 192"/>
              <a:gd name="T3" fmla="*/ 0 h 293"/>
              <a:gd name="T4" fmla="*/ 192 w 192"/>
              <a:gd name="T5" fmla="*/ 180 h 293"/>
              <a:gd name="T6" fmla="*/ 128 w 192"/>
              <a:gd name="T7" fmla="*/ 293 h 293"/>
              <a:gd name="T8" fmla="*/ 32 w 192"/>
              <a:gd name="T9" fmla="*/ 184 h 293"/>
              <a:gd name="T10" fmla="*/ 0 w 192"/>
              <a:gd name="T11" fmla="*/ 155 h 293"/>
              <a:gd name="T12" fmla="*/ 28 w 192"/>
              <a:gd name="T13" fmla="*/ 106 h 293"/>
              <a:gd name="T14" fmla="*/ 4 w 192"/>
              <a:gd name="T15" fmla="*/ 2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293">
                <a:moveTo>
                  <a:pt x="4" y="25"/>
                </a:moveTo>
                <a:lnTo>
                  <a:pt x="172" y="0"/>
                </a:lnTo>
                <a:lnTo>
                  <a:pt x="192" y="180"/>
                </a:lnTo>
                <a:lnTo>
                  <a:pt x="128" y="293"/>
                </a:lnTo>
                <a:lnTo>
                  <a:pt x="32" y="184"/>
                </a:lnTo>
                <a:lnTo>
                  <a:pt x="0" y="155"/>
                </a:lnTo>
                <a:lnTo>
                  <a:pt x="28" y="106"/>
                </a:lnTo>
                <a:lnTo>
                  <a:pt x="4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4137043" y="1943324"/>
            <a:ext cx="851437" cy="798513"/>
          </a:xfrm>
          <a:custGeom>
            <a:avLst/>
            <a:gdLst>
              <a:gd name="T0" fmla="*/ 404 w 536"/>
              <a:gd name="T1" fmla="*/ 0 h 503"/>
              <a:gd name="T2" fmla="*/ 536 w 536"/>
              <a:gd name="T3" fmla="*/ 83 h 503"/>
              <a:gd name="T4" fmla="*/ 443 w 536"/>
              <a:gd name="T5" fmla="*/ 154 h 503"/>
              <a:gd name="T6" fmla="*/ 483 w 536"/>
              <a:gd name="T7" fmla="*/ 497 h 503"/>
              <a:gd name="T8" fmla="*/ 201 w 536"/>
              <a:gd name="T9" fmla="*/ 497 h 503"/>
              <a:gd name="T10" fmla="*/ 126 w 536"/>
              <a:gd name="T11" fmla="*/ 465 h 503"/>
              <a:gd name="T12" fmla="*/ 0 w 536"/>
              <a:gd name="T13" fmla="*/ 503 h 503"/>
              <a:gd name="T14" fmla="*/ 54 w 536"/>
              <a:gd name="T15" fmla="*/ 364 h 503"/>
              <a:gd name="T16" fmla="*/ 58 w 536"/>
              <a:gd name="T17" fmla="*/ 232 h 503"/>
              <a:gd name="T18" fmla="*/ 182 w 536"/>
              <a:gd name="T19" fmla="*/ 260 h 503"/>
              <a:gd name="T20" fmla="*/ 275 w 536"/>
              <a:gd name="T21" fmla="*/ 57 h 503"/>
              <a:gd name="T22" fmla="*/ 361 w 536"/>
              <a:gd name="T23" fmla="*/ 57 h 503"/>
              <a:gd name="T24" fmla="*/ 404 w 536"/>
              <a:gd name="T25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6" h="503">
                <a:moveTo>
                  <a:pt x="404" y="0"/>
                </a:moveTo>
                <a:lnTo>
                  <a:pt x="536" y="83"/>
                </a:lnTo>
                <a:lnTo>
                  <a:pt x="443" y="154"/>
                </a:lnTo>
                <a:lnTo>
                  <a:pt x="483" y="497"/>
                </a:lnTo>
                <a:lnTo>
                  <a:pt x="201" y="497"/>
                </a:lnTo>
                <a:lnTo>
                  <a:pt x="126" y="465"/>
                </a:lnTo>
                <a:lnTo>
                  <a:pt x="0" y="503"/>
                </a:lnTo>
                <a:lnTo>
                  <a:pt x="54" y="364"/>
                </a:lnTo>
                <a:lnTo>
                  <a:pt x="58" y="232"/>
                </a:lnTo>
                <a:lnTo>
                  <a:pt x="182" y="260"/>
                </a:lnTo>
                <a:lnTo>
                  <a:pt x="275" y="57"/>
                </a:lnTo>
                <a:lnTo>
                  <a:pt x="361" y="57"/>
                </a:lnTo>
                <a:lnTo>
                  <a:pt x="40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775620" y="1154336"/>
            <a:ext cx="1639334" cy="1341438"/>
          </a:xfrm>
          <a:custGeom>
            <a:avLst/>
            <a:gdLst>
              <a:gd name="T0" fmla="*/ 333 w 1032"/>
              <a:gd name="T1" fmla="*/ 0 h 845"/>
              <a:gd name="T2" fmla="*/ 677 w 1032"/>
              <a:gd name="T3" fmla="*/ 108 h 845"/>
              <a:gd name="T4" fmla="*/ 733 w 1032"/>
              <a:gd name="T5" fmla="*/ 97 h 845"/>
              <a:gd name="T6" fmla="*/ 753 w 1032"/>
              <a:gd name="T7" fmla="*/ 183 h 845"/>
              <a:gd name="T8" fmla="*/ 726 w 1032"/>
              <a:gd name="T9" fmla="*/ 230 h 845"/>
              <a:gd name="T10" fmla="*/ 766 w 1032"/>
              <a:gd name="T11" fmla="*/ 266 h 845"/>
              <a:gd name="T12" fmla="*/ 862 w 1032"/>
              <a:gd name="T13" fmla="*/ 373 h 845"/>
              <a:gd name="T14" fmla="*/ 865 w 1032"/>
              <a:gd name="T15" fmla="*/ 474 h 845"/>
              <a:gd name="T16" fmla="*/ 814 w 1032"/>
              <a:gd name="T17" fmla="*/ 536 h 845"/>
              <a:gd name="T18" fmla="*/ 1032 w 1032"/>
              <a:gd name="T19" fmla="*/ 704 h 845"/>
              <a:gd name="T20" fmla="*/ 598 w 1032"/>
              <a:gd name="T21" fmla="*/ 845 h 845"/>
              <a:gd name="T22" fmla="*/ 138 w 1032"/>
              <a:gd name="T23" fmla="*/ 583 h 845"/>
              <a:gd name="T24" fmla="*/ 0 w 1032"/>
              <a:gd name="T25" fmla="*/ 499 h 845"/>
              <a:gd name="T26" fmla="*/ 62 w 1032"/>
              <a:gd name="T27" fmla="*/ 431 h 845"/>
              <a:gd name="T28" fmla="*/ 69 w 1032"/>
              <a:gd name="T29" fmla="*/ 385 h 845"/>
              <a:gd name="T30" fmla="*/ 302 w 1032"/>
              <a:gd name="T31" fmla="*/ 227 h 845"/>
              <a:gd name="T32" fmla="*/ 333 w 1032"/>
              <a:gd name="T33" fmla="*/ 0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2" h="845">
                <a:moveTo>
                  <a:pt x="333" y="0"/>
                </a:moveTo>
                <a:lnTo>
                  <a:pt x="677" y="108"/>
                </a:lnTo>
                <a:lnTo>
                  <a:pt x="733" y="97"/>
                </a:lnTo>
                <a:lnTo>
                  <a:pt x="753" y="183"/>
                </a:lnTo>
                <a:lnTo>
                  <a:pt x="726" y="230"/>
                </a:lnTo>
                <a:lnTo>
                  <a:pt x="766" y="266"/>
                </a:lnTo>
                <a:lnTo>
                  <a:pt x="862" y="373"/>
                </a:lnTo>
                <a:lnTo>
                  <a:pt x="865" y="474"/>
                </a:lnTo>
                <a:lnTo>
                  <a:pt x="814" y="536"/>
                </a:lnTo>
                <a:lnTo>
                  <a:pt x="1032" y="704"/>
                </a:lnTo>
                <a:lnTo>
                  <a:pt x="598" y="845"/>
                </a:lnTo>
                <a:lnTo>
                  <a:pt x="138" y="583"/>
                </a:lnTo>
                <a:lnTo>
                  <a:pt x="0" y="499"/>
                </a:lnTo>
                <a:lnTo>
                  <a:pt x="62" y="431"/>
                </a:lnTo>
                <a:lnTo>
                  <a:pt x="69" y="385"/>
                </a:lnTo>
                <a:lnTo>
                  <a:pt x="302" y="227"/>
                </a:lnTo>
                <a:lnTo>
                  <a:pt x="33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5821542" y="2089072"/>
            <a:ext cx="1221558" cy="957263"/>
          </a:xfrm>
          <a:custGeom>
            <a:avLst/>
            <a:gdLst>
              <a:gd name="T0" fmla="*/ 108 w 769"/>
              <a:gd name="T1" fmla="*/ 0 h 603"/>
              <a:gd name="T2" fmla="*/ 45 w 769"/>
              <a:gd name="T3" fmla="*/ 109 h 603"/>
              <a:gd name="T4" fmla="*/ 52 w 769"/>
              <a:gd name="T5" fmla="*/ 221 h 603"/>
              <a:gd name="T6" fmla="*/ 0 w 769"/>
              <a:gd name="T7" fmla="*/ 284 h 603"/>
              <a:gd name="T8" fmla="*/ 223 w 769"/>
              <a:gd name="T9" fmla="*/ 451 h 603"/>
              <a:gd name="T10" fmla="*/ 317 w 769"/>
              <a:gd name="T11" fmla="*/ 418 h 603"/>
              <a:gd name="T12" fmla="*/ 688 w 769"/>
              <a:gd name="T13" fmla="*/ 603 h 603"/>
              <a:gd name="T14" fmla="*/ 763 w 769"/>
              <a:gd name="T15" fmla="*/ 567 h 603"/>
              <a:gd name="T16" fmla="*/ 769 w 769"/>
              <a:gd name="T17" fmla="*/ 457 h 603"/>
              <a:gd name="T18" fmla="*/ 752 w 769"/>
              <a:gd name="T19" fmla="*/ 89 h 603"/>
              <a:gd name="T20" fmla="*/ 567 w 769"/>
              <a:gd name="T21" fmla="*/ 38 h 603"/>
              <a:gd name="T22" fmla="*/ 481 w 769"/>
              <a:gd name="T23" fmla="*/ 99 h 603"/>
              <a:gd name="T24" fmla="*/ 420 w 769"/>
              <a:gd name="T25" fmla="*/ 175 h 603"/>
              <a:gd name="T26" fmla="*/ 252 w 769"/>
              <a:gd name="T27" fmla="*/ 29 h 603"/>
              <a:gd name="T28" fmla="*/ 108 w 769"/>
              <a:gd name="T29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9" h="603">
                <a:moveTo>
                  <a:pt x="108" y="0"/>
                </a:moveTo>
                <a:lnTo>
                  <a:pt x="45" y="109"/>
                </a:lnTo>
                <a:lnTo>
                  <a:pt x="52" y="221"/>
                </a:lnTo>
                <a:lnTo>
                  <a:pt x="0" y="284"/>
                </a:lnTo>
                <a:lnTo>
                  <a:pt x="223" y="451"/>
                </a:lnTo>
                <a:lnTo>
                  <a:pt x="317" y="418"/>
                </a:lnTo>
                <a:lnTo>
                  <a:pt x="688" y="603"/>
                </a:lnTo>
                <a:lnTo>
                  <a:pt x="763" y="567"/>
                </a:lnTo>
                <a:lnTo>
                  <a:pt x="769" y="457"/>
                </a:lnTo>
                <a:lnTo>
                  <a:pt x="752" y="89"/>
                </a:lnTo>
                <a:lnTo>
                  <a:pt x="567" y="38"/>
                </a:lnTo>
                <a:lnTo>
                  <a:pt x="481" y="99"/>
                </a:lnTo>
                <a:lnTo>
                  <a:pt x="420" y="175"/>
                </a:lnTo>
                <a:lnTo>
                  <a:pt x="252" y="29"/>
                </a:lnTo>
                <a:lnTo>
                  <a:pt x="1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247329" y="1689324"/>
            <a:ext cx="772012" cy="600075"/>
          </a:xfrm>
          <a:custGeom>
            <a:avLst/>
            <a:gdLst>
              <a:gd name="T0" fmla="*/ 0 w 486"/>
              <a:gd name="T1" fmla="*/ 0 h 378"/>
              <a:gd name="T2" fmla="*/ 20 w 486"/>
              <a:gd name="T3" fmla="*/ 378 h 378"/>
              <a:gd name="T4" fmla="*/ 486 w 486"/>
              <a:gd name="T5" fmla="*/ 378 h 378"/>
              <a:gd name="T6" fmla="*/ 287 w 486"/>
              <a:gd name="T7" fmla="*/ 163 h 378"/>
              <a:gd name="T8" fmla="*/ 287 w 486"/>
              <a:gd name="T9" fmla="*/ 20 h 378"/>
              <a:gd name="T10" fmla="*/ 188 w 486"/>
              <a:gd name="T11" fmla="*/ 11 h 378"/>
              <a:gd name="T12" fmla="*/ 119 w 486"/>
              <a:gd name="T13" fmla="*/ 31 h 378"/>
              <a:gd name="T14" fmla="*/ 0 w 486"/>
              <a:gd name="T15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6" h="378">
                <a:moveTo>
                  <a:pt x="0" y="0"/>
                </a:moveTo>
                <a:lnTo>
                  <a:pt x="20" y="378"/>
                </a:lnTo>
                <a:lnTo>
                  <a:pt x="486" y="378"/>
                </a:lnTo>
                <a:lnTo>
                  <a:pt x="287" y="163"/>
                </a:lnTo>
                <a:lnTo>
                  <a:pt x="287" y="20"/>
                </a:lnTo>
                <a:lnTo>
                  <a:pt x="188" y="11"/>
                </a:lnTo>
                <a:lnTo>
                  <a:pt x="119" y="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6951868" y="2276699"/>
            <a:ext cx="1231089" cy="1250950"/>
          </a:xfrm>
          <a:custGeom>
            <a:avLst/>
            <a:gdLst>
              <a:gd name="T0" fmla="*/ 206 w 775"/>
              <a:gd name="T1" fmla="*/ 0 h 788"/>
              <a:gd name="T2" fmla="*/ 668 w 775"/>
              <a:gd name="T3" fmla="*/ 0 h 788"/>
              <a:gd name="T4" fmla="*/ 775 w 775"/>
              <a:gd name="T5" fmla="*/ 270 h 788"/>
              <a:gd name="T6" fmla="*/ 663 w 775"/>
              <a:gd name="T7" fmla="*/ 547 h 788"/>
              <a:gd name="T8" fmla="*/ 679 w 775"/>
              <a:gd name="T9" fmla="*/ 712 h 788"/>
              <a:gd name="T10" fmla="*/ 619 w 775"/>
              <a:gd name="T11" fmla="*/ 787 h 788"/>
              <a:gd name="T12" fmla="*/ 443 w 775"/>
              <a:gd name="T13" fmla="*/ 788 h 788"/>
              <a:gd name="T14" fmla="*/ 274 w 775"/>
              <a:gd name="T15" fmla="*/ 737 h 788"/>
              <a:gd name="T16" fmla="*/ 198 w 775"/>
              <a:gd name="T17" fmla="*/ 636 h 788"/>
              <a:gd name="T18" fmla="*/ 126 w 775"/>
              <a:gd name="T19" fmla="*/ 629 h 788"/>
              <a:gd name="T20" fmla="*/ 0 w 775"/>
              <a:gd name="T21" fmla="*/ 410 h 788"/>
              <a:gd name="T22" fmla="*/ 39 w 775"/>
              <a:gd name="T23" fmla="*/ 313 h 788"/>
              <a:gd name="T24" fmla="*/ 99 w 775"/>
              <a:gd name="T25" fmla="*/ 295 h 788"/>
              <a:gd name="T26" fmla="*/ 126 w 775"/>
              <a:gd name="T27" fmla="*/ 148 h 788"/>
              <a:gd name="T28" fmla="*/ 198 w 775"/>
              <a:gd name="T29" fmla="*/ 111 h 788"/>
              <a:gd name="T30" fmla="*/ 206 w 775"/>
              <a:gd name="T31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75" h="788">
                <a:moveTo>
                  <a:pt x="206" y="0"/>
                </a:moveTo>
                <a:lnTo>
                  <a:pt x="668" y="0"/>
                </a:lnTo>
                <a:lnTo>
                  <a:pt x="775" y="270"/>
                </a:lnTo>
                <a:lnTo>
                  <a:pt x="663" y="547"/>
                </a:lnTo>
                <a:lnTo>
                  <a:pt x="679" y="712"/>
                </a:lnTo>
                <a:lnTo>
                  <a:pt x="619" y="787"/>
                </a:lnTo>
                <a:lnTo>
                  <a:pt x="443" y="788"/>
                </a:lnTo>
                <a:lnTo>
                  <a:pt x="274" y="737"/>
                </a:lnTo>
                <a:lnTo>
                  <a:pt x="198" y="636"/>
                </a:lnTo>
                <a:lnTo>
                  <a:pt x="126" y="629"/>
                </a:lnTo>
                <a:lnTo>
                  <a:pt x="0" y="410"/>
                </a:lnTo>
                <a:lnTo>
                  <a:pt x="39" y="313"/>
                </a:lnTo>
                <a:lnTo>
                  <a:pt x="99" y="295"/>
                </a:lnTo>
                <a:lnTo>
                  <a:pt x="126" y="148"/>
                </a:lnTo>
                <a:lnTo>
                  <a:pt x="198" y="111"/>
                </a:lnTo>
                <a:lnTo>
                  <a:pt x="20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6313290" y="2217961"/>
            <a:ext cx="838729" cy="1049338"/>
          </a:xfrm>
          <a:custGeom>
            <a:avLst/>
            <a:gdLst>
              <a:gd name="T0" fmla="*/ 159 w 528"/>
              <a:gd name="T1" fmla="*/ 0 h 661"/>
              <a:gd name="T2" fmla="*/ 528 w 528"/>
              <a:gd name="T3" fmla="*/ 185 h 661"/>
              <a:gd name="T4" fmla="*/ 502 w 528"/>
              <a:gd name="T5" fmla="*/ 333 h 661"/>
              <a:gd name="T6" fmla="*/ 442 w 528"/>
              <a:gd name="T7" fmla="*/ 351 h 661"/>
              <a:gd name="T8" fmla="*/ 405 w 528"/>
              <a:gd name="T9" fmla="*/ 446 h 661"/>
              <a:gd name="T10" fmla="*/ 474 w 528"/>
              <a:gd name="T11" fmla="*/ 563 h 661"/>
              <a:gd name="T12" fmla="*/ 313 w 528"/>
              <a:gd name="T13" fmla="*/ 636 h 661"/>
              <a:gd name="T14" fmla="*/ 139 w 528"/>
              <a:gd name="T15" fmla="*/ 661 h 661"/>
              <a:gd name="T16" fmla="*/ 85 w 528"/>
              <a:gd name="T17" fmla="*/ 626 h 661"/>
              <a:gd name="T18" fmla="*/ 145 w 528"/>
              <a:gd name="T19" fmla="*/ 572 h 661"/>
              <a:gd name="T20" fmla="*/ 102 w 528"/>
              <a:gd name="T21" fmla="*/ 450 h 661"/>
              <a:gd name="T22" fmla="*/ 0 w 528"/>
              <a:gd name="T23" fmla="*/ 421 h 661"/>
              <a:gd name="T24" fmla="*/ 97 w 528"/>
              <a:gd name="T25" fmla="*/ 230 h 661"/>
              <a:gd name="T26" fmla="*/ 159 w 528"/>
              <a:gd name="T27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8" h="661">
                <a:moveTo>
                  <a:pt x="159" y="0"/>
                </a:moveTo>
                <a:lnTo>
                  <a:pt x="528" y="185"/>
                </a:lnTo>
                <a:lnTo>
                  <a:pt x="502" y="333"/>
                </a:lnTo>
                <a:lnTo>
                  <a:pt x="442" y="351"/>
                </a:lnTo>
                <a:lnTo>
                  <a:pt x="405" y="446"/>
                </a:lnTo>
                <a:lnTo>
                  <a:pt x="474" y="563"/>
                </a:lnTo>
                <a:lnTo>
                  <a:pt x="313" y="636"/>
                </a:lnTo>
                <a:lnTo>
                  <a:pt x="139" y="661"/>
                </a:lnTo>
                <a:lnTo>
                  <a:pt x="85" y="626"/>
                </a:lnTo>
                <a:lnTo>
                  <a:pt x="145" y="572"/>
                </a:lnTo>
                <a:lnTo>
                  <a:pt x="102" y="450"/>
                </a:lnTo>
                <a:lnTo>
                  <a:pt x="0" y="421"/>
                </a:lnTo>
                <a:lnTo>
                  <a:pt x="97" y="230"/>
                </a:lnTo>
                <a:lnTo>
                  <a:pt x="1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4110038" y="2679924"/>
            <a:ext cx="354236" cy="244475"/>
          </a:xfrm>
          <a:custGeom>
            <a:avLst/>
            <a:gdLst>
              <a:gd name="T0" fmla="*/ 18 w 223"/>
              <a:gd name="T1" fmla="*/ 37 h 154"/>
              <a:gd name="T2" fmla="*/ 142 w 223"/>
              <a:gd name="T3" fmla="*/ 0 h 154"/>
              <a:gd name="T4" fmla="*/ 216 w 223"/>
              <a:gd name="T5" fmla="*/ 31 h 154"/>
              <a:gd name="T6" fmla="*/ 223 w 223"/>
              <a:gd name="T7" fmla="*/ 154 h 154"/>
              <a:gd name="T8" fmla="*/ 0 w 223"/>
              <a:gd name="T9" fmla="*/ 140 h 154"/>
              <a:gd name="T10" fmla="*/ 18 w 223"/>
              <a:gd name="T11" fmla="*/ 3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" h="154">
                <a:moveTo>
                  <a:pt x="18" y="37"/>
                </a:moveTo>
                <a:lnTo>
                  <a:pt x="142" y="0"/>
                </a:lnTo>
                <a:lnTo>
                  <a:pt x="216" y="31"/>
                </a:lnTo>
                <a:lnTo>
                  <a:pt x="223" y="154"/>
                </a:lnTo>
                <a:lnTo>
                  <a:pt x="0" y="140"/>
                </a:lnTo>
                <a:lnTo>
                  <a:pt x="18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4110038" y="2902174"/>
            <a:ext cx="354236" cy="128588"/>
          </a:xfrm>
          <a:custGeom>
            <a:avLst/>
            <a:gdLst>
              <a:gd name="T0" fmla="*/ 0 w 223"/>
              <a:gd name="T1" fmla="*/ 0 h 81"/>
              <a:gd name="T2" fmla="*/ 223 w 223"/>
              <a:gd name="T3" fmla="*/ 13 h 81"/>
              <a:gd name="T4" fmla="*/ 103 w 223"/>
              <a:gd name="T5" fmla="*/ 81 h 81"/>
              <a:gd name="T6" fmla="*/ 0 w 223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" h="81">
                <a:moveTo>
                  <a:pt x="0" y="0"/>
                </a:moveTo>
                <a:lnTo>
                  <a:pt x="223" y="13"/>
                </a:lnTo>
                <a:lnTo>
                  <a:pt x="103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4273654" y="2921224"/>
            <a:ext cx="540091" cy="387350"/>
          </a:xfrm>
          <a:custGeom>
            <a:avLst/>
            <a:gdLst>
              <a:gd name="T0" fmla="*/ 0 w 340"/>
              <a:gd name="T1" fmla="*/ 67 h 244"/>
              <a:gd name="T2" fmla="*/ 117 w 340"/>
              <a:gd name="T3" fmla="*/ 0 h 244"/>
              <a:gd name="T4" fmla="*/ 321 w 340"/>
              <a:gd name="T5" fmla="*/ 11 h 244"/>
              <a:gd name="T6" fmla="*/ 340 w 340"/>
              <a:gd name="T7" fmla="*/ 134 h 244"/>
              <a:gd name="T8" fmla="*/ 310 w 340"/>
              <a:gd name="T9" fmla="*/ 244 h 244"/>
              <a:gd name="T10" fmla="*/ 216 w 340"/>
              <a:gd name="T11" fmla="*/ 177 h 244"/>
              <a:gd name="T12" fmla="*/ 151 w 340"/>
              <a:gd name="T13" fmla="*/ 112 h 244"/>
              <a:gd name="T14" fmla="*/ 95 w 340"/>
              <a:gd name="T15" fmla="*/ 164 h 244"/>
              <a:gd name="T16" fmla="*/ 0 w 340"/>
              <a:gd name="T17" fmla="*/ 6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" h="244">
                <a:moveTo>
                  <a:pt x="0" y="67"/>
                </a:moveTo>
                <a:lnTo>
                  <a:pt x="117" y="0"/>
                </a:lnTo>
                <a:lnTo>
                  <a:pt x="321" y="11"/>
                </a:lnTo>
                <a:lnTo>
                  <a:pt x="340" y="134"/>
                </a:lnTo>
                <a:lnTo>
                  <a:pt x="310" y="244"/>
                </a:lnTo>
                <a:lnTo>
                  <a:pt x="216" y="177"/>
                </a:lnTo>
                <a:lnTo>
                  <a:pt x="151" y="112"/>
                </a:lnTo>
                <a:lnTo>
                  <a:pt x="95" y="164"/>
                </a:lnTo>
                <a:lnTo>
                  <a:pt x="0" y="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4421384" y="3095849"/>
            <a:ext cx="193797" cy="238125"/>
          </a:xfrm>
          <a:custGeom>
            <a:avLst/>
            <a:gdLst>
              <a:gd name="T0" fmla="*/ 58 w 122"/>
              <a:gd name="T1" fmla="*/ 0 h 150"/>
              <a:gd name="T2" fmla="*/ 0 w 122"/>
              <a:gd name="T3" fmla="*/ 54 h 150"/>
              <a:gd name="T4" fmla="*/ 94 w 122"/>
              <a:gd name="T5" fmla="*/ 150 h 150"/>
              <a:gd name="T6" fmla="*/ 122 w 122"/>
              <a:gd name="T7" fmla="*/ 64 h 150"/>
              <a:gd name="T8" fmla="*/ 58 w 122"/>
              <a:gd name="T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50">
                <a:moveTo>
                  <a:pt x="58" y="0"/>
                </a:moveTo>
                <a:lnTo>
                  <a:pt x="0" y="54"/>
                </a:lnTo>
                <a:lnTo>
                  <a:pt x="94" y="150"/>
                </a:lnTo>
                <a:lnTo>
                  <a:pt x="122" y="64"/>
                </a:lnTo>
                <a:lnTo>
                  <a:pt x="5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4565938" y="3194274"/>
            <a:ext cx="200151" cy="298450"/>
          </a:xfrm>
          <a:custGeom>
            <a:avLst/>
            <a:gdLst>
              <a:gd name="T0" fmla="*/ 29 w 126"/>
              <a:gd name="T1" fmla="*/ 0 h 188"/>
              <a:gd name="T2" fmla="*/ 0 w 126"/>
              <a:gd name="T3" fmla="*/ 88 h 188"/>
              <a:gd name="T4" fmla="*/ 99 w 126"/>
              <a:gd name="T5" fmla="*/ 188 h 188"/>
              <a:gd name="T6" fmla="*/ 126 w 126"/>
              <a:gd name="T7" fmla="*/ 71 h 188"/>
              <a:gd name="T8" fmla="*/ 29 w 126"/>
              <a:gd name="T9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88">
                <a:moveTo>
                  <a:pt x="29" y="0"/>
                </a:moveTo>
                <a:lnTo>
                  <a:pt x="0" y="88"/>
                </a:lnTo>
                <a:lnTo>
                  <a:pt x="99" y="188"/>
                </a:lnTo>
                <a:lnTo>
                  <a:pt x="126" y="71"/>
                </a:lnTo>
                <a:lnTo>
                  <a:pt x="2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4721611" y="3124424"/>
            <a:ext cx="424130" cy="368300"/>
          </a:xfrm>
          <a:custGeom>
            <a:avLst/>
            <a:gdLst>
              <a:gd name="T0" fmla="*/ 58 w 267"/>
              <a:gd name="T1" fmla="*/ 0 h 232"/>
              <a:gd name="T2" fmla="*/ 146 w 267"/>
              <a:gd name="T3" fmla="*/ 0 h 232"/>
              <a:gd name="T4" fmla="*/ 267 w 267"/>
              <a:gd name="T5" fmla="*/ 85 h 232"/>
              <a:gd name="T6" fmla="*/ 256 w 267"/>
              <a:gd name="T7" fmla="*/ 190 h 232"/>
              <a:gd name="T8" fmla="*/ 91 w 267"/>
              <a:gd name="T9" fmla="*/ 191 h 232"/>
              <a:gd name="T10" fmla="*/ 0 w 267"/>
              <a:gd name="T11" fmla="*/ 232 h 232"/>
              <a:gd name="T12" fmla="*/ 28 w 267"/>
              <a:gd name="T13" fmla="*/ 114 h 232"/>
              <a:gd name="T14" fmla="*/ 58 w 267"/>
              <a:gd name="T1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" h="232">
                <a:moveTo>
                  <a:pt x="58" y="0"/>
                </a:moveTo>
                <a:lnTo>
                  <a:pt x="146" y="0"/>
                </a:lnTo>
                <a:lnTo>
                  <a:pt x="267" y="85"/>
                </a:lnTo>
                <a:lnTo>
                  <a:pt x="256" y="190"/>
                </a:lnTo>
                <a:lnTo>
                  <a:pt x="91" y="191"/>
                </a:lnTo>
                <a:lnTo>
                  <a:pt x="0" y="232"/>
                </a:lnTo>
                <a:lnTo>
                  <a:pt x="28" y="114"/>
                </a:lnTo>
                <a:lnTo>
                  <a:pt x="5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5125091" y="3075211"/>
            <a:ext cx="297050" cy="350838"/>
          </a:xfrm>
          <a:custGeom>
            <a:avLst/>
            <a:gdLst>
              <a:gd name="T0" fmla="*/ 23 w 187"/>
              <a:gd name="T1" fmla="*/ 4 h 221"/>
              <a:gd name="T2" fmla="*/ 154 w 187"/>
              <a:gd name="T3" fmla="*/ 0 h 221"/>
              <a:gd name="T4" fmla="*/ 187 w 187"/>
              <a:gd name="T5" fmla="*/ 221 h 221"/>
              <a:gd name="T6" fmla="*/ 0 w 187"/>
              <a:gd name="T7" fmla="*/ 221 h 221"/>
              <a:gd name="T8" fmla="*/ 23 w 187"/>
              <a:gd name="T9" fmla="*/ 4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221">
                <a:moveTo>
                  <a:pt x="23" y="4"/>
                </a:moveTo>
                <a:lnTo>
                  <a:pt x="154" y="0"/>
                </a:lnTo>
                <a:lnTo>
                  <a:pt x="187" y="221"/>
                </a:lnTo>
                <a:lnTo>
                  <a:pt x="0" y="221"/>
                </a:lnTo>
                <a:lnTo>
                  <a:pt x="23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4948767" y="2771999"/>
            <a:ext cx="592511" cy="650875"/>
          </a:xfrm>
          <a:custGeom>
            <a:avLst/>
            <a:gdLst>
              <a:gd name="T0" fmla="*/ 49 w 373"/>
              <a:gd name="T1" fmla="*/ 101 h 410"/>
              <a:gd name="T2" fmla="*/ 0 w 373"/>
              <a:gd name="T3" fmla="*/ 222 h 410"/>
              <a:gd name="T4" fmla="*/ 122 w 373"/>
              <a:gd name="T5" fmla="*/ 308 h 410"/>
              <a:gd name="T6" fmla="*/ 137 w 373"/>
              <a:gd name="T7" fmla="*/ 197 h 410"/>
              <a:gd name="T8" fmla="*/ 265 w 373"/>
              <a:gd name="T9" fmla="*/ 191 h 410"/>
              <a:gd name="T10" fmla="*/ 296 w 373"/>
              <a:gd name="T11" fmla="*/ 410 h 410"/>
              <a:gd name="T12" fmla="*/ 373 w 373"/>
              <a:gd name="T13" fmla="*/ 410 h 410"/>
              <a:gd name="T14" fmla="*/ 337 w 373"/>
              <a:gd name="T15" fmla="*/ 235 h 410"/>
              <a:gd name="T16" fmla="*/ 313 w 373"/>
              <a:gd name="T17" fmla="*/ 181 h 410"/>
              <a:gd name="T18" fmla="*/ 352 w 373"/>
              <a:gd name="T19" fmla="*/ 158 h 410"/>
              <a:gd name="T20" fmla="*/ 336 w 373"/>
              <a:gd name="T21" fmla="*/ 0 h 410"/>
              <a:gd name="T22" fmla="*/ 130 w 373"/>
              <a:gd name="T23" fmla="*/ 106 h 410"/>
              <a:gd name="T24" fmla="*/ 49 w 373"/>
              <a:gd name="T25" fmla="*/ 101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3" h="410">
                <a:moveTo>
                  <a:pt x="49" y="101"/>
                </a:moveTo>
                <a:lnTo>
                  <a:pt x="0" y="222"/>
                </a:lnTo>
                <a:lnTo>
                  <a:pt x="122" y="308"/>
                </a:lnTo>
                <a:lnTo>
                  <a:pt x="137" y="197"/>
                </a:lnTo>
                <a:lnTo>
                  <a:pt x="265" y="191"/>
                </a:lnTo>
                <a:lnTo>
                  <a:pt x="296" y="410"/>
                </a:lnTo>
                <a:lnTo>
                  <a:pt x="373" y="410"/>
                </a:lnTo>
                <a:lnTo>
                  <a:pt x="337" y="235"/>
                </a:lnTo>
                <a:lnTo>
                  <a:pt x="313" y="181"/>
                </a:lnTo>
                <a:lnTo>
                  <a:pt x="352" y="158"/>
                </a:lnTo>
                <a:lnTo>
                  <a:pt x="336" y="0"/>
                </a:lnTo>
                <a:lnTo>
                  <a:pt x="130" y="106"/>
                </a:lnTo>
                <a:lnTo>
                  <a:pt x="49" y="1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5625469" y="2875186"/>
            <a:ext cx="848260" cy="676275"/>
          </a:xfrm>
          <a:custGeom>
            <a:avLst/>
            <a:gdLst>
              <a:gd name="T0" fmla="*/ 59 w 534"/>
              <a:gd name="T1" fmla="*/ 0 h 426"/>
              <a:gd name="T2" fmla="*/ 0 w 534"/>
              <a:gd name="T3" fmla="*/ 40 h 426"/>
              <a:gd name="T4" fmla="*/ 10 w 534"/>
              <a:gd name="T5" fmla="*/ 345 h 426"/>
              <a:gd name="T6" fmla="*/ 257 w 534"/>
              <a:gd name="T7" fmla="*/ 426 h 426"/>
              <a:gd name="T8" fmla="*/ 281 w 534"/>
              <a:gd name="T9" fmla="*/ 285 h 426"/>
              <a:gd name="T10" fmla="*/ 453 w 534"/>
              <a:gd name="T11" fmla="*/ 209 h 426"/>
              <a:gd name="T12" fmla="*/ 534 w 534"/>
              <a:gd name="T13" fmla="*/ 32 h 426"/>
              <a:gd name="T14" fmla="*/ 439 w 534"/>
              <a:gd name="T15" fmla="*/ 4 h 426"/>
              <a:gd name="T16" fmla="*/ 59 w 534"/>
              <a:gd name="T17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4" h="426">
                <a:moveTo>
                  <a:pt x="59" y="0"/>
                </a:moveTo>
                <a:lnTo>
                  <a:pt x="0" y="40"/>
                </a:lnTo>
                <a:lnTo>
                  <a:pt x="10" y="345"/>
                </a:lnTo>
                <a:lnTo>
                  <a:pt x="257" y="426"/>
                </a:lnTo>
                <a:lnTo>
                  <a:pt x="281" y="285"/>
                </a:lnTo>
                <a:lnTo>
                  <a:pt x="453" y="209"/>
                </a:lnTo>
                <a:lnTo>
                  <a:pt x="534" y="32"/>
                </a:lnTo>
                <a:lnTo>
                  <a:pt x="439" y="4"/>
                </a:lnTo>
                <a:lnTo>
                  <a:pt x="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6027360" y="2922811"/>
            <a:ext cx="533737" cy="674688"/>
          </a:xfrm>
          <a:custGeom>
            <a:avLst/>
            <a:gdLst>
              <a:gd name="T0" fmla="*/ 281 w 336"/>
              <a:gd name="T1" fmla="*/ 0 h 425"/>
              <a:gd name="T2" fmla="*/ 199 w 336"/>
              <a:gd name="T3" fmla="*/ 178 h 425"/>
              <a:gd name="T4" fmla="*/ 20 w 336"/>
              <a:gd name="T5" fmla="*/ 255 h 425"/>
              <a:gd name="T6" fmla="*/ 0 w 336"/>
              <a:gd name="T7" fmla="*/ 390 h 425"/>
              <a:gd name="T8" fmla="*/ 4 w 336"/>
              <a:gd name="T9" fmla="*/ 425 h 425"/>
              <a:gd name="T10" fmla="*/ 327 w 336"/>
              <a:gd name="T11" fmla="*/ 392 h 425"/>
              <a:gd name="T12" fmla="*/ 336 w 336"/>
              <a:gd name="T13" fmla="*/ 359 h 425"/>
              <a:gd name="T14" fmla="*/ 307 w 336"/>
              <a:gd name="T15" fmla="*/ 343 h 425"/>
              <a:gd name="T16" fmla="*/ 295 w 336"/>
              <a:gd name="T17" fmla="*/ 277 h 425"/>
              <a:gd name="T18" fmla="*/ 325 w 336"/>
              <a:gd name="T19" fmla="*/ 217 h 425"/>
              <a:gd name="T20" fmla="*/ 270 w 336"/>
              <a:gd name="T21" fmla="*/ 183 h 425"/>
              <a:gd name="T22" fmla="*/ 328 w 336"/>
              <a:gd name="T23" fmla="*/ 128 h 425"/>
              <a:gd name="T24" fmla="*/ 281 w 336"/>
              <a:gd name="T25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6" h="425">
                <a:moveTo>
                  <a:pt x="281" y="0"/>
                </a:moveTo>
                <a:lnTo>
                  <a:pt x="199" y="178"/>
                </a:lnTo>
                <a:lnTo>
                  <a:pt x="20" y="255"/>
                </a:lnTo>
                <a:lnTo>
                  <a:pt x="0" y="390"/>
                </a:lnTo>
                <a:lnTo>
                  <a:pt x="4" y="425"/>
                </a:lnTo>
                <a:lnTo>
                  <a:pt x="327" y="392"/>
                </a:lnTo>
                <a:lnTo>
                  <a:pt x="336" y="359"/>
                </a:lnTo>
                <a:lnTo>
                  <a:pt x="307" y="343"/>
                </a:lnTo>
                <a:lnTo>
                  <a:pt x="295" y="277"/>
                </a:lnTo>
                <a:lnTo>
                  <a:pt x="325" y="217"/>
                </a:lnTo>
                <a:lnTo>
                  <a:pt x="270" y="183"/>
                </a:lnTo>
                <a:lnTo>
                  <a:pt x="328" y="128"/>
                </a:lnTo>
                <a:lnTo>
                  <a:pt x="28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6489614" y="3110136"/>
            <a:ext cx="902269" cy="422275"/>
          </a:xfrm>
          <a:custGeom>
            <a:avLst/>
            <a:gdLst>
              <a:gd name="T0" fmla="*/ 29 w 568"/>
              <a:gd name="T1" fmla="*/ 95 h 266"/>
              <a:gd name="T2" fmla="*/ 0 w 568"/>
              <a:gd name="T3" fmla="*/ 162 h 266"/>
              <a:gd name="T4" fmla="*/ 15 w 568"/>
              <a:gd name="T5" fmla="*/ 229 h 266"/>
              <a:gd name="T6" fmla="*/ 43 w 568"/>
              <a:gd name="T7" fmla="*/ 244 h 266"/>
              <a:gd name="T8" fmla="*/ 85 w 568"/>
              <a:gd name="T9" fmla="*/ 229 h 266"/>
              <a:gd name="T10" fmla="*/ 125 w 568"/>
              <a:gd name="T11" fmla="*/ 266 h 266"/>
              <a:gd name="T12" fmla="*/ 176 w 568"/>
              <a:gd name="T13" fmla="*/ 212 h 266"/>
              <a:gd name="T14" fmla="*/ 267 w 568"/>
              <a:gd name="T15" fmla="*/ 237 h 266"/>
              <a:gd name="T16" fmla="*/ 390 w 568"/>
              <a:gd name="T17" fmla="*/ 237 h 266"/>
              <a:gd name="T18" fmla="*/ 568 w 568"/>
              <a:gd name="T19" fmla="*/ 209 h 266"/>
              <a:gd name="T20" fmla="*/ 492 w 568"/>
              <a:gd name="T21" fmla="*/ 110 h 266"/>
              <a:gd name="T22" fmla="*/ 416 w 568"/>
              <a:gd name="T23" fmla="*/ 102 h 266"/>
              <a:gd name="T24" fmla="*/ 361 w 568"/>
              <a:gd name="T25" fmla="*/ 0 h 266"/>
              <a:gd name="T26" fmla="*/ 200 w 568"/>
              <a:gd name="T27" fmla="*/ 72 h 266"/>
              <a:gd name="T28" fmla="*/ 29 w 568"/>
              <a:gd name="T29" fmla="*/ 9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8" h="266">
                <a:moveTo>
                  <a:pt x="29" y="95"/>
                </a:moveTo>
                <a:lnTo>
                  <a:pt x="0" y="162"/>
                </a:lnTo>
                <a:lnTo>
                  <a:pt x="15" y="229"/>
                </a:lnTo>
                <a:lnTo>
                  <a:pt x="43" y="244"/>
                </a:lnTo>
                <a:lnTo>
                  <a:pt x="85" y="229"/>
                </a:lnTo>
                <a:lnTo>
                  <a:pt x="125" y="266"/>
                </a:lnTo>
                <a:lnTo>
                  <a:pt x="176" y="212"/>
                </a:lnTo>
                <a:lnTo>
                  <a:pt x="267" y="237"/>
                </a:lnTo>
                <a:lnTo>
                  <a:pt x="390" y="237"/>
                </a:lnTo>
                <a:lnTo>
                  <a:pt x="568" y="209"/>
                </a:lnTo>
                <a:lnTo>
                  <a:pt x="492" y="110"/>
                </a:lnTo>
                <a:lnTo>
                  <a:pt x="416" y="102"/>
                </a:lnTo>
                <a:lnTo>
                  <a:pt x="361" y="0"/>
                </a:lnTo>
                <a:lnTo>
                  <a:pt x="200" y="72"/>
                </a:lnTo>
                <a:lnTo>
                  <a:pt x="29" y="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Freeform 26"/>
          <p:cNvSpPr>
            <a:spLocks/>
          </p:cNvSpPr>
          <p:nvPr/>
        </p:nvSpPr>
        <p:spPr bwMode="auto">
          <a:xfrm>
            <a:off x="5989236" y="3565749"/>
            <a:ext cx="322466" cy="427038"/>
          </a:xfrm>
          <a:custGeom>
            <a:avLst/>
            <a:gdLst>
              <a:gd name="T0" fmla="*/ 28 w 203"/>
              <a:gd name="T1" fmla="*/ 17 h 269"/>
              <a:gd name="T2" fmla="*/ 203 w 203"/>
              <a:gd name="T3" fmla="*/ 0 h 269"/>
              <a:gd name="T4" fmla="*/ 200 w 203"/>
              <a:gd name="T5" fmla="*/ 165 h 269"/>
              <a:gd name="T6" fmla="*/ 60 w 203"/>
              <a:gd name="T7" fmla="*/ 211 h 269"/>
              <a:gd name="T8" fmla="*/ 41 w 203"/>
              <a:gd name="T9" fmla="*/ 269 h 269"/>
              <a:gd name="T10" fmla="*/ 0 w 203"/>
              <a:gd name="T11" fmla="*/ 206 h 269"/>
              <a:gd name="T12" fmla="*/ 28 w 203"/>
              <a:gd name="T13" fmla="*/ 17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269">
                <a:moveTo>
                  <a:pt x="28" y="17"/>
                </a:moveTo>
                <a:lnTo>
                  <a:pt x="203" y="0"/>
                </a:lnTo>
                <a:lnTo>
                  <a:pt x="200" y="165"/>
                </a:lnTo>
                <a:lnTo>
                  <a:pt x="60" y="211"/>
                </a:lnTo>
                <a:lnTo>
                  <a:pt x="41" y="269"/>
                </a:lnTo>
                <a:lnTo>
                  <a:pt x="0" y="206"/>
                </a:lnTo>
                <a:lnTo>
                  <a:pt x="28" y="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6051187" y="3472086"/>
            <a:ext cx="636989" cy="598488"/>
          </a:xfrm>
          <a:custGeom>
            <a:avLst/>
            <a:gdLst>
              <a:gd name="T0" fmla="*/ 164 w 401"/>
              <a:gd name="T1" fmla="*/ 57 h 377"/>
              <a:gd name="T2" fmla="*/ 310 w 401"/>
              <a:gd name="T3" fmla="*/ 44 h 377"/>
              <a:gd name="T4" fmla="*/ 316 w 401"/>
              <a:gd name="T5" fmla="*/ 16 h 377"/>
              <a:gd name="T6" fmla="*/ 362 w 401"/>
              <a:gd name="T7" fmla="*/ 0 h 377"/>
              <a:gd name="T8" fmla="*/ 401 w 401"/>
              <a:gd name="T9" fmla="*/ 38 h 377"/>
              <a:gd name="T10" fmla="*/ 237 w 401"/>
              <a:gd name="T11" fmla="*/ 315 h 377"/>
              <a:gd name="T12" fmla="*/ 31 w 401"/>
              <a:gd name="T13" fmla="*/ 377 h 377"/>
              <a:gd name="T14" fmla="*/ 0 w 401"/>
              <a:gd name="T15" fmla="*/ 325 h 377"/>
              <a:gd name="T16" fmla="*/ 19 w 401"/>
              <a:gd name="T17" fmla="*/ 270 h 377"/>
              <a:gd name="T18" fmla="*/ 159 w 401"/>
              <a:gd name="T19" fmla="*/ 224 h 377"/>
              <a:gd name="T20" fmla="*/ 164 w 401"/>
              <a:gd name="T21" fmla="*/ 5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1" h="377">
                <a:moveTo>
                  <a:pt x="164" y="57"/>
                </a:moveTo>
                <a:lnTo>
                  <a:pt x="310" y="44"/>
                </a:lnTo>
                <a:lnTo>
                  <a:pt x="316" y="16"/>
                </a:lnTo>
                <a:lnTo>
                  <a:pt x="362" y="0"/>
                </a:lnTo>
                <a:lnTo>
                  <a:pt x="401" y="38"/>
                </a:lnTo>
                <a:lnTo>
                  <a:pt x="237" y="315"/>
                </a:lnTo>
                <a:lnTo>
                  <a:pt x="31" y="377"/>
                </a:lnTo>
                <a:lnTo>
                  <a:pt x="0" y="325"/>
                </a:lnTo>
                <a:lnTo>
                  <a:pt x="19" y="270"/>
                </a:lnTo>
                <a:lnTo>
                  <a:pt x="159" y="224"/>
                </a:lnTo>
                <a:lnTo>
                  <a:pt x="164" y="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6094077" y="3437161"/>
            <a:ext cx="1655219" cy="1193800"/>
          </a:xfrm>
          <a:custGeom>
            <a:avLst/>
            <a:gdLst>
              <a:gd name="T0" fmla="*/ 817 w 1042"/>
              <a:gd name="T1" fmla="*/ 0 h 752"/>
              <a:gd name="T2" fmla="*/ 985 w 1042"/>
              <a:gd name="T3" fmla="*/ 55 h 752"/>
              <a:gd name="T4" fmla="*/ 1018 w 1042"/>
              <a:gd name="T5" fmla="*/ 140 h 752"/>
              <a:gd name="T6" fmla="*/ 921 w 1042"/>
              <a:gd name="T7" fmla="*/ 227 h 752"/>
              <a:gd name="T8" fmla="*/ 984 w 1042"/>
              <a:gd name="T9" fmla="*/ 310 h 752"/>
              <a:gd name="T10" fmla="*/ 978 w 1042"/>
              <a:gd name="T11" fmla="*/ 403 h 752"/>
              <a:gd name="T12" fmla="*/ 1042 w 1042"/>
              <a:gd name="T13" fmla="*/ 554 h 752"/>
              <a:gd name="T14" fmla="*/ 805 w 1042"/>
              <a:gd name="T15" fmla="*/ 554 h 752"/>
              <a:gd name="T16" fmla="*/ 805 w 1042"/>
              <a:gd name="T17" fmla="*/ 648 h 752"/>
              <a:gd name="T18" fmla="*/ 894 w 1042"/>
              <a:gd name="T19" fmla="*/ 724 h 752"/>
              <a:gd name="T20" fmla="*/ 857 w 1042"/>
              <a:gd name="T21" fmla="*/ 752 h 752"/>
              <a:gd name="T22" fmla="*/ 505 w 1042"/>
              <a:gd name="T23" fmla="*/ 673 h 752"/>
              <a:gd name="T24" fmla="*/ 489 w 1042"/>
              <a:gd name="T25" fmla="*/ 467 h 752"/>
              <a:gd name="T26" fmla="*/ 421 w 1042"/>
              <a:gd name="T27" fmla="*/ 464 h 752"/>
              <a:gd name="T28" fmla="*/ 352 w 1042"/>
              <a:gd name="T29" fmla="*/ 522 h 752"/>
              <a:gd name="T30" fmla="*/ 246 w 1042"/>
              <a:gd name="T31" fmla="*/ 514 h 752"/>
              <a:gd name="T32" fmla="*/ 241 w 1042"/>
              <a:gd name="T33" fmla="*/ 442 h 752"/>
              <a:gd name="T34" fmla="*/ 48 w 1042"/>
              <a:gd name="T35" fmla="*/ 483 h 752"/>
              <a:gd name="T36" fmla="*/ 0 w 1042"/>
              <a:gd name="T37" fmla="*/ 396 h 752"/>
              <a:gd name="T38" fmla="*/ 205 w 1042"/>
              <a:gd name="T39" fmla="*/ 335 h 752"/>
              <a:gd name="T40" fmla="*/ 374 w 1042"/>
              <a:gd name="T41" fmla="*/ 57 h 752"/>
              <a:gd name="T42" fmla="*/ 425 w 1042"/>
              <a:gd name="T43" fmla="*/ 4 h 752"/>
              <a:gd name="T44" fmla="*/ 516 w 1042"/>
              <a:gd name="T45" fmla="*/ 30 h 752"/>
              <a:gd name="T46" fmla="*/ 641 w 1042"/>
              <a:gd name="T47" fmla="*/ 30 h 752"/>
              <a:gd name="T48" fmla="*/ 817 w 1042"/>
              <a:gd name="T49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2" h="752">
                <a:moveTo>
                  <a:pt x="817" y="0"/>
                </a:moveTo>
                <a:lnTo>
                  <a:pt x="985" y="55"/>
                </a:lnTo>
                <a:lnTo>
                  <a:pt x="1018" y="140"/>
                </a:lnTo>
                <a:lnTo>
                  <a:pt x="921" y="227"/>
                </a:lnTo>
                <a:lnTo>
                  <a:pt x="984" y="310"/>
                </a:lnTo>
                <a:lnTo>
                  <a:pt x="978" y="403"/>
                </a:lnTo>
                <a:lnTo>
                  <a:pt x="1042" y="554"/>
                </a:lnTo>
                <a:lnTo>
                  <a:pt x="805" y="554"/>
                </a:lnTo>
                <a:lnTo>
                  <a:pt x="805" y="648"/>
                </a:lnTo>
                <a:lnTo>
                  <a:pt x="894" y="724"/>
                </a:lnTo>
                <a:lnTo>
                  <a:pt x="857" y="752"/>
                </a:lnTo>
                <a:lnTo>
                  <a:pt x="505" y="673"/>
                </a:lnTo>
                <a:lnTo>
                  <a:pt x="489" y="467"/>
                </a:lnTo>
                <a:lnTo>
                  <a:pt x="421" y="464"/>
                </a:lnTo>
                <a:lnTo>
                  <a:pt x="352" y="522"/>
                </a:lnTo>
                <a:lnTo>
                  <a:pt x="246" y="514"/>
                </a:lnTo>
                <a:lnTo>
                  <a:pt x="241" y="442"/>
                </a:lnTo>
                <a:lnTo>
                  <a:pt x="48" y="483"/>
                </a:lnTo>
                <a:lnTo>
                  <a:pt x="0" y="396"/>
                </a:lnTo>
                <a:lnTo>
                  <a:pt x="205" y="335"/>
                </a:lnTo>
                <a:lnTo>
                  <a:pt x="374" y="57"/>
                </a:lnTo>
                <a:lnTo>
                  <a:pt x="425" y="4"/>
                </a:lnTo>
                <a:lnTo>
                  <a:pt x="516" y="30"/>
                </a:lnTo>
                <a:lnTo>
                  <a:pt x="641" y="30"/>
                </a:lnTo>
                <a:lnTo>
                  <a:pt x="81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Freeform 29"/>
          <p:cNvSpPr>
            <a:spLocks/>
          </p:cNvSpPr>
          <p:nvPr/>
        </p:nvSpPr>
        <p:spPr bwMode="auto">
          <a:xfrm>
            <a:off x="7993925" y="2698974"/>
            <a:ext cx="811724" cy="893763"/>
          </a:xfrm>
          <a:custGeom>
            <a:avLst/>
            <a:gdLst>
              <a:gd name="T0" fmla="*/ 115 w 511"/>
              <a:gd name="T1" fmla="*/ 0 h 563"/>
              <a:gd name="T2" fmla="*/ 0 w 511"/>
              <a:gd name="T3" fmla="*/ 286 h 563"/>
              <a:gd name="T4" fmla="*/ 19 w 511"/>
              <a:gd name="T5" fmla="*/ 448 h 563"/>
              <a:gd name="T6" fmla="*/ 269 w 511"/>
              <a:gd name="T7" fmla="*/ 563 h 563"/>
              <a:gd name="T8" fmla="*/ 347 w 511"/>
              <a:gd name="T9" fmla="*/ 516 h 563"/>
              <a:gd name="T10" fmla="*/ 471 w 511"/>
              <a:gd name="T11" fmla="*/ 484 h 563"/>
              <a:gd name="T12" fmla="*/ 511 w 511"/>
              <a:gd name="T13" fmla="*/ 397 h 563"/>
              <a:gd name="T14" fmla="*/ 355 w 511"/>
              <a:gd name="T15" fmla="*/ 304 h 563"/>
              <a:gd name="T16" fmla="*/ 364 w 511"/>
              <a:gd name="T17" fmla="*/ 219 h 563"/>
              <a:gd name="T18" fmla="*/ 334 w 511"/>
              <a:gd name="T19" fmla="*/ 200 h 563"/>
              <a:gd name="T20" fmla="*/ 359 w 511"/>
              <a:gd name="T21" fmla="*/ 128 h 563"/>
              <a:gd name="T22" fmla="*/ 115 w 511"/>
              <a:gd name="T23" fmla="*/ 0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1" h="563">
                <a:moveTo>
                  <a:pt x="115" y="0"/>
                </a:moveTo>
                <a:lnTo>
                  <a:pt x="0" y="286"/>
                </a:lnTo>
                <a:lnTo>
                  <a:pt x="19" y="448"/>
                </a:lnTo>
                <a:lnTo>
                  <a:pt x="269" y="563"/>
                </a:lnTo>
                <a:lnTo>
                  <a:pt x="347" y="516"/>
                </a:lnTo>
                <a:lnTo>
                  <a:pt x="471" y="484"/>
                </a:lnTo>
                <a:lnTo>
                  <a:pt x="511" y="397"/>
                </a:lnTo>
                <a:lnTo>
                  <a:pt x="355" y="304"/>
                </a:lnTo>
                <a:lnTo>
                  <a:pt x="364" y="219"/>
                </a:lnTo>
                <a:lnTo>
                  <a:pt x="334" y="200"/>
                </a:lnTo>
                <a:lnTo>
                  <a:pt x="359" y="128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Freeform 30"/>
          <p:cNvSpPr>
            <a:spLocks/>
          </p:cNvSpPr>
          <p:nvPr/>
        </p:nvSpPr>
        <p:spPr bwMode="auto">
          <a:xfrm>
            <a:off x="8392639" y="2940274"/>
            <a:ext cx="751361" cy="884238"/>
          </a:xfrm>
          <a:custGeom>
            <a:avLst/>
            <a:gdLst>
              <a:gd name="T0" fmla="*/ 109 w 473"/>
              <a:gd name="T1" fmla="*/ 67 h 557"/>
              <a:gd name="T2" fmla="*/ 103 w 473"/>
              <a:gd name="T3" fmla="*/ 153 h 557"/>
              <a:gd name="T4" fmla="*/ 258 w 473"/>
              <a:gd name="T5" fmla="*/ 245 h 557"/>
              <a:gd name="T6" fmla="*/ 219 w 473"/>
              <a:gd name="T7" fmla="*/ 331 h 557"/>
              <a:gd name="T8" fmla="*/ 97 w 473"/>
              <a:gd name="T9" fmla="*/ 360 h 557"/>
              <a:gd name="T10" fmla="*/ 17 w 473"/>
              <a:gd name="T11" fmla="*/ 410 h 557"/>
              <a:gd name="T12" fmla="*/ 0 w 473"/>
              <a:gd name="T13" fmla="*/ 469 h 557"/>
              <a:gd name="T14" fmla="*/ 65 w 473"/>
              <a:gd name="T15" fmla="*/ 557 h 557"/>
              <a:gd name="T16" fmla="*/ 318 w 473"/>
              <a:gd name="T17" fmla="*/ 406 h 557"/>
              <a:gd name="T18" fmla="*/ 473 w 473"/>
              <a:gd name="T19" fmla="*/ 0 h 557"/>
              <a:gd name="T20" fmla="*/ 244 w 473"/>
              <a:gd name="T21" fmla="*/ 96 h 557"/>
              <a:gd name="T22" fmla="*/ 109 w 473"/>
              <a:gd name="T23" fmla="*/ 6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3" h="557">
                <a:moveTo>
                  <a:pt x="109" y="67"/>
                </a:moveTo>
                <a:lnTo>
                  <a:pt x="103" y="153"/>
                </a:lnTo>
                <a:lnTo>
                  <a:pt x="258" y="245"/>
                </a:lnTo>
                <a:lnTo>
                  <a:pt x="219" y="331"/>
                </a:lnTo>
                <a:lnTo>
                  <a:pt x="97" y="360"/>
                </a:lnTo>
                <a:lnTo>
                  <a:pt x="17" y="410"/>
                </a:lnTo>
                <a:lnTo>
                  <a:pt x="0" y="469"/>
                </a:lnTo>
                <a:lnTo>
                  <a:pt x="65" y="557"/>
                </a:lnTo>
                <a:lnTo>
                  <a:pt x="318" y="406"/>
                </a:lnTo>
                <a:lnTo>
                  <a:pt x="473" y="0"/>
                </a:lnTo>
                <a:lnTo>
                  <a:pt x="244" y="96"/>
                </a:lnTo>
                <a:lnTo>
                  <a:pt x="109" y="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Freeform 31"/>
          <p:cNvSpPr>
            <a:spLocks/>
          </p:cNvSpPr>
          <p:nvPr/>
        </p:nvSpPr>
        <p:spPr bwMode="auto">
          <a:xfrm>
            <a:off x="7928796" y="3406999"/>
            <a:ext cx="567095" cy="685800"/>
          </a:xfrm>
          <a:custGeom>
            <a:avLst/>
            <a:gdLst>
              <a:gd name="T0" fmla="*/ 60 w 357"/>
              <a:gd name="T1" fmla="*/ 0 h 432"/>
              <a:gd name="T2" fmla="*/ 4 w 357"/>
              <a:gd name="T3" fmla="*/ 72 h 432"/>
              <a:gd name="T4" fmla="*/ 37 w 357"/>
              <a:gd name="T5" fmla="*/ 133 h 432"/>
              <a:gd name="T6" fmla="*/ 0 w 357"/>
              <a:gd name="T7" fmla="*/ 242 h 432"/>
              <a:gd name="T8" fmla="*/ 40 w 357"/>
              <a:gd name="T9" fmla="*/ 302 h 432"/>
              <a:gd name="T10" fmla="*/ 156 w 357"/>
              <a:gd name="T11" fmla="*/ 348 h 432"/>
              <a:gd name="T12" fmla="*/ 272 w 357"/>
              <a:gd name="T13" fmla="*/ 432 h 432"/>
              <a:gd name="T14" fmla="*/ 356 w 357"/>
              <a:gd name="T15" fmla="*/ 356 h 432"/>
              <a:gd name="T16" fmla="*/ 357 w 357"/>
              <a:gd name="T17" fmla="*/ 259 h 432"/>
              <a:gd name="T18" fmla="*/ 293 w 357"/>
              <a:gd name="T19" fmla="*/ 175 h 432"/>
              <a:gd name="T20" fmla="*/ 310 w 357"/>
              <a:gd name="T21" fmla="*/ 117 h 432"/>
              <a:gd name="T22" fmla="*/ 60 w 357"/>
              <a:gd name="T23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7" h="432">
                <a:moveTo>
                  <a:pt x="60" y="0"/>
                </a:moveTo>
                <a:lnTo>
                  <a:pt x="4" y="72"/>
                </a:lnTo>
                <a:lnTo>
                  <a:pt x="37" y="133"/>
                </a:lnTo>
                <a:lnTo>
                  <a:pt x="0" y="242"/>
                </a:lnTo>
                <a:lnTo>
                  <a:pt x="40" y="302"/>
                </a:lnTo>
                <a:lnTo>
                  <a:pt x="156" y="348"/>
                </a:lnTo>
                <a:lnTo>
                  <a:pt x="272" y="432"/>
                </a:lnTo>
                <a:lnTo>
                  <a:pt x="356" y="356"/>
                </a:lnTo>
                <a:lnTo>
                  <a:pt x="357" y="259"/>
                </a:lnTo>
                <a:lnTo>
                  <a:pt x="293" y="175"/>
                </a:lnTo>
                <a:lnTo>
                  <a:pt x="310" y="117"/>
                </a:lnTo>
                <a:lnTo>
                  <a:pt x="6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i="1" kern="0">
              <a:solidFill>
                <a:srgbClr val="000000"/>
              </a:solidFill>
            </a:endParaRPr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7695286" y="4470624"/>
            <a:ext cx="646520" cy="1108075"/>
          </a:xfrm>
          <a:custGeom>
            <a:avLst/>
            <a:gdLst>
              <a:gd name="T0" fmla="*/ 192 w 407"/>
              <a:gd name="T1" fmla="*/ 2 h 698"/>
              <a:gd name="T2" fmla="*/ 343 w 407"/>
              <a:gd name="T3" fmla="*/ 0 h 698"/>
              <a:gd name="T4" fmla="*/ 407 w 407"/>
              <a:gd name="T5" fmla="*/ 66 h 698"/>
              <a:gd name="T6" fmla="*/ 372 w 407"/>
              <a:gd name="T7" fmla="*/ 252 h 698"/>
              <a:gd name="T8" fmla="*/ 212 w 407"/>
              <a:gd name="T9" fmla="*/ 470 h 698"/>
              <a:gd name="T10" fmla="*/ 156 w 407"/>
              <a:gd name="T11" fmla="*/ 618 h 698"/>
              <a:gd name="T12" fmla="*/ 35 w 407"/>
              <a:gd name="T13" fmla="*/ 698 h 698"/>
              <a:gd name="T14" fmla="*/ 0 w 407"/>
              <a:gd name="T15" fmla="*/ 530 h 698"/>
              <a:gd name="T16" fmla="*/ 91 w 407"/>
              <a:gd name="T17" fmla="*/ 282 h 698"/>
              <a:gd name="T18" fmla="*/ 12 w 407"/>
              <a:gd name="T19" fmla="*/ 240 h 698"/>
              <a:gd name="T20" fmla="*/ 107 w 407"/>
              <a:gd name="T21" fmla="*/ 159 h 698"/>
              <a:gd name="T22" fmla="*/ 123 w 407"/>
              <a:gd name="T23" fmla="*/ 200 h 698"/>
              <a:gd name="T24" fmla="*/ 175 w 407"/>
              <a:gd name="T25" fmla="*/ 239 h 698"/>
              <a:gd name="T26" fmla="*/ 239 w 407"/>
              <a:gd name="T27" fmla="*/ 195 h 698"/>
              <a:gd name="T28" fmla="*/ 179 w 407"/>
              <a:gd name="T29" fmla="*/ 101 h 698"/>
              <a:gd name="T30" fmla="*/ 192 w 407"/>
              <a:gd name="T31" fmla="*/ 2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7" h="698">
                <a:moveTo>
                  <a:pt x="192" y="2"/>
                </a:moveTo>
                <a:lnTo>
                  <a:pt x="343" y="0"/>
                </a:lnTo>
                <a:lnTo>
                  <a:pt x="407" y="66"/>
                </a:lnTo>
                <a:lnTo>
                  <a:pt x="372" y="252"/>
                </a:lnTo>
                <a:lnTo>
                  <a:pt x="212" y="470"/>
                </a:lnTo>
                <a:lnTo>
                  <a:pt x="156" y="618"/>
                </a:lnTo>
                <a:lnTo>
                  <a:pt x="35" y="698"/>
                </a:lnTo>
                <a:lnTo>
                  <a:pt x="0" y="530"/>
                </a:lnTo>
                <a:lnTo>
                  <a:pt x="91" y="282"/>
                </a:lnTo>
                <a:lnTo>
                  <a:pt x="12" y="240"/>
                </a:lnTo>
                <a:lnTo>
                  <a:pt x="107" y="159"/>
                </a:lnTo>
                <a:lnTo>
                  <a:pt x="123" y="200"/>
                </a:lnTo>
                <a:lnTo>
                  <a:pt x="175" y="239"/>
                </a:lnTo>
                <a:lnTo>
                  <a:pt x="239" y="195"/>
                </a:lnTo>
                <a:lnTo>
                  <a:pt x="179" y="101"/>
                </a:lnTo>
                <a:lnTo>
                  <a:pt x="19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8438705" y="4519836"/>
            <a:ext cx="341528" cy="930275"/>
          </a:xfrm>
          <a:custGeom>
            <a:avLst/>
            <a:gdLst>
              <a:gd name="T0" fmla="*/ 178 w 215"/>
              <a:gd name="T1" fmla="*/ 0 h 586"/>
              <a:gd name="T2" fmla="*/ 119 w 215"/>
              <a:gd name="T3" fmla="*/ 150 h 586"/>
              <a:gd name="T4" fmla="*/ 28 w 215"/>
              <a:gd name="T5" fmla="*/ 204 h 586"/>
              <a:gd name="T6" fmla="*/ 48 w 215"/>
              <a:gd name="T7" fmla="*/ 360 h 586"/>
              <a:gd name="T8" fmla="*/ 0 w 215"/>
              <a:gd name="T9" fmla="*/ 445 h 586"/>
              <a:gd name="T10" fmla="*/ 4 w 215"/>
              <a:gd name="T11" fmla="*/ 586 h 586"/>
              <a:gd name="T12" fmla="*/ 145 w 215"/>
              <a:gd name="T13" fmla="*/ 525 h 586"/>
              <a:gd name="T14" fmla="*/ 215 w 215"/>
              <a:gd name="T15" fmla="*/ 230 h 586"/>
              <a:gd name="T16" fmla="*/ 178 w 215"/>
              <a:gd name="T17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586">
                <a:moveTo>
                  <a:pt x="178" y="0"/>
                </a:moveTo>
                <a:lnTo>
                  <a:pt x="119" y="150"/>
                </a:lnTo>
                <a:lnTo>
                  <a:pt x="28" y="204"/>
                </a:lnTo>
                <a:lnTo>
                  <a:pt x="48" y="360"/>
                </a:lnTo>
                <a:lnTo>
                  <a:pt x="0" y="445"/>
                </a:lnTo>
                <a:lnTo>
                  <a:pt x="4" y="586"/>
                </a:lnTo>
                <a:lnTo>
                  <a:pt x="145" y="525"/>
                </a:lnTo>
                <a:lnTo>
                  <a:pt x="215" y="230"/>
                </a:lnTo>
                <a:lnTo>
                  <a:pt x="1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Freeform 32"/>
          <p:cNvSpPr>
            <a:spLocks/>
          </p:cNvSpPr>
          <p:nvPr/>
        </p:nvSpPr>
        <p:spPr bwMode="auto">
          <a:xfrm>
            <a:off x="7553910" y="3524474"/>
            <a:ext cx="808547" cy="949325"/>
          </a:xfrm>
          <a:custGeom>
            <a:avLst/>
            <a:gdLst>
              <a:gd name="T0" fmla="*/ 64 w 509"/>
              <a:gd name="T1" fmla="*/ 0 h 598"/>
              <a:gd name="T2" fmla="*/ 242 w 509"/>
              <a:gd name="T3" fmla="*/ 0 h 598"/>
              <a:gd name="T4" fmla="*/ 276 w 509"/>
              <a:gd name="T5" fmla="*/ 56 h 598"/>
              <a:gd name="T6" fmla="*/ 237 w 509"/>
              <a:gd name="T7" fmla="*/ 167 h 598"/>
              <a:gd name="T8" fmla="*/ 277 w 509"/>
              <a:gd name="T9" fmla="*/ 226 h 598"/>
              <a:gd name="T10" fmla="*/ 396 w 509"/>
              <a:gd name="T11" fmla="*/ 273 h 598"/>
              <a:gd name="T12" fmla="*/ 509 w 509"/>
              <a:gd name="T13" fmla="*/ 358 h 598"/>
              <a:gd name="T14" fmla="*/ 408 w 509"/>
              <a:gd name="T15" fmla="*/ 456 h 598"/>
              <a:gd name="T16" fmla="*/ 461 w 509"/>
              <a:gd name="T17" fmla="*/ 522 h 598"/>
              <a:gd name="T18" fmla="*/ 438 w 509"/>
              <a:gd name="T19" fmla="*/ 598 h 598"/>
              <a:gd name="T20" fmla="*/ 281 w 509"/>
              <a:gd name="T21" fmla="*/ 597 h 598"/>
              <a:gd name="T22" fmla="*/ 237 w 509"/>
              <a:gd name="T23" fmla="*/ 538 h 598"/>
              <a:gd name="T24" fmla="*/ 117 w 509"/>
              <a:gd name="T25" fmla="*/ 496 h 598"/>
              <a:gd name="T26" fmla="*/ 53 w 509"/>
              <a:gd name="T27" fmla="*/ 350 h 598"/>
              <a:gd name="T28" fmla="*/ 65 w 509"/>
              <a:gd name="T29" fmla="*/ 255 h 598"/>
              <a:gd name="T30" fmla="*/ 0 w 509"/>
              <a:gd name="T31" fmla="*/ 172 h 598"/>
              <a:gd name="T32" fmla="*/ 97 w 509"/>
              <a:gd name="T33" fmla="*/ 85 h 598"/>
              <a:gd name="T34" fmla="*/ 64 w 509"/>
              <a:gd name="T35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9" h="598">
                <a:moveTo>
                  <a:pt x="64" y="0"/>
                </a:moveTo>
                <a:lnTo>
                  <a:pt x="242" y="0"/>
                </a:lnTo>
                <a:lnTo>
                  <a:pt x="276" y="56"/>
                </a:lnTo>
                <a:lnTo>
                  <a:pt x="237" y="167"/>
                </a:lnTo>
                <a:lnTo>
                  <a:pt x="277" y="226"/>
                </a:lnTo>
                <a:lnTo>
                  <a:pt x="396" y="273"/>
                </a:lnTo>
                <a:lnTo>
                  <a:pt x="509" y="358"/>
                </a:lnTo>
                <a:lnTo>
                  <a:pt x="408" y="456"/>
                </a:lnTo>
                <a:lnTo>
                  <a:pt x="461" y="522"/>
                </a:lnTo>
                <a:lnTo>
                  <a:pt x="438" y="598"/>
                </a:lnTo>
                <a:lnTo>
                  <a:pt x="281" y="597"/>
                </a:lnTo>
                <a:lnTo>
                  <a:pt x="237" y="538"/>
                </a:lnTo>
                <a:lnTo>
                  <a:pt x="117" y="496"/>
                </a:lnTo>
                <a:lnTo>
                  <a:pt x="53" y="350"/>
                </a:lnTo>
                <a:lnTo>
                  <a:pt x="65" y="255"/>
                </a:lnTo>
                <a:lnTo>
                  <a:pt x="0" y="172"/>
                </a:lnTo>
                <a:lnTo>
                  <a:pt x="97" y="85"/>
                </a:lnTo>
                <a:lnTo>
                  <a:pt x="64" y="0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i="1" kern="0">
              <a:solidFill>
                <a:srgbClr val="000000"/>
              </a:solidFill>
            </a:endParaRPr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7258448" y="4792886"/>
            <a:ext cx="584569" cy="592138"/>
          </a:xfrm>
          <a:custGeom>
            <a:avLst/>
            <a:gdLst>
              <a:gd name="T0" fmla="*/ 0 w 368"/>
              <a:gd name="T1" fmla="*/ 172 h 373"/>
              <a:gd name="T2" fmla="*/ 214 w 368"/>
              <a:gd name="T3" fmla="*/ 0 h 373"/>
              <a:gd name="T4" fmla="*/ 368 w 368"/>
              <a:gd name="T5" fmla="*/ 79 h 373"/>
              <a:gd name="T6" fmla="*/ 278 w 368"/>
              <a:gd name="T7" fmla="*/ 328 h 373"/>
              <a:gd name="T8" fmla="*/ 144 w 368"/>
              <a:gd name="T9" fmla="*/ 373 h 373"/>
              <a:gd name="T10" fmla="*/ 0 w 368"/>
              <a:gd name="T11" fmla="*/ 17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" h="373">
                <a:moveTo>
                  <a:pt x="0" y="172"/>
                </a:moveTo>
                <a:lnTo>
                  <a:pt x="214" y="0"/>
                </a:lnTo>
                <a:lnTo>
                  <a:pt x="368" y="79"/>
                </a:lnTo>
                <a:lnTo>
                  <a:pt x="278" y="328"/>
                </a:lnTo>
                <a:lnTo>
                  <a:pt x="144" y="373"/>
                </a:lnTo>
                <a:lnTo>
                  <a:pt x="0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6959810" y="4311874"/>
            <a:ext cx="908623" cy="758825"/>
          </a:xfrm>
          <a:custGeom>
            <a:avLst/>
            <a:gdLst>
              <a:gd name="T0" fmla="*/ 257 w 572"/>
              <a:gd name="T1" fmla="*/ 1 h 478"/>
              <a:gd name="T2" fmla="*/ 491 w 572"/>
              <a:gd name="T3" fmla="*/ 0 h 478"/>
              <a:gd name="T4" fmla="*/ 536 w 572"/>
              <a:gd name="T5" fmla="*/ 93 h 478"/>
              <a:gd name="T6" fmla="*/ 536 w 572"/>
              <a:gd name="T7" fmla="*/ 186 h 478"/>
              <a:gd name="T8" fmla="*/ 572 w 572"/>
              <a:gd name="T9" fmla="*/ 259 h 478"/>
              <a:gd name="T10" fmla="*/ 477 w 572"/>
              <a:gd name="T11" fmla="*/ 341 h 478"/>
              <a:gd name="T12" fmla="*/ 402 w 572"/>
              <a:gd name="T13" fmla="*/ 305 h 478"/>
              <a:gd name="T14" fmla="*/ 188 w 572"/>
              <a:gd name="T15" fmla="*/ 478 h 478"/>
              <a:gd name="T16" fmla="*/ 69 w 572"/>
              <a:gd name="T17" fmla="*/ 420 h 478"/>
              <a:gd name="T18" fmla="*/ 0 w 572"/>
              <a:gd name="T19" fmla="*/ 282 h 478"/>
              <a:gd name="T20" fmla="*/ 111 w 572"/>
              <a:gd name="T21" fmla="*/ 225 h 478"/>
              <a:gd name="T22" fmla="*/ 63 w 572"/>
              <a:gd name="T23" fmla="*/ 143 h 478"/>
              <a:gd name="T24" fmla="*/ 311 w 572"/>
              <a:gd name="T25" fmla="*/ 198 h 478"/>
              <a:gd name="T26" fmla="*/ 347 w 572"/>
              <a:gd name="T27" fmla="*/ 173 h 478"/>
              <a:gd name="T28" fmla="*/ 257 w 572"/>
              <a:gd name="T29" fmla="*/ 100 h 478"/>
              <a:gd name="T30" fmla="*/ 257 w 572"/>
              <a:gd name="T31" fmla="*/ 1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2" h="478">
                <a:moveTo>
                  <a:pt x="257" y="1"/>
                </a:moveTo>
                <a:lnTo>
                  <a:pt x="491" y="0"/>
                </a:lnTo>
                <a:lnTo>
                  <a:pt x="536" y="93"/>
                </a:lnTo>
                <a:lnTo>
                  <a:pt x="536" y="186"/>
                </a:lnTo>
                <a:lnTo>
                  <a:pt x="572" y="259"/>
                </a:lnTo>
                <a:lnTo>
                  <a:pt x="477" y="341"/>
                </a:lnTo>
                <a:lnTo>
                  <a:pt x="402" y="305"/>
                </a:lnTo>
                <a:lnTo>
                  <a:pt x="188" y="478"/>
                </a:lnTo>
                <a:lnTo>
                  <a:pt x="69" y="420"/>
                </a:lnTo>
                <a:lnTo>
                  <a:pt x="0" y="282"/>
                </a:lnTo>
                <a:lnTo>
                  <a:pt x="111" y="225"/>
                </a:lnTo>
                <a:lnTo>
                  <a:pt x="63" y="143"/>
                </a:lnTo>
                <a:lnTo>
                  <a:pt x="311" y="198"/>
                </a:lnTo>
                <a:lnTo>
                  <a:pt x="347" y="173"/>
                </a:lnTo>
                <a:lnTo>
                  <a:pt x="257" y="100"/>
                </a:lnTo>
                <a:lnTo>
                  <a:pt x="257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7733410" y="4307111"/>
            <a:ext cx="343116" cy="544513"/>
          </a:xfrm>
          <a:custGeom>
            <a:avLst/>
            <a:gdLst>
              <a:gd name="T0" fmla="*/ 0 w 216"/>
              <a:gd name="T1" fmla="*/ 0 h 343"/>
              <a:gd name="T2" fmla="*/ 125 w 216"/>
              <a:gd name="T3" fmla="*/ 44 h 343"/>
              <a:gd name="T4" fmla="*/ 171 w 216"/>
              <a:gd name="T5" fmla="*/ 105 h 343"/>
              <a:gd name="T6" fmla="*/ 156 w 216"/>
              <a:gd name="T7" fmla="*/ 204 h 343"/>
              <a:gd name="T8" fmla="*/ 216 w 216"/>
              <a:gd name="T9" fmla="*/ 297 h 343"/>
              <a:gd name="T10" fmla="*/ 151 w 216"/>
              <a:gd name="T11" fmla="*/ 343 h 343"/>
              <a:gd name="T12" fmla="*/ 97 w 216"/>
              <a:gd name="T13" fmla="*/ 305 h 343"/>
              <a:gd name="T14" fmla="*/ 79 w 216"/>
              <a:gd name="T15" fmla="*/ 256 h 343"/>
              <a:gd name="T16" fmla="*/ 45 w 216"/>
              <a:gd name="T17" fmla="*/ 189 h 343"/>
              <a:gd name="T18" fmla="*/ 44 w 216"/>
              <a:gd name="T19" fmla="*/ 95 h 343"/>
              <a:gd name="T20" fmla="*/ 0 w 216"/>
              <a:gd name="T21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6" h="343">
                <a:moveTo>
                  <a:pt x="0" y="0"/>
                </a:moveTo>
                <a:lnTo>
                  <a:pt x="125" y="44"/>
                </a:lnTo>
                <a:lnTo>
                  <a:pt x="171" y="105"/>
                </a:lnTo>
                <a:lnTo>
                  <a:pt x="156" y="204"/>
                </a:lnTo>
                <a:lnTo>
                  <a:pt x="216" y="297"/>
                </a:lnTo>
                <a:lnTo>
                  <a:pt x="151" y="343"/>
                </a:lnTo>
                <a:lnTo>
                  <a:pt x="97" y="305"/>
                </a:lnTo>
                <a:lnTo>
                  <a:pt x="79" y="256"/>
                </a:lnTo>
                <a:lnTo>
                  <a:pt x="45" y="189"/>
                </a:lnTo>
                <a:lnTo>
                  <a:pt x="44" y="9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6170325" y="4132486"/>
            <a:ext cx="975340" cy="846138"/>
          </a:xfrm>
          <a:custGeom>
            <a:avLst/>
            <a:gdLst>
              <a:gd name="T0" fmla="*/ 0 w 614"/>
              <a:gd name="T1" fmla="*/ 41 h 533"/>
              <a:gd name="T2" fmla="*/ 198 w 614"/>
              <a:gd name="T3" fmla="*/ 0 h 533"/>
              <a:gd name="T4" fmla="*/ 201 w 614"/>
              <a:gd name="T5" fmla="*/ 75 h 533"/>
              <a:gd name="T6" fmla="*/ 305 w 614"/>
              <a:gd name="T7" fmla="*/ 79 h 533"/>
              <a:gd name="T8" fmla="*/ 368 w 614"/>
              <a:gd name="T9" fmla="*/ 26 h 533"/>
              <a:gd name="T10" fmla="*/ 442 w 614"/>
              <a:gd name="T11" fmla="*/ 28 h 533"/>
              <a:gd name="T12" fmla="*/ 458 w 614"/>
              <a:gd name="T13" fmla="*/ 235 h 533"/>
              <a:gd name="T14" fmla="*/ 565 w 614"/>
              <a:gd name="T15" fmla="*/ 257 h 533"/>
              <a:gd name="T16" fmla="*/ 614 w 614"/>
              <a:gd name="T17" fmla="*/ 340 h 533"/>
              <a:gd name="T18" fmla="*/ 502 w 614"/>
              <a:gd name="T19" fmla="*/ 394 h 533"/>
              <a:gd name="T20" fmla="*/ 569 w 614"/>
              <a:gd name="T21" fmla="*/ 533 h 533"/>
              <a:gd name="T22" fmla="*/ 12 w 614"/>
              <a:gd name="T23" fmla="*/ 533 h 533"/>
              <a:gd name="T24" fmla="*/ 117 w 614"/>
              <a:gd name="T25" fmla="*/ 330 h 533"/>
              <a:gd name="T26" fmla="*/ 53 w 614"/>
              <a:gd name="T27" fmla="*/ 235 h 533"/>
              <a:gd name="T28" fmla="*/ 64 w 614"/>
              <a:gd name="T29" fmla="*/ 152 h 533"/>
              <a:gd name="T30" fmla="*/ 0 w 614"/>
              <a:gd name="T31" fmla="*/ 41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4" h="533">
                <a:moveTo>
                  <a:pt x="0" y="41"/>
                </a:moveTo>
                <a:lnTo>
                  <a:pt x="198" y="0"/>
                </a:lnTo>
                <a:lnTo>
                  <a:pt x="201" y="75"/>
                </a:lnTo>
                <a:lnTo>
                  <a:pt x="305" y="79"/>
                </a:lnTo>
                <a:lnTo>
                  <a:pt x="368" y="26"/>
                </a:lnTo>
                <a:lnTo>
                  <a:pt x="442" y="28"/>
                </a:lnTo>
                <a:lnTo>
                  <a:pt x="458" y="235"/>
                </a:lnTo>
                <a:lnTo>
                  <a:pt x="565" y="257"/>
                </a:lnTo>
                <a:lnTo>
                  <a:pt x="614" y="340"/>
                </a:lnTo>
                <a:lnTo>
                  <a:pt x="502" y="394"/>
                </a:lnTo>
                <a:lnTo>
                  <a:pt x="569" y="533"/>
                </a:lnTo>
                <a:lnTo>
                  <a:pt x="12" y="533"/>
                </a:lnTo>
                <a:lnTo>
                  <a:pt x="117" y="330"/>
                </a:lnTo>
                <a:lnTo>
                  <a:pt x="53" y="235"/>
                </a:lnTo>
                <a:lnTo>
                  <a:pt x="64" y="152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Freeform 39"/>
          <p:cNvSpPr>
            <a:spLocks/>
          </p:cNvSpPr>
          <p:nvPr/>
        </p:nvSpPr>
        <p:spPr bwMode="auto">
          <a:xfrm>
            <a:off x="6189387" y="4973861"/>
            <a:ext cx="1081770" cy="784225"/>
          </a:xfrm>
          <a:custGeom>
            <a:avLst/>
            <a:gdLst>
              <a:gd name="T0" fmla="*/ 0 w 681"/>
              <a:gd name="T1" fmla="*/ 0 h 494"/>
              <a:gd name="T2" fmla="*/ 550 w 681"/>
              <a:gd name="T3" fmla="*/ 0 h 494"/>
              <a:gd name="T4" fmla="*/ 681 w 681"/>
              <a:gd name="T5" fmla="*/ 61 h 494"/>
              <a:gd name="T6" fmla="*/ 502 w 681"/>
              <a:gd name="T7" fmla="*/ 74 h 494"/>
              <a:gd name="T8" fmla="*/ 478 w 681"/>
              <a:gd name="T9" fmla="*/ 203 h 494"/>
              <a:gd name="T10" fmla="*/ 414 w 681"/>
              <a:gd name="T11" fmla="*/ 203 h 494"/>
              <a:gd name="T12" fmla="*/ 413 w 681"/>
              <a:gd name="T13" fmla="*/ 494 h 494"/>
              <a:gd name="T14" fmla="*/ 204 w 681"/>
              <a:gd name="T15" fmla="*/ 478 h 494"/>
              <a:gd name="T16" fmla="*/ 130 w 681"/>
              <a:gd name="T17" fmla="*/ 272 h 494"/>
              <a:gd name="T18" fmla="*/ 0 w 681"/>
              <a:gd name="T19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1" h="494">
                <a:moveTo>
                  <a:pt x="0" y="0"/>
                </a:moveTo>
                <a:lnTo>
                  <a:pt x="550" y="0"/>
                </a:lnTo>
                <a:lnTo>
                  <a:pt x="681" y="61"/>
                </a:lnTo>
                <a:lnTo>
                  <a:pt x="502" y="74"/>
                </a:lnTo>
                <a:lnTo>
                  <a:pt x="478" y="203"/>
                </a:lnTo>
                <a:lnTo>
                  <a:pt x="414" y="203"/>
                </a:lnTo>
                <a:lnTo>
                  <a:pt x="413" y="494"/>
                </a:lnTo>
                <a:lnTo>
                  <a:pt x="204" y="478"/>
                </a:lnTo>
                <a:lnTo>
                  <a:pt x="130" y="2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Freeform 40"/>
          <p:cNvSpPr>
            <a:spLocks/>
          </p:cNvSpPr>
          <p:nvPr/>
        </p:nvSpPr>
        <p:spPr bwMode="auto">
          <a:xfrm>
            <a:off x="6839084" y="5065936"/>
            <a:ext cx="648109" cy="611188"/>
          </a:xfrm>
          <a:custGeom>
            <a:avLst/>
            <a:gdLst>
              <a:gd name="T0" fmla="*/ 93 w 408"/>
              <a:gd name="T1" fmla="*/ 11 h 385"/>
              <a:gd name="T2" fmla="*/ 265 w 408"/>
              <a:gd name="T3" fmla="*/ 0 h 385"/>
              <a:gd name="T4" fmla="*/ 408 w 408"/>
              <a:gd name="T5" fmla="*/ 200 h 385"/>
              <a:gd name="T6" fmla="*/ 209 w 408"/>
              <a:gd name="T7" fmla="*/ 332 h 385"/>
              <a:gd name="T8" fmla="*/ 148 w 408"/>
              <a:gd name="T9" fmla="*/ 309 h 385"/>
              <a:gd name="T10" fmla="*/ 69 w 408"/>
              <a:gd name="T11" fmla="*/ 385 h 385"/>
              <a:gd name="T12" fmla="*/ 0 w 408"/>
              <a:gd name="T13" fmla="*/ 288 h 385"/>
              <a:gd name="T14" fmla="*/ 0 w 408"/>
              <a:gd name="T15" fmla="*/ 145 h 385"/>
              <a:gd name="T16" fmla="*/ 66 w 408"/>
              <a:gd name="T17" fmla="*/ 143 h 385"/>
              <a:gd name="T18" fmla="*/ 93 w 408"/>
              <a:gd name="T19" fmla="*/ 11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8" h="385">
                <a:moveTo>
                  <a:pt x="93" y="11"/>
                </a:moveTo>
                <a:lnTo>
                  <a:pt x="265" y="0"/>
                </a:lnTo>
                <a:lnTo>
                  <a:pt x="408" y="200"/>
                </a:lnTo>
                <a:lnTo>
                  <a:pt x="209" y="332"/>
                </a:lnTo>
                <a:lnTo>
                  <a:pt x="148" y="309"/>
                </a:lnTo>
                <a:lnTo>
                  <a:pt x="69" y="385"/>
                </a:lnTo>
                <a:lnTo>
                  <a:pt x="0" y="288"/>
                </a:lnTo>
                <a:lnTo>
                  <a:pt x="0" y="145"/>
                </a:lnTo>
                <a:lnTo>
                  <a:pt x="66" y="143"/>
                </a:lnTo>
                <a:lnTo>
                  <a:pt x="93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Freeform 41"/>
          <p:cNvSpPr>
            <a:spLocks/>
          </p:cNvSpPr>
          <p:nvPr/>
        </p:nvSpPr>
        <p:spPr bwMode="auto">
          <a:xfrm>
            <a:off x="6513441" y="5311999"/>
            <a:ext cx="1237443" cy="877888"/>
          </a:xfrm>
          <a:custGeom>
            <a:avLst/>
            <a:gdLst>
              <a:gd name="T0" fmla="*/ 0 w 779"/>
              <a:gd name="T1" fmla="*/ 263 h 553"/>
              <a:gd name="T2" fmla="*/ 207 w 779"/>
              <a:gd name="T3" fmla="*/ 277 h 553"/>
              <a:gd name="T4" fmla="*/ 208 w 779"/>
              <a:gd name="T5" fmla="*/ 135 h 553"/>
              <a:gd name="T6" fmla="*/ 277 w 779"/>
              <a:gd name="T7" fmla="*/ 227 h 553"/>
              <a:gd name="T8" fmla="*/ 353 w 779"/>
              <a:gd name="T9" fmla="*/ 151 h 553"/>
              <a:gd name="T10" fmla="*/ 410 w 779"/>
              <a:gd name="T11" fmla="*/ 172 h 553"/>
              <a:gd name="T12" fmla="*/ 610 w 779"/>
              <a:gd name="T13" fmla="*/ 43 h 553"/>
              <a:gd name="T14" fmla="*/ 745 w 779"/>
              <a:gd name="T15" fmla="*/ 0 h 553"/>
              <a:gd name="T16" fmla="*/ 779 w 779"/>
              <a:gd name="T17" fmla="*/ 163 h 553"/>
              <a:gd name="T18" fmla="*/ 747 w 779"/>
              <a:gd name="T19" fmla="*/ 272 h 553"/>
              <a:gd name="T20" fmla="*/ 626 w 779"/>
              <a:gd name="T21" fmla="*/ 406 h 553"/>
              <a:gd name="T22" fmla="*/ 334 w 779"/>
              <a:gd name="T23" fmla="*/ 534 h 553"/>
              <a:gd name="T24" fmla="*/ 166 w 779"/>
              <a:gd name="T25" fmla="*/ 553 h 553"/>
              <a:gd name="T26" fmla="*/ 0 w 779"/>
              <a:gd name="T27" fmla="*/ 263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79" h="553">
                <a:moveTo>
                  <a:pt x="0" y="263"/>
                </a:moveTo>
                <a:lnTo>
                  <a:pt x="207" y="277"/>
                </a:lnTo>
                <a:lnTo>
                  <a:pt x="208" y="135"/>
                </a:lnTo>
                <a:lnTo>
                  <a:pt x="277" y="227"/>
                </a:lnTo>
                <a:lnTo>
                  <a:pt x="353" y="151"/>
                </a:lnTo>
                <a:lnTo>
                  <a:pt x="410" y="172"/>
                </a:lnTo>
                <a:lnTo>
                  <a:pt x="610" y="43"/>
                </a:lnTo>
                <a:lnTo>
                  <a:pt x="745" y="0"/>
                </a:lnTo>
                <a:lnTo>
                  <a:pt x="779" y="163"/>
                </a:lnTo>
                <a:lnTo>
                  <a:pt x="747" y="272"/>
                </a:lnTo>
                <a:lnTo>
                  <a:pt x="626" y="406"/>
                </a:lnTo>
                <a:lnTo>
                  <a:pt x="334" y="534"/>
                </a:lnTo>
                <a:lnTo>
                  <a:pt x="166" y="553"/>
                </a:lnTo>
                <a:lnTo>
                  <a:pt x="0" y="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7" name="Freeform 42"/>
          <p:cNvSpPr>
            <a:spLocks/>
          </p:cNvSpPr>
          <p:nvPr/>
        </p:nvSpPr>
        <p:spPr bwMode="auto">
          <a:xfrm>
            <a:off x="4114804" y="2825974"/>
            <a:ext cx="174735" cy="34925"/>
          </a:xfrm>
          <a:custGeom>
            <a:avLst/>
            <a:gdLst>
              <a:gd name="T0" fmla="*/ 0 w 110"/>
              <a:gd name="T1" fmla="*/ 22 h 22"/>
              <a:gd name="T2" fmla="*/ 94 w 110"/>
              <a:gd name="T3" fmla="*/ 22 h 22"/>
              <a:gd name="T4" fmla="*/ 110 w 110"/>
              <a:gd name="T5" fmla="*/ 8 h 22"/>
              <a:gd name="T6" fmla="*/ 8 w 110"/>
              <a:gd name="T7" fmla="*/ 0 h 22"/>
              <a:gd name="T8" fmla="*/ 0 w 110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22">
                <a:moveTo>
                  <a:pt x="0" y="22"/>
                </a:moveTo>
                <a:lnTo>
                  <a:pt x="94" y="22"/>
                </a:lnTo>
                <a:lnTo>
                  <a:pt x="110" y="8"/>
                </a:lnTo>
                <a:lnTo>
                  <a:pt x="8" y="0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Freeform 43"/>
          <p:cNvSpPr>
            <a:spLocks/>
          </p:cNvSpPr>
          <p:nvPr/>
        </p:nvSpPr>
        <p:spPr bwMode="auto">
          <a:xfrm>
            <a:off x="5369720" y="3059336"/>
            <a:ext cx="169970" cy="366713"/>
          </a:xfrm>
          <a:custGeom>
            <a:avLst/>
            <a:gdLst>
              <a:gd name="T0" fmla="*/ 48 w 107"/>
              <a:gd name="T1" fmla="*/ 0 h 231"/>
              <a:gd name="T2" fmla="*/ 0 w 107"/>
              <a:gd name="T3" fmla="*/ 10 h 231"/>
              <a:gd name="T4" fmla="*/ 31 w 107"/>
              <a:gd name="T5" fmla="*/ 231 h 231"/>
              <a:gd name="T6" fmla="*/ 107 w 107"/>
              <a:gd name="T7" fmla="*/ 231 h 231"/>
              <a:gd name="T8" fmla="*/ 72 w 107"/>
              <a:gd name="T9" fmla="*/ 54 h 231"/>
              <a:gd name="T10" fmla="*/ 48 w 107"/>
              <a:gd name="T11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" h="231">
                <a:moveTo>
                  <a:pt x="48" y="0"/>
                </a:moveTo>
                <a:lnTo>
                  <a:pt x="0" y="10"/>
                </a:lnTo>
                <a:lnTo>
                  <a:pt x="31" y="231"/>
                </a:lnTo>
                <a:lnTo>
                  <a:pt x="107" y="231"/>
                </a:lnTo>
                <a:lnTo>
                  <a:pt x="72" y="54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Freeform 44"/>
          <p:cNvSpPr>
            <a:spLocks/>
          </p:cNvSpPr>
          <p:nvPr/>
        </p:nvSpPr>
        <p:spPr bwMode="auto">
          <a:xfrm>
            <a:off x="5445968" y="2940274"/>
            <a:ext cx="195386" cy="485775"/>
          </a:xfrm>
          <a:custGeom>
            <a:avLst/>
            <a:gdLst>
              <a:gd name="T0" fmla="*/ 114 w 123"/>
              <a:gd name="T1" fmla="*/ 0 h 306"/>
              <a:gd name="T2" fmla="*/ 41 w 123"/>
              <a:gd name="T3" fmla="*/ 52 h 306"/>
              <a:gd name="T4" fmla="*/ 0 w 123"/>
              <a:gd name="T5" fmla="*/ 75 h 306"/>
              <a:gd name="T6" fmla="*/ 24 w 123"/>
              <a:gd name="T7" fmla="*/ 130 h 306"/>
              <a:gd name="T8" fmla="*/ 59 w 123"/>
              <a:gd name="T9" fmla="*/ 306 h 306"/>
              <a:gd name="T10" fmla="*/ 123 w 123"/>
              <a:gd name="T11" fmla="*/ 306 h 306"/>
              <a:gd name="T12" fmla="*/ 114 w 123"/>
              <a:gd name="T13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6">
                <a:moveTo>
                  <a:pt x="114" y="0"/>
                </a:moveTo>
                <a:lnTo>
                  <a:pt x="41" y="52"/>
                </a:lnTo>
                <a:lnTo>
                  <a:pt x="0" y="75"/>
                </a:lnTo>
                <a:lnTo>
                  <a:pt x="24" y="130"/>
                </a:lnTo>
                <a:lnTo>
                  <a:pt x="59" y="306"/>
                </a:lnTo>
                <a:lnTo>
                  <a:pt x="123" y="306"/>
                </a:lnTo>
                <a:lnTo>
                  <a:pt x="11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" name="Freeform 45"/>
          <p:cNvSpPr>
            <a:spLocks/>
          </p:cNvSpPr>
          <p:nvPr/>
        </p:nvSpPr>
        <p:spPr bwMode="auto">
          <a:xfrm>
            <a:off x="6024183" y="3583211"/>
            <a:ext cx="114372" cy="84138"/>
          </a:xfrm>
          <a:custGeom>
            <a:avLst/>
            <a:gdLst>
              <a:gd name="T0" fmla="*/ 6 w 72"/>
              <a:gd name="T1" fmla="*/ 7 h 53"/>
              <a:gd name="T2" fmla="*/ 72 w 72"/>
              <a:gd name="T3" fmla="*/ 0 h 53"/>
              <a:gd name="T4" fmla="*/ 72 w 72"/>
              <a:gd name="T5" fmla="*/ 48 h 53"/>
              <a:gd name="T6" fmla="*/ 0 w 72"/>
              <a:gd name="T7" fmla="*/ 53 h 53"/>
              <a:gd name="T8" fmla="*/ 6 w 72"/>
              <a:gd name="T9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53">
                <a:moveTo>
                  <a:pt x="6" y="7"/>
                </a:moveTo>
                <a:lnTo>
                  <a:pt x="72" y="0"/>
                </a:lnTo>
                <a:lnTo>
                  <a:pt x="72" y="48"/>
                </a:lnTo>
                <a:lnTo>
                  <a:pt x="0" y="53"/>
                </a:lnTo>
                <a:lnTo>
                  <a:pt x="6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7220324" y="5778724"/>
            <a:ext cx="162027" cy="136525"/>
          </a:xfrm>
          <a:custGeom>
            <a:avLst/>
            <a:gdLst>
              <a:gd name="T0" fmla="*/ 78 w 102"/>
              <a:gd name="T1" fmla="*/ 0 h 86"/>
              <a:gd name="T2" fmla="*/ 21 w 102"/>
              <a:gd name="T3" fmla="*/ 27 h 86"/>
              <a:gd name="T4" fmla="*/ 0 w 102"/>
              <a:gd name="T5" fmla="*/ 81 h 86"/>
              <a:gd name="T6" fmla="*/ 41 w 102"/>
              <a:gd name="T7" fmla="*/ 86 h 86"/>
              <a:gd name="T8" fmla="*/ 91 w 102"/>
              <a:gd name="T9" fmla="*/ 61 h 86"/>
              <a:gd name="T10" fmla="*/ 102 w 102"/>
              <a:gd name="T11" fmla="*/ 30 h 86"/>
              <a:gd name="T12" fmla="*/ 78 w 102"/>
              <a:gd name="T13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86">
                <a:moveTo>
                  <a:pt x="78" y="0"/>
                </a:moveTo>
                <a:lnTo>
                  <a:pt x="21" y="27"/>
                </a:lnTo>
                <a:lnTo>
                  <a:pt x="0" y="81"/>
                </a:lnTo>
                <a:lnTo>
                  <a:pt x="41" y="86"/>
                </a:lnTo>
                <a:lnTo>
                  <a:pt x="91" y="61"/>
                </a:lnTo>
                <a:lnTo>
                  <a:pt x="102" y="30"/>
                </a:lnTo>
                <a:lnTo>
                  <a:pt x="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Freeform 46"/>
          <p:cNvSpPr>
            <a:spLocks/>
          </p:cNvSpPr>
          <p:nvPr/>
        </p:nvSpPr>
        <p:spPr bwMode="auto">
          <a:xfrm>
            <a:off x="7553910" y="3526061"/>
            <a:ext cx="436838" cy="333375"/>
          </a:xfrm>
          <a:custGeom>
            <a:avLst/>
            <a:gdLst>
              <a:gd name="T0" fmla="*/ 66 w 275"/>
              <a:gd name="T1" fmla="*/ 1 h 210"/>
              <a:gd name="T2" fmla="*/ 239 w 275"/>
              <a:gd name="T3" fmla="*/ 0 h 210"/>
              <a:gd name="T4" fmla="*/ 275 w 275"/>
              <a:gd name="T5" fmla="*/ 55 h 210"/>
              <a:gd name="T6" fmla="*/ 237 w 275"/>
              <a:gd name="T7" fmla="*/ 165 h 210"/>
              <a:gd name="T8" fmla="*/ 33 w 275"/>
              <a:gd name="T9" fmla="*/ 210 h 210"/>
              <a:gd name="T10" fmla="*/ 0 w 275"/>
              <a:gd name="T11" fmla="*/ 171 h 210"/>
              <a:gd name="T12" fmla="*/ 96 w 275"/>
              <a:gd name="T13" fmla="*/ 84 h 210"/>
              <a:gd name="T14" fmla="*/ 66 w 275"/>
              <a:gd name="T15" fmla="*/ 1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5" h="210">
                <a:moveTo>
                  <a:pt x="66" y="1"/>
                </a:moveTo>
                <a:lnTo>
                  <a:pt x="239" y="0"/>
                </a:lnTo>
                <a:lnTo>
                  <a:pt x="275" y="55"/>
                </a:lnTo>
                <a:lnTo>
                  <a:pt x="237" y="165"/>
                </a:lnTo>
                <a:lnTo>
                  <a:pt x="33" y="210"/>
                </a:lnTo>
                <a:lnTo>
                  <a:pt x="0" y="171"/>
                </a:lnTo>
                <a:lnTo>
                  <a:pt x="96" y="84"/>
                </a:lnTo>
                <a:lnTo>
                  <a:pt x="66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" name="Freeform 47"/>
          <p:cNvSpPr>
            <a:spLocks/>
          </p:cNvSpPr>
          <p:nvPr/>
        </p:nvSpPr>
        <p:spPr bwMode="auto">
          <a:xfrm>
            <a:off x="7607919" y="3835624"/>
            <a:ext cx="160439" cy="93663"/>
          </a:xfrm>
          <a:custGeom>
            <a:avLst/>
            <a:gdLst>
              <a:gd name="T0" fmla="*/ 0 w 101"/>
              <a:gd name="T1" fmla="*/ 15 h 59"/>
              <a:gd name="T2" fmla="*/ 68 w 101"/>
              <a:gd name="T3" fmla="*/ 0 h 59"/>
              <a:gd name="T4" fmla="*/ 101 w 101"/>
              <a:gd name="T5" fmla="*/ 55 h 59"/>
              <a:gd name="T6" fmla="*/ 62 w 101"/>
              <a:gd name="T7" fmla="*/ 48 h 59"/>
              <a:gd name="T8" fmla="*/ 28 w 101"/>
              <a:gd name="T9" fmla="*/ 59 h 59"/>
              <a:gd name="T10" fmla="*/ 0 w 101"/>
              <a:gd name="T11" fmla="*/ 1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" h="59">
                <a:moveTo>
                  <a:pt x="0" y="15"/>
                </a:moveTo>
                <a:lnTo>
                  <a:pt x="68" y="0"/>
                </a:lnTo>
                <a:lnTo>
                  <a:pt x="101" y="55"/>
                </a:lnTo>
                <a:lnTo>
                  <a:pt x="62" y="48"/>
                </a:lnTo>
                <a:lnTo>
                  <a:pt x="28" y="59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4" name="Freeform 48"/>
          <p:cNvSpPr>
            <a:spLocks/>
          </p:cNvSpPr>
          <p:nvPr/>
        </p:nvSpPr>
        <p:spPr bwMode="auto">
          <a:xfrm>
            <a:off x="7638100" y="3911824"/>
            <a:ext cx="130257" cy="163513"/>
          </a:xfrm>
          <a:custGeom>
            <a:avLst/>
            <a:gdLst>
              <a:gd name="T0" fmla="*/ 82 w 82"/>
              <a:gd name="T1" fmla="*/ 7 h 103"/>
              <a:gd name="T2" fmla="*/ 43 w 82"/>
              <a:gd name="T3" fmla="*/ 0 h 103"/>
              <a:gd name="T4" fmla="*/ 10 w 82"/>
              <a:gd name="T5" fmla="*/ 11 h 103"/>
              <a:gd name="T6" fmla="*/ 7 w 82"/>
              <a:gd name="T7" fmla="*/ 61 h 103"/>
              <a:gd name="T8" fmla="*/ 0 w 82"/>
              <a:gd name="T9" fmla="*/ 103 h 103"/>
              <a:gd name="T10" fmla="*/ 49 w 82"/>
              <a:gd name="T11" fmla="*/ 76 h 103"/>
              <a:gd name="T12" fmla="*/ 72 w 82"/>
              <a:gd name="T13" fmla="*/ 59 h 103"/>
              <a:gd name="T14" fmla="*/ 82 w 82"/>
              <a:gd name="T15" fmla="*/ 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" h="103">
                <a:moveTo>
                  <a:pt x="82" y="7"/>
                </a:moveTo>
                <a:lnTo>
                  <a:pt x="43" y="0"/>
                </a:lnTo>
                <a:lnTo>
                  <a:pt x="10" y="11"/>
                </a:lnTo>
                <a:lnTo>
                  <a:pt x="7" y="61"/>
                </a:lnTo>
                <a:lnTo>
                  <a:pt x="0" y="103"/>
                </a:lnTo>
                <a:lnTo>
                  <a:pt x="49" y="76"/>
                </a:lnTo>
                <a:lnTo>
                  <a:pt x="72" y="59"/>
                </a:lnTo>
                <a:lnTo>
                  <a:pt x="82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" name="Freeform 50"/>
          <p:cNvSpPr>
            <a:spLocks/>
          </p:cNvSpPr>
          <p:nvPr/>
        </p:nvSpPr>
        <p:spPr bwMode="auto">
          <a:xfrm>
            <a:off x="7628569" y="5477099"/>
            <a:ext cx="119138" cy="127000"/>
          </a:xfrm>
          <a:custGeom>
            <a:avLst/>
            <a:gdLst>
              <a:gd name="T0" fmla="*/ 64 w 75"/>
              <a:gd name="T1" fmla="*/ 2 h 80"/>
              <a:gd name="T2" fmla="*/ 33 w 75"/>
              <a:gd name="T3" fmla="*/ 0 h 80"/>
              <a:gd name="T4" fmla="*/ 14 w 75"/>
              <a:gd name="T5" fmla="*/ 11 h 80"/>
              <a:gd name="T6" fmla="*/ 0 w 75"/>
              <a:gd name="T7" fmla="*/ 39 h 80"/>
              <a:gd name="T8" fmla="*/ 20 w 75"/>
              <a:gd name="T9" fmla="*/ 80 h 80"/>
              <a:gd name="T10" fmla="*/ 34 w 75"/>
              <a:gd name="T11" fmla="*/ 80 h 80"/>
              <a:gd name="T12" fmla="*/ 75 w 75"/>
              <a:gd name="T13" fmla="*/ 55 h 80"/>
              <a:gd name="T14" fmla="*/ 64 w 75"/>
              <a:gd name="T15" fmla="*/ 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80">
                <a:moveTo>
                  <a:pt x="64" y="2"/>
                </a:moveTo>
                <a:lnTo>
                  <a:pt x="33" y="0"/>
                </a:lnTo>
                <a:lnTo>
                  <a:pt x="14" y="11"/>
                </a:lnTo>
                <a:lnTo>
                  <a:pt x="0" y="39"/>
                </a:lnTo>
                <a:lnTo>
                  <a:pt x="20" y="80"/>
                </a:lnTo>
                <a:lnTo>
                  <a:pt x="34" y="80"/>
                </a:lnTo>
                <a:lnTo>
                  <a:pt x="75" y="55"/>
                </a:lnTo>
                <a:lnTo>
                  <a:pt x="64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Freeform 51"/>
          <p:cNvSpPr>
            <a:spLocks/>
          </p:cNvSpPr>
          <p:nvPr/>
        </p:nvSpPr>
        <p:spPr bwMode="auto">
          <a:xfrm>
            <a:off x="8453002" y="2902174"/>
            <a:ext cx="112784" cy="161925"/>
          </a:xfrm>
          <a:custGeom>
            <a:avLst/>
            <a:gdLst>
              <a:gd name="T0" fmla="*/ 70 w 71"/>
              <a:gd name="T1" fmla="*/ 0 h 102"/>
              <a:gd name="T2" fmla="*/ 0 w 71"/>
              <a:gd name="T3" fmla="*/ 36 h 102"/>
              <a:gd name="T4" fmla="*/ 9 w 71"/>
              <a:gd name="T5" fmla="*/ 102 h 102"/>
              <a:gd name="T6" fmla="*/ 68 w 71"/>
              <a:gd name="T7" fmla="*/ 102 h 102"/>
              <a:gd name="T8" fmla="*/ 71 w 71"/>
              <a:gd name="T9" fmla="*/ 91 h 102"/>
              <a:gd name="T10" fmla="*/ 46 w 71"/>
              <a:gd name="T11" fmla="*/ 72 h 102"/>
              <a:gd name="T12" fmla="*/ 70 w 71"/>
              <a:gd name="T13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" h="102">
                <a:moveTo>
                  <a:pt x="70" y="0"/>
                </a:moveTo>
                <a:lnTo>
                  <a:pt x="0" y="36"/>
                </a:lnTo>
                <a:lnTo>
                  <a:pt x="9" y="102"/>
                </a:lnTo>
                <a:lnTo>
                  <a:pt x="68" y="102"/>
                </a:lnTo>
                <a:lnTo>
                  <a:pt x="71" y="91"/>
                </a:lnTo>
                <a:lnTo>
                  <a:pt x="46" y="72"/>
                </a:lnTo>
                <a:lnTo>
                  <a:pt x="7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7" name="Freeform 11"/>
          <p:cNvSpPr>
            <a:spLocks/>
          </p:cNvSpPr>
          <p:nvPr/>
        </p:nvSpPr>
        <p:spPr bwMode="auto">
          <a:xfrm>
            <a:off x="6063101" y="1555179"/>
            <a:ext cx="1221558" cy="957263"/>
          </a:xfrm>
          <a:custGeom>
            <a:avLst/>
            <a:gdLst>
              <a:gd name="T0" fmla="*/ 108 w 769"/>
              <a:gd name="T1" fmla="*/ 0 h 603"/>
              <a:gd name="T2" fmla="*/ 45 w 769"/>
              <a:gd name="T3" fmla="*/ 109 h 603"/>
              <a:gd name="T4" fmla="*/ 52 w 769"/>
              <a:gd name="T5" fmla="*/ 221 h 603"/>
              <a:gd name="T6" fmla="*/ 0 w 769"/>
              <a:gd name="T7" fmla="*/ 284 h 603"/>
              <a:gd name="T8" fmla="*/ 223 w 769"/>
              <a:gd name="T9" fmla="*/ 451 h 603"/>
              <a:gd name="T10" fmla="*/ 317 w 769"/>
              <a:gd name="T11" fmla="*/ 418 h 603"/>
              <a:gd name="T12" fmla="*/ 688 w 769"/>
              <a:gd name="T13" fmla="*/ 603 h 603"/>
              <a:gd name="T14" fmla="*/ 763 w 769"/>
              <a:gd name="T15" fmla="*/ 567 h 603"/>
              <a:gd name="T16" fmla="*/ 769 w 769"/>
              <a:gd name="T17" fmla="*/ 457 h 603"/>
              <a:gd name="T18" fmla="*/ 752 w 769"/>
              <a:gd name="T19" fmla="*/ 89 h 603"/>
              <a:gd name="T20" fmla="*/ 567 w 769"/>
              <a:gd name="T21" fmla="*/ 38 h 603"/>
              <a:gd name="T22" fmla="*/ 481 w 769"/>
              <a:gd name="T23" fmla="*/ 99 h 603"/>
              <a:gd name="T24" fmla="*/ 420 w 769"/>
              <a:gd name="T25" fmla="*/ 175 h 603"/>
              <a:gd name="T26" fmla="*/ 252 w 769"/>
              <a:gd name="T27" fmla="*/ 29 h 603"/>
              <a:gd name="T28" fmla="*/ 108 w 769"/>
              <a:gd name="T29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9" h="603">
                <a:moveTo>
                  <a:pt x="108" y="0"/>
                </a:moveTo>
                <a:lnTo>
                  <a:pt x="45" y="109"/>
                </a:lnTo>
                <a:lnTo>
                  <a:pt x="52" y="221"/>
                </a:lnTo>
                <a:lnTo>
                  <a:pt x="0" y="284"/>
                </a:lnTo>
                <a:lnTo>
                  <a:pt x="223" y="451"/>
                </a:lnTo>
                <a:lnTo>
                  <a:pt x="317" y="418"/>
                </a:lnTo>
                <a:lnTo>
                  <a:pt x="688" y="603"/>
                </a:lnTo>
                <a:lnTo>
                  <a:pt x="763" y="567"/>
                </a:lnTo>
                <a:lnTo>
                  <a:pt x="769" y="457"/>
                </a:lnTo>
                <a:lnTo>
                  <a:pt x="752" y="89"/>
                </a:lnTo>
                <a:lnTo>
                  <a:pt x="567" y="38"/>
                </a:lnTo>
                <a:lnTo>
                  <a:pt x="481" y="99"/>
                </a:lnTo>
                <a:lnTo>
                  <a:pt x="420" y="175"/>
                </a:lnTo>
                <a:lnTo>
                  <a:pt x="252" y="29"/>
                </a:lnTo>
                <a:lnTo>
                  <a:pt x="1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1733" y="3745350"/>
            <a:ext cx="6163733" cy="2553850"/>
            <a:chOff x="-93993" y="4204257"/>
            <a:chExt cx="5897893" cy="2553850"/>
          </a:xfrm>
        </p:grpSpPr>
        <p:pic>
          <p:nvPicPr>
            <p:cNvPr id="61" name="Picture 2" descr="http://i1.wp.com/mtega.com/wp-content/uploads/2014/06/Yearly-value-of-mobile-money-transactions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D3D9D3"/>
                </a:clrFrom>
                <a:clrTo>
                  <a:srgbClr val="D3D9D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3993" y="4204257"/>
              <a:ext cx="5897893" cy="255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4251660" y="4267835"/>
              <a:ext cx="378857" cy="2185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73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0D8F-7695-4D4D-BEBF-26CDA21287AF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356725" y="1844821"/>
            <a:ext cx="8330075" cy="4698643"/>
            <a:chOff x="356725" y="1754693"/>
            <a:chExt cx="8330075" cy="4698643"/>
          </a:xfrm>
        </p:grpSpPr>
        <p:sp>
          <p:nvSpPr>
            <p:cNvPr id="35" name="Right Arrow 34"/>
            <p:cNvSpPr/>
            <p:nvPr/>
          </p:nvSpPr>
          <p:spPr>
            <a:xfrm>
              <a:off x="457200" y="3212976"/>
              <a:ext cx="8229600" cy="648072"/>
            </a:xfrm>
            <a:prstGeom prst="rightArrow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Elbow Connector 35"/>
            <p:cNvCxnSpPr>
              <a:endCxn id="38" idx="2"/>
            </p:cNvCxnSpPr>
            <p:nvPr>
              <p:custDataLst>
                <p:tags r:id="rId2"/>
              </p:custDataLst>
            </p:nvPr>
          </p:nvCxnSpPr>
          <p:spPr bwMode="auto">
            <a:xfrm rot="16200000" flipV="1">
              <a:off x="3466844" y="4167837"/>
              <a:ext cx="1866035" cy="879858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rgbClr val="000000"/>
              </a:solidFill>
              <a:prstDash val="dash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539552" y="3366971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2012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63888" y="3366971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2013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00192" y="3366971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2014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>
              <p:custDataLst>
                <p:tags r:id="rId3"/>
              </p:custDataLst>
            </p:nvPr>
          </p:nvSpPr>
          <p:spPr bwMode="auto">
            <a:xfrm>
              <a:off x="356725" y="4194143"/>
              <a:ext cx="1752600" cy="1676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4950" lvl="1" indent="-171450">
                <a:spcBef>
                  <a:spcPts val="300"/>
                </a:spcBef>
                <a:spcAft>
                  <a:spcPts val="300"/>
                </a:spcAft>
                <a:buClr>
                  <a:srgbClr val="C00000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000" dirty="0" err="1" smtClean="0">
                  <a:solidFill>
                    <a:srgbClr val="000000"/>
                  </a:solidFill>
                  <a:cs typeface="Arial" pitchFamily="34" charset="0"/>
                </a:rPr>
                <a:t>Tigo</a:t>
              </a: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 starts conversation about interoperability 2011/2012 with all operators in the market.  </a:t>
              </a:r>
            </a:p>
          </p:txBody>
        </p:sp>
        <p:sp>
          <p:nvSpPr>
            <p:cNvPr id="41" name="Rectangle 40"/>
            <p:cNvSpPr/>
            <p:nvPr>
              <p:custDataLst>
                <p:tags r:id="rId4"/>
              </p:custDataLst>
            </p:nvPr>
          </p:nvSpPr>
          <p:spPr bwMode="auto">
            <a:xfrm>
              <a:off x="3851920" y="3848092"/>
              <a:ext cx="1981200" cy="118425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4950" lvl="1" indent="-171450">
                <a:spcBef>
                  <a:spcPts val="300"/>
                </a:spcBef>
                <a:spcAft>
                  <a:spcPts val="300"/>
                </a:spcAft>
                <a:buClr>
                  <a:srgbClr val="C00000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In November </a:t>
              </a: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2013 the first  bilateral agreement between Airtel and </a:t>
              </a:r>
              <a:r>
                <a:rPr lang="en-US" sz="1000" dirty="0" err="1" smtClean="0">
                  <a:solidFill>
                    <a:srgbClr val="000000"/>
                  </a:solidFill>
                  <a:cs typeface="Arial" pitchFamily="34" charset="0"/>
                </a:rPr>
                <a:t>Tigo</a:t>
              </a: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 was signed, that allowed them to test and start working on a pilot launch </a:t>
              </a:r>
              <a:endParaRPr lang="en-GB" altLang="zh-CN" sz="1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42" name="Elbow Connector 41"/>
            <p:cNvCxnSpPr>
              <a:stCxn id="41" idx="0"/>
            </p:cNvCxnSpPr>
            <p:nvPr>
              <p:custDataLst>
                <p:tags r:id="rId5"/>
              </p:custDataLst>
            </p:nvPr>
          </p:nvCxnSpPr>
          <p:spPr bwMode="auto">
            <a:xfrm rot="5400000" flipH="1" flipV="1">
              <a:off x="5231503" y="3249207"/>
              <a:ext cx="209903" cy="987868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 type="oval" w="sm" len="sm"/>
              <a:tailEnd type="oval" w="sm" len="sm"/>
            </a:ln>
            <a:effectLst/>
          </p:spPr>
        </p:cxnSp>
        <p:cxnSp>
          <p:nvCxnSpPr>
            <p:cNvPr id="43" name="Elbow Connector 42"/>
            <p:cNvCxnSpPr/>
            <p:nvPr>
              <p:custDataLst>
                <p:tags r:id="rId6"/>
              </p:custDataLst>
            </p:nvPr>
          </p:nvCxnSpPr>
          <p:spPr bwMode="auto">
            <a:xfrm rot="16200000" flipV="1">
              <a:off x="709413" y="3789305"/>
              <a:ext cx="403287" cy="310959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rgbClr val="000000"/>
              </a:solidFill>
              <a:prstDash val="dash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44" name="Rectangle 43"/>
            <p:cNvSpPr/>
            <p:nvPr>
              <p:custDataLst>
                <p:tags r:id="rId7"/>
              </p:custDataLst>
            </p:nvPr>
          </p:nvSpPr>
          <p:spPr bwMode="auto">
            <a:xfrm>
              <a:off x="6267994" y="3848092"/>
              <a:ext cx="1981200" cy="118425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4950" lvl="1" indent="-171450">
                <a:spcBef>
                  <a:spcPts val="300"/>
                </a:spcBef>
                <a:spcAft>
                  <a:spcPts val="300"/>
                </a:spcAft>
                <a:buClr>
                  <a:srgbClr val="C00000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In </a:t>
              </a: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August 2014, </a:t>
              </a:r>
              <a:r>
                <a:rPr lang="en-US" sz="1000" dirty="0" err="1" smtClean="0">
                  <a:solidFill>
                    <a:srgbClr val="000000"/>
                  </a:solidFill>
                  <a:cs typeface="Arial" pitchFamily="34" charset="0"/>
                </a:rPr>
                <a:t>Tigo</a:t>
              </a: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 and Airtel launches W2W interoperability</a:t>
              </a:r>
              <a:r>
                <a:rPr lang="en-GB" sz="1000" dirty="0" smtClean="0">
                  <a:solidFill>
                    <a:srgbClr val="000000"/>
                  </a:solidFill>
                  <a:cs typeface="Arial" pitchFamily="34" charset="0"/>
                </a:rPr>
                <a:t> using ATL campaigns (Radio was the first mass media used)</a:t>
              </a:r>
              <a:endParaRPr lang="en-US" sz="10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45" name="Elbow Connector 44"/>
            <p:cNvCxnSpPr>
              <a:stCxn id="44" idx="0"/>
            </p:cNvCxnSpPr>
            <p:nvPr>
              <p:custDataLst>
                <p:tags r:id="rId8"/>
              </p:custDataLst>
            </p:nvPr>
          </p:nvCxnSpPr>
          <p:spPr bwMode="auto">
            <a:xfrm rot="16200000" flipV="1">
              <a:off x="7171922" y="3761419"/>
              <a:ext cx="173344" cy="1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rgbClr val="000000"/>
              </a:solidFill>
              <a:prstDash val="dash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46" name="Rectangle 45"/>
            <p:cNvSpPr/>
            <p:nvPr>
              <p:custDataLst>
                <p:tags r:id="rId9"/>
              </p:custDataLst>
            </p:nvPr>
          </p:nvSpPr>
          <p:spPr bwMode="auto">
            <a:xfrm>
              <a:off x="4309327" y="1754693"/>
              <a:ext cx="2109192" cy="10353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4950" lvl="1" indent="-171450">
                <a:spcBef>
                  <a:spcPts val="300"/>
                </a:spcBef>
                <a:spcAft>
                  <a:spcPts val="300"/>
                </a:spcAft>
                <a:buClr>
                  <a:srgbClr val="C00000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In </a:t>
              </a: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June 2014, </a:t>
              </a:r>
              <a:r>
                <a:rPr lang="en-US" sz="1000" dirty="0" err="1" smtClean="0">
                  <a:solidFill>
                    <a:srgbClr val="000000"/>
                  </a:solidFill>
                  <a:cs typeface="Arial" pitchFamily="34" charset="0"/>
                </a:rPr>
                <a:t>Tigo</a:t>
              </a: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, </a:t>
              </a:r>
              <a:r>
                <a:rPr lang="en-US" sz="1000" dirty="0" err="1" smtClean="0">
                  <a:solidFill>
                    <a:srgbClr val="000000"/>
                  </a:solidFill>
                  <a:cs typeface="Arial" pitchFamily="34" charset="0"/>
                </a:rPr>
                <a:t>Zantel</a:t>
              </a: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 and Airtel made an announcement that </a:t>
              </a:r>
              <a:r>
                <a:rPr lang="en-GB" sz="1000" dirty="0" smtClean="0">
                  <a:solidFill>
                    <a:srgbClr val="000000"/>
                  </a:solidFill>
                  <a:cs typeface="Arial" pitchFamily="34" charset="0"/>
                </a:rPr>
                <a:t>agreements had been made between the three operators. </a:t>
              </a:r>
              <a:endParaRPr lang="en-US" sz="10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416840" y="2820828"/>
              <a:ext cx="1061214" cy="546142"/>
              <a:chOff x="5333536" y="2875705"/>
              <a:chExt cx="1061214" cy="546142"/>
            </a:xfrm>
          </p:grpSpPr>
          <p:cxnSp>
            <p:nvCxnSpPr>
              <p:cNvPr id="51" name="Elbow Connector 50"/>
              <p:cNvCxnSpPr/>
              <p:nvPr>
                <p:custDataLst>
                  <p:tags r:id="rId13"/>
                </p:custDataLst>
              </p:nvPr>
            </p:nvCxnSpPr>
            <p:spPr bwMode="auto">
              <a:xfrm rot="10800000" flipV="1">
                <a:off x="5333536" y="3179247"/>
                <a:ext cx="966656" cy="1305"/>
              </a:xfrm>
              <a:prstGeom prst="bentConnector3">
                <a:avLst>
                  <a:gd name="adj1" fmla="val 50000"/>
                </a:avLst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2" name="Elbow Connector 51"/>
              <p:cNvCxnSpPr/>
              <p:nvPr>
                <p:custDataLst>
                  <p:tags r:id="rId14"/>
                </p:custDataLst>
              </p:nvPr>
            </p:nvCxnSpPr>
            <p:spPr bwMode="auto">
              <a:xfrm rot="16200000" flipV="1">
                <a:off x="6250807" y="3277903"/>
                <a:ext cx="228352" cy="59535"/>
              </a:xfrm>
              <a:prstGeom prst="bentConnector3">
                <a:avLst>
                  <a:gd name="adj1" fmla="val 105616"/>
                </a:avLst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 type="oval" w="sm" len="sm"/>
                <a:tailEnd type="none" w="sm" len="sm"/>
              </a:ln>
              <a:effectLst/>
            </p:spPr>
          </p:cxnSp>
          <p:cxnSp>
            <p:nvCxnSpPr>
              <p:cNvPr id="53" name="Elbow Connector 52"/>
              <p:cNvCxnSpPr/>
              <p:nvPr>
                <p:custDataLst>
                  <p:tags r:id="rId15"/>
                </p:custDataLst>
              </p:nvPr>
            </p:nvCxnSpPr>
            <p:spPr bwMode="auto">
              <a:xfrm rot="16200000" flipH="1">
                <a:off x="5180964" y="3040976"/>
                <a:ext cx="330544" cy="1"/>
              </a:xfrm>
              <a:prstGeom prst="bentConnector3">
                <a:avLst>
                  <a:gd name="adj1" fmla="val 50000"/>
                </a:avLst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 type="oval" w="sm" len="sm"/>
                <a:tailEnd type="none" w="sm" len="sm"/>
              </a:ln>
              <a:effectLst/>
            </p:spPr>
          </p:cxnSp>
        </p:grpSp>
        <p:sp>
          <p:nvSpPr>
            <p:cNvPr id="48" name="Rectangle 47"/>
            <p:cNvSpPr/>
            <p:nvPr>
              <p:custDataLst>
                <p:tags r:id="rId10"/>
              </p:custDataLst>
            </p:nvPr>
          </p:nvSpPr>
          <p:spPr bwMode="auto">
            <a:xfrm>
              <a:off x="4426240" y="5553737"/>
              <a:ext cx="1981200" cy="78403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4950" lvl="1" indent="-171450">
                <a:spcBef>
                  <a:spcPts val="300"/>
                </a:spcBef>
                <a:spcAft>
                  <a:spcPts val="300"/>
                </a:spcAft>
                <a:buClr>
                  <a:srgbClr val="C00000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In </a:t>
              </a: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2013 the Bank of Tanzania encouraged interoperability efforts by the operators. </a:t>
              </a:r>
              <a:endParaRPr lang="en-GB" altLang="zh-CN" sz="1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>
              <p:custDataLst>
                <p:tags r:id="rId11"/>
              </p:custDataLst>
            </p:nvPr>
          </p:nvSpPr>
          <p:spPr bwMode="auto">
            <a:xfrm>
              <a:off x="2328127" y="5319331"/>
              <a:ext cx="1523793" cy="113400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4950" lvl="1" indent="-171450">
                <a:spcBef>
                  <a:spcPts val="300"/>
                </a:spcBef>
                <a:spcAft>
                  <a:spcPts val="300"/>
                </a:spcAft>
                <a:buClr>
                  <a:srgbClr val="C00000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2013 IFC, funded by the Bill and Melinda Gates Foundation starts working on rules around interoperability. </a:t>
              </a:r>
              <a:endParaRPr lang="en-GB" altLang="zh-CN" sz="1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50" name="Elbow Connector 49"/>
            <p:cNvCxnSpPr/>
            <p:nvPr>
              <p:custDataLst>
                <p:tags r:id="rId12"/>
              </p:custDataLst>
            </p:nvPr>
          </p:nvCxnSpPr>
          <p:spPr bwMode="auto">
            <a:xfrm rot="5400000" flipH="1" flipV="1">
              <a:off x="2491327" y="4321369"/>
              <a:ext cx="1644585" cy="351343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rgbClr val="000000"/>
              </a:solidFill>
              <a:prstDash val="dash"/>
              <a:round/>
              <a:headEnd type="oval" w="sm" len="sm"/>
              <a:tailEnd type="oval" w="sm" len="sm"/>
            </a:ln>
            <a:effectLst/>
          </p:spPr>
        </p:cxnSp>
      </p:grpSp>
      <p:pic>
        <p:nvPicPr>
          <p:cNvPr id="54" name="Picture 97" descr="http://www.millicom.com/media/766027/Interoper640x36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1275261"/>
            <a:ext cx="2237034" cy="1604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>
            <p:custDataLst>
              <p:tags r:id="rId1"/>
            </p:custDataLst>
          </p:nvPr>
        </p:nvSpPr>
        <p:spPr bwMode="auto">
          <a:xfrm>
            <a:off x="306972" y="1275261"/>
            <a:ext cx="3544948" cy="1185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234950" lvl="1" indent="-1714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b="1" dirty="0" smtClean="0">
                <a:solidFill>
                  <a:srgbClr val="000000"/>
                </a:solidFill>
                <a:cs typeface="Arial" pitchFamily="34" charset="0"/>
              </a:rPr>
              <a:t>2008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1100" dirty="0" err="1" smtClean="0">
                <a:solidFill>
                  <a:srgbClr val="000000"/>
                </a:solidFill>
                <a:cs typeface="Arial" pitchFamily="34" charset="0"/>
              </a:rPr>
              <a:t>Zantel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 launches </a:t>
            </a:r>
            <a:r>
              <a:rPr lang="en-US" sz="1100" dirty="0" err="1" smtClean="0">
                <a:solidFill>
                  <a:srgbClr val="000000"/>
                </a:solidFill>
                <a:cs typeface="Arial" pitchFamily="34" charset="0"/>
              </a:rPr>
              <a:t>EzyPesa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 (then </a:t>
            </a:r>
            <a:r>
              <a:rPr lang="en-US" sz="1100" dirty="0" err="1" smtClean="0">
                <a:solidFill>
                  <a:srgbClr val="000000"/>
                </a:solidFill>
                <a:cs typeface="Arial" pitchFamily="34" charset="0"/>
              </a:rPr>
              <a:t>Zpesa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</a:p>
          <a:p>
            <a:pPr marL="234950" lvl="1" indent="-1714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b="1" dirty="0" smtClean="0">
                <a:solidFill>
                  <a:srgbClr val="000000"/>
                </a:solidFill>
                <a:cs typeface="Arial" pitchFamily="34" charset="0"/>
              </a:rPr>
              <a:t>2008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: M-PESA is launched by Vodacom</a:t>
            </a:r>
            <a:endParaRPr lang="en-US" sz="11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34950" lvl="1" indent="-1714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b="1" dirty="0" smtClean="0">
                <a:solidFill>
                  <a:srgbClr val="000000"/>
                </a:solidFill>
                <a:cs typeface="Arial" pitchFamily="34" charset="0"/>
              </a:rPr>
              <a:t>2010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1100" dirty="0" err="1" smtClean="0">
                <a:solidFill>
                  <a:srgbClr val="000000"/>
                </a:solidFill>
                <a:cs typeface="Arial" pitchFamily="34" charset="0"/>
              </a:rPr>
              <a:t>Tigo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 Launches </a:t>
            </a:r>
            <a:r>
              <a:rPr lang="en-US" sz="1100" dirty="0" err="1" smtClean="0">
                <a:solidFill>
                  <a:srgbClr val="000000"/>
                </a:solidFill>
                <a:cs typeface="Arial" pitchFamily="34" charset="0"/>
              </a:rPr>
              <a:t>Tigo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cs typeface="Arial" pitchFamily="34" charset="0"/>
              </a:rPr>
              <a:t>Pesa</a:t>
            </a:r>
            <a:endParaRPr lang="en-US" sz="11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34950" lvl="1" indent="-1714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b="1" dirty="0" smtClean="0">
                <a:solidFill>
                  <a:srgbClr val="000000"/>
                </a:solidFill>
                <a:cs typeface="Arial" pitchFamily="34" charset="0"/>
              </a:rPr>
              <a:t>2011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 Airtel re-launch as  Airtel Money (previously Zap)</a:t>
            </a:r>
          </a:p>
          <a:p>
            <a:pPr marL="234950" lvl="1" indent="-1714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en-US" sz="105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0D8F-7695-4D4D-BEBF-26CDA21287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364088" y="1197540"/>
            <a:ext cx="3600400" cy="5250557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spcBef>
                <a:spcPts val="1800"/>
              </a:spcBef>
              <a:buClr>
                <a:schemeClr val="accent3"/>
              </a:buClr>
              <a:buSzPct val="130000"/>
              <a:buFont typeface="Arial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30000"/>
              <a:buFont typeface="Arial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9000" indent="-30162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30000"/>
              <a:buFont typeface="Arial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4750" indent="-2936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30000"/>
              <a:buFont typeface="Arial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113" indent="-35242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30000"/>
              <a:buFont typeface="Arial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Unilateral Tigo to Airtel </a:t>
            </a:r>
            <a:r>
              <a:rPr lang="en-GB" sz="1200" dirty="0" err="1" smtClean="0"/>
              <a:t>Trns</a:t>
            </a:r>
            <a:endParaRPr lang="en-GB" sz="1200" dirty="0" smtClean="0"/>
          </a:p>
          <a:p>
            <a:pPr lvl="1"/>
            <a:r>
              <a:rPr lang="en-GB" sz="1200" dirty="0" smtClean="0"/>
              <a:t>Moderate Success and transaction Usage</a:t>
            </a:r>
          </a:p>
          <a:p>
            <a:pPr lvl="1"/>
            <a:r>
              <a:rPr lang="en-GB" sz="1200" dirty="0" smtClean="0"/>
              <a:t>Low visibility and awareness, o</a:t>
            </a:r>
            <a:r>
              <a:rPr lang="en-US" sz="1200" dirty="0" err="1" smtClean="0"/>
              <a:t>rganic</a:t>
            </a:r>
            <a:r>
              <a:rPr lang="en-US" sz="1200" dirty="0" smtClean="0"/>
              <a:t> growth slow </a:t>
            </a:r>
            <a:endParaRPr lang="en-GB" sz="1200" dirty="0" smtClean="0"/>
          </a:p>
          <a:p>
            <a:r>
              <a:rPr lang="en-US" sz="1200" dirty="0" smtClean="0"/>
              <a:t>Bilateral Airtel Tigo Transactions</a:t>
            </a:r>
          </a:p>
          <a:p>
            <a:pPr lvl="1"/>
            <a:r>
              <a:rPr lang="en-US" sz="1200" dirty="0" smtClean="0"/>
              <a:t>Exponential Increase post launch</a:t>
            </a:r>
          </a:p>
          <a:p>
            <a:pPr lvl="1"/>
            <a:r>
              <a:rPr lang="en-US" sz="1200" dirty="0" smtClean="0"/>
              <a:t>Widespread acceptance and awareness</a:t>
            </a:r>
          </a:p>
          <a:p>
            <a:pPr lvl="1"/>
            <a:r>
              <a:rPr lang="en-US" sz="1200" dirty="0" smtClean="0"/>
              <a:t>High visibility due to press release </a:t>
            </a:r>
          </a:p>
          <a:p>
            <a:pPr lvl="1"/>
            <a:r>
              <a:rPr lang="en-US" sz="1200" dirty="0" smtClean="0"/>
              <a:t>Exponentially faster adoption that of Voucher transaction</a:t>
            </a:r>
          </a:p>
          <a:p>
            <a:r>
              <a:rPr lang="en-US" sz="1200" dirty="0" smtClean="0"/>
              <a:t>Current Learnings</a:t>
            </a:r>
          </a:p>
          <a:p>
            <a:pPr lvl="1"/>
            <a:r>
              <a:rPr lang="en-US" sz="1200" dirty="0" smtClean="0"/>
              <a:t>Start slowly </a:t>
            </a:r>
          </a:p>
          <a:p>
            <a:pPr lvl="1"/>
            <a:r>
              <a:rPr lang="en-US" sz="1200" dirty="0" smtClean="0"/>
              <a:t>Find the technical and administrative bottlenecks and eliminate these before volumes grow</a:t>
            </a:r>
          </a:p>
          <a:p>
            <a:pPr lvl="1"/>
            <a:r>
              <a:rPr lang="en-US" sz="1200" dirty="0" smtClean="0"/>
              <a:t>Pilot phase prior to commercial launch very necessary   </a:t>
            </a:r>
          </a:p>
          <a:p>
            <a:pPr lvl="1"/>
            <a:r>
              <a:rPr lang="en-US" sz="1200" dirty="0" smtClean="0"/>
              <a:t>Any marketing exponentially increases awareness &amp; uptake</a:t>
            </a:r>
          </a:p>
          <a:p>
            <a:pPr lvl="1"/>
            <a:r>
              <a:rPr lang="en-US" sz="1200" dirty="0" smtClean="0"/>
              <a:t>One parties marketing assist volume in both directions</a:t>
            </a:r>
          </a:p>
          <a:p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GB" sz="1200" dirty="0" smtClean="0"/>
          </a:p>
          <a:p>
            <a:pPr marL="457200" lvl="1" indent="0">
              <a:buFont typeface="Arial" pitchFamily="34" charset="0"/>
              <a:buNone/>
            </a:pPr>
            <a:endParaRPr lang="en-GB" sz="1400" dirty="0" smtClean="0"/>
          </a:p>
          <a:p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3564"/>
            <a:ext cx="489654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OTT Smartphone Access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0D8F-7695-4D4D-BEBF-26CDA21287A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34932" y="1245531"/>
            <a:ext cx="450952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Comes with Airtel and </a:t>
            </a:r>
            <a:r>
              <a:rPr lang="en-US" sz="2000" dirty="0" err="1" smtClean="0"/>
              <a:t>Zantel</a:t>
            </a:r>
            <a:r>
              <a:rPr lang="en-US" sz="2000" dirty="0" smtClean="0"/>
              <a:t> wallet to Wallet interoperability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Works on any network in Tanzania and El Salvador – customers of any network can have a Tigo </a:t>
            </a:r>
            <a:r>
              <a:rPr lang="en-US" sz="2000" dirty="0" err="1" smtClean="0"/>
              <a:t>Pesa</a:t>
            </a:r>
            <a:r>
              <a:rPr lang="en-US" sz="2000" dirty="0" smtClean="0"/>
              <a:t> account.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Interoperates with 17 banks in TZ – 80% of the market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Caters for Tigo-to-Tigo cross border remittance to Rwanda</a:t>
            </a:r>
          </a:p>
          <a:p>
            <a:r>
              <a:rPr lang="en-US" dirty="0"/>
              <a:t>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958"/>
            <a:ext cx="4334932" cy="50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3iC4qeAi0.NT_GldcvKE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6DVhVQoUK9yDMuzn2n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6DVhVQoUK9yDMuzn2n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Dp7nQ2RUy59GADOCqp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Dp7nQ2RUy59GADOCqpk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Dp7nQ2RUy59GADOCqp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Dp7nQ2RUy59GADOCqp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Dp7nQ2RUy59GADOCqp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3iC4qeAi0.NT_GldcvK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6DVhVQoUK9yDMuzn2n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Dp7nQ2RUy59GADOCqp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uqZHY43UGpOOSCQavJ3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6DVhVQoUK9yDMuzn2n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Dp7nQ2RUy59GADOCqpk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6DVhVQoUK9yDMuzn2nGA"/>
</p:tagLst>
</file>

<file path=ppt/theme/theme1.xml><?xml version="1.0" encoding="utf-8"?>
<a:theme xmlns:a="http://schemas.openxmlformats.org/drawingml/2006/main" name="Millicom+Power+Point+template">
  <a:themeElements>
    <a:clrScheme name="Anpassat 36">
      <a:dk1>
        <a:sysClr val="windowText" lastClr="000000"/>
      </a:dk1>
      <a:lt1>
        <a:sysClr val="window" lastClr="FFFFFF"/>
      </a:lt1>
      <a:dk2>
        <a:srgbClr val="041947"/>
      </a:dk2>
      <a:lt2>
        <a:srgbClr val="FFFFFF"/>
      </a:lt2>
      <a:accent1>
        <a:srgbClr val="041947"/>
      </a:accent1>
      <a:accent2>
        <a:srgbClr val="DD0045"/>
      </a:accent2>
      <a:accent3>
        <a:srgbClr val="83B81A"/>
      </a:accent3>
      <a:accent4>
        <a:srgbClr val="FDC600"/>
      </a:accent4>
      <a:accent5>
        <a:srgbClr val="4B5D9F"/>
      </a:accent5>
      <a:accent6>
        <a:srgbClr val="041947"/>
      </a:accent6>
      <a:hlink>
        <a:srgbClr val="000000"/>
      </a:hlink>
      <a:folHlink>
        <a:srgbClr val="000000"/>
      </a:folHlink>
    </a:clrScheme>
    <a:fontScheme name="Millic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F31BF6C948438E53C2CFC5C72515" ma:contentTypeVersion="3" ma:contentTypeDescription="Create a new document." ma:contentTypeScope="" ma:versionID="321f35c40cf7922ba3961b8476b4f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e0e5df24a3b506f0198320ca4e71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3E610A-0468-4F58-A6C2-42305DAFD66B}"/>
</file>

<file path=customXml/itemProps2.xml><?xml version="1.0" encoding="utf-8"?>
<ds:datastoreItem xmlns:ds="http://schemas.openxmlformats.org/officeDocument/2006/customXml" ds:itemID="{71F17DA0-243F-4151-BC25-3B8135000FC8}"/>
</file>

<file path=customXml/itemProps3.xml><?xml version="1.0" encoding="utf-8"?>
<ds:datastoreItem xmlns:ds="http://schemas.openxmlformats.org/officeDocument/2006/customXml" ds:itemID="{903C4A8B-4B31-4C47-B245-EDCA211BD783}"/>
</file>

<file path=docProps/app.xml><?xml version="1.0" encoding="utf-8"?>
<Properties xmlns="http://schemas.openxmlformats.org/officeDocument/2006/extended-properties" xmlns:vt="http://schemas.openxmlformats.org/officeDocument/2006/docPropsVTypes">
  <Template>Millicom+Power+Point+template</Template>
  <TotalTime>16233</TotalTime>
  <Words>644</Words>
  <Application>Microsoft Office PowerPoint</Application>
  <PresentationFormat>On-screen Show (4:3)</PresentationFormat>
  <Paragraphs>104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Arial Narrow</vt:lpstr>
      <vt:lpstr>Calibri</vt:lpstr>
      <vt:lpstr>Wingdings</vt:lpstr>
      <vt:lpstr>Millicom+Power+Point+template</vt:lpstr>
      <vt:lpstr>Interoperability as a Driver for Financial Inclusion</vt:lpstr>
      <vt:lpstr>Growing an ECO system outside your comfort zone</vt:lpstr>
      <vt:lpstr>Metcalfe’s Law limited by Dunbar’s number</vt:lpstr>
      <vt:lpstr>Value of the network</vt:lpstr>
      <vt:lpstr>Interoperability – overcoming the barriers</vt:lpstr>
      <vt:lpstr>Mobile money in Tanzania – an overview</vt:lpstr>
      <vt:lpstr>The timeline</vt:lpstr>
      <vt:lpstr>Initial results</vt:lpstr>
      <vt:lpstr>OTT Smartphone Access</vt:lpstr>
      <vt:lpstr>Regulatory scope and focus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JGuth</dc:creator>
  <cp:lastModifiedBy>Aloran, Rakan</cp:lastModifiedBy>
  <cp:revision>160</cp:revision>
  <cp:lastPrinted>2014-11-25T15:06:04Z</cp:lastPrinted>
  <dcterms:created xsi:type="dcterms:W3CDTF">2013-05-01T13:14:05Z</dcterms:created>
  <dcterms:modified xsi:type="dcterms:W3CDTF">2014-11-27T08:49:21Z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0x0101000158F31BF6C948438E53C2CFC5C72515</vt:lpwstr>
  </property>
</Properties>
</file>