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17"/>
  </p:notesMasterIdLst>
  <p:sldIdLst>
    <p:sldId id="256" r:id="rId2"/>
    <p:sldId id="617" r:id="rId3"/>
    <p:sldId id="603" r:id="rId4"/>
    <p:sldId id="607" r:id="rId5"/>
    <p:sldId id="620" r:id="rId6"/>
    <p:sldId id="608" r:id="rId7"/>
    <p:sldId id="619" r:id="rId8"/>
    <p:sldId id="609" r:id="rId9"/>
    <p:sldId id="610" r:id="rId10"/>
    <p:sldId id="618" r:id="rId11"/>
    <p:sldId id="611" r:id="rId12"/>
    <p:sldId id="612" r:id="rId13"/>
    <p:sldId id="613" r:id="rId14"/>
    <p:sldId id="614" r:id="rId15"/>
    <p:sldId id="615" r:id="rId16"/>
  </p:sldIdLst>
  <p:sldSz cx="16256000" cy="9144000"/>
  <p:notesSz cx="6858000" cy="9144000"/>
  <p:defaultTextStyle>
    <a:defPPr>
      <a:defRPr lang="en-US"/>
    </a:defPPr>
    <a:lvl1pPr marL="53975" indent="-53975" algn="l" defTabSz="609600" rtl="0" eaLnBrk="0" fontAlgn="base" hangingPunct="0">
      <a:spcBef>
        <a:spcPct val="0"/>
      </a:spcBef>
      <a:spcAft>
        <a:spcPct val="0"/>
      </a:spcAft>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396875" indent="60325" algn="l" defTabSz="609600" rtl="0" eaLnBrk="0" fontAlgn="base" hangingPunct="0">
      <a:spcBef>
        <a:spcPct val="0"/>
      </a:spcBef>
      <a:spcAft>
        <a:spcPct val="0"/>
      </a:spcAft>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739775" indent="174625" algn="l" defTabSz="609600" rtl="0" eaLnBrk="0" fontAlgn="base" hangingPunct="0">
      <a:spcBef>
        <a:spcPct val="0"/>
      </a:spcBef>
      <a:spcAft>
        <a:spcPct val="0"/>
      </a:spcAft>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082675" indent="288925" algn="l" defTabSz="609600" rtl="0" eaLnBrk="0" fontAlgn="base" hangingPunct="0">
      <a:spcBef>
        <a:spcPct val="0"/>
      </a:spcBef>
      <a:spcAft>
        <a:spcPct val="0"/>
      </a:spcAft>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425575" indent="403225" algn="l" defTabSz="609600" rtl="0" eaLnBrk="0" fontAlgn="base" hangingPunct="0">
      <a:spcBef>
        <a:spcPct val="0"/>
      </a:spcBef>
      <a:spcAft>
        <a:spcPct val="0"/>
      </a:spcAft>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sz="2400"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5E"/>
    <a:srgbClr val="000000"/>
    <a:srgbClr val="82A29D"/>
    <a:srgbClr val="09454B"/>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99" y="38"/>
      </p:cViewPr>
      <p:guideLst>
        <p:guide orient="horz" pos="2880"/>
        <p:guide pos="5120"/>
      </p:guideLst>
    </p:cSldViewPr>
  </p:slideViewPr>
  <p:notesTextViewPr>
    <p:cViewPr>
      <p:scale>
        <a:sx n="100" d="100"/>
        <a:sy n="100" d="100"/>
      </p:scale>
      <p:origin x="0" y="0"/>
    </p:cViewPr>
  </p:notesTextViewPr>
  <p:sorterViewPr>
    <p:cViewPr>
      <p:scale>
        <a:sx n="100" d="100"/>
        <a:sy n="100" d="100"/>
      </p:scale>
      <p:origin x="0" y="-9060"/>
    </p:cViewPr>
  </p:sorter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3451659984"/>
      </p:ext>
    </p:extLst>
  </p:cSld>
  <p:clrMap bg1="lt1" tx1="dk1" bg2="lt2" tx2="dk2" accent1="accent1" accent2="accent2" accent3="accent3" accent4="accent4" accent5="accent5" accent6="accent6" hlink="hlink" folHlink="folHlink"/>
  <p:notesStyle>
    <a:lvl1pPr algn="l" defTabSz="774700" rtl="0" eaLnBrk="0" fontAlgn="base" hangingPunct="0">
      <a:spcBef>
        <a:spcPct val="0"/>
      </a:spcBef>
      <a:spcAft>
        <a:spcPct val="0"/>
      </a:spcAft>
      <a:defRPr sz="2200" kern="1200">
        <a:solidFill>
          <a:srgbClr val="000000"/>
        </a:solidFill>
        <a:latin typeface="Lucida Grande" charset="0"/>
        <a:ea typeface="MS PGothic" pitchFamily="34" charset="-128"/>
        <a:cs typeface="Lucida Grande" charset="0"/>
        <a:sym typeface="Lucida Grande" pitchFamily="1" charset="0"/>
      </a:defRPr>
    </a:lvl1pPr>
    <a:lvl2pPr marL="2286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2pPr>
    <a:lvl3pPr marL="4572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3pPr>
    <a:lvl4pPr marL="6858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4pPr>
    <a:lvl5pPr marL="9144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381000" y="685800"/>
            <a:ext cx="6096000" cy="3429000"/>
          </a:xfrm>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Lucida Grande" pitchFamily="1" charset="0"/>
              <a:cs typeface="Lucida Grande" pitchFamily="1" charset="0"/>
            </a:endParaRPr>
          </a:p>
        </p:txBody>
      </p:sp>
    </p:spTree>
    <p:extLst>
      <p:ext uri="{BB962C8B-B14F-4D97-AF65-F5344CB8AC3E}">
        <p14:creationId xmlns:p14="http://schemas.microsoft.com/office/powerpoint/2010/main" val="419506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200" smtClean="0">
              <a:solidFill>
                <a:schemeClr val="tx1"/>
              </a:solidFill>
              <a:latin typeface="Lucida Grande" pitchFamily="1" charset="0"/>
              <a:cs typeface="Lucida Grande" pitchFamily="1" charset="0"/>
            </a:endParaRPr>
          </a:p>
        </p:txBody>
      </p:sp>
      <p:sp>
        <p:nvSpPr>
          <p:cNvPr id="102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hangingPunct="1"/>
            <a:fld id="{EA10E3F4-49CE-4789-8818-5BED933DF2BF}" type="slidenum">
              <a:rPr lang="en-US" altLang="en-US"/>
              <a:pPr eaLnBrk="1" hangingPunct="1"/>
              <a:t>2</a:t>
            </a:fld>
            <a:endParaRPr lang="en-US" altLang="en-US"/>
          </a:p>
        </p:txBody>
      </p:sp>
    </p:spTree>
    <p:extLst>
      <p:ext uri="{BB962C8B-B14F-4D97-AF65-F5344CB8AC3E}">
        <p14:creationId xmlns:p14="http://schemas.microsoft.com/office/powerpoint/2010/main" val="91634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a:ln>
            <a:solidFill>
              <a:srgbClr val="000000"/>
            </a:solidFill>
            <a:miter lim="800000"/>
            <a:headEnd/>
            <a:tailEnd/>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200" smtClean="0">
              <a:solidFill>
                <a:schemeClr val="tx1"/>
              </a:solidFill>
              <a:latin typeface="Lucida Grande" pitchFamily="1" charset="0"/>
              <a:cs typeface="Lucida Grande" pitchFamily="1" charset="0"/>
            </a:endParaRPr>
          </a:p>
        </p:txBody>
      </p:sp>
      <p:sp>
        <p:nvSpPr>
          <p:cNvPr id="122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hangingPunct="1"/>
            <a:fld id="{E3DC4D01-75EE-4811-9B1D-CF3F4D4A11BB}" type="slidenum">
              <a:rPr lang="en-US" altLang="en-US"/>
              <a:pPr eaLnBrk="1" hangingPunct="1"/>
              <a:t>3</a:t>
            </a:fld>
            <a:endParaRPr lang="en-US" altLang="en-US"/>
          </a:p>
        </p:txBody>
      </p:sp>
    </p:spTree>
    <p:extLst>
      <p:ext uri="{BB962C8B-B14F-4D97-AF65-F5344CB8AC3E}">
        <p14:creationId xmlns:p14="http://schemas.microsoft.com/office/powerpoint/2010/main" val="82836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09454B"/>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24115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09454B"/>
                </a:solidFill>
              </a:defRPr>
            </a:lvl1pPr>
          </a:lstStyle>
          <a:p>
            <a:r>
              <a:rPr lang="en-GB" dirty="0" smtClean="0"/>
              <a:t>Click to edit Master title style</a:t>
            </a:r>
            <a:endParaRPr lang="en-US" dirty="0"/>
          </a:p>
        </p:txBody>
      </p:sp>
      <p:sp>
        <p:nvSpPr>
          <p:cNvPr id="5" name="Content Placeholder 4"/>
          <p:cNvSpPr>
            <a:spLocks noGrp="1"/>
          </p:cNvSpPr>
          <p:nvPr>
            <p:ph sz="quarter" idx="10"/>
          </p:nvPr>
        </p:nvSpPr>
        <p:spPr>
          <a:xfrm>
            <a:off x="889000" y="2133600"/>
            <a:ext cx="14554200" cy="6477000"/>
          </a:xfrm>
          <a:prstGeom prst="rect">
            <a:avLst/>
          </a:prstGeom>
        </p:spPr>
        <p:txBody>
          <a:bodyPr vert="horz"/>
          <a:lstStyle>
            <a:lvl1pPr>
              <a:defRPr sz="3200">
                <a:solidFill>
                  <a:schemeClr val="tx1">
                    <a:lumMod val="50000"/>
                    <a:lumOff val="50000"/>
                  </a:schemeClr>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940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1200">
                <a:latin typeface="+mj-lt"/>
              </a:defRPr>
            </a:lvl1pPr>
          </a:lstStyle>
          <a:p>
            <a:r>
              <a:rPr lang="en-GB" smtClean="0">
                <a:sym typeface="Arial" charset="0"/>
              </a:rPr>
              <a:t>Click to edit Master title style</a:t>
            </a:r>
            <a:endParaRPr lang="en-US" dirty="0"/>
          </a:p>
        </p:txBody>
      </p:sp>
      <p:sp>
        <p:nvSpPr>
          <p:cNvPr id="3" name="Content Placeholder 2"/>
          <p:cNvSpPr>
            <a:spLocks noGrp="1"/>
          </p:cNvSpPr>
          <p:nvPr>
            <p:ph idx="1"/>
          </p:nvPr>
        </p:nvSpPr>
        <p:spPr>
          <a:xfrm>
            <a:off x="812800" y="2133600"/>
            <a:ext cx="14630400" cy="6034088"/>
          </a:xfrm>
          <a:prstGeom prst="rect">
            <a:avLst/>
          </a:prstGeom>
        </p:spPr>
        <p:txBody>
          <a:bodyPr vert="horz"/>
          <a:lstStyle>
            <a:lvl1pPr>
              <a:defRPr sz="36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86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71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defRPr/>
            </a:pPr>
            <a:endParaRPr lang="en-GB" altLang="en-US" smtClean="0"/>
          </a:p>
        </p:txBody>
      </p:sp>
      <p:pic>
        <p:nvPicPr>
          <p:cNvPr id="3" name="Picture 6" descr="mobile_unbanked_cmyk_rev.eps"/>
          <p:cNvPicPr>
            <a:picLocks noChangeAspect="1"/>
          </p:cNvPicPr>
          <p:nvPr userDrawn="1"/>
        </p:nvPicPr>
        <p:blipFill>
          <a:blip r:embed="rId2">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8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8135938" cy="596900"/>
          </a:xfrm>
          <a:prstGeom prst="rect">
            <a:avLst/>
          </a:prstGeom>
          <a:solidFill>
            <a:srgbClr val="0157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a:defRPr/>
            </a:pPr>
            <a:endParaRPr lang="en-US" sz="3200" dirty="0">
              <a:solidFill>
                <a:prstClr val="white"/>
              </a:solidFill>
            </a:endParaRPr>
          </a:p>
        </p:txBody>
      </p:sp>
      <p:sp>
        <p:nvSpPr>
          <p:cNvPr id="6" name="Rectangle 5"/>
          <p:cNvSpPr/>
          <p:nvPr userDrawn="1"/>
        </p:nvSpPr>
        <p:spPr>
          <a:xfrm>
            <a:off x="8128000" y="0"/>
            <a:ext cx="8135938" cy="596900"/>
          </a:xfrm>
          <a:prstGeom prst="rect">
            <a:avLst/>
          </a:prstGeom>
          <a:solidFill>
            <a:srgbClr val="EAE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a:defRPr/>
            </a:pPr>
            <a:endParaRPr lang="en-US" sz="3200" dirty="0">
              <a:solidFill>
                <a:prstClr val="white"/>
              </a:solidFill>
            </a:endParaRPr>
          </a:p>
        </p:txBody>
      </p:sp>
      <p:sp>
        <p:nvSpPr>
          <p:cNvPr id="7" name="Slide Number Placeholder 5"/>
          <p:cNvSpPr txBox="1">
            <a:spLocks/>
          </p:cNvSpPr>
          <p:nvPr userDrawn="1"/>
        </p:nvSpPr>
        <p:spPr bwMode="auto">
          <a:xfrm>
            <a:off x="15719425" y="-1588"/>
            <a:ext cx="544513" cy="590551"/>
          </a:xfrm>
          <a:prstGeom prst="rect">
            <a:avLst/>
          </a:prstGeom>
          <a:noFill/>
          <a:ln>
            <a:noFill/>
          </a:ln>
          <a:extLst/>
        </p:spPr>
        <p:txBody>
          <a:bodyPr lIns="36576" rIns="60960"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09585" eaLnBrk="1" hangingPunct="1">
              <a:defRPr/>
            </a:pPr>
            <a:endParaRPr lang="en-US" sz="1600">
              <a:solidFill>
                <a:srgbClr val="595959"/>
              </a:solidFill>
              <a:latin typeface="Century Gothic" pitchFamily="34" charset="0"/>
            </a:endParaRPr>
          </a:p>
        </p:txBody>
      </p:sp>
      <p:sp>
        <p:nvSpPr>
          <p:cNvPr id="8" name="TextBox 15"/>
          <p:cNvSpPr txBox="1">
            <a:spLocks/>
          </p:cNvSpPr>
          <p:nvPr userDrawn="1"/>
        </p:nvSpPr>
        <p:spPr bwMode="auto">
          <a:xfrm>
            <a:off x="8135938" y="-14288"/>
            <a:ext cx="4273550" cy="603251"/>
          </a:xfrm>
          <a:prstGeom prst="rect">
            <a:avLst/>
          </a:prstGeom>
          <a:noFill/>
          <a:ln>
            <a:noFill/>
          </a:ln>
          <a:extLst/>
        </p:spPr>
        <p:txBody>
          <a:bodyPr lIns="288000" tIns="0" rIns="0" bIns="0"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09585" eaLnBrk="1" hangingPunct="1">
              <a:defRPr/>
            </a:pPr>
            <a:endParaRPr lang="en-US" sz="1600" dirty="0">
              <a:solidFill>
                <a:srgbClr val="58595B"/>
              </a:solidFill>
              <a:latin typeface="Arial Narrow" pitchFamily="34" charset="0"/>
            </a:endParaRPr>
          </a:p>
        </p:txBody>
      </p:sp>
      <p:sp>
        <p:nvSpPr>
          <p:cNvPr id="9" name="Rectangle 8"/>
          <p:cNvSpPr/>
          <p:nvPr userDrawn="1"/>
        </p:nvSpPr>
        <p:spPr>
          <a:xfrm>
            <a:off x="8128000" y="8777288"/>
            <a:ext cx="8135938" cy="390525"/>
          </a:xfrm>
          <a:prstGeom prst="rect">
            <a:avLst/>
          </a:prstGeom>
          <a:solidFill>
            <a:srgbClr val="EAE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a:defRPr/>
            </a:pPr>
            <a:endParaRPr lang="en-US" sz="3200" dirty="0">
              <a:solidFill>
                <a:prstClr val="white"/>
              </a:solidFill>
            </a:endParaRPr>
          </a:p>
        </p:txBody>
      </p:sp>
      <p:sp>
        <p:nvSpPr>
          <p:cNvPr id="10" name="Rectangle 9"/>
          <p:cNvSpPr/>
          <p:nvPr userDrawn="1"/>
        </p:nvSpPr>
        <p:spPr>
          <a:xfrm>
            <a:off x="0" y="8777288"/>
            <a:ext cx="8135938" cy="390525"/>
          </a:xfrm>
          <a:prstGeom prst="rect">
            <a:avLst/>
          </a:prstGeom>
          <a:solidFill>
            <a:srgbClr val="0157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a:defRPr/>
            </a:pPr>
            <a:endParaRPr lang="en-US" sz="3200" dirty="0">
              <a:solidFill>
                <a:prstClr val="white"/>
              </a:solidFill>
            </a:endParaRPr>
          </a:p>
        </p:txBody>
      </p:sp>
      <p:sp>
        <p:nvSpPr>
          <p:cNvPr id="11" name="Text Box 15"/>
          <p:cNvSpPr txBox="1">
            <a:spLocks noChangeArrowheads="1"/>
          </p:cNvSpPr>
          <p:nvPr userDrawn="1"/>
        </p:nvSpPr>
        <p:spPr bwMode="auto">
          <a:xfrm>
            <a:off x="8505825" y="8936038"/>
            <a:ext cx="2551113" cy="160337"/>
          </a:xfrm>
          <a:prstGeom prst="rect">
            <a:avLst/>
          </a:prstGeom>
          <a:noFill/>
          <a:ln>
            <a:noFill/>
          </a:ln>
          <a:extLst/>
        </p:spPr>
        <p:txBody>
          <a:bodyPr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609585" eaLnBrk="1" hangingPunct="1">
              <a:lnSpc>
                <a:spcPct val="130000"/>
              </a:lnSpc>
              <a:defRPr/>
            </a:pPr>
            <a:r>
              <a:rPr lang="en-US" sz="800" dirty="0">
                <a:solidFill>
                  <a:srgbClr val="7F7F7F"/>
                </a:solidFill>
                <a:latin typeface="Arial Narrow" pitchFamily="34" charset="0"/>
              </a:rPr>
              <a:t>Restricted - Confidential Information © GSMA </a:t>
            </a:r>
            <a:r>
              <a:rPr lang="en-US" sz="800" dirty="0" smtClean="0">
                <a:solidFill>
                  <a:srgbClr val="7F7F7F"/>
                </a:solidFill>
                <a:latin typeface="Arial Narrow" pitchFamily="34" charset="0"/>
              </a:rPr>
              <a:t>2012</a:t>
            </a:r>
            <a:endParaRPr lang="en-US" sz="800" dirty="0">
              <a:solidFill>
                <a:srgbClr val="7F7F7F"/>
              </a:solidFill>
              <a:latin typeface="Arial Narrow" pitchFamily="34" charset="0"/>
            </a:endParaRPr>
          </a:p>
        </p:txBody>
      </p:sp>
      <p:pic>
        <p:nvPicPr>
          <p:cNvPr id="12" name="Picture 9" descr="GSMA_mobile_money _for_the_unbanked rev.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3" y="133350"/>
            <a:ext cx="21224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310" y="820510"/>
            <a:ext cx="14883067" cy="1037167"/>
          </a:xfrm>
          <a:prstGeom prst="rect">
            <a:avLst/>
          </a:prstGeom>
        </p:spPr>
        <p:txBody>
          <a:bodyPr/>
          <a:lstStyle>
            <a:lvl1pPr algn="l">
              <a:defRPr lang="en-US" sz="3733" kern="1200" dirty="0" smtClean="0">
                <a:solidFill>
                  <a:srgbClr val="58595B"/>
                </a:solidFill>
                <a:latin typeface="Arial Narrow" pitchFamily="34" charset="0"/>
                <a:ea typeface="MS PGothic" pitchFamily="34" charset="-128"/>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2800" y="2076451"/>
            <a:ext cx="14901333" cy="5375869"/>
          </a:xfrm>
          <a:prstGeom prst="rect">
            <a:avLst/>
          </a:prstGeom>
        </p:spPr>
        <p:txBody>
          <a:bodyPr/>
          <a:lstStyle>
            <a:lvl1pPr marL="457189" indent="-457189">
              <a:defRPr lang="en-US" sz="3200" b="1" kern="1200" dirty="0" smtClean="0">
                <a:solidFill>
                  <a:srgbClr val="01575D"/>
                </a:solidFill>
                <a:latin typeface="Arial Narrow" pitchFamily="34" charset="0"/>
                <a:ea typeface="MS PGothic" pitchFamily="34" charset="-128"/>
                <a:cs typeface="+mn-cs"/>
              </a:defRPr>
            </a:lvl1pPr>
            <a:lvl2pPr marL="838179" indent="-364058">
              <a:defRPr lang="en-US" sz="2667" kern="1200" dirty="0" smtClean="0">
                <a:solidFill>
                  <a:srgbClr val="58595B"/>
                </a:solidFill>
                <a:latin typeface="Arial Narrow"/>
                <a:ea typeface="+mn-ea"/>
                <a:cs typeface="Arial Narrow"/>
              </a:defRPr>
            </a:lvl2pPr>
            <a:lvl3pPr marL="1318651" indent="-457189">
              <a:buFont typeface="Courier New" pitchFamily="49" charset="0"/>
              <a:buChar char="o"/>
              <a:tabLst>
                <a:tab pos="1441415" algn="l"/>
              </a:tabLst>
              <a:defRPr sz="2400">
                <a:latin typeface="Arial Narrow"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2" name="Text Placeholder 61"/>
          <p:cNvSpPr>
            <a:spLocks noGrp="1"/>
          </p:cNvSpPr>
          <p:nvPr>
            <p:ph type="body" sz="quarter" idx="10"/>
          </p:nvPr>
        </p:nvSpPr>
        <p:spPr>
          <a:xfrm>
            <a:off x="8139004" y="1"/>
            <a:ext cx="3846688" cy="596900"/>
          </a:xfrm>
          <a:prstGeom prst="rect">
            <a:avLst/>
          </a:prstGeom>
        </p:spPr>
        <p:txBody>
          <a:bodyPr anchor="ctr" anchorCtr="0"/>
          <a:lstStyle>
            <a:lvl1pPr>
              <a:buNone/>
              <a:defRPr lang="en-US" sz="1600" kern="1200" noProof="0" dirty="0" smtClean="0">
                <a:solidFill>
                  <a:srgbClr val="58595B"/>
                </a:solidFill>
                <a:latin typeface="Arial Narrow" pitchFamily="34" charset="0"/>
                <a:ea typeface="MS PGothic" pitchFamily="34" charset="-128"/>
                <a:cs typeface="+mn-cs"/>
              </a:defRPr>
            </a:lvl1pPr>
          </a:lstStyle>
          <a:p>
            <a:pPr lvl="0"/>
            <a:r>
              <a:rPr lang="en-US" dirty="0" smtClean="0"/>
              <a:t>Click to edit Master text styles</a:t>
            </a:r>
          </a:p>
        </p:txBody>
      </p:sp>
    </p:spTree>
    <p:extLst>
      <p:ext uri="{BB962C8B-B14F-4D97-AF65-F5344CB8AC3E}">
        <p14:creationId xmlns:p14="http://schemas.microsoft.com/office/powerpoint/2010/main" val="350762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0195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61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mobile_unbanked_cmyk.eps"/>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328400" y="457200"/>
            <a:ext cx="42878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ChangeArrowheads="1"/>
          </p:cNvSpPr>
          <p:nvPr userDrawn="1"/>
        </p:nvSpPr>
        <p:spPr bwMode="auto">
          <a:xfrm>
            <a:off x="11252200" y="381000"/>
            <a:ext cx="4419600" cy="1524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18827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3399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27971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254375" indent="403225"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defRPr/>
            </a:pPr>
            <a:endParaRPr lang="en-GB" altLang="en-US" smtClean="0"/>
          </a:p>
        </p:txBody>
      </p:sp>
      <p:pic>
        <p:nvPicPr>
          <p:cNvPr id="1028" name="Picture 6" descr="mobile_unbanked_cmyk_rev.eps"/>
          <p:cNvPicPr>
            <a:picLocks noChangeAspect="1"/>
          </p:cNvPicPr>
          <p:nvPr userDrawn="1"/>
        </p:nvPicPr>
        <p:blipFill>
          <a:blip r:embed="rId11">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iming>
    <p:tnLst>
      <p:par>
        <p:cTn id="1" dur="indefinite" restart="never" nodeType="tmRoot"/>
      </p:par>
    </p:tnLst>
  </p:timing>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S PGothic" charset="0"/>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Arial" charset="0"/>
          <a:ea typeface="MS PGothic" pitchFamily="34" charset="-128"/>
          <a:cs typeface="MS PGothic"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S PGothic" pitchFamily="34" charset="-128"/>
          <a:sym typeface="Helvetica" panose="020B0604020202020204" pitchFamily="34" charset="0"/>
        </a:defRPr>
      </a:lvl1pPr>
      <a:lvl2pPr marL="228600" indent="228600" algn="l" defTabSz="457200" rtl="0" eaLnBrk="0" fontAlgn="base" hangingPunct="0">
        <a:spcBef>
          <a:spcPct val="0"/>
        </a:spcBef>
        <a:spcAft>
          <a:spcPct val="0"/>
        </a:spcAft>
        <a:defRPr sz="1200">
          <a:solidFill>
            <a:srgbClr val="000000"/>
          </a:solidFill>
          <a:latin typeface="+mn-lt"/>
          <a:ea typeface="MS PGothic" pitchFamily="34" charset="-128"/>
          <a:cs typeface="Helvetica" charset="0"/>
          <a:sym typeface="Helvetica" panose="020B0604020202020204" pitchFamily="34"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anose="020B0604020202020204" pitchFamily="34"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anose="020B0604020202020204" pitchFamily="34"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1.JP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p:cNvSpPr>
          <p:nvPr/>
        </p:nvSpPr>
        <p:spPr bwMode="auto">
          <a:xfrm>
            <a:off x="4676775" y="2438400"/>
            <a:ext cx="11528425" cy="1663700"/>
          </a:xfrm>
          <a:prstGeom prst="rect">
            <a:avLst/>
          </a:prstGeom>
          <a:noFill/>
          <a:ln>
            <a:noFill/>
          </a:ln>
          <a:extLst>
            <a:ext uri="{909E8E84-426E-40dd-AFC4-6F175D3DCCD1}"/>
            <a:ext uri="{91240B29-F687-4f45-9708-019B960494DF}"/>
          </a:extLst>
        </p:spPr>
        <p:txBody>
          <a:bodyPr lIns="0" tIns="0" rIns="0" bIns="0"/>
          <a:lstStyle/>
          <a:p>
            <a:pPr eaLnBrk="1">
              <a:spcBef>
                <a:spcPts val="800"/>
              </a:spcBef>
              <a:defRPr/>
            </a:pPr>
            <a:r>
              <a:rPr lang="en-GB" sz="4800" dirty="0">
                <a:solidFill>
                  <a:schemeClr val="tx1">
                    <a:lumMod val="65000"/>
                    <a:lumOff val="35000"/>
                  </a:schemeClr>
                </a:solidFill>
                <a:latin typeface="Arial Narrow" pitchFamily="34" charset="0"/>
                <a:sym typeface="Arial" pitchFamily="34" charset="0"/>
              </a:rPr>
              <a:t>Code of Conduct for Mobile Money Providers</a:t>
            </a:r>
          </a:p>
          <a:p>
            <a:pPr eaLnBrk="1">
              <a:spcBef>
                <a:spcPts val="0"/>
              </a:spcBef>
              <a:defRPr/>
            </a:pPr>
            <a:r>
              <a:rPr lang="en-GB" dirty="0">
                <a:solidFill>
                  <a:schemeClr val="tx1">
                    <a:lumMod val="65000"/>
                    <a:lumOff val="35000"/>
                  </a:schemeClr>
                </a:solidFill>
                <a:latin typeface="Arial Narrow" pitchFamily="34" charset="0"/>
                <a:sym typeface="Arial" pitchFamily="34" charset="0"/>
              </a:rPr>
              <a:t>6 November 2014</a:t>
            </a:r>
            <a:r>
              <a:rPr lang="en-GB" sz="4800" dirty="0">
                <a:solidFill>
                  <a:schemeClr val="tx1">
                    <a:lumMod val="65000"/>
                    <a:lumOff val="35000"/>
                  </a:schemeClr>
                </a:solidFill>
                <a:latin typeface="Arial Narrow" pitchFamily="34" charset="0"/>
                <a:sym typeface="Arial" pitchFamily="34" charset="0"/>
              </a:rPr>
              <a:t> </a:t>
            </a:r>
          </a:p>
        </p:txBody>
      </p:sp>
      <p:pic>
        <p:nvPicPr>
          <p:cNvPr id="7171" name="Picture 2" descr="C:\Users\sdicastri\Dropbox\pictures for case study\Picture2.jpg"/>
          <p:cNvPicPr>
            <a:picLocks noChangeAspect="1" noChangeArrowheads="1"/>
          </p:cNvPicPr>
          <p:nvPr/>
        </p:nvPicPr>
        <p:blipFill>
          <a:blip r:embed="rId3">
            <a:extLst>
              <a:ext uri="{28A0092B-C50C-407E-A947-70E740481C1C}">
                <a14:useLocalDpi xmlns:a14="http://schemas.microsoft.com/office/drawing/2010/main" val="0"/>
              </a:ext>
            </a:extLst>
          </a:blip>
          <a:srcRect l="13480"/>
          <a:stretch>
            <a:fillRect/>
          </a:stretch>
        </p:blipFill>
        <p:spPr bwMode="auto">
          <a:xfrm>
            <a:off x="0" y="5578475"/>
            <a:ext cx="31353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C:\Users\sdicastri\Dropbox\pictures for case study\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5578475"/>
            <a:ext cx="20161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C:\Users\sdicastri\Dropbox\pictures for case study\Bangladesh (12).jpg"/>
          <p:cNvPicPr>
            <a:picLocks noChangeAspect="1" noChangeArrowheads="1"/>
          </p:cNvPicPr>
          <p:nvPr/>
        </p:nvPicPr>
        <p:blipFill>
          <a:blip r:embed="rId5">
            <a:extLst>
              <a:ext uri="{28A0092B-C50C-407E-A947-70E740481C1C}">
                <a14:useLocalDpi xmlns:a14="http://schemas.microsoft.com/office/drawing/2010/main" val="0"/>
              </a:ext>
            </a:extLst>
          </a:blip>
          <a:srcRect l="4131" t="998" r="33482" b="5551"/>
          <a:stretch>
            <a:fillRect/>
          </a:stretch>
        </p:blipFill>
        <p:spPr bwMode="auto">
          <a:xfrm>
            <a:off x="5384800" y="5578475"/>
            <a:ext cx="27892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7" descr="Westlands_006.jpg"/>
          <p:cNvPicPr>
            <a:picLocks noChangeAspect="1"/>
          </p:cNvPicPr>
          <p:nvPr/>
        </p:nvPicPr>
        <p:blipFill>
          <a:blip r:embed="rId6">
            <a:extLst>
              <a:ext uri="{28A0092B-C50C-407E-A947-70E740481C1C}">
                <a14:useLocalDpi xmlns:a14="http://schemas.microsoft.com/office/drawing/2010/main" val="0"/>
              </a:ext>
            </a:extLst>
          </a:blip>
          <a:srcRect r="31934"/>
          <a:stretch>
            <a:fillRect/>
          </a:stretch>
        </p:blipFill>
        <p:spPr bwMode="auto">
          <a:xfrm>
            <a:off x="13385800" y="5578475"/>
            <a:ext cx="2870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
          <p:cNvSpPr>
            <a:spLocks noGrp="1" noChangeAspect="1" noChangeArrowheads="1"/>
          </p:cNvSpPr>
          <p:nvPr isPhoto="1"/>
        </p:nvSpPr>
        <p:spPr bwMode="auto">
          <a:xfrm>
            <a:off x="11282362" y="5578858"/>
            <a:ext cx="2027238" cy="2803142"/>
          </a:xfrm>
          <a:prstGeom prst="rect">
            <a:avLst/>
          </a:prstGeom>
          <a:blipFill dpi="0" rotWithShape="1">
            <a:blip r:embed="rId7"/>
            <a:srcRect/>
            <a:stretch>
              <a:fillRect l="-53424" r="-77802"/>
            </a:stretch>
          </a:blipFill>
          <a:ln w="9525">
            <a:noFill/>
            <a:miter lim="800000"/>
            <a:headEnd/>
            <a:tailEnd/>
          </a:ln>
          <a:effectLst/>
        </p:spPr>
        <p:txBody>
          <a:bodyPr/>
          <a:lstStyle/>
          <a:p>
            <a:pPr eaLnBrk="1">
              <a:defRPr/>
            </a:pPr>
            <a:endParaRPr lang="en-GB"/>
          </a:p>
        </p:txBody>
      </p:sp>
      <p:pic>
        <p:nvPicPr>
          <p:cNvPr id="7178" name="Picture 14"/>
          <p:cNvPicPr>
            <a:picLocks noChangeAspect="1"/>
          </p:cNvPicPr>
          <p:nvPr/>
        </p:nvPicPr>
        <p:blipFill>
          <a:blip r:embed="rId8">
            <a:extLst>
              <a:ext uri="{28A0092B-C50C-407E-A947-70E740481C1C}">
                <a14:useLocalDpi xmlns:a14="http://schemas.microsoft.com/office/drawing/2010/main" val="0"/>
              </a:ext>
            </a:extLst>
          </a:blip>
          <a:srcRect r="65443"/>
          <a:stretch>
            <a:fillRect/>
          </a:stretch>
        </p:blipFill>
        <p:spPr bwMode="auto">
          <a:xfrm>
            <a:off x="5859463" y="8593138"/>
            <a:ext cx="1600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5"/>
          <p:cNvSpPr txBox="1">
            <a:spLocks noChangeArrowheads="1"/>
          </p:cNvSpPr>
          <p:nvPr/>
        </p:nvSpPr>
        <p:spPr bwMode="auto">
          <a:xfrm>
            <a:off x="252413" y="8686800"/>
            <a:ext cx="74183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hangingPunct="1">
              <a:lnSpc>
                <a:spcPct val="130000"/>
              </a:lnSpc>
            </a:pPr>
            <a:r>
              <a:rPr lang="en-US" altLang="en-US" sz="1000">
                <a:solidFill>
                  <a:srgbClr val="7F7F7F"/>
                </a:solidFill>
                <a:latin typeface="Arial Narrow" panose="020B0606020202030204" pitchFamily="34" charset="0"/>
              </a:rPr>
              <a:t>All material © GSMA 2014. The policy advocacy and regulatory work of the GSMA Mobile Money team is supported by:</a:t>
            </a:r>
          </a:p>
        </p:txBody>
      </p:sp>
      <p:pic>
        <p:nvPicPr>
          <p:cNvPr id="7180" name="Picture 18"/>
          <p:cNvPicPr>
            <a:picLocks noChangeAspect="1"/>
          </p:cNvPicPr>
          <p:nvPr/>
        </p:nvPicPr>
        <p:blipFill>
          <a:blip r:embed="rId8">
            <a:extLst>
              <a:ext uri="{28A0092B-C50C-407E-A947-70E740481C1C}">
                <a14:useLocalDpi xmlns:a14="http://schemas.microsoft.com/office/drawing/2010/main" val="0"/>
              </a:ext>
            </a:extLst>
          </a:blip>
          <a:srcRect l="67465"/>
          <a:stretch>
            <a:fillRect/>
          </a:stretch>
        </p:blipFill>
        <p:spPr bwMode="auto">
          <a:xfrm>
            <a:off x="7154863" y="8593138"/>
            <a:ext cx="15065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5"/>
          <p:cNvSpPr>
            <a:spLocks noChangeArrowheads="1"/>
          </p:cNvSpPr>
          <p:nvPr/>
        </p:nvSpPr>
        <p:spPr bwMode="auto">
          <a:xfrm>
            <a:off x="11187113" y="395288"/>
            <a:ext cx="4419600" cy="1524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7182" name="Picture 6" descr="mobile_unbanked_cmyk_rev.eps"/>
          <p:cNvPicPr>
            <a:picLocks noChangeAspect="1"/>
          </p:cNvPicPr>
          <p:nvPr/>
        </p:nvPicPr>
        <p:blipFill>
          <a:blip r:embed="rId9">
            <a:extLst>
              <a:ext uri="{28A0092B-C50C-407E-A947-70E740481C1C}">
                <a14:useLocalDpi xmlns:a14="http://schemas.microsoft.com/office/drawing/2010/main" val="0"/>
              </a:ext>
            </a:extLst>
          </a:blip>
          <a:srcRect r="78674"/>
          <a:stretch>
            <a:fillRect/>
          </a:stretch>
        </p:blipFill>
        <p:spPr bwMode="auto">
          <a:xfrm>
            <a:off x="14235113" y="381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1"/>
          <p:cNvPicPr>
            <a:picLocks noChangeAspect="1"/>
          </p:cNvPicPr>
          <p:nvPr/>
        </p:nvPicPr>
        <p:blipFill>
          <a:blip r:embed="rId10">
            <a:extLst>
              <a:ext uri="{28A0092B-C50C-407E-A947-70E740481C1C}">
                <a14:useLocalDpi xmlns:a14="http://schemas.microsoft.com/office/drawing/2010/main" val="0"/>
              </a:ext>
            </a:extLst>
          </a:blip>
          <a:srcRect l="2286" t="-2" r="41335" b="5620"/>
          <a:stretch>
            <a:fillRect/>
          </a:stretch>
        </p:blipFill>
        <p:spPr bwMode="auto">
          <a:xfrm>
            <a:off x="8280400" y="5564188"/>
            <a:ext cx="2895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rot="21179671">
            <a:off x="814146" y="382588"/>
            <a:ext cx="3415196"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4554538" cy="707886"/>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5 continued</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1742718"/>
            <a:ext cx="153924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limit logical and physical access to customer data.</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properly identify and authenticate system users.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risk-based fraud detection/prevention systems to identify suspicious transactions.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Ongoing monitoring</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stored customer data are protected.</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systems are protected against malicious software.</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processes to ensure that all transactions are logged with appropriate audit trails.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reliable methods to log and track user activities within the mobile money system.</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regularly test security systems and processes.</a:t>
            </a:r>
            <a:endParaRPr lang="en-GB" altLang="en-US" sz="2800" dirty="0">
              <a:solidFill>
                <a:srgbClr val="59595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775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6</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2014478"/>
            <a:ext cx="1524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Effective disclosure and transparency</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users are provided with clear, prominent, and timely information regarding fees and terms and conditions.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Safety and security</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educate customers on how to use mobile money services safely.</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7" name="Rectangle 6"/>
          <p:cNvSpPr>
            <a:spLocks noChangeArrowheads="1"/>
          </p:cNvSpPr>
          <p:nvPr/>
        </p:nvSpPr>
        <p:spPr bwMode="auto">
          <a:xfrm>
            <a:off x="2695574" y="381000"/>
            <a:ext cx="115284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communicate clear, sufficient, and timely information in a manner that customers can understand so that customers can make informed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7</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1742718"/>
            <a:ext cx="15240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Policies and procedures to ensure efficient resolution of customer complaints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customer complaint policies and procedures.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inform customers of the existence of customer complaint policies and procedures.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specific policies for handling reversals.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Availability of customer service support</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provide an appropriate mechanism for customers to address questions and problems.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External recourse mechanisms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specify how disputes can be resolved if internal resolution fails.</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7" name="Rectangle 6"/>
          <p:cNvSpPr>
            <a:spLocks noChangeArrowheads="1"/>
          </p:cNvSpPr>
          <p:nvPr/>
        </p:nvSpPr>
        <p:spPr bwMode="auto">
          <a:xfrm>
            <a:off x="2695574" y="381000"/>
            <a:ext cx="11528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have in place mechanisms to ensure that complaints are effectively addressed and problems are resolved in a timely manner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3810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8</a:t>
            </a:r>
          </a:p>
        </p:txBody>
      </p:sp>
      <p:sp>
        <p:nvSpPr>
          <p:cNvPr id="6" name="Rectangle 5"/>
          <p:cNvSpPr>
            <a:spLocks noChangeArrowheads="1"/>
          </p:cNvSpPr>
          <p:nvPr/>
        </p:nvSpPr>
        <p:spPr bwMode="auto">
          <a:xfrm>
            <a:off x="584200" y="1748671"/>
            <a:ext cx="152400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Governance</a:t>
            </a:r>
          </a:p>
          <a:p>
            <a:pPr marL="1562100" lvl="2" indent="-446088"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comply with good practices and relevant regulations governing customer data privacy.</a:t>
            </a:r>
          </a:p>
          <a:p>
            <a:pPr marL="457200" indent="-457200"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Transparency and Notice</a:t>
            </a:r>
          </a:p>
          <a:p>
            <a:pPr marL="1549400" lvl="1"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users are provided with clear, prominent, and timely information regarding their data privacy practices.</a:t>
            </a:r>
          </a:p>
          <a:p>
            <a:pPr marL="457200" indent="-457200"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User Choice and Control</a:t>
            </a:r>
          </a:p>
          <a:p>
            <a:pPr marL="1549400" lvl="1"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customers are informed of their rights and have opportunities to exercise meaningful choice and control over their personal information.</a:t>
            </a:r>
          </a:p>
          <a:p>
            <a:pPr marL="1549400" lvl="1"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seek customer consent for any changes that materially affect the privacy of their personal information.</a:t>
            </a:r>
          </a:p>
          <a:p>
            <a:pPr marL="457200" indent="-457200"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Minimization of Data Collection and Retention</a:t>
            </a:r>
          </a:p>
          <a:p>
            <a:pPr marL="1549400" lvl="1" eaLnBrk="1">
              <a:lnSpc>
                <a:spcPts val="3600"/>
              </a:lnSpc>
              <a:spcAft>
                <a:spcPts val="6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limit the personal information that is collected from customers and is retained, used, or shared.</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7" name="Rectangle 6"/>
          <p:cNvSpPr>
            <a:spLocks noChangeArrowheads="1"/>
          </p:cNvSpPr>
          <p:nvPr/>
        </p:nvSpPr>
        <p:spPr bwMode="auto">
          <a:xfrm>
            <a:off x="2695574" y="381000"/>
            <a:ext cx="11528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collect, process, and/or transmit personal data fairly and securely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7938" y="381000"/>
            <a:ext cx="5621338" cy="707886"/>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000" dirty="0" smtClean="0">
                <a:solidFill>
                  <a:srgbClr val="FFFFFF"/>
                </a:solidFill>
                <a:latin typeface="Arial Narrow" panose="020B0606020202030204" pitchFamily="34" charset="0"/>
              </a:rPr>
              <a:t>Frequently Asked Questions </a:t>
            </a:r>
            <a:endParaRPr lang="en-GB" altLang="en-US" sz="4000" dirty="0">
              <a:solidFill>
                <a:srgbClr val="FFFFFF"/>
              </a:solidFill>
              <a:latin typeface="Arial Narrow" panose="020B0606020202030204" pitchFamily="34" charset="0"/>
            </a:endParaRPr>
          </a:p>
        </p:txBody>
      </p:sp>
      <p:sp>
        <p:nvSpPr>
          <p:cNvPr id="7" name="Rectangle 6"/>
          <p:cNvSpPr>
            <a:spLocks noChangeArrowheads="1"/>
          </p:cNvSpPr>
          <p:nvPr/>
        </p:nvSpPr>
        <p:spPr bwMode="auto">
          <a:xfrm>
            <a:off x="584200" y="1742718"/>
            <a:ext cx="15240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Available online:</a:t>
            </a:r>
            <a:br>
              <a:rPr lang="en-GB" altLang="en-US" sz="3600" dirty="0" smtClean="0">
                <a:solidFill>
                  <a:srgbClr val="00585E"/>
                </a:solidFill>
                <a:latin typeface="Arial Narrow" panose="020B0606020202030204" pitchFamily="34" charset="0"/>
                <a:cs typeface="Arial" panose="020B0604020202020204" pitchFamily="34" charset="0"/>
              </a:rPr>
            </a:br>
            <a:r>
              <a:rPr lang="en-GB" altLang="en-US" sz="3600" dirty="0" smtClean="0">
                <a:solidFill>
                  <a:srgbClr val="00585E"/>
                </a:solidFill>
                <a:latin typeface="Arial Narrow" panose="020B0606020202030204" pitchFamily="34" charset="0"/>
                <a:cs typeface="Arial" panose="020B0604020202020204" pitchFamily="34" charset="0"/>
              </a:rPr>
              <a:t/>
            </a:r>
            <a:br>
              <a:rPr lang="en-GB" altLang="en-US" sz="3600" dirty="0" smtClean="0">
                <a:solidFill>
                  <a:srgbClr val="00585E"/>
                </a:solidFill>
                <a:latin typeface="Arial Narrow" panose="020B0606020202030204" pitchFamily="34" charset="0"/>
                <a:cs typeface="Arial" panose="020B0604020202020204" pitchFamily="34" charset="0"/>
              </a:rPr>
            </a:br>
            <a:r>
              <a:rPr lang="en-GB" altLang="en-US" sz="3600" dirty="0" smtClean="0">
                <a:solidFill>
                  <a:srgbClr val="00585E"/>
                </a:solidFill>
                <a:latin typeface="Arial Narrow" panose="020B0606020202030204" pitchFamily="34" charset="0"/>
                <a:cs typeface="Arial" panose="020B0604020202020204" pitchFamily="34" charset="0"/>
              </a:rPr>
              <a:t>http://www.gsma.com/mobilefordevelopment/programmes/mobile-money-for-the-unbanked/code-of-conduct</a:t>
            </a:r>
          </a:p>
          <a:p>
            <a:pPr marL="457200" indent="-457200" eaLnBrk="1">
              <a:lnSpc>
                <a:spcPts val="3600"/>
              </a:lnSpc>
              <a:spcAft>
                <a:spcPts val="1200"/>
              </a:spcAft>
              <a:buClr>
                <a:srgbClr val="C00000"/>
              </a:buClr>
              <a:buSzPct val="75000"/>
              <a:buFont typeface="Wingdings" panose="05000000000000000000" pitchFamily="2" charset="2"/>
              <a:buChar char="§"/>
            </a:pPr>
            <a:endParaRPr lang="en-GB" altLang="en-US" sz="2800" dirty="0" smtClean="0">
              <a:solidFill>
                <a:srgbClr val="595959"/>
              </a:solidFill>
              <a:latin typeface="Arial Narrow" panose="020B0606020202030204" pitchFamily="34" charset="0"/>
              <a:cs typeface="Arial" panose="020B0604020202020204" pitchFamily="34" charset="0"/>
            </a:endParaRP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Why have the GSMA and its members developed the Code of Conduct for Mobile Money Providers?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What topics does the Code of Conduct address?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How will the Code of Conduct impact customers?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How will the Code of Conduct contribute to financial inclusion goals?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Is endorsement of the Code of Conduct mandatory for GSMA members?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How is compliance with the Code of Conduct assessed?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7938" y="381000"/>
            <a:ext cx="24209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000" dirty="0" smtClean="0">
                <a:solidFill>
                  <a:srgbClr val="FFFFFF"/>
                </a:solidFill>
                <a:latin typeface="Arial Narrow" panose="020B0606020202030204" pitchFamily="34" charset="0"/>
              </a:rPr>
              <a:t>Next Steps</a:t>
            </a:r>
            <a:endParaRPr lang="en-GB" altLang="en-US" sz="4000" dirty="0">
              <a:solidFill>
                <a:srgbClr val="FFFFFF"/>
              </a:solidFill>
              <a:latin typeface="Arial Narrow" panose="020B0606020202030204" pitchFamily="34" charset="0"/>
            </a:endParaRPr>
          </a:p>
        </p:txBody>
      </p:sp>
      <p:sp>
        <p:nvSpPr>
          <p:cNvPr id="7" name="Rectangle 6"/>
          <p:cNvSpPr>
            <a:spLocks noChangeArrowheads="1"/>
          </p:cNvSpPr>
          <p:nvPr/>
        </p:nvSpPr>
        <p:spPr bwMode="auto">
          <a:xfrm>
            <a:off x="584200" y="1742718"/>
            <a:ext cx="15240000"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Secure commitment from more providers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Develop Recommended Business Practices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Develop Self-Assessment Process and Certification Regime</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Creation of external review panel</a:t>
            </a:r>
          </a:p>
          <a:p>
            <a:pPr marL="457200" indent="-457200" eaLnBrk="1">
              <a:lnSpc>
                <a:spcPts val="3600"/>
              </a:lnSpc>
              <a:spcAft>
                <a:spcPts val="1200"/>
              </a:spcAft>
              <a:buClr>
                <a:srgbClr val="C00000"/>
              </a:buClr>
              <a:buSzPct val="75000"/>
              <a:buFont typeface="Wingdings" panose="05000000000000000000" pitchFamily="2" charset="2"/>
              <a:buChar char="§"/>
            </a:pPr>
            <a:endParaRPr lang="en-GB" altLang="en-US" sz="2800" dirty="0">
              <a:solidFill>
                <a:srgbClr val="595959"/>
              </a:solidFill>
              <a:latin typeface="Arial Narrow" panose="020B0606020202030204" pitchFamily="34" charset="0"/>
              <a:cs typeface="Arial" panose="020B0604020202020204" pitchFamily="34" charset="0"/>
            </a:endParaRPr>
          </a:p>
          <a:p>
            <a:pPr marL="0" indent="0" eaLnBrk="1">
              <a:lnSpc>
                <a:spcPts val="3600"/>
              </a:lnSpc>
              <a:spcAft>
                <a:spcPts val="1200"/>
              </a:spcAft>
              <a:buClr>
                <a:srgbClr val="C00000"/>
              </a:buClr>
              <a:buSzPct val="75000"/>
            </a:pPr>
            <a:r>
              <a:rPr lang="en-GB" altLang="en-US" sz="2800" dirty="0" smtClean="0">
                <a:solidFill>
                  <a:srgbClr val="595959"/>
                </a:solidFill>
                <a:latin typeface="Arial Narrow" panose="020B0606020202030204" pitchFamily="34" charset="0"/>
                <a:cs typeface="Arial" panose="020B0604020202020204" pitchFamily="34" charset="0"/>
              </a:rPr>
              <a:t>For further information:</a:t>
            </a:r>
          </a:p>
          <a:p>
            <a:pPr marL="1092200" lvl="1" indent="0" eaLnBrk="1">
              <a:lnSpc>
                <a:spcPts val="3600"/>
              </a:lnSpc>
              <a:spcAft>
                <a:spcPts val="1200"/>
              </a:spcAft>
              <a:buClr>
                <a:srgbClr val="C00000"/>
              </a:buClr>
              <a:buSzPct val="75000"/>
            </a:pPr>
            <a:r>
              <a:rPr lang="en-GB" altLang="en-US" sz="2800" dirty="0" smtClean="0">
                <a:solidFill>
                  <a:srgbClr val="595959"/>
                </a:solidFill>
                <a:latin typeface="Arial Narrow" panose="020B0606020202030204" pitchFamily="34" charset="0"/>
                <a:cs typeface="Arial" panose="020B0604020202020204" pitchFamily="34" charset="0"/>
              </a:rPr>
              <a:t>gsma.com/mmu</a:t>
            </a:r>
          </a:p>
          <a:p>
            <a:pPr marL="1092200" lvl="1" indent="0" eaLnBrk="1">
              <a:lnSpc>
                <a:spcPts val="3600"/>
              </a:lnSpc>
              <a:spcAft>
                <a:spcPts val="1200"/>
              </a:spcAft>
              <a:buClr>
                <a:srgbClr val="C00000"/>
              </a:buClr>
              <a:buSzPct val="75000"/>
            </a:pPr>
            <a:r>
              <a:rPr lang="en-GB" altLang="en-US" sz="2800" dirty="0">
                <a:solidFill>
                  <a:srgbClr val="595959"/>
                </a:solidFill>
                <a:latin typeface="Arial Narrow" panose="020B0606020202030204" pitchFamily="34" charset="0"/>
                <a:cs typeface="Arial" panose="020B0604020202020204" pitchFamily="34" charset="0"/>
              </a:rPr>
              <a:t>http://www.gsma.com/mobilefordevelopment/programmes/mobile-money-for-the-unbanked/code-of-conduct</a:t>
            </a:r>
            <a:endParaRPr lang="en-GB" altLang="en-US" sz="2800" dirty="0" smtClean="0">
              <a:solidFill>
                <a:srgbClr val="595959"/>
              </a:solidFill>
              <a:latin typeface="Arial Narrow" panose="020B0606020202030204" pitchFamily="34" charset="0"/>
              <a:cs typeface="Arial" panose="020B0604020202020204" pitchFamily="34" charset="0"/>
            </a:endParaRPr>
          </a:p>
          <a:p>
            <a:pPr marL="1092200" lvl="1" indent="0" eaLnBrk="1">
              <a:lnSpc>
                <a:spcPts val="3600"/>
              </a:lnSpc>
              <a:spcAft>
                <a:spcPts val="1200"/>
              </a:spcAft>
              <a:buClr>
                <a:srgbClr val="C00000"/>
              </a:buClr>
              <a:buSzPct val="75000"/>
            </a:pPr>
            <a:r>
              <a:rPr lang="en-GB" altLang="en-US" sz="2800" dirty="0" smtClean="0">
                <a:solidFill>
                  <a:srgbClr val="595959"/>
                </a:solidFill>
                <a:latin typeface="Arial Narrow" panose="020B0606020202030204" pitchFamily="34" charset="0"/>
                <a:cs typeface="Arial" panose="020B0604020202020204" pitchFamily="34" charset="0"/>
              </a:rPr>
              <a:t>mmu@gsma.com</a:t>
            </a:r>
          </a:p>
          <a:p>
            <a:pPr marL="1092200" lvl="1" indent="0" eaLnBrk="1">
              <a:lnSpc>
                <a:spcPts val="3600"/>
              </a:lnSpc>
              <a:spcAft>
                <a:spcPts val="1200"/>
              </a:spcAft>
              <a:buClr>
                <a:srgbClr val="C00000"/>
              </a:buClr>
              <a:buSzPct val="75000"/>
            </a:pPr>
            <a:r>
              <a:rPr lang="en-GB" altLang="en-US" sz="2800" dirty="0" smtClean="0">
                <a:solidFill>
                  <a:srgbClr val="595959"/>
                </a:solidFill>
                <a:latin typeface="Arial Narrow" panose="020B0606020202030204" pitchFamily="34" charset="0"/>
                <a:cs typeface="Arial" panose="020B0604020202020204" pitchFamily="34" charset="0"/>
              </a:rPr>
              <a:t>GSMA London Office - T +44 (0) 20 7356 0600</a:t>
            </a:r>
          </a:p>
          <a:p>
            <a:pPr marL="0" indent="0" eaLnBrk="1">
              <a:lnSpc>
                <a:spcPts val="3600"/>
              </a:lnSpc>
              <a:spcAft>
                <a:spcPts val="1200"/>
              </a:spcAft>
              <a:buClr>
                <a:srgbClr val="C00000"/>
              </a:buClr>
              <a:buSzPct val="75000"/>
            </a:pPr>
            <a:endParaRPr lang="en-GB" altLang="en-US" sz="2800" dirty="0">
              <a:solidFill>
                <a:srgbClr val="595959"/>
              </a:solidFill>
              <a:latin typeface="Arial Narrow" panose="020B0606020202030204" pitchFamily="34" charset="0"/>
              <a:cs typeface="Arial" panose="020B0604020202020204" pitchFamily="34" charset="0"/>
            </a:endParaRPr>
          </a:p>
          <a:p>
            <a:pPr marL="0" indent="0" eaLnBrk="1">
              <a:lnSpc>
                <a:spcPts val="3600"/>
              </a:lnSpc>
              <a:spcAft>
                <a:spcPts val="1200"/>
              </a:spcAft>
              <a:buClr>
                <a:srgbClr val="C00000"/>
              </a:buClr>
              <a:buSzPct val="75000"/>
            </a:pPr>
            <a:endParaRPr lang="en-GB" altLang="en-US" sz="2800" dirty="0" smtClean="0">
              <a:solidFill>
                <a:srgbClr val="595959"/>
              </a:solidFill>
              <a:latin typeface="Arial Narrow" panose="020B0606020202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txBox="1">
            <a:spLocks/>
          </p:cNvSpPr>
          <p:nvPr/>
        </p:nvSpPr>
        <p:spPr bwMode="auto">
          <a:xfrm>
            <a:off x="2174875" y="635000"/>
            <a:ext cx="9217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endParaRPr lang="en-GB" altLang="en-US" sz="3200">
              <a:solidFill>
                <a:srgbClr val="595959"/>
              </a:solidFill>
              <a:latin typeface="Arial Narrow" panose="020B0606020202030204" pitchFamily="34" charset="0"/>
              <a:cs typeface="Arial" panose="020B0604020202020204" pitchFamily="34" charset="0"/>
            </a:endParaRPr>
          </a:p>
        </p:txBody>
      </p:sp>
      <p:sp>
        <p:nvSpPr>
          <p:cNvPr id="2" name="Rectangle 1"/>
          <p:cNvSpPr>
            <a:spLocks noChangeArrowheads="1"/>
          </p:cNvSpPr>
          <p:nvPr/>
        </p:nvSpPr>
        <p:spPr bwMode="auto">
          <a:xfrm>
            <a:off x="203200" y="1474787"/>
            <a:ext cx="15773400" cy="71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Mobile money providers (“providers”) safeguard customer funds against risk of loss</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have in place effective, proportional risk-based mechanisms to prevent, detect, and report the misuse of services for the purpose of money laundering or terrorist financing (ML/TF)</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screen, train, and monitor staff, agents and entities providing outsourced services to ensure that they offer safe and reliable services and comply with all relevant operational and legal requirements </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have well-developed policies and processes and sufficient network and system capacity to ensure reliable service provision</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take robust steps to ensure the security of the mobile network and channel</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communicate clear, sufficient, and timely information in a manner that customers can understand so that customers can make informed decisions</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have in place mechanisms to ensure that complaints are effectively addressed and problems are resolved in a timely manner</a:t>
            </a:r>
          </a:p>
          <a:p>
            <a:pPr eaLnBrk="1">
              <a:lnSpc>
                <a:spcPts val="3600"/>
              </a:lnSpc>
              <a:spcAft>
                <a:spcPts val="1200"/>
              </a:spcAft>
              <a:buClr>
                <a:srgbClr val="C00000"/>
              </a:buClr>
              <a:buSzPct val="75000"/>
              <a:buFont typeface="Arial" panose="020B0604020202020204" pitchFamily="34" charset="0"/>
              <a:buAutoNum type="arabicPeriod"/>
            </a:pPr>
            <a:r>
              <a:rPr lang="en-GB" altLang="en-US" sz="2800" dirty="0">
                <a:solidFill>
                  <a:srgbClr val="595959"/>
                </a:solidFill>
                <a:latin typeface="Arial Narrow" panose="020B0606020202030204" pitchFamily="34" charset="0"/>
                <a:cs typeface="Arial" panose="020B0604020202020204" pitchFamily="34" charset="0"/>
              </a:rPr>
              <a:t>Providers collect, process, and/or transmit personal data fairly and securely</a:t>
            </a:r>
          </a:p>
        </p:txBody>
      </p:sp>
      <p:sp>
        <p:nvSpPr>
          <p:cNvPr id="9222" name="TextBox 7"/>
          <p:cNvSpPr txBox="1">
            <a:spLocks noChangeArrowheads="1"/>
          </p:cNvSpPr>
          <p:nvPr/>
        </p:nvSpPr>
        <p:spPr bwMode="auto">
          <a:xfrm>
            <a:off x="-7938" y="381000"/>
            <a:ext cx="138509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a:r>
              <a:rPr lang="en-GB" altLang="en-US" sz="4000" dirty="0">
                <a:solidFill>
                  <a:srgbClr val="FFFFFF"/>
                </a:solidFill>
                <a:latin typeface="Arial Narrow" panose="020B0606020202030204" pitchFamily="34" charset="0"/>
              </a:rPr>
              <a:t>The GSMA Code of Conduct for Mobile Money Providers: the 8 Principles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84200" y="1905000"/>
            <a:ext cx="15240000" cy="605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Protection against loss due to failure of bank, provider, or other party</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funds equal to the total value of outstanding mobile money liabilities are held in one or more custodial accounts on behalf of the mobile money users (“users”). </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user funds are ring-fenced to prevent attachment from the creditors of the provider in the event of a provider’s insolvency.</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take measures to mitigate risk of loss of funds due to bank insolvency. </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take measures to mitigate risk of loss of funds due to bond issuer’s insolvency (if applicable).  </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Protection against settlement risk</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Where feasible, providers shall only authorize customer transactions in which the debiting and crediting of mobile money accounts is processed in real time. </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11268" name="Rectangle 6"/>
          <p:cNvSpPr>
            <a:spLocks noChangeArrowheads="1"/>
          </p:cNvSpPr>
          <p:nvPr/>
        </p:nvSpPr>
        <p:spPr bwMode="auto">
          <a:xfrm>
            <a:off x="11252200" y="381000"/>
            <a:ext cx="4419600" cy="13716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marL="396875">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indent="0" eaLnBrk="1"/>
            <a:endParaRPr lang="en-GB" altLang="en-US"/>
          </a:p>
        </p:txBody>
      </p:sp>
      <p:pic>
        <p:nvPicPr>
          <p:cNvPr id="11269" name="Picture 6" descr="mobile_unbanked_cmyk_rev.eps"/>
          <p:cNvPicPr>
            <a:picLocks noChangeAspect="1"/>
          </p:cNvPicPr>
          <p:nvPr/>
        </p:nvPicPr>
        <p:blipFill>
          <a:blip r:embed="rId3">
            <a:extLst>
              <a:ext uri="{28A0092B-C50C-407E-A947-70E740481C1C}">
                <a14:useLocalDpi xmlns:a14="http://schemas.microsoft.com/office/drawing/2010/main" val="0"/>
              </a:ext>
            </a:extLst>
          </a:blip>
          <a:srcRect r="78674"/>
          <a:stretch>
            <a:fillRect/>
          </a:stretch>
        </p:blipFill>
        <p:spPr bwMode="auto">
          <a:xfrm>
            <a:off x="14235113" y="381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7"/>
          <p:cNvSpPr txBox="1">
            <a:spLocks noChangeArrowheads="1"/>
          </p:cNvSpPr>
          <p:nvPr/>
        </p:nvSpPr>
        <p:spPr bwMode="auto">
          <a:xfrm>
            <a:off x="-7938" y="3816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1</a:t>
            </a:r>
          </a:p>
        </p:txBody>
      </p:sp>
      <p:sp>
        <p:nvSpPr>
          <p:cNvPr id="7" name="Rectangle 6"/>
          <p:cNvSpPr>
            <a:spLocks noChangeArrowheads="1"/>
          </p:cNvSpPr>
          <p:nvPr/>
        </p:nvSpPr>
        <p:spPr bwMode="auto">
          <a:xfrm>
            <a:off x="2695574" y="381600"/>
            <a:ext cx="11528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a:solidFill>
                  <a:srgbClr val="00585E"/>
                </a:solidFill>
                <a:latin typeface="Arial Narrow" panose="020B0606020202030204" pitchFamily="34" charset="0"/>
                <a:cs typeface="Arial" panose="020B0604020202020204" pitchFamily="34" charset="0"/>
              </a:rPr>
              <a:t>Mobile money providers (“providers”) safeguard customer funds against risk of </a:t>
            </a:r>
            <a:r>
              <a:rPr lang="en-GB" altLang="en-US" sz="3600" dirty="0" smtClean="0">
                <a:solidFill>
                  <a:srgbClr val="00585E"/>
                </a:solidFill>
                <a:latin typeface="Arial Narrow" panose="020B0606020202030204" pitchFamily="34" charset="0"/>
                <a:cs typeface="Arial" panose="020B0604020202020204" pitchFamily="34" charset="0"/>
              </a:rPr>
              <a:t>loss</a:t>
            </a:r>
            <a:endParaRPr lang="en-GB" altLang="en-US" sz="2800" dirty="0">
              <a:solidFill>
                <a:srgbClr val="595959"/>
              </a:solidFill>
              <a:latin typeface="Arial Narrow" panose="020B060602020203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7938" y="3816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2</a:t>
            </a:r>
            <a:endParaRPr lang="en-GB" altLang="en-US" sz="4000" dirty="0">
              <a:solidFill>
                <a:srgbClr val="FFFFFF"/>
              </a:solidFill>
              <a:latin typeface="Arial Narrow" panose="020B0606020202030204" pitchFamily="34" charset="0"/>
            </a:endParaRPr>
          </a:p>
        </p:txBody>
      </p:sp>
      <p:sp>
        <p:nvSpPr>
          <p:cNvPr id="7" name="Rectangle 6"/>
          <p:cNvSpPr>
            <a:spLocks noChangeArrowheads="1"/>
          </p:cNvSpPr>
          <p:nvPr/>
        </p:nvSpPr>
        <p:spPr bwMode="auto">
          <a:xfrm>
            <a:off x="584200" y="2061210"/>
            <a:ext cx="15240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Effective policies and procedures</a:t>
            </a:r>
          </a:p>
          <a:p>
            <a:pPr marL="1549400" lvl="1" eaLnBrk="1">
              <a:lnSpc>
                <a:spcPts val="3600"/>
              </a:lnSpc>
              <a:spcAft>
                <a:spcPts val="1200"/>
              </a:spcAft>
              <a:buClr>
                <a:srgbClr val="C00000"/>
              </a:buClr>
              <a:buSzPct val="75000"/>
              <a:buFont typeface="Arial Narrow" panose="020B0606020202030204" pitchFamily="34" charset="0"/>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effective policies and procedures for Anti-Money Laundering and Combating the Financing of Terrorism (AML/CFT) compliance.</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Senior management commitment</a:t>
            </a:r>
          </a:p>
          <a:p>
            <a:pPr marL="1549400" lvl="1" eaLnBrk="1">
              <a:lnSpc>
                <a:spcPts val="3600"/>
              </a:lnSpc>
              <a:spcAft>
                <a:spcPts val="1200"/>
              </a:spcAft>
              <a:buClr>
                <a:srgbClr val="C00000"/>
              </a:buClr>
              <a:buSzPct val="75000"/>
              <a:buFont typeface="Arial Narrow" panose="020B0606020202030204" pitchFamily="34" charset="0"/>
              <a:buChar char="−"/>
            </a:pPr>
            <a:r>
              <a:rPr lang="en-GB" altLang="en-US" sz="2800" dirty="0" smtClean="0">
                <a:solidFill>
                  <a:srgbClr val="595959"/>
                </a:solidFill>
                <a:latin typeface="Arial Narrow" panose="020B0606020202030204" pitchFamily="34" charset="0"/>
                <a:cs typeface="Arial" panose="020B0604020202020204" pitchFamily="34" charset="0"/>
              </a:rPr>
              <a:t>Senior management shall demonstrate their commitment to AML/CFT compliance through proper oversight.</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Appointed AML/CFT manager</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appoint a qualified employee to promote and monitor compliance with AML/CFT-related obligations.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Software to monitor transactions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create a system to monitor transactions for AML/CFT purposes.</a:t>
            </a:r>
          </a:p>
        </p:txBody>
      </p:sp>
      <p:sp>
        <p:nvSpPr>
          <p:cNvPr id="8" name="Rectangle 7"/>
          <p:cNvSpPr>
            <a:spLocks noChangeArrowheads="1"/>
          </p:cNvSpPr>
          <p:nvPr/>
        </p:nvSpPr>
        <p:spPr bwMode="auto">
          <a:xfrm>
            <a:off x="2695574" y="381600"/>
            <a:ext cx="115284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have in place effective, proportional risk-based mechanisms to prevent, detect, and report the misuse of services for the purpose of money laundering or terrorist financing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7938" y="381000"/>
            <a:ext cx="4630738" cy="707886"/>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2 continued</a:t>
            </a:r>
            <a:endParaRPr lang="en-GB" altLang="en-US" sz="4000" dirty="0">
              <a:solidFill>
                <a:srgbClr val="FFFFFF"/>
              </a:solidFill>
              <a:latin typeface="Arial Narrow" panose="020B0606020202030204" pitchFamily="34" charset="0"/>
            </a:endParaRPr>
          </a:p>
        </p:txBody>
      </p:sp>
      <p:sp>
        <p:nvSpPr>
          <p:cNvPr id="7" name="Rectangle 6"/>
          <p:cNvSpPr>
            <a:spLocks noChangeArrowheads="1"/>
          </p:cNvSpPr>
          <p:nvPr/>
        </p:nvSpPr>
        <p:spPr bwMode="auto">
          <a:xfrm>
            <a:off x="584200" y="1828800"/>
            <a:ext cx="15240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Risk-based KYC requirements and transaction / balance limits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properly identify clients and may use a risk-based KYC approach if permitted by local laws and regulations.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place appropriate risk-based transaction and balance limits on accounts, depending upon the strength of customer identification and verification.</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have the ability to block account transactions under certain circumstances.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screen accounts using domestic and international money laundering, terrorist financing, and sanctions watch lists.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Staff and agent AML/CFT training procedures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staff and agents are properly trained in AML/CFT procedures.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monitor staff and agent compliance with AML/CFT procedures.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clear policies and processes for addressing staff and agent AML/CFT violations.</a:t>
            </a:r>
            <a:endParaRPr lang="en-GB" altLang="en-US" sz="2800" dirty="0">
              <a:solidFill>
                <a:srgbClr val="59595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408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3</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2531507"/>
            <a:ext cx="1539240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Due diligence policies and procedures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conduct proper due diligence on potential staff, agents and entities providing outsourced services.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Training</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staff and agent training programs.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Contractual agreements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establish written agreements governing their relationship with agents and entities providing outsourced services.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Proper oversight of staff</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policies and processes for ongoing staff management.</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staff discipline processes.</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7" name="Rectangle 6"/>
          <p:cNvSpPr>
            <a:spLocks noChangeArrowheads="1"/>
          </p:cNvSpPr>
          <p:nvPr/>
        </p:nvSpPr>
        <p:spPr bwMode="auto">
          <a:xfrm>
            <a:off x="2695574" y="381000"/>
            <a:ext cx="115284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screen, train, and monitor staff, agents and entities providing outsourced services to ensure that they offer safe and reliable services and comply with all relevant operational and legal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4554538" cy="707886"/>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3 continued</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1742718"/>
            <a:ext cx="15392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Proper oversight of agents and entities providing outsourced services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a comprehensive outsourcing risk management program.</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take steps to ensure that outsourcing arrangements do not affect their ability to meet obligations to customers and regulators.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appropriate contingency and disaster recovery plans are in place.</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confidential customer and provider data are properly secured.</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responsibility for actions of agents (and any sub-agents)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assume responsibility to regulators and customers for actions taken on their behalf by their agents (and any sub-agents) under the provider-agent contract.</a:t>
            </a:r>
            <a:endParaRPr lang="en-GB" altLang="en-US" sz="2800" dirty="0">
              <a:solidFill>
                <a:srgbClr val="595959"/>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510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4</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1742718"/>
            <a:ext cx="15392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Board and senior management oversight</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ensure that the Board of Directors and senior management establish effective management oversight.</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Network and system capacity testing</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conduct tests to ensure sufficient network and system capacity.</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Robust back-end settlements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reliable processes for clearing and settlement.</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Business continuity and contingency plans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effective business continuity and contingency plans.</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7" name="Rectangle 6"/>
          <p:cNvSpPr>
            <a:spLocks noChangeArrowheads="1"/>
          </p:cNvSpPr>
          <p:nvPr/>
        </p:nvSpPr>
        <p:spPr bwMode="auto">
          <a:xfrm>
            <a:off x="2695574" y="381000"/>
            <a:ext cx="11528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have well-developed policies and processes and sufficient network and system capacity to ensure reliable service provision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7938" y="381000"/>
            <a:ext cx="2649538" cy="708025"/>
          </a:xfrm>
          <a:prstGeom prst="rect">
            <a:avLst/>
          </a:prstGeom>
          <a:solidFill>
            <a:srgbClr val="0058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n-GB" altLang="en-US" sz="4000" dirty="0">
                <a:solidFill>
                  <a:srgbClr val="FFFFFF"/>
                </a:solidFill>
                <a:latin typeface="Arial Narrow" panose="020B0606020202030204" pitchFamily="34" charset="0"/>
              </a:rPr>
              <a:t>Principle </a:t>
            </a:r>
            <a:r>
              <a:rPr lang="en-GB" altLang="en-US" sz="4000" dirty="0" smtClean="0">
                <a:solidFill>
                  <a:srgbClr val="FFFFFF"/>
                </a:solidFill>
                <a:latin typeface="Arial Narrow" panose="020B0606020202030204" pitchFamily="34" charset="0"/>
              </a:rPr>
              <a:t>5</a:t>
            </a:r>
            <a:endParaRPr lang="en-GB" altLang="en-US" sz="4000" dirty="0">
              <a:solidFill>
                <a:srgbClr val="FFFFFF"/>
              </a:solidFill>
              <a:latin typeface="Arial Narrow" panose="020B0606020202030204" pitchFamily="34" charset="0"/>
            </a:endParaRPr>
          </a:p>
        </p:txBody>
      </p:sp>
      <p:sp>
        <p:nvSpPr>
          <p:cNvPr id="6" name="Rectangle 5"/>
          <p:cNvSpPr>
            <a:spLocks noChangeArrowheads="1"/>
          </p:cNvSpPr>
          <p:nvPr/>
        </p:nvSpPr>
        <p:spPr bwMode="auto">
          <a:xfrm>
            <a:off x="584200" y="1742718"/>
            <a:ext cx="15240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Governance</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implement, and regularly review a formal security policy for mobile money services.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identify and assess security risks prior to offering mobile money services and shall continue to monitor such risks on an ongoing basis.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a process to identify, address, and monitor security incidents and security-related complaints.</a:t>
            </a:r>
          </a:p>
          <a:p>
            <a:pPr marL="457200" indent="-457200"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Building a secure network, systems, and applications</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use firewalls to protect customer data.</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develop processes to ensure that systems and applications remain secure.</a:t>
            </a:r>
          </a:p>
          <a:p>
            <a:pPr marL="1549400" lvl="1" eaLnBrk="1">
              <a:lnSpc>
                <a:spcPts val="3600"/>
              </a:lnSpc>
              <a:spcAft>
                <a:spcPts val="1200"/>
              </a:spcAft>
              <a:buClr>
                <a:srgbClr val="C00000"/>
              </a:buClr>
              <a:buSzPct val="75000"/>
              <a:buFont typeface="Wingdings" panose="05000000000000000000" pitchFamily="2" charset="2"/>
              <a:buChar char="§"/>
            </a:pPr>
            <a:r>
              <a:rPr lang="en-GB" altLang="en-US" sz="2800" dirty="0" smtClean="0">
                <a:solidFill>
                  <a:srgbClr val="595959"/>
                </a:solidFill>
                <a:latin typeface="Arial Narrow" panose="020B0606020202030204" pitchFamily="34" charset="0"/>
                <a:cs typeface="Arial" panose="020B0604020202020204" pitchFamily="34" charset="0"/>
              </a:rPr>
              <a:t>Providers shall limit access to customer data on a “need to know” basis.</a:t>
            </a:r>
            <a:endParaRPr lang="en-GB" altLang="en-US" sz="2800" dirty="0">
              <a:solidFill>
                <a:srgbClr val="595959"/>
              </a:solidFill>
              <a:latin typeface="Arial Narrow" panose="020B0606020202030204" pitchFamily="34" charset="0"/>
              <a:cs typeface="Arial" panose="020B0604020202020204" pitchFamily="34" charset="0"/>
            </a:endParaRPr>
          </a:p>
        </p:txBody>
      </p:sp>
      <p:sp>
        <p:nvSpPr>
          <p:cNvPr id="7" name="Rectangle 6"/>
          <p:cNvSpPr>
            <a:spLocks noChangeArrowheads="1"/>
          </p:cNvSpPr>
          <p:nvPr/>
        </p:nvSpPr>
        <p:spPr bwMode="auto">
          <a:xfrm>
            <a:off x="2695574" y="381000"/>
            <a:ext cx="11528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114617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546225" indent="-4572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defTabSz="609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marL="0" indent="0" eaLnBrk="1">
              <a:lnSpc>
                <a:spcPts val="3600"/>
              </a:lnSpc>
              <a:spcAft>
                <a:spcPts val="1200"/>
              </a:spcAft>
              <a:buClr>
                <a:srgbClr val="C00000"/>
              </a:buClr>
              <a:buSzPct val="75000"/>
            </a:pPr>
            <a:r>
              <a:rPr lang="en-GB" altLang="en-US" sz="3600" dirty="0" smtClean="0">
                <a:solidFill>
                  <a:srgbClr val="00585E"/>
                </a:solidFill>
                <a:latin typeface="Arial Narrow" panose="020B0606020202030204" pitchFamily="34" charset="0"/>
                <a:cs typeface="Arial" panose="020B0604020202020204" pitchFamily="34" charset="0"/>
              </a:rPr>
              <a:t>Providers take robust steps to ensure the security of the mobile network and 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GSMA Colour Profile">
      <a:dk1>
        <a:srgbClr val="373737"/>
      </a:dk1>
      <a:lt1>
        <a:srgbClr val="E82533"/>
      </a:lt1>
      <a:dk2>
        <a:srgbClr val="A2002B"/>
      </a:dk2>
      <a:lt2>
        <a:srgbClr val="E57417"/>
      </a:lt2>
      <a:accent1>
        <a:srgbClr val="424D80"/>
      </a:accent1>
      <a:accent2>
        <a:srgbClr val="839099"/>
      </a:accent2>
      <a:accent3>
        <a:srgbClr val="9EBBAF"/>
      </a:accent3>
      <a:accent4>
        <a:srgbClr val="E9E2D7"/>
      </a:accent4>
      <a:accent5>
        <a:srgbClr val="000000"/>
      </a:accent5>
      <a:accent6>
        <a:srgbClr val="FFFFFF"/>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58F31BF6C948438E53C2CFC5C72515" ma:contentTypeVersion="3" ma:contentTypeDescription="Create a new document." ma:contentTypeScope="" ma:versionID="321f35c40cf7922ba3961b8476b4f413">
  <xsd:schema xmlns:xsd="http://www.w3.org/2001/XMLSchema" xmlns:xs="http://www.w3.org/2001/XMLSchema" xmlns:p="http://schemas.microsoft.com/office/2006/metadata/properties" xmlns:ns1="http://schemas.microsoft.com/sharepoint/v3" targetNamespace="http://schemas.microsoft.com/office/2006/metadata/properties" ma:root="true" ma:fieldsID="d7e0e5df24a3b506f0198320ca4e71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0755E4-155B-4F35-AEF8-F2CF1117854B}"/>
</file>

<file path=customXml/itemProps2.xml><?xml version="1.0" encoding="utf-8"?>
<ds:datastoreItem xmlns:ds="http://schemas.openxmlformats.org/officeDocument/2006/customXml" ds:itemID="{2064E4A0-0A01-4DA1-A168-95FF729BC80D}"/>
</file>

<file path=customXml/itemProps3.xml><?xml version="1.0" encoding="utf-8"?>
<ds:datastoreItem xmlns:ds="http://schemas.openxmlformats.org/officeDocument/2006/customXml" ds:itemID="{6966DAFF-C589-4C62-A102-F028D61DC885}"/>
</file>

<file path=docProps/app.xml><?xml version="1.0" encoding="utf-8"?>
<Properties xmlns="http://schemas.openxmlformats.org/officeDocument/2006/extended-properties" xmlns:vt="http://schemas.openxmlformats.org/officeDocument/2006/docPropsVTypes">
  <Template/>
  <TotalTime>11864</TotalTime>
  <Words>1378</Words>
  <Application>Microsoft Office PowerPoint</Application>
  <PresentationFormat>Custom</PresentationFormat>
  <Paragraphs>139</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MS PGothic</vt:lpstr>
      <vt:lpstr>MS PGothic</vt:lpstr>
      <vt:lpstr>Arial</vt:lpstr>
      <vt:lpstr>Arial Narrow</vt:lpstr>
      <vt:lpstr>Calibri</vt:lpstr>
      <vt:lpstr>Century Gothic</vt:lpstr>
      <vt:lpstr>Courier New</vt:lpstr>
      <vt:lpstr>Helvetica</vt:lpstr>
      <vt:lpstr>Lucida 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di Castri</dc:creator>
  <cp:lastModifiedBy>Simone di Castri</cp:lastModifiedBy>
  <cp:revision>221</cp:revision>
  <dcterms:modified xsi:type="dcterms:W3CDTF">2014-11-28T14:43:57Z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0x0101000158F31BF6C948438E53C2CFC5C72515</vt:lpwstr>
  </property>
</Properties>
</file>