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16"/>
  </p:notesMasterIdLst>
  <p:sldIdLst>
    <p:sldId id="283" r:id="rId4"/>
    <p:sldId id="258" r:id="rId5"/>
    <p:sldId id="259" r:id="rId6"/>
    <p:sldId id="269" r:id="rId7"/>
    <p:sldId id="270" r:id="rId8"/>
    <p:sldId id="271" r:id="rId9"/>
    <p:sldId id="275" r:id="rId10"/>
    <p:sldId id="278" r:id="rId11"/>
    <p:sldId id="279" r:id="rId12"/>
    <p:sldId id="276" r:id="rId13"/>
    <p:sldId id="27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aus Prochaska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3F"/>
    <a:srgbClr val="909857"/>
    <a:srgbClr val="000000"/>
    <a:srgbClr val="56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630441668929"/>
          <c:y val="3.1400966183574901E-2"/>
          <c:w val="0.57738030591003697"/>
          <c:h val="0.871924379017840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Have/ use bank products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Female</c:v>
                </c:pt>
                <c:pt idx="1">
                  <c:v>Male</c:v>
                </c:pt>
                <c:pt idx="3">
                  <c:v>Female</c:v>
                </c:pt>
                <c:pt idx="4">
                  <c:v>Male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7.0000000000000007E-2</c:v>
                </c:pt>
                <c:pt idx="1">
                  <c:v>0.115</c:v>
                </c:pt>
                <c:pt idx="3">
                  <c:v>0.10100000000000001</c:v>
                </c:pt>
                <c:pt idx="4">
                  <c:v>0.17899999999999999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Have/ use non-bank formal products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Female</c:v>
                </c:pt>
                <c:pt idx="1">
                  <c:v>Male</c:v>
                </c:pt>
                <c:pt idx="3">
                  <c:v>Female</c:v>
                </c:pt>
                <c:pt idx="4">
                  <c:v>Male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 formatCode="0%">
                  <c:v>7.3999999999999996E-2</c:v>
                </c:pt>
                <c:pt idx="1">
                  <c:v>5.8999999999999997E-2</c:v>
                </c:pt>
                <c:pt idx="3">
                  <c:v>0.41099999999999998</c:v>
                </c:pt>
                <c:pt idx="4">
                  <c:v>0.45100000000000001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Use informal mechanisms only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Female</c:v>
                </c:pt>
                <c:pt idx="1">
                  <c:v>Male</c:v>
                </c:pt>
                <c:pt idx="3">
                  <c:v>Female</c:v>
                </c:pt>
                <c:pt idx="4">
                  <c:v>Male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0.30399999999999999</c:v>
                </c:pt>
                <c:pt idx="1">
                  <c:v>0.27100000000000002</c:v>
                </c:pt>
                <c:pt idx="3">
                  <c:v>0.17199999999999999</c:v>
                </c:pt>
                <c:pt idx="4">
                  <c:v>0.14299999999999999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891744"/>
        <c:axId val="191892136"/>
        <c:axId val="0"/>
      </c:bar3DChart>
      <c:catAx>
        <c:axId val="1918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/>
                <a:cs typeface="Trebuchet MS"/>
              </a:defRPr>
            </a:pPr>
            <a:endParaRPr lang="en-US"/>
          </a:p>
        </c:txPr>
        <c:crossAx val="191892136"/>
        <c:crosses val="autoZero"/>
        <c:auto val="1"/>
        <c:lblAlgn val="ctr"/>
        <c:lblOffset val="100"/>
        <c:noMultiLvlLbl val="0"/>
      </c:catAx>
      <c:valAx>
        <c:axId val="1918921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189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24237487555395"/>
          <c:y val="0.30619308456008199"/>
          <c:w val="0.31175762512444599"/>
          <c:h val="0.357769028871391"/>
        </c:manualLayout>
      </c:layout>
      <c:overlay val="0"/>
      <c:txPr>
        <a:bodyPr/>
        <a:lstStyle/>
        <a:p>
          <a:pPr>
            <a:defRPr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F026F-D2AD-484E-983B-22ECFA2DDA6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10EFFCA-9BED-4E80-AD3C-7AB161F0D293}">
      <dgm:prSet phldrT="[Text]" custT="1"/>
      <dgm:spPr>
        <a:solidFill>
          <a:srgbClr val="C1AA00"/>
        </a:solidFill>
      </dgm:spPr>
      <dgm:t>
        <a:bodyPr/>
        <a:lstStyle/>
        <a:p>
          <a:r>
            <a:rPr lang="en-US" sz="1100" b="1" dirty="0" smtClean="0">
              <a:latin typeface="Trebuchet MS" pitchFamily="34" charset="0"/>
            </a:rPr>
            <a:t>Concept design</a:t>
          </a:r>
          <a:endParaRPr lang="th-TH" sz="1100" b="1" dirty="0">
            <a:latin typeface="Trebuchet MS" pitchFamily="34" charset="0"/>
          </a:endParaRPr>
        </a:p>
      </dgm:t>
    </dgm:pt>
    <dgm:pt modelId="{F3FFB55A-B904-43C2-91DC-4B3860F07A40}" type="parTrans" cxnId="{028F0EB1-3868-4E14-A11E-ACA0F8C99E33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57069034-227B-4B77-85F9-A88033438B08}" type="sibTrans" cxnId="{028F0EB1-3868-4E14-A11E-ACA0F8C99E33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68CEAC16-14EC-44BD-9424-BF72C69823CA}">
      <dgm:prSet phldrT="[Text]" custT="1"/>
      <dgm:spPr>
        <a:solidFill>
          <a:srgbClr val="C1AA00"/>
        </a:solidFill>
      </dgm:spPr>
      <dgm:t>
        <a:bodyPr/>
        <a:lstStyle/>
        <a:p>
          <a:r>
            <a:rPr lang="en-US" sz="1100" b="1" dirty="0" smtClean="0">
              <a:latin typeface="Trebuchet MS" pitchFamily="34" charset="0"/>
            </a:rPr>
            <a:t>Building the Network</a:t>
          </a:r>
          <a:endParaRPr lang="th-TH" sz="1100" b="1" dirty="0">
            <a:latin typeface="Trebuchet MS" pitchFamily="34" charset="0"/>
          </a:endParaRPr>
        </a:p>
      </dgm:t>
    </dgm:pt>
    <dgm:pt modelId="{E215E4C4-480B-47C4-8F3D-3E3CAD7B9A84}" type="parTrans" cxnId="{024B9C3B-773D-4246-B0AA-D0067A58EFB5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B43D4FB5-026C-4E12-AA4F-82C84FB75038}" type="sibTrans" cxnId="{024B9C3B-773D-4246-B0AA-D0067A58EFB5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7C4D95B9-5E65-474C-9D78-4A61EC109CB4}">
      <dgm:prSet phldrT="[Text]" custT="1"/>
      <dgm:spPr>
        <a:solidFill>
          <a:srgbClr val="C1AA00"/>
        </a:solidFill>
      </dgm:spPr>
      <dgm:t>
        <a:bodyPr/>
        <a:lstStyle/>
        <a:p>
          <a:r>
            <a:rPr lang="en-US" sz="1100" b="1" dirty="0" smtClean="0">
              <a:latin typeface="Trebuchet MS" pitchFamily="34" charset="0"/>
            </a:rPr>
            <a:t>Activating the Network</a:t>
          </a:r>
          <a:endParaRPr lang="th-TH" sz="1100" b="1" dirty="0">
            <a:latin typeface="Trebuchet MS" pitchFamily="34" charset="0"/>
          </a:endParaRPr>
        </a:p>
      </dgm:t>
    </dgm:pt>
    <dgm:pt modelId="{7D3B5671-3E42-42C0-899F-8392103F3D71}" type="parTrans" cxnId="{6E6D840A-A684-40B2-BE3C-893AFDCA70BA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5CA7B625-09CB-4EFA-BFF6-306AE9F5E4FC}" type="sibTrans" cxnId="{6E6D840A-A684-40B2-BE3C-893AFDCA70BA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63A614DA-1873-4E97-9047-77EDB122F7E1}">
      <dgm:prSet phldrT="[Text]" custT="1"/>
      <dgm:spPr>
        <a:solidFill>
          <a:srgbClr val="C1AA00"/>
        </a:solidFill>
      </dgm:spPr>
      <dgm:t>
        <a:bodyPr/>
        <a:lstStyle/>
        <a:p>
          <a:r>
            <a:rPr lang="en-US" sz="1100" b="1" dirty="0" smtClean="0">
              <a:latin typeface="Trebuchet MS" pitchFamily="34" charset="0"/>
            </a:rPr>
            <a:t>Policy-Driving Network</a:t>
          </a:r>
          <a:endParaRPr lang="th-TH" sz="1100" b="1" dirty="0">
            <a:latin typeface="Trebuchet MS" pitchFamily="34" charset="0"/>
          </a:endParaRPr>
        </a:p>
      </dgm:t>
    </dgm:pt>
    <dgm:pt modelId="{F07782B2-DC7D-4939-90BD-402E0031F667}" type="parTrans" cxnId="{05DADF6C-98D4-4ABA-8463-76F7959F86E9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F0EC3759-5ECF-4B86-B757-3392CE6EBAF1}" type="sibTrans" cxnId="{05DADF6C-98D4-4ABA-8463-76F7959F86E9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21F16A88-820C-4221-A204-D4EFFB6C39AE}">
      <dgm:prSet phldrT="[Text]" custT="1"/>
      <dgm:spPr>
        <a:solidFill>
          <a:srgbClr val="C1AA00"/>
        </a:solidFill>
      </dgm:spPr>
      <dgm:t>
        <a:bodyPr/>
        <a:lstStyle/>
        <a:p>
          <a:r>
            <a:rPr lang="en-US" sz="1100" b="1" dirty="0" smtClean="0">
              <a:latin typeface="Trebuchet MS" pitchFamily="34" charset="0"/>
            </a:rPr>
            <a:t>Enhancing Network value</a:t>
          </a:r>
          <a:endParaRPr lang="th-TH" sz="1100" b="1" dirty="0">
            <a:latin typeface="Trebuchet MS" pitchFamily="34" charset="0"/>
          </a:endParaRPr>
        </a:p>
      </dgm:t>
    </dgm:pt>
    <dgm:pt modelId="{F8814385-110C-41E7-8FB6-4E489502C2BD}" type="parTrans" cxnId="{2BFD4A14-7B6E-4B20-A072-9BA5F8362C42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E3E4C446-38B1-4C8A-927F-7BB8059998F8}" type="sibTrans" cxnId="{2BFD4A14-7B6E-4B20-A072-9BA5F8362C42}">
      <dgm:prSet/>
      <dgm:spPr/>
      <dgm:t>
        <a:bodyPr/>
        <a:lstStyle/>
        <a:p>
          <a:endParaRPr lang="th-TH" sz="1100">
            <a:latin typeface="Trebuchet MS" pitchFamily="34" charset="0"/>
          </a:endParaRPr>
        </a:p>
      </dgm:t>
    </dgm:pt>
    <dgm:pt modelId="{7423A536-84CC-4B6D-ADCA-C7EB6C0C4CD3}" type="pres">
      <dgm:prSet presAssocID="{A28F026F-D2AD-484E-983B-22ECFA2DDA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AA616-7994-488D-B263-5BF109394C11}" type="pres">
      <dgm:prSet presAssocID="{810EFFCA-9BED-4E80-AD3C-7AB161F0D2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9F6447C-FC64-4041-AF11-28BE260C575D}" type="pres">
      <dgm:prSet presAssocID="{57069034-227B-4B77-85F9-A88033438B08}" presName="parTxOnlySpace" presStyleCnt="0"/>
      <dgm:spPr/>
    </dgm:pt>
    <dgm:pt modelId="{F75698CA-C517-4112-8D4F-3FFD76893CA0}" type="pres">
      <dgm:prSet presAssocID="{68CEAC16-14EC-44BD-9424-BF72C69823C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077999-7605-481D-91D2-C14FE1B1115B}" type="pres">
      <dgm:prSet presAssocID="{B43D4FB5-026C-4E12-AA4F-82C84FB75038}" presName="parTxOnlySpace" presStyleCnt="0"/>
      <dgm:spPr/>
    </dgm:pt>
    <dgm:pt modelId="{825343A8-D64C-49C7-ACA5-AD898C35E75F}" type="pres">
      <dgm:prSet presAssocID="{7C4D95B9-5E65-474C-9D78-4A61EC109CB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F8D603-FA9B-44D2-ACF2-DB795CC552AD}" type="pres">
      <dgm:prSet presAssocID="{5CA7B625-09CB-4EFA-BFF6-306AE9F5E4FC}" presName="parTxOnlySpace" presStyleCnt="0"/>
      <dgm:spPr/>
    </dgm:pt>
    <dgm:pt modelId="{38A6893D-E9DF-4A6D-9C13-3C06E2442B41}" type="pres">
      <dgm:prSet presAssocID="{21F16A88-820C-4221-A204-D4EFFB6C39A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93F00-F7E7-4AED-B9D8-55C6932F1021}" type="pres">
      <dgm:prSet presAssocID="{E3E4C446-38B1-4C8A-927F-7BB8059998F8}" presName="parTxOnlySpace" presStyleCnt="0"/>
      <dgm:spPr/>
    </dgm:pt>
    <dgm:pt modelId="{AB4973C6-F81E-4D9B-B730-2C62914F546C}" type="pres">
      <dgm:prSet presAssocID="{63A614DA-1873-4E97-9047-77EDB122F7E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0625F33-E8BA-4438-A7CF-174E87DE1407}" type="presOf" srcId="{21F16A88-820C-4221-A204-D4EFFB6C39AE}" destId="{38A6893D-E9DF-4A6D-9C13-3C06E2442B41}" srcOrd="0" destOrd="0" presId="urn:microsoft.com/office/officeart/2005/8/layout/chevron1"/>
    <dgm:cxn modelId="{A0C3B027-11C0-4145-AFE0-1A92DE4422C2}" type="presOf" srcId="{63A614DA-1873-4E97-9047-77EDB122F7E1}" destId="{AB4973C6-F81E-4D9B-B730-2C62914F546C}" srcOrd="0" destOrd="0" presId="urn:microsoft.com/office/officeart/2005/8/layout/chevron1"/>
    <dgm:cxn modelId="{4E4D166E-8DD7-445B-B7EE-9E279253C06D}" type="presOf" srcId="{A28F026F-D2AD-484E-983B-22ECFA2DDA6B}" destId="{7423A536-84CC-4B6D-ADCA-C7EB6C0C4CD3}" srcOrd="0" destOrd="0" presId="urn:microsoft.com/office/officeart/2005/8/layout/chevron1"/>
    <dgm:cxn modelId="{01FE0484-37F4-45AF-B8D3-0A272C2A0308}" type="presOf" srcId="{810EFFCA-9BED-4E80-AD3C-7AB161F0D293}" destId="{EEFAA616-7994-488D-B263-5BF109394C11}" srcOrd="0" destOrd="0" presId="urn:microsoft.com/office/officeart/2005/8/layout/chevron1"/>
    <dgm:cxn modelId="{8F5262A8-2BF7-403C-B88C-F4CFC9100C20}" type="presOf" srcId="{68CEAC16-14EC-44BD-9424-BF72C69823CA}" destId="{F75698CA-C517-4112-8D4F-3FFD76893CA0}" srcOrd="0" destOrd="0" presId="urn:microsoft.com/office/officeart/2005/8/layout/chevron1"/>
    <dgm:cxn modelId="{028F0EB1-3868-4E14-A11E-ACA0F8C99E33}" srcId="{A28F026F-D2AD-484E-983B-22ECFA2DDA6B}" destId="{810EFFCA-9BED-4E80-AD3C-7AB161F0D293}" srcOrd="0" destOrd="0" parTransId="{F3FFB55A-B904-43C2-91DC-4B3860F07A40}" sibTransId="{57069034-227B-4B77-85F9-A88033438B08}"/>
    <dgm:cxn modelId="{05DADF6C-98D4-4ABA-8463-76F7959F86E9}" srcId="{A28F026F-D2AD-484E-983B-22ECFA2DDA6B}" destId="{63A614DA-1873-4E97-9047-77EDB122F7E1}" srcOrd="4" destOrd="0" parTransId="{F07782B2-DC7D-4939-90BD-402E0031F667}" sibTransId="{F0EC3759-5ECF-4B86-B757-3392CE6EBAF1}"/>
    <dgm:cxn modelId="{2BFD4A14-7B6E-4B20-A072-9BA5F8362C42}" srcId="{A28F026F-D2AD-484E-983B-22ECFA2DDA6B}" destId="{21F16A88-820C-4221-A204-D4EFFB6C39AE}" srcOrd="3" destOrd="0" parTransId="{F8814385-110C-41E7-8FB6-4E489502C2BD}" sibTransId="{E3E4C446-38B1-4C8A-927F-7BB8059998F8}"/>
    <dgm:cxn modelId="{024B9C3B-773D-4246-B0AA-D0067A58EFB5}" srcId="{A28F026F-D2AD-484E-983B-22ECFA2DDA6B}" destId="{68CEAC16-14EC-44BD-9424-BF72C69823CA}" srcOrd="1" destOrd="0" parTransId="{E215E4C4-480B-47C4-8F3D-3E3CAD7B9A84}" sibTransId="{B43D4FB5-026C-4E12-AA4F-82C84FB75038}"/>
    <dgm:cxn modelId="{DCB322F1-606D-4E44-9F36-69BDB5F9A71D}" type="presOf" srcId="{7C4D95B9-5E65-474C-9D78-4A61EC109CB4}" destId="{825343A8-D64C-49C7-ACA5-AD898C35E75F}" srcOrd="0" destOrd="0" presId="urn:microsoft.com/office/officeart/2005/8/layout/chevron1"/>
    <dgm:cxn modelId="{6E6D840A-A684-40B2-BE3C-893AFDCA70BA}" srcId="{A28F026F-D2AD-484E-983B-22ECFA2DDA6B}" destId="{7C4D95B9-5E65-474C-9D78-4A61EC109CB4}" srcOrd="2" destOrd="0" parTransId="{7D3B5671-3E42-42C0-899F-8392103F3D71}" sibTransId="{5CA7B625-09CB-4EFA-BFF6-306AE9F5E4FC}"/>
    <dgm:cxn modelId="{839AB874-41D8-41F0-AF9B-2F5598D9A18C}" type="presParOf" srcId="{7423A536-84CC-4B6D-ADCA-C7EB6C0C4CD3}" destId="{EEFAA616-7994-488D-B263-5BF109394C11}" srcOrd="0" destOrd="0" presId="urn:microsoft.com/office/officeart/2005/8/layout/chevron1"/>
    <dgm:cxn modelId="{0E097259-6C71-4D2A-9411-8F0E49FA8F64}" type="presParOf" srcId="{7423A536-84CC-4B6D-ADCA-C7EB6C0C4CD3}" destId="{D9F6447C-FC64-4041-AF11-28BE260C575D}" srcOrd="1" destOrd="0" presId="urn:microsoft.com/office/officeart/2005/8/layout/chevron1"/>
    <dgm:cxn modelId="{2A789765-3F79-4AF0-A377-392EFE12675F}" type="presParOf" srcId="{7423A536-84CC-4B6D-ADCA-C7EB6C0C4CD3}" destId="{F75698CA-C517-4112-8D4F-3FFD76893CA0}" srcOrd="2" destOrd="0" presId="urn:microsoft.com/office/officeart/2005/8/layout/chevron1"/>
    <dgm:cxn modelId="{FCE937F1-E08B-4637-83D1-66F05FBB6332}" type="presParOf" srcId="{7423A536-84CC-4B6D-ADCA-C7EB6C0C4CD3}" destId="{F1077999-7605-481D-91D2-C14FE1B1115B}" srcOrd="3" destOrd="0" presId="urn:microsoft.com/office/officeart/2005/8/layout/chevron1"/>
    <dgm:cxn modelId="{BFFEE298-CE25-4691-840A-A08609981AE2}" type="presParOf" srcId="{7423A536-84CC-4B6D-ADCA-C7EB6C0C4CD3}" destId="{825343A8-D64C-49C7-ACA5-AD898C35E75F}" srcOrd="4" destOrd="0" presId="urn:microsoft.com/office/officeart/2005/8/layout/chevron1"/>
    <dgm:cxn modelId="{5F87BB97-E5FF-4703-B225-342EA57BB498}" type="presParOf" srcId="{7423A536-84CC-4B6D-ADCA-C7EB6C0C4CD3}" destId="{DCF8D603-FA9B-44D2-ACF2-DB795CC552AD}" srcOrd="5" destOrd="0" presId="urn:microsoft.com/office/officeart/2005/8/layout/chevron1"/>
    <dgm:cxn modelId="{BD0C3E1F-A56A-4F7C-AB67-983C54293281}" type="presParOf" srcId="{7423A536-84CC-4B6D-ADCA-C7EB6C0C4CD3}" destId="{38A6893D-E9DF-4A6D-9C13-3C06E2442B41}" srcOrd="6" destOrd="0" presId="urn:microsoft.com/office/officeart/2005/8/layout/chevron1"/>
    <dgm:cxn modelId="{04ECA9DA-0D99-4F1B-A8F9-7F1CE3712787}" type="presParOf" srcId="{7423A536-84CC-4B6D-ADCA-C7EB6C0C4CD3}" destId="{AFF93F00-F7E7-4AED-B9D8-55C6932F1021}" srcOrd="7" destOrd="0" presId="urn:microsoft.com/office/officeart/2005/8/layout/chevron1"/>
    <dgm:cxn modelId="{B62E6E4D-0886-4FEE-B042-963B8E1B88CA}" type="presParOf" srcId="{7423A536-84CC-4B6D-ADCA-C7EB6C0C4CD3}" destId="{AB4973C6-F81E-4D9B-B730-2C62914F546C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0.46552</cdr:x>
      <cdr:y>0.02899</cdr:y>
    </cdr:from>
    <cdr:to>
      <cdr:x>0.60345</cdr:x>
      <cdr:y>0.11594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1524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/>
              <a:cs typeface="Arial"/>
            </a:rPr>
            <a:t>2013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AE3-BE18-4E86-8601-A011718BF0E4}" type="datetimeFigureOut">
              <a:rPr lang="th-TH" smtClean="0"/>
              <a:t>28/11/57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CBB8-E558-40C6-B137-0746527FC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12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766" indent="-281064"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4255" indent="-224851"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3957" indent="-224851"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3659" indent="-224851"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75E0FCD-61E2-1546-B377-0062DC0ACDE5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7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29057" indent="-280406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21626" indent="-224325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570276" indent="-224325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18927" indent="-224325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467577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16227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364878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13528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2B3649B9-8A2E-4561-A457-BAA314278A65}" type="slidenum">
              <a:rPr lang="en-US" sz="1300">
                <a:solidFill>
                  <a:prstClr val="black"/>
                </a:solidFill>
              </a:rPr>
              <a:pPr/>
              <a:t>2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7908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29057" indent="-280406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21626" indent="-224325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570276" indent="-224325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18927" indent="-224325" defTabSz="937804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467577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16227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364878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13528" indent="-224325" defTabSz="937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86DA75E2-C3AD-4E5F-9D4C-E6395FEAAEE0}" type="slidenum">
              <a:rPr lang="en-US" sz="1300">
                <a:solidFill>
                  <a:prstClr val="black"/>
                </a:solidFill>
              </a:rPr>
              <a:pPr/>
              <a:t>3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42145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</a:defRPr>
            </a:lvl9pPr>
          </a:lstStyle>
          <a:p>
            <a:fld id="{039454AF-690A-4F5E-A78B-73F78D9A4CFA}" type="slidenum">
              <a:rPr lang="en-US" sz="1300" smtClean="0">
                <a:solidFill>
                  <a:prstClr val="black"/>
                </a:solidFill>
              </a:rPr>
              <a:pPr/>
              <a:t>4</a:t>
            </a:fld>
            <a:endParaRPr lang="en-US" sz="1300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Member lead groups of policy experts from around the world</a:t>
            </a:r>
          </a:p>
          <a:p>
            <a:pPr eaLnBrk="1" hangingPunct="1"/>
            <a:r>
              <a:rPr lang="en-US" dirty="0" smtClean="0"/>
              <a:t>‘Communities of practice’ on key issues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Facilitating ongoing discussions and knowledge-sharing</a:t>
            </a:r>
          </a:p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165183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44771-D538-4BAD-9A9A-B3E0BA5126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-635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52400" y="3886200"/>
            <a:ext cx="8839200" cy="2895600"/>
          </a:xfrm>
          <a:prstGeom prst="rect">
            <a:avLst/>
          </a:prstGeom>
          <a:solidFill>
            <a:srgbClr val="C0A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616365"/>
              </a:solidFill>
              <a:latin typeface="FS Albert Bold" pitchFamily="80" charset="0"/>
              <a:ea typeface="MS PGothic" pitchFamily="34" charset="-128"/>
            </a:endParaRPr>
          </a:p>
        </p:txBody>
      </p:sp>
      <p:pic>
        <p:nvPicPr>
          <p:cNvPr id="8196" name="Picture 10" descr="AFI_logo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990600"/>
            <a:ext cx="75501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366713" y="4343400"/>
            <a:ext cx="8410575" cy="13716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66713" y="5867400"/>
            <a:ext cx="8410575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2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2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95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25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45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0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8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FFFFFF"/>
                </a:solidFill>
                <a:latin typeface="Univers" charset="0"/>
                <a:cs typeface="ＭＳ Ｐゴシック" charset="0"/>
              </a:rPr>
              <a:t/>
            </a:r>
            <a:br>
              <a:rPr lang="en-US" sz="1000" smtClean="0">
                <a:solidFill>
                  <a:srgbClr val="FFFFFF"/>
                </a:solidFill>
                <a:latin typeface="Univers" charset="0"/>
                <a:cs typeface="ＭＳ Ｐゴシック" charset="0"/>
              </a:rPr>
            </a:br>
            <a:endParaRPr lang="en-US" sz="1000" smtClean="0">
              <a:solidFill>
                <a:srgbClr val="FFFFFF"/>
              </a:solidFill>
              <a:latin typeface="Univers" charset="0"/>
              <a:cs typeface="ＭＳ Ｐゴシック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C4B8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C4B84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</p:spTree>
    <p:extLst>
      <p:ext uri="{BB962C8B-B14F-4D97-AF65-F5344CB8AC3E}">
        <p14:creationId xmlns:p14="http://schemas.microsoft.com/office/powerpoint/2010/main" val="374657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9D5D-0109-CC43-9C65-AA92DA97B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27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C3E7-00A2-CF42-BBE6-0F8F00077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6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B30AF-C099-9D47-9FCC-372DA7592B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2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4032250" cy="2873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056E80-EF8C-864F-A983-994E45D89E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2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Univer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Geneva, Switzerland, 4 December 2014</a:t>
            </a: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503ADA-F658-C841-B829-F403C7DD1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13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6E42-BB18-DE4E-A085-D08A9A2F0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97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5590-600A-3442-A824-CD2630664B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208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9228-B893-6D48-A188-CE3E92CC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34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DED4-070A-E148-B518-3BF22AC826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4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2BCDA-91B0-4644-884C-966C66D381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37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44FA89-EEB7-534F-B4A5-661C92994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3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64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9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40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44450">
            <a:solidFill>
              <a:srgbClr val="616365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616365"/>
              </a:solidFill>
              <a:latin typeface="FS Albert Bold" pitchFamily="80" charset="0"/>
              <a:ea typeface="ＭＳ Ｐゴシック" pitchFamily="1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6553200"/>
            <a:ext cx="8839200" cy="228600"/>
          </a:xfrm>
          <a:prstGeom prst="rect">
            <a:avLst/>
          </a:prstGeom>
          <a:solidFill>
            <a:srgbClr val="C0A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616365"/>
              </a:solidFill>
              <a:latin typeface="FS Albert Bold" pitchFamily="80" charset="0"/>
              <a:ea typeface="ＭＳ Ｐゴシック" pitchFamily="1" charset="-128"/>
            </a:endParaRPr>
          </a:p>
        </p:txBody>
      </p:sp>
      <p:pic>
        <p:nvPicPr>
          <p:cNvPr id="7172" name="Picture 14" descr="Strap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6575" y="6364288"/>
            <a:ext cx="2028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2245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8" name="Picture 7" descr="AFI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47638"/>
            <a:ext cx="22526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19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AF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600" b="1">
          <a:solidFill>
            <a:srgbClr val="6163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616365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rgbClr val="61636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44450">
            <a:solidFill>
              <a:srgbClr val="6163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FS Albert Bold" pitchFamily="80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152400" y="6553200"/>
            <a:ext cx="8839200" cy="228600"/>
          </a:xfrm>
          <a:prstGeom prst="rect">
            <a:avLst/>
          </a:prstGeom>
          <a:solidFill>
            <a:srgbClr val="C0A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FS Albert Bold" pitchFamily="80" charset="0"/>
            </a:endParaRPr>
          </a:p>
        </p:txBody>
      </p:sp>
      <p:pic>
        <p:nvPicPr>
          <p:cNvPr id="5" name="Picture 7" descr="AFI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47638"/>
            <a:ext cx="22526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Strap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6575" y="6364288"/>
            <a:ext cx="2028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02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Geneva, Switzerland, 4 December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9BBF54-D0DA-0F49-B478-814CC4C14880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charset="0"/>
        <a:buBlip>
          <a:blip r:embed="rId16"/>
        </a:buBlip>
        <a:defRPr sz="2800">
          <a:solidFill>
            <a:schemeClr val="bg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charset="0"/>
        <a:buBlip>
          <a:blip r:embed="rId16"/>
        </a:buBlip>
        <a:defRPr sz="2000">
          <a:solidFill>
            <a:schemeClr val="bg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owens@afi-global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owens@afi-globa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i-global.org/library/publications/mobile-financial-services-technology-risks-2013" TargetMode="External"/><Relationship Id="rId2" Type="http://schemas.openxmlformats.org/officeDocument/2006/relationships/hyperlink" Target="http://www.afi-global.org/library/publications/mobile-financial-services-basic-terminology-20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fi-global.org/library/publications/mobile-financial-services-supervision-and-oversight-mfs-2014" TargetMode="External"/><Relationship Id="rId5" Type="http://schemas.openxmlformats.org/officeDocument/2006/relationships/hyperlink" Target="http://www.afi-global.org/library/publications/mobile-financial-services-indicators-measuring-access-and-usage-2013" TargetMode="External"/><Relationship Id="rId4" Type="http://schemas.openxmlformats.org/officeDocument/2006/relationships/hyperlink" Target="http://www.afi-global.org/sites/default/files/publications/mfswg_guideline_note_no.3_lo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i-global.org/library/publications/mobile-financial-services-mobile-enabled-cross-border-payments" TargetMode="External"/><Relationship Id="rId2" Type="http://schemas.openxmlformats.org/officeDocument/2006/relationships/hyperlink" Target="http://www.afi-global.org/library/publications/mobile-financial-services-consumer-protection-mfs-20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i-global.org/library/publications/mobile-financial-services-accessing-levels-interoperabi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Univers" charset="0"/>
              </a:rPr>
              <a:t>Geneva, Switzerland, 4 December 2014</a:t>
            </a:r>
          </a:p>
        </p:txBody>
      </p:sp>
      <p:sp>
        <p:nvSpPr>
          <p:cNvPr id="163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565400"/>
            <a:ext cx="9144000" cy="1439863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AFI Network &amp; Digital Financial Service Policies &amp; Regulations </a:t>
            </a:r>
            <a:endParaRPr lang="en-US">
              <a:latin typeface="Verdana" charset="0"/>
            </a:endParaRPr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292600"/>
            <a:ext cx="7200900" cy="1800225"/>
          </a:xfrm>
        </p:spPr>
        <p:txBody>
          <a:bodyPr/>
          <a:lstStyle/>
          <a:p>
            <a:r>
              <a:rPr lang="en-GB" b="1">
                <a:latin typeface="Verdana" charset="0"/>
              </a:rPr>
              <a:t>John V Owens, </a:t>
            </a:r>
          </a:p>
          <a:p>
            <a:r>
              <a:rPr lang="en-GB" b="1">
                <a:latin typeface="Verdana" charset="0"/>
              </a:rPr>
              <a:t>Senior Policy Advisor Digital Financial Services, </a:t>
            </a:r>
          </a:p>
          <a:p>
            <a:r>
              <a:rPr lang="en-GB" b="1">
                <a:latin typeface="Verdana" charset="0"/>
              </a:rPr>
              <a:t>Alliance for Financial Inclusion (AFI), </a:t>
            </a:r>
            <a:r>
              <a:rPr lang="en-GB" b="1">
                <a:latin typeface="Verdana" charset="0"/>
                <a:hlinkClick r:id="rId3"/>
              </a:rPr>
              <a:t>john.owens@afi-global.org</a:t>
            </a:r>
            <a:endParaRPr lang="en-US" b="1">
              <a:latin typeface="Verdana" charset="0"/>
            </a:endParaRP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99"/>
                </a:solidFill>
                <a:latin typeface="Verdana" charset="0"/>
                <a:ea typeface="ＭＳ Ｐゴシック" charset="0"/>
                <a:cs typeface="ＭＳ Ｐゴシック" charset="0"/>
              </a:rPr>
              <a:t>ITU Workshop on  </a:t>
            </a:r>
            <a:br>
              <a:rPr lang="en-US" sz="2400" b="1" smtClean="0">
                <a:solidFill>
                  <a:srgbClr val="000099"/>
                </a:solidFill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400" b="1" smtClean="0">
                <a:solidFill>
                  <a:srgbClr val="000099"/>
                </a:solidFill>
                <a:latin typeface="Verdana" charset="0"/>
                <a:ea typeface="ＭＳ Ｐゴシック" charset="0"/>
                <a:cs typeface="ＭＳ Ｐゴシック" charset="0"/>
              </a:rPr>
              <a:t>“Digital Financial Services and Financial Inclusion”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22228B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22228B"/>
                </a:solidFill>
                <a:latin typeface="Verdana" charset="0"/>
                <a:ea typeface="ＭＳ Ｐゴシック" charset="0"/>
                <a:cs typeface="ＭＳ Ｐゴシック" charset="0"/>
              </a:rPr>
              <a:t>(Geneva, Switzerland, 4 December 2014)</a:t>
            </a:r>
            <a:endParaRPr lang="en-US" sz="1800" b="1" smtClean="0">
              <a:solidFill>
                <a:srgbClr val="000099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0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1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2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3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94" name="Picture 16" descr="ITU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304800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C0AF00"/>
                </a:solidFill>
                <a:cs typeface="Trebuchet MS"/>
              </a:rPr>
              <a:t>DFS Experiences in Tanzania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63751" y="118283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>
                <a:solidFill>
                  <a:srgbClr val="CBB939"/>
                </a:solidFill>
                <a:latin typeface="Trebuchet MS"/>
                <a:cs typeface="Trebuchet MS"/>
              </a:rPr>
              <a:t>Create an enabling legal and regulatory environment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rebuchet MS"/>
                <a:cs typeface="Trebuchet MS"/>
              </a:rPr>
              <a:t>Support market development and encourage innovation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Trebuchet MS"/>
                <a:cs typeface="Trebuchet MS"/>
              </a:rPr>
              <a:t>Proportionate regulation</a:t>
            </a:r>
          </a:p>
          <a:p>
            <a:pPr algn="just"/>
            <a:r>
              <a:rPr lang="en-US" sz="2000" b="1" dirty="0" smtClean="0">
                <a:solidFill>
                  <a:srgbClr val="CBB939"/>
                </a:solidFill>
                <a:latin typeface="Trebuchet MS"/>
                <a:cs typeface="Trebuchet MS"/>
              </a:rPr>
              <a:t>Partnerships and cooperation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Partner with Telco Regulator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Encourage market cooperation (non-banks and banks)</a:t>
            </a:r>
          </a:p>
          <a:p>
            <a:pPr algn="just"/>
            <a:r>
              <a:rPr lang="en-US" sz="2000" b="1" dirty="0" smtClean="0">
                <a:solidFill>
                  <a:srgbClr val="CBB939"/>
                </a:solidFill>
                <a:latin typeface="Trebuchet MS"/>
                <a:cs typeface="Trebuchet MS"/>
              </a:rPr>
              <a:t>Government Uptake of Usage of DFS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Revenue payments (Licenses and small taxes)</a:t>
            </a:r>
          </a:p>
          <a:p>
            <a:pPr algn="just"/>
            <a:r>
              <a:rPr lang="en-US" sz="2000" b="1" dirty="0" smtClean="0">
                <a:solidFill>
                  <a:srgbClr val="CBB939"/>
                </a:solidFill>
                <a:latin typeface="Trebuchet MS"/>
                <a:cs typeface="Trebuchet MS"/>
              </a:rPr>
              <a:t>Adoption of DFS in National Financial Inclusion Strategies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Public and private sector adoption for national financial inclusion goals</a:t>
            </a:r>
          </a:p>
          <a:p>
            <a:pPr algn="just"/>
            <a:r>
              <a:rPr lang="en-US" sz="2000" b="1" dirty="0" smtClean="0">
                <a:solidFill>
                  <a:srgbClr val="CBB939"/>
                </a:solidFill>
                <a:latin typeface="Trebuchet MS"/>
                <a:cs typeface="Trebuchet MS"/>
              </a:rPr>
              <a:t>Interoperability</a:t>
            </a:r>
          </a:p>
          <a:p>
            <a:pPr marL="800100" lvl="1" indent="-342900" algn="just">
              <a:buClr>
                <a:srgbClr val="CBB939"/>
              </a:buClr>
              <a:buSzPct val="60000"/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Consider private sector initiatives enhancing or developing interoperability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00096" y="6492875"/>
            <a:ext cx="553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0" i="0" kern="1200">
                <a:solidFill>
                  <a:schemeClr val="tx1"/>
                </a:solidFill>
                <a:latin typeface="Trebuchet MS"/>
                <a:ea typeface="ＭＳ Ｐゴシック" pitchFamily="34" charset="-128"/>
                <a:cs typeface="Trebuchet M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 smtClean="0"/>
              <a:t> AFI  | Alliance for Financial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 smtClean="0"/>
          </a:p>
          <a:p>
            <a:pPr algn="l"/>
            <a:endParaRPr lang="en-US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62665869"/>
              </p:ext>
            </p:extLst>
          </p:nvPr>
        </p:nvGraphicFramePr>
        <p:xfrm>
          <a:off x="304800" y="12192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onut 6"/>
          <p:cNvSpPr/>
          <p:nvPr/>
        </p:nvSpPr>
        <p:spPr>
          <a:xfrm>
            <a:off x="4038600" y="2514600"/>
            <a:ext cx="2438400" cy="2895600"/>
          </a:xfrm>
          <a:prstGeom prst="donut">
            <a:avLst>
              <a:gd name="adj" fmla="val 4789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/>
                <a:cs typeface="Arial"/>
              </a:rPr>
              <a:t>2009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304800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b="1" dirty="0">
                <a:solidFill>
                  <a:srgbClr val="C0AF00"/>
                </a:solidFill>
                <a:cs typeface="Trebuchet MS"/>
              </a:rPr>
              <a:t>DFS Experiences in Tanzania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00096" y="6492875"/>
            <a:ext cx="553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0" i="0" kern="1200">
                <a:solidFill>
                  <a:schemeClr val="tx1"/>
                </a:solidFill>
                <a:latin typeface="Trebuchet MS"/>
                <a:ea typeface="ＭＳ Ｐゴシック" pitchFamily="34" charset="-128"/>
                <a:cs typeface="Trebuchet M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 smtClean="0"/>
              <a:t> AFI  | Alliance for Financial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2590800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Trebuchet MS" pitchFamily="34" charset="0"/>
              </a:rPr>
              <a:t>Thank you</a:t>
            </a:r>
          </a:p>
          <a:p>
            <a:pPr marL="0" indent="0" algn="ctr">
              <a:buNone/>
            </a:pPr>
            <a:endParaRPr lang="en-US" sz="5400" dirty="0" smtClean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Trebuchet MS" pitchFamily="34" charset="0"/>
                <a:hlinkClick r:id="rId2"/>
              </a:rPr>
              <a:t>John.owens@afi-global.org</a:t>
            </a:r>
            <a:r>
              <a:rPr lang="en-US" sz="3600" dirty="0" smtClean="0">
                <a:latin typeface="Trebuchet MS" pitchFamily="34" charset="0"/>
              </a:rPr>
              <a:t> </a:t>
            </a:r>
            <a:endParaRPr lang="th-TH" sz="3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bcdn-sphotos-e-a.akamaihd.net/hphotos-ak-ash3/44867_533740900010176_71961766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47" y="1097397"/>
            <a:ext cx="6710753" cy="24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34975" y="304800"/>
            <a:ext cx="5432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C0AF00"/>
                </a:solidFill>
              </a:rPr>
              <a:t>Overview of AFI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95300" y="3733800"/>
            <a:ext cx="800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0000"/>
                </a:solidFill>
              </a:rPr>
              <a:t>AFI is a global network of</a:t>
            </a:r>
            <a:r>
              <a:rPr lang="en-US" sz="1800" kern="0" dirty="0" smtClean="0">
                <a:solidFill>
                  <a:srgbClr val="616365"/>
                </a:solidFill>
              </a:rPr>
              <a:t> </a:t>
            </a:r>
            <a:r>
              <a:rPr lang="en-US" sz="1800" kern="0" dirty="0" smtClean="0">
                <a:solidFill>
                  <a:srgbClr val="C0AF00"/>
                </a:solidFill>
              </a:rPr>
              <a:t>policymakers in developing and emerging countries</a:t>
            </a:r>
            <a:endParaRPr lang="en-US" sz="1800" kern="0" dirty="0" smtClean="0">
              <a:solidFill>
                <a:srgbClr val="61636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kern="0" dirty="0" smtClean="0">
                <a:solidFill>
                  <a:srgbClr val="000000"/>
                </a:solidFill>
              </a:rPr>
              <a:t>Founded in 2008, AFI’s goal is to support developing countries to </a:t>
            </a:r>
            <a:r>
              <a:rPr lang="en-US" sz="1800" kern="0" dirty="0" smtClean="0">
                <a:solidFill>
                  <a:srgbClr val="C0AF00"/>
                </a:solidFill>
              </a:rPr>
              <a:t>develop and implement successful financial inclusion policies</a:t>
            </a:r>
          </a:p>
          <a:p>
            <a:pPr eaLnBrk="1" hangingPunct="1">
              <a:lnSpc>
                <a:spcPct val="90000"/>
              </a:lnSpc>
            </a:pPr>
            <a:endParaRPr lang="en-US" sz="1800" kern="0" dirty="0" smtClean="0">
              <a:solidFill>
                <a:srgbClr val="000000"/>
              </a:solidFill>
            </a:endParaRPr>
          </a:p>
          <a:p>
            <a:r>
              <a:rPr lang="en-US" sz="1800" kern="0" dirty="0" smtClean="0">
                <a:solidFill>
                  <a:srgbClr val="000000"/>
                </a:solidFill>
              </a:rPr>
              <a:t>The goal of the AFI network is to accelerate the </a:t>
            </a:r>
            <a:r>
              <a:rPr lang="en-US" sz="1800" kern="0" dirty="0" smtClean="0">
                <a:solidFill>
                  <a:srgbClr val="C0AF00"/>
                </a:solidFill>
              </a:rPr>
              <a:t>adoption of innovative financial inclusion policy solutions</a:t>
            </a:r>
            <a:r>
              <a:rPr lang="en-US" sz="1800" kern="0" dirty="0" smtClean="0">
                <a:solidFill>
                  <a:srgbClr val="000000"/>
                </a:solidFill>
              </a:rPr>
              <a:t>, with the ultimate aim of making financial services more accessible to the billions of  people who do not have access to the formal financial system.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71500" y="3733800"/>
            <a:ext cx="7810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136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81000" y="3556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srgbClr val="C0AF00"/>
                </a:solidFill>
              </a:rPr>
              <a:t>The AFI Timeline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406400" y="1223963"/>
            <a:ext cx="8382000" cy="4743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b="1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574675" lvl="1" indent="-1174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Tx/>
              <a:buChar char="•"/>
              <a:defRPr/>
            </a:pPr>
            <a:endParaRPr lang="en-US" sz="1200" b="1" kern="0" dirty="0">
              <a:solidFill>
                <a:srgbClr val="C0AF00"/>
              </a:solidFill>
              <a:latin typeface="Arial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>
                  <a:lumMod val="50000"/>
                </a:srgbClr>
              </a:buClr>
              <a:defRPr/>
            </a:pPr>
            <a:endParaRPr lang="en-US" sz="1200" b="1" kern="0" dirty="0">
              <a:solidFill>
                <a:srgbClr val="C0AF00"/>
              </a:solidFill>
              <a:latin typeface="Arial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3317" name="Picture 2" descr="T:\4 Communications\5. Templates\AFI Member Maps\AFI_members-map_by reg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370139"/>
            <a:ext cx="5897482" cy="34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5998" y="2514600"/>
            <a:ext cx="29717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121 </a:t>
            </a:r>
            <a:r>
              <a:rPr lang="en-US" sz="1800" i="1" dirty="0">
                <a:solidFill>
                  <a:srgbClr val="000000"/>
                </a:solidFill>
              </a:rPr>
              <a:t>Institutions, </a:t>
            </a:r>
            <a:r>
              <a:rPr lang="en-US" sz="1800" i="1" dirty="0" smtClean="0">
                <a:solidFill>
                  <a:srgbClr val="000000"/>
                </a:solidFill>
              </a:rPr>
              <a:t>95 </a:t>
            </a:r>
            <a:r>
              <a:rPr lang="en-US" sz="1800" i="1" dirty="0">
                <a:solidFill>
                  <a:srgbClr val="000000"/>
                </a:solidFill>
              </a:rPr>
              <a:t>countries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Unique Peer Learning network (working groups)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G20 Implementing partner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</a:rPr>
              <a:t>Maya Declaration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i="1" dirty="0" smtClean="0">
                <a:solidFill>
                  <a:srgbClr val="000000"/>
                </a:solidFill>
              </a:rPr>
              <a:t>71 </a:t>
            </a:r>
            <a:r>
              <a:rPr lang="en-US" sz="1800" i="1" dirty="0">
                <a:solidFill>
                  <a:srgbClr val="000000"/>
                </a:solidFill>
              </a:rPr>
              <a:t>tangible </a:t>
            </a:r>
            <a:r>
              <a:rPr lang="en-US" sz="1800" i="1" dirty="0" smtClean="0">
                <a:solidFill>
                  <a:srgbClr val="000000"/>
                </a:solidFill>
              </a:rPr>
              <a:t>policy reforms</a:t>
            </a:r>
            <a:endParaRPr lang="en-US" sz="1800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th-TH" sz="1600" i="1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8594605"/>
              </p:ext>
            </p:extLst>
          </p:nvPr>
        </p:nvGraphicFramePr>
        <p:xfrm>
          <a:off x="152400" y="1447800"/>
          <a:ext cx="8839200" cy="57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83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96237" y="1554355"/>
            <a:ext cx="274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Consumer Empowerment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&amp; Market Conduct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6238" y="3200400"/>
            <a:ext cx="259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Digital Financial Services</a:t>
            </a:r>
          </a:p>
          <a:p>
            <a:endParaRPr lang="en-US" sz="14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0071" y="1676400"/>
            <a:ext cx="267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Financial Inclusion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2436" y="4702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Global Standards &amp; Proportionality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1036" y="3409890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SME Finance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1036" y="4836756"/>
            <a:ext cx="272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rebuchet MS" pitchFamily="34" charset="0"/>
              </a:rPr>
              <a:t>Financial Inclusion Strategy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 bwMode="auto">
          <a:xfrm>
            <a:off x="228601" y="304800"/>
            <a:ext cx="7620000" cy="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AF00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GB" b="1" kern="0" dirty="0" smtClean="0"/>
              <a:t>AFI Policy Areas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2104"/>
            <a:ext cx="1003300" cy="1028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6399"/>
            <a:ext cx="996663" cy="1017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495170"/>
            <a:ext cx="1058681" cy="1067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24000"/>
            <a:ext cx="1028700" cy="1020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342" y="3048000"/>
            <a:ext cx="1036458" cy="105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4495800"/>
            <a:ext cx="1219518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224588" cy="792162"/>
          </a:xfrm>
        </p:spPr>
        <p:txBody>
          <a:bodyPr/>
          <a:lstStyle/>
          <a:p>
            <a:r>
              <a:rPr lang="en-US" sz="2800" b="1" dirty="0"/>
              <a:t>Digital financial </a:t>
            </a:r>
            <a:r>
              <a:rPr lang="en-US" sz="2800" b="1" dirty="0" smtClean="0"/>
              <a:t>services (DFSWG)</a:t>
            </a:r>
            <a:endParaRPr lang="th-TH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</a:p>
          <a:p>
            <a:pPr marL="0" indent="0">
              <a:buNone/>
            </a:pPr>
            <a:endParaRPr lang="en-US" sz="20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</a:t>
            </a:r>
            <a:r>
              <a:rPr lang="en-US" sz="2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GB" sz="2400" b="0" dirty="0" smtClean="0">
                <a:solidFill>
                  <a:schemeClr val="tx2"/>
                </a:solidFill>
              </a:rPr>
              <a:t>he </a:t>
            </a:r>
            <a:r>
              <a:rPr lang="en-GB" sz="2400" b="0" dirty="0">
                <a:solidFill>
                  <a:schemeClr val="tx2"/>
                </a:solidFill>
              </a:rPr>
              <a:t>DFSWG promotes </a:t>
            </a:r>
            <a:r>
              <a:rPr lang="en-US" sz="2400" b="0" dirty="0">
                <a:solidFill>
                  <a:schemeClr val="tx2"/>
                </a:solidFill>
              </a:rPr>
              <a:t>the broad use of mobile and </a:t>
            </a:r>
            <a:r>
              <a:rPr lang="en-US" sz="2400" b="0" dirty="0" smtClean="0">
                <a:solidFill>
                  <a:schemeClr val="tx2"/>
                </a:solidFill>
              </a:rPr>
              <a:t>other digital </a:t>
            </a:r>
            <a:r>
              <a:rPr lang="en-US" sz="2400" b="0" dirty="0">
                <a:solidFill>
                  <a:schemeClr val="tx2"/>
                </a:solidFill>
              </a:rPr>
              <a:t>financial services as key solutions for </a:t>
            </a:r>
            <a:r>
              <a:rPr lang="en-US" sz="2400" b="0" dirty="0" smtClean="0">
                <a:solidFill>
                  <a:schemeClr val="tx2"/>
                </a:solidFill>
              </a:rPr>
              <a:t>greater financial </a:t>
            </a:r>
            <a:r>
              <a:rPr lang="en-US" sz="2400" b="0" dirty="0">
                <a:solidFill>
                  <a:schemeClr val="tx2"/>
                </a:solidFill>
              </a:rPr>
              <a:t>inclusion in developing countries. It </a:t>
            </a:r>
            <a:r>
              <a:rPr lang="en-GB" sz="2400" b="0" dirty="0">
                <a:solidFill>
                  <a:schemeClr val="tx2"/>
                </a:solidFill>
              </a:rPr>
              <a:t>encourages discussion and knowledge exchange to identify the risks associated with DFS business models and </a:t>
            </a:r>
            <a:endParaRPr lang="en-GB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determines </a:t>
            </a:r>
            <a:r>
              <a:rPr lang="en-GB" sz="2400" b="0" dirty="0">
                <a:solidFill>
                  <a:schemeClr val="tx2"/>
                </a:solidFill>
              </a:rPr>
              <a:t>appropriate </a:t>
            </a:r>
            <a:endParaRPr lang="en-GB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solutions </a:t>
            </a:r>
            <a:r>
              <a:rPr lang="en-GB" sz="2400" b="0" dirty="0">
                <a:solidFill>
                  <a:schemeClr val="tx2"/>
                </a:solidFill>
              </a:rPr>
              <a:t>to </a:t>
            </a:r>
            <a:r>
              <a:rPr lang="en-GB" sz="2400" b="0" dirty="0" smtClean="0">
                <a:solidFill>
                  <a:schemeClr val="tx2"/>
                </a:solidFill>
              </a:rPr>
              <a:t>formulating</a:t>
            </a:r>
          </a:p>
          <a:p>
            <a:pPr marL="0" indent="0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suitable </a:t>
            </a:r>
            <a:r>
              <a:rPr lang="en-GB" sz="2400" b="0" dirty="0">
                <a:solidFill>
                  <a:schemeClr val="tx2"/>
                </a:solidFill>
              </a:rPr>
              <a:t>regulatory and </a:t>
            </a:r>
            <a:endParaRPr lang="en-GB" sz="2400" b="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400" b="0" dirty="0" smtClean="0">
                <a:solidFill>
                  <a:schemeClr val="tx2"/>
                </a:solidFill>
              </a:rPr>
              <a:t>supervisory </a:t>
            </a:r>
            <a:r>
              <a:rPr lang="en-GB" sz="2400" b="0" dirty="0">
                <a:solidFill>
                  <a:schemeClr val="tx2"/>
                </a:solidFill>
              </a:rPr>
              <a:t>practices</a:t>
            </a:r>
            <a:r>
              <a:rPr lang="en-US" sz="2400" b="0" dirty="0">
                <a:solidFill>
                  <a:schemeClr val="tx2"/>
                </a:solidFill>
              </a:rPr>
              <a:t>.</a:t>
            </a:r>
            <a:endParaRPr lang="en-GB" sz="24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1905000" cy="1945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4462486"/>
            <a:ext cx="4177384" cy="203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cs typeface="Trebuchet MS"/>
              </a:rPr>
              <a:t>DFS </a:t>
            </a:r>
            <a:r>
              <a:rPr lang="en-US" sz="2800" b="1" kern="1200" dirty="0" smtClean="0">
                <a:cs typeface="Trebuchet MS"/>
              </a:rPr>
              <a:t>Main </a:t>
            </a:r>
            <a:r>
              <a:rPr lang="en-US" sz="2800" b="1" kern="1200" dirty="0">
                <a:cs typeface="Trebuchet MS"/>
              </a:rPr>
              <a:t>Policy and Regulatory Issues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371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80000"/>
              <a:buFont typeface="Wingdings" charset="2"/>
              <a:buChar char="Ø"/>
            </a:pPr>
            <a:r>
              <a:rPr lang="en-ZA" sz="2000" dirty="0">
                <a:solidFill>
                  <a:srgbClr val="000000"/>
                </a:solidFill>
                <a:cs typeface="Trebuchet MS"/>
              </a:rPr>
              <a:t>Technological innovation to </a:t>
            </a:r>
            <a:r>
              <a:rPr lang="en-ZA" sz="2000" dirty="0" smtClean="0">
                <a:solidFill>
                  <a:srgbClr val="000000"/>
                </a:solidFill>
                <a:cs typeface="Trebuchet MS"/>
              </a:rPr>
              <a:t>reduce </a:t>
            </a:r>
            <a:r>
              <a:rPr lang="en-ZA" sz="2000" dirty="0">
                <a:solidFill>
                  <a:srgbClr val="000000"/>
                </a:solidFill>
                <a:cs typeface="Trebuchet MS"/>
              </a:rPr>
              <a:t>cost of delivery and increase access on a large </a:t>
            </a:r>
            <a:r>
              <a:rPr lang="en-ZA" sz="2000" dirty="0" smtClean="0">
                <a:solidFill>
                  <a:srgbClr val="000000"/>
                </a:solidFill>
                <a:cs typeface="Trebuchet MS"/>
              </a:rPr>
              <a:t>scale</a:t>
            </a:r>
            <a:endParaRPr lang="en-ZA" sz="2000" dirty="0">
              <a:solidFill>
                <a:srgbClr val="000000"/>
              </a:solidFill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286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80000"/>
              <a:buFont typeface="Wingdings" charset="2"/>
              <a:buChar char="Ø"/>
            </a:pPr>
            <a:r>
              <a:rPr lang="en-ZA" sz="2000" dirty="0">
                <a:solidFill>
                  <a:srgbClr val="000000"/>
                </a:solidFill>
                <a:cs typeface="Trebuchet MS"/>
              </a:rPr>
              <a:t>Proportionate financial sector policy and regulation is critical enabling </a:t>
            </a:r>
            <a:r>
              <a:rPr lang="en-ZA" sz="2000" dirty="0" smtClean="0">
                <a:solidFill>
                  <a:srgbClr val="000000"/>
                </a:solidFill>
                <a:cs typeface="Trebuchet MS"/>
              </a:rPr>
              <a:t>factor</a:t>
            </a:r>
            <a:endParaRPr lang="en-ZA" sz="2000" dirty="0">
              <a:solidFill>
                <a:srgbClr val="000000"/>
              </a:solidFill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3277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80000"/>
              <a:buFont typeface="Wingdings" charset="2"/>
              <a:buChar char="Ø"/>
            </a:pPr>
            <a:r>
              <a:rPr lang="en-ZA" sz="2000" dirty="0">
                <a:solidFill>
                  <a:srgbClr val="000000"/>
                </a:solidFill>
                <a:cs typeface="Trebuchet MS"/>
              </a:rPr>
              <a:t>Increased importance of data to make informed policy decisions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343400"/>
            <a:ext cx="4617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80000"/>
              <a:buFont typeface="Wingdings" charset="2"/>
              <a:buChar char="Ø"/>
            </a:pPr>
            <a:r>
              <a:rPr lang="en-ZA" sz="2000" dirty="0">
                <a:solidFill>
                  <a:srgbClr val="000000"/>
                </a:solidFill>
                <a:cs typeface="Trebuchet MS"/>
              </a:rPr>
              <a:t>Quality aspects (consumer protection) of financial Inclusion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334000"/>
            <a:ext cx="5482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80000"/>
              <a:buFont typeface="Wingdings" charset="2"/>
              <a:buChar char="Ø"/>
            </a:pPr>
            <a:r>
              <a:rPr lang="en-ZA" sz="2000" dirty="0">
                <a:solidFill>
                  <a:srgbClr val="000000"/>
                </a:solidFill>
                <a:cs typeface="Trebuchet MS"/>
              </a:rPr>
              <a:t>Coordinated national strategies for expansion of digital financial ecosystems leading to more inclusive environments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46" y="1752600"/>
            <a:ext cx="291274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400" y="1219200"/>
            <a:ext cx="4724400" cy="4525963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Proportionate AML/CFT</a:t>
            </a:r>
          </a:p>
          <a:p>
            <a:pPr marL="0" indent="0">
              <a:spcBef>
                <a:spcPts val="0"/>
              </a:spcBef>
              <a:buClr>
                <a:srgbClr val="C1AA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Trebuchet MS"/>
                <a:cs typeface="Trebuchet MS"/>
              </a:rPr>
              <a:t>– Tiered KYC Regulations</a:t>
            </a:r>
            <a:endParaRPr lang="en-US" sz="1000" dirty="0" smtClean="0">
              <a:solidFill>
                <a:srgbClr val="C0AF00"/>
              </a:solidFill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E-Money Regulations</a:t>
            </a:r>
            <a:endParaRPr lang="en-US" sz="1000" dirty="0" smtClean="0">
              <a:solidFill>
                <a:srgbClr val="C0AF00"/>
              </a:solidFill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Remote Account </a:t>
            </a:r>
            <a:r>
              <a:rPr lang="en-US" sz="2400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pening Rules</a:t>
            </a:r>
            <a:endParaRPr lang="en-US" sz="1000" dirty="0" smtClean="0">
              <a:solidFill>
                <a:srgbClr val="C0AF00"/>
              </a:solidFill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Agent Regulations</a:t>
            </a:r>
            <a:endParaRPr lang="en-US" sz="1000" dirty="0" smtClean="0">
              <a:solidFill>
                <a:srgbClr val="C0AF00"/>
              </a:solidFill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Interoperability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Cross Border Remittances</a:t>
            </a:r>
          </a:p>
          <a:p>
            <a:pPr>
              <a:lnSpc>
                <a:spcPct val="150000"/>
              </a:lnSpc>
              <a:buClr>
                <a:srgbClr val="C1AA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cs typeface="Trebuchet MS"/>
              </a:rPr>
              <a:t>Consumer Protection &amp; Privacy</a:t>
            </a:r>
            <a:endParaRPr lang="en-US" sz="24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endParaRPr lang="en-US" sz="2800" dirty="0" smtClean="0">
              <a:solidFill>
                <a:srgbClr val="C0AF00"/>
              </a:solidFill>
            </a:endParaRPr>
          </a:p>
          <a:p>
            <a:endParaRPr lang="en-US" sz="2800" dirty="0" smtClean="0">
              <a:solidFill>
                <a:srgbClr val="C0AF00"/>
              </a:solidFill>
            </a:endParaRPr>
          </a:p>
          <a:p>
            <a:endParaRPr lang="en-US" sz="2800" dirty="0">
              <a:solidFill>
                <a:srgbClr val="C0A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2800" b="1" dirty="0">
                <a:solidFill>
                  <a:srgbClr val="C0AF00"/>
                </a:solidFill>
                <a:latin typeface="+mn-lt"/>
                <a:ea typeface="+mn-ea"/>
                <a:cs typeface="+mn-cs"/>
              </a:rPr>
              <a:t>DFS- Main Policy Issues 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100096" y="6492875"/>
            <a:ext cx="553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b="0" i="0" kern="1200">
                <a:solidFill>
                  <a:schemeClr val="tx1"/>
                </a:solidFill>
                <a:latin typeface="Trebuchet MS"/>
                <a:ea typeface="ＭＳ Ｐゴシック" pitchFamily="34" charset="-128"/>
                <a:cs typeface="Trebuchet M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FS Albert Bold" pitchFamily="80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 smtClean="0"/>
              <a:t> AFI  | Alliance for Financial 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Guideline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Mobile Financial Services: Basic Terminology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Mobile </a:t>
            </a:r>
            <a:r>
              <a:rPr lang="en-US" sz="2800" dirty="0">
                <a:hlinkClick r:id="rId3"/>
              </a:rPr>
              <a:t>Financial Services: Technology Risks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Mobile </a:t>
            </a:r>
            <a:r>
              <a:rPr lang="en-US" sz="2800" dirty="0">
                <a:hlinkClick r:id="rId4"/>
              </a:rPr>
              <a:t>Financial Services: Regulatory </a:t>
            </a:r>
            <a:r>
              <a:rPr lang="en-US" sz="2800" dirty="0" smtClean="0">
                <a:hlinkClick r:id="rId4"/>
              </a:rPr>
              <a:t>Reporting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hlinkClick r:id="rId5"/>
              </a:rPr>
              <a:t>Mobile </a:t>
            </a:r>
            <a:r>
              <a:rPr lang="en-US" sz="2800" dirty="0">
                <a:hlinkClick r:id="rId5"/>
              </a:rPr>
              <a:t>Financial Services: Indicators for Measuring Access and </a:t>
            </a:r>
            <a:r>
              <a:rPr lang="en-US" sz="2800" dirty="0" smtClean="0">
                <a:hlinkClick r:id="rId5"/>
              </a:rPr>
              <a:t>Usage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Mobile </a:t>
            </a:r>
            <a:r>
              <a:rPr lang="en-US" sz="2800" dirty="0">
                <a:hlinkClick r:id="rId6"/>
              </a:rPr>
              <a:t>Financial Services: Supervision and Oversight 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0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Guideline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Mobile Financial Services: Consumer Protection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Mobile</a:t>
            </a:r>
            <a:r>
              <a:rPr lang="en-US" sz="2400" dirty="0">
                <a:hlinkClick r:id="rId3"/>
              </a:rPr>
              <a:t>-Enabled Cross-Border </a:t>
            </a:r>
            <a:r>
              <a:rPr lang="en-US" sz="2400" dirty="0" smtClean="0">
                <a:hlinkClick r:id="rId3"/>
              </a:rPr>
              <a:t>Payments (Remittances)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Accessing </a:t>
            </a:r>
            <a:r>
              <a:rPr lang="en-US" sz="2400" dirty="0">
                <a:hlinkClick r:id="rId4"/>
              </a:rPr>
              <a:t>Levels of </a:t>
            </a:r>
            <a:r>
              <a:rPr lang="en-US" sz="2400" dirty="0" smtClean="0">
                <a:hlinkClick r:id="rId4"/>
              </a:rPr>
              <a:t>Interoperability (interconnectivity</a:t>
            </a:r>
          </a:p>
          <a:p>
            <a:endParaRPr lang="en-US" sz="2400" dirty="0">
              <a:hlinkClick r:id="rId4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Planned 2015</a:t>
            </a:r>
          </a:p>
          <a:p>
            <a:r>
              <a:rPr lang="en-US" sz="2400" dirty="0" smtClean="0"/>
              <a:t>Updated Digital Financial Services Terminology (Inventory)</a:t>
            </a:r>
          </a:p>
          <a:p>
            <a:r>
              <a:rPr lang="en-US" sz="2400" dirty="0" smtClean="0"/>
              <a:t>Development of National Retail Payment Systems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4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7Aay0gE02LiXixIjPZ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gTqqtFLkCqXvju4s3T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b5mkVzrU.IOGRJz0OX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.kB_9lvkeGzfHQWov7gA"/>
</p:tagLst>
</file>

<file path=ppt/theme/theme1.xml><?xml version="1.0" encoding="utf-8"?>
<a:theme xmlns:a="http://schemas.openxmlformats.org/drawingml/2006/main" name="Introduction to AFI-ENG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FI Standard">
      <a:majorFont>
        <a:latin typeface="Trebuchet MS"/>
        <a:ea typeface=""/>
        <a:cs typeface="IrisUPC"/>
      </a:majorFont>
      <a:minorFont>
        <a:latin typeface="Trebuchet MS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616365"/>
        </a:dk1>
        <a:lt1>
          <a:srgbClr val="FFFFFF"/>
        </a:lt1>
        <a:dk2>
          <a:srgbClr val="C0AF00"/>
        </a:dk2>
        <a:lt2>
          <a:srgbClr val="808080"/>
        </a:lt2>
        <a:accent1>
          <a:srgbClr val="C0AF00"/>
        </a:accent1>
        <a:accent2>
          <a:srgbClr val="AE9A00"/>
        </a:accent2>
        <a:accent3>
          <a:srgbClr val="FFFFFF"/>
        </a:accent3>
        <a:accent4>
          <a:srgbClr val="525355"/>
        </a:accent4>
        <a:accent5>
          <a:srgbClr val="DCD4AA"/>
        </a:accent5>
        <a:accent6>
          <a:srgbClr val="9D8B00"/>
        </a:accent6>
        <a:hlink>
          <a:srgbClr val="726E2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FI Standard">
      <a:majorFont>
        <a:latin typeface="Trebuchet MS"/>
        <a:ea typeface=""/>
        <a:cs typeface="IrisUPC"/>
      </a:majorFont>
      <a:minorFont>
        <a:latin typeface="Trebuchet MS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S Albert Bold" pitchFamily="80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S Albert Bold" pitchFamily="80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561B6E-2BFB-493B-98CF-AAC6006DD564}"/>
</file>

<file path=customXml/itemProps2.xml><?xml version="1.0" encoding="utf-8"?>
<ds:datastoreItem xmlns:ds="http://schemas.openxmlformats.org/officeDocument/2006/customXml" ds:itemID="{2E2E5779-5393-4BC9-BE2F-1F2AF042C2B6}"/>
</file>

<file path=customXml/itemProps3.xml><?xml version="1.0" encoding="utf-8"?>
<ds:datastoreItem xmlns:ds="http://schemas.openxmlformats.org/officeDocument/2006/customXml" ds:itemID="{856FBD09-6DFD-42B9-9D05-B74C904D88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534</Words>
  <Application>Microsoft Office PowerPoint</Application>
  <PresentationFormat>On-screen Show (4:3)</PresentationFormat>
  <Paragraphs>139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FS Albert Bold</vt:lpstr>
      <vt:lpstr>ＭＳ Ｐゴシック</vt:lpstr>
      <vt:lpstr>ＭＳ Ｐゴシック</vt:lpstr>
      <vt:lpstr>Univers</vt:lpstr>
      <vt:lpstr>ZapfDingbats BT</vt:lpstr>
      <vt:lpstr>Arial</vt:lpstr>
      <vt:lpstr>Calibri</vt:lpstr>
      <vt:lpstr>Cordia New</vt:lpstr>
      <vt:lpstr>IrisUPC</vt:lpstr>
      <vt:lpstr>Trebuchet MS</vt:lpstr>
      <vt:lpstr>Verdana</vt:lpstr>
      <vt:lpstr>Wingdings</vt:lpstr>
      <vt:lpstr>Introduction to AFI-ENG</vt:lpstr>
      <vt:lpstr>2_Blank Presentation</vt:lpstr>
      <vt:lpstr>ITU-e</vt:lpstr>
      <vt:lpstr>AFI Network &amp; Digital Financial Service Policies &amp; Regulations </vt:lpstr>
      <vt:lpstr>PowerPoint Presentation</vt:lpstr>
      <vt:lpstr>PowerPoint Presentation</vt:lpstr>
      <vt:lpstr>PowerPoint Presentation</vt:lpstr>
      <vt:lpstr>Digital financial services (DFSWG)</vt:lpstr>
      <vt:lpstr>DFS Main Policy and Regulatory Issues</vt:lpstr>
      <vt:lpstr>PowerPoint Presentation</vt:lpstr>
      <vt:lpstr>DFS Guideline Notes</vt:lpstr>
      <vt:lpstr>DFS Guideline Notes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Alliance for Financial Inclusion</dc:title>
  <dc:creator>Peter Foster</dc:creator>
  <cp:lastModifiedBy>Aloran, Rakan</cp:lastModifiedBy>
  <cp:revision>57</cp:revision>
  <dcterms:created xsi:type="dcterms:W3CDTF">2014-11-19T07:43:02Z</dcterms:created>
  <dcterms:modified xsi:type="dcterms:W3CDTF">2014-11-28T10:52:07Z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0x0101000158F31BF6C948438E53C2CFC5C72515</vt:lpwstr>
  </property>
</Properties>
</file>