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4"/>
  </p:sldMasterIdLst>
  <p:notesMasterIdLst>
    <p:notesMasterId r:id="rId15"/>
  </p:notesMasterIdLst>
  <p:handoutMasterIdLst>
    <p:handoutMasterId r:id="rId16"/>
  </p:handoutMasterIdLst>
  <p:sldIdLst>
    <p:sldId id="525" r:id="rId5"/>
    <p:sldId id="539" r:id="rId6"/>
    <p:sldId id="541" r:id="rId7"/>
    <p:sldId id="542" r:id="rId8"/>
    <p:sldId id="544" r:id="rId9"/>
    <p:sldId id="545" r:id="rId10"/>
    <p:sldId id="523" r:id="rId11"/>
    <p:sldId id="528" r:id="rId12"/>
    <p:sldId id="546" r:id="rId13"/>
    <p:sldId id="515" r:id="rId14"/>
  </p:sldIdLst>
  <p:sldSz cx="9144000" cy="5143500" type="screen16x9"/>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624">
          <p15:clr>
            <a:srgbClr val="A4A3A4"/>
          </p15:clr>
        </p15:guide>
        <p15:guide id="2" orient="horz" pos="441">
          <p15:clr>
            <a:srgbClr val="A4A3A4"/>
          </p15:clr>
        </p15:guide>
        <p15:guide id="3" orient="horz" pos="2957">
          <p15:clr>
            <a:srgbClr val="A4A3A4"/>
          </p15:clr>
        </p15:guide>
        <p15:guide id="4" orient="horz" pos="308">
          <p15:clr>
            <a:srgbClr val="A4A3A4"/>
          </p15:clr>
        </p15:guide>
        <p15:guide id="5" orient="horz" pos="3178">
          <p15:clr>
            <a:srgbClr val="A4A3A4"/>
          </p15:clr>
        </p15:guide>
        <p15:guide id="6" orient="horz" pos="924">
          <p15:clr>
            <a:srgbClr val="A4A3A4"/>
          </p15:clr>
        </p15:guide>
        <p15:guide id="7" orient="horz" pos="1623">
          <p15:clr>
            <a:srgbClr val="A4A3A4"/>
          </p15:clr>
        </p15:guide>
        <p15:guide id="8" pos="3881">
          <p15:clr>
            <a:srgbClr val="A4A3A4"/>
          </p15:clr>
        </p15:guide>
        <p15:guide id="9" pos="2220">
          <p15:clr>
            <a:srgbClr val="A4A3A4"/>
          </p15:clr>
        </p15:guide>
        <p15:guide id="10" pos="230">
          <p15:clr>
            <a:srgbClr val="A4A3A4"/>
          </p15:clr>
        </p15:guide>
        <p15:guide id="11" pos="5488">
          <p15:clr>
            <a:srgbClr val="A4A3A4"/>
          </p15:clr>
        </p15:guide>
        <p15:guide id="12" pos="2309">
          <p15:clr>
            <a:srgbClr val="A4A3A4"/>
          </p15:clr>
        </p15:guide>
      </p15:sldGuideLst>
    </p:ext>
    <p:ext uri="{2D200454-40CA-4A62-9FC3-DE9A4176ACB9}">
      <p15:notesGuideLst xmlns="" xmlns:p15="http://schemas.microsoft.com/office/powerpoint/2012/main">
        <p15:guide id="1" orient="horz" pos="2938">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rri Sharp" initials="TS" lastIdx="13" clrIdx="0"/>
  <p:cmAuthor id="1" name="Sherwin Tolentino" initials="ST"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DEE"/>
    <a:srgbClr val="7A6A55"/>
    <a:srgbClr val="3086AB"/>
    <a:srgbClr val="F2EDDE"/>
    <a:srgbClr val="F7F5F4"/>
    <a:srgbClr val="EAE2CD"/>
    <a:srgbClr val="F1EFEC"/>
    <a:srgbClr val="CFCAC2"/>
    <a:srgbClr val="392D1C"/>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66" autoAdjust="0"/>
    <p:restoredTop sz="86280" autoAdjust="0"/>
  </p:normalViewPr>
  <p:slideViewPr>
    <p:cSldViewPr snapToGrid="0" showGuides="1">
      <p:cViewPr>
        <p:scale>
          <a:sx n="60" d="100"/>
          <a:sy n="60" d="100"/>
        </p:scale>
        <p:origin x="-2292" y="-690"/>
      </p:cViewPr>
      <p:guideLst>
        <p:guide orient="horz" pos="624"/>
        <p:guide orient="horz" pos="441"/>
        <p:guide orient="horz" pos="2957"/>
        <p:guide orient="horz" pos="308"/>
        <p:guide orient="horz" pos="3178"/>
        <p:guide orient="horz" pos="924"/>
        <p:guide orient="horz" pos="1623"/>
        <p:guide pos="3881"/>
        <p:guide pos="2220"/>
        <p:guide pos="230"/>
        <p:guide pos="5488"/>
        <p:guide pos="2309"/>
      </p:guideLst>
    </p:cSldViewPr>
  </p:slideViewPr>
  <p:outlineViewPr>
    <p:cViewPr>
      <p:scale>
        <a:sx n="33" d="100"/>
        <a:sy n="33" d="100"/>
      </p:scale>
      <p:origin x="0" y="282"/>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83" d="100"/>
          <a:sy n="83" d="100"/>
        </p:scale>
        <p:origin x="-1109" y="-67"/>
      </p:cViewPr>
      <p:guideLst>
        <p:guide orient="horz" pos="2938"/>
        <p:guide pos="2212"/>
      </p:guideLst>
    </p:cSldViewPr>
  </p:notesViewPr>
  <p:gridSpacing cx="1828800" cy="18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82E07D-F4D0-48C7-8AA8-8AFFCC710D32}" type="doc">
      <dgm:prSet loTypeId="urn:microsoft.com/office/officeart/2005/8/layout/hChevron3" loCatId="process" qsTypeId="urn:microsoft.com/office/officeart/2005/8/quickstyle/simple1" qsCatId="simple" csTypeId="urn:microsoft.com/office/officeart/2005/8/colors/accent1_2" csCatId="accent1" phldr="1"/>
      <dgm:spPr/>
    </dgm:pt>
    <dgm:pt modelId="{FA7A6529-690C-47E6-AFA5-F37F7250F1FE}" type="pres">
      <dgm:prSet presAssocID="{8682E07D-F4D0-48C7-8AA8-8AFFCC710D32}" presName="Name0" presStyleCnt="0">
        <dgm:presLayoutVars>
          <dgm:dir/>
          <dgm:resizeHandles val="exact"/>
        </dgm:presLayoutVars>
      </dgm:prSet>
      <dgm:spPr/>
    </dgm:pt>
  </dgm:ptLst>
  <dgm:cxnLst>
    <dgm:cxn modelId="{C92DCF43-0F5E-4AEB-AB83-6C4DF865F5BC}" type="presOf" srcId="{8682E07D-F4D0-48C7-8AA8-8AFFCC710D32}" destId="{FA7A6529-690C-47E6-AFA5-F37F7250F1FE}" srcOrd="0" destOrd="0" presId="urn:microsoft.com/office/officeart/2005/8/layout/hChevron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513C31-0818-4703-91AE-DB827E7CCA6C}" type="doc">
      <dgm:prSet loTypeId="urn:microsoft.com/office/officeart/2005/8/layout/hChevron3" loCatId="process" qsTypeId="urn:microsoft.com/office/officeart/2005/8/quickstyle/simple1" qsCatId="simple" csTypeId="urn:microsoft.com/office/officeart/2005/8/colors/accent2_2" csCatId="accent2" phldr="1"/>
      <dgm:spPr/>
    </dgm:pt>
    <dgm:pt modelId="{9CB1B063-3814-4072-97A9-A1A6D1B1D6FE}">
      <dgm:prSet phldrT="[Text]" custT="1"/>
      <dgm:spPr/>
      <dgm:t>
        <a:bodyPr/>
        <a:lstStyle/>
        <a:p>
          <a:pPr algn="l"/>
          <a:r>
            <a:rPr lang="en-US" sz="1600" dirty="0" smtClean="0">
              <a:latin typeface="Arial" panose="020B0604020202020204" pitchFamily="34" charset="0"/>
              <a:cs typeface="Arial" panose="020B0604020202020204" pitchFamily="34" charset="0"/>
            </a:rPr>
            <a:t>Outputs</a:t>
          </a:r>
          <a:endParaRPr lang="en-US" sz="1600" dirty="0">
            <a:latin typeface="Arial" panose="020B0604020202020204" pitchFamily="34" charset="0"/>
            <a:cs typeface="Arial" panose="020B0604020202020204" pitchFamily="34" charset="0"/>
          </a:endParaRPr>
        </a:p>
      </dgm:t>
    </dgm:pt>
    <dgm:pt modelId="{6E0527FC-2406-4351-9362-54D0DFC23D96}" type="parTrans" cxnId="{138C7139-FD3E-4315-A2F3-54D5E77A3526}">
      <dgm:prSet/>
      <dgm:spPr/>
      <dgm:t>
        <a:bodyPr/>
        <a:lstStyle/>
        <a:p>
          <a:endParaRPr lang="en-US"/>
        </a:p>
      </dgm:t>
    </dgm:pt>
    <dgm:pt modelId="{047EE561-7F69-4037-A92D-A4852FA3025D}" type="sibTrans" cxnId="{138C7139-FD3E-4315-A2F3-54D5E77A3526}">
      <dgm:prSet/>
      <dgm:spPr/>
      <dgm:t>
        <a:bodyPr/>
        <a:lstStyle/>
        <a:p>
          <a:endParaRPr lang="en-US"/>
        </a:p>
      </dgm:t>
    </dgm:pt>
    <dgm:pt modelId="{F3B29DB3-D74C-4A81-9F8F-D8166B6A9B75}">
      <dgm:prSet phldrT="[Text]" custT="1"/>
      <dgm:spPr/>
      <dgm:t>
        <a:bodyPr/>
        <a:lstStyle/>
        <a:p>
          <a:pPr algn="l"/>
          <a:r>
            <a:rPr lang="en-US" sz="1600" dirty="0" smtClean="0">
              <a:latin typeface="Arial" panose="020B0604020202020204" pitchFamily="34" charset="0"/>
              <a:cs typeface="Arial" panose="020B0604020202020204" pitchFamily="34" charset="0"/>
            </a:rPr>
            <a:t>Outcomes</a:t>
          </a:r>
          <a:endParaRPr lang="en-US" sz="1600" dirty="0">
            <a:latin typeface="Arial" panose="020B0604020202020204" pitchFamily="34" charset="0"/>
            <a:cs typeface="Arial" panose="020B0604020202020204" pitchFamily="34" charset="0"/>
          </a:endParaRPr>
        </a:p>
      </dgm:t>
    </dgm:pt>
    <dgm:pt modelId="{AB44223F-B22C-4D6D-A1F7-51F2E37641E4}" type="parTrans" cxnId="{C7341659-C607-40D7-AC96-6F2965007535}">
      <dgm:prSet/>
      <dgm:spPr/>
      <dgm:t>
        <a:bodyPr/>
        <a:lstStyle/>
        <a:p>
          <a:endParaRPr lang="en-US"/>
        </a:p>
      </dgm:t>
    </dgm:pt>
    <dgm:pt modelId="{1DFAB698-F41A-498E-BB97-74B6C31F1CBA}" type="sibTrans" cxnId="{C7341659-C607-40D7-AC96-6F2965007535}">
      <dgm:prSet/>
      <dgm:spPr/>
      <dgm:t>
        <a:bodyPr/>
        <a:lstStyle/>
        <a:p>
          <a:endParaRPr lang="en-US"/>
        </a:p>
      </dgm:t>
    </dgm:pt>
    <dgm:pt modelId="{74D0DC63-EAE2-4418-9E6B-B2B995E1E2AA}">
      <dgm:prSet custT="1"/>
      <dgm:spPr/>
      <dgm:t>
        <a:bodyPr/>
        <a:lstStyle/>
        <a:p>
          <a:pPr algn="l"/>
          <a:r>
            <a:rPr lang="en-US" sz="1600" dirty="0" smtClean="0">
              <a:latin typeface="Arial" panose="020B0604020202020204" pitchFamily="34" charset="0"/>
              <a:cs typeface="Arial" panose="020B0604020202020204" pitchFamily="34" charset="0"/>
            </a:rPr>
            <a:t>Impact</a:t>
          </a:r>
          <a:endParaRPr lang="en-US" sz="1600" dirty="0">
            <a:latin typeface="Arial" panose="020B0604020202020204" pitchFamily="34" charset="0"/>
            <a:cs typeface="Arial" panose="020B0604020202020204" pitchFamily="34" charset="0"/>
          </a:endParaRPr>
        </a:p>
      </dgm:t>
    </dgm:pt>
    <dgm:pt modelId="{3B9E4A3E-F0DF-4892-A912-E9277F60A0A7}" type="parTrans" cxnId="{BB0C0326-0B90-4F21-8EFE-EF9225171C29}">
      <dgm:prSet/>
      <dgm:spPr/>
      <dgm:t>
        <a:bodyPr/>
        <a:lstStyle/>
        <a:p>
          <a:endParaRPr lang="en-US"/>
        </a:p>
      </dgm:t>
    </dgm:pt>
    <dgm:pt modelId="{F84C31F9-6FCB-41E1-8137-9724E31F7C21}" type="sibTrans" cxnId="{BB0C0326-0B90-4F21-8EFE-EF9225171C29}">
      <dgm:prSet/>
      <dgm:spPr/>
      <dgm:t>
        <a:bodyPr/>
        <a:lstStyle/>
        <a:p>
          <a:endParaRPr lang="en-US"/>
        </a:p>
      </dgm:t>
    </dgm:pt>
    <dgm:pt modelId="{79ADFD0F-3F57-42AB-A259-85F41125A486}">
      <dgm:prSet phldrT="[Text]" custT="1"/>
      <dgm:spPr/>
      <dgm:t>
        <a:bodyPr/>
        <a:lstStyle/>
        <a:p>
          <a:pPr algn="l"/>
          <a:r>
            <a:rPr lang="en-US" sz="1600" dirty="0" smtClean="0">
              <a:latin typeface="Arial" panose="020B0604020202020204" pitchFamily="34" charset="0"/>
              <a:cs typeface="Arial" panose="020B0604020202020204" pitchFamily="34" charset="0"/>
            </a:rPr>
            <a:t>Intervention areas</a:t>
          </a:r>
          <a:endParaRPr lang="en-US" sz="1600" dirty="0">
            <a:latin typeface="Arial" panose="020B0604020202020204" pitchFamily="34" charset="0"/>
            <a:cs typeface="Arial" panose="020B0604020202020204" pitchFamily="34" charset="0"/>
          </a:endParaRPr>
        </a:p>
      </dgm:t>
    </dgm:pt>
    <dgm:pt modelId="{1BC62AAE-97E8-465A-A6CC-E0BF135C1AEA}" type="sibTrans" cxnId="{E0236BBF-D736-464D-BB2E-F48DCCA8CE39}">
      <dgm:prSet/>
      <dgm:spPr/>
      <dgm:t>
        <a:bodyPr/>
        <a:lstStyle/>
        <a:p>
          <a:endParaRPr lang="en-US"/>
        </a:p>
      </dgm:t>
    </dgm:pt>
    <dgm:pt modelId="{A73A9FD9-8AFC-4FF0-B8FA-58F19D25BA08}" type="parTrans" cxnId="{E0236BBF-D736-464D-BB2E-F48DCCA8CE39}">
      <dgm:prSet/>
      <dgm:spPr/>
      <dgm:t>
        <a:bodyPr/>
        <a:lstStyle/>
        <a:p>
          <a:endParaRPr lang="en-US"/>
        </a:p>
      </dgm:t>
    </dgm:pt>
    <dgm:pt modelId="{7980BC22-20D2-42E5-99D7-68C461D857F8}" type="pres">
      <dgm:prSet presAssocID="{4C513C31-0818-4703-91AE-DB827E7CCA6C}" presName="Name0" presStyleCnt="0">
        <dgm:presLayoutVars>
          <dgm:dir/>
          <dgm:resizeHandles val="exact"/>
        </dgm:presLayoutVars>
      </dgm:prSet>
      <dgm:spPr/>
    </dgm:pt>
    <dgm:pt modelId="{C19FF775-0151-4B86-9D6B-C5DF6022894A}" type="pres">
      <dgm:prSet presAssocID="{79ADFD0F-3F57-42AB-A259-85F41125A486}" presName="parTxOnly" presStyleLbl="node1" presStyleIdx="0" presStyleCnt="4">
        <dgm:presLayoutVars>
          <dgm:bulletEnabled val="1"/>
        </dgm:presLayoutVars>
      </dgm:prSet>
      <dgm:spPr/>
      <dgm:t>
        <a:bodyPr/>
        <a:lstStyle/>
        <a:p>
          <a:endParaRPr lang="en-US"/>
        </a:p>
      </dgm:t>
    </dgm:pt>
    <dgm:pt modelId="{1BD42CF9-9E4F-4D71-84C0-DF7201AB1487}" type="pres">
      <dgm:prSet presAssocID="{1BC62AAE-97E8-465A-A6CC-E0BF135C1AEA}" presName="parSpace" presStyleCnt="0"/>
      <dgm:spPr/>
    </dgm:pt>
    <dgm:pt modelId="{6C72021C-51DE-43A1-94DF-1A9B53898659}" type="pres">
      <dgm:prSet presAssocID="{9CB1B063-3814-4072-97A9-A1A6D1B1D6FE}" presName="parTxOnly" presStyleLbl="node1" presStyleIdx="1" presStyleCnt="4">
        <dgm:presLayoutVars>
          <dgm:bulletEnabled val="1"/>
        </dgm:presLayoutVars>
      </dgm:prSet>
      <dgm:spPr/>
      <dgm:t>
        <a:bodyPr/>
        <a:lstStyle/>
        <a:p>
          <a:endParaRPr lang="en-US"/>
        </a:p>
      </dgm:t>
    </dgm:pt>
    <dgm:pt modelId="{0EF8CC2C-7999-4CC8-AE0E-01779F180584}" type="pres">
      <dgm:prSet presAssocID="{047EE561-7F69-4037-A92D-A4852FA3025D}" presName="parSpace" presStyleCnt="0"/>
      <dgm:spPr/>
    </dgm:pt>
    <dgm:pt modelId="{16C15419-ADEF-431B-9410-8524756AB92C}" type="pres">
      <dgm:prSet presAssocID="{F3B29DB3-D74C-4A81-9F8F-D8166B6A9B75}" presName="parTxOnly" presStyleLbl="node1" presStyleIdx="2" presStyleCnt="4">
        <dgm:presLayoutVars>
          <dgm:bulletEnabled val="1"/>
        </dgm:presLayoutVars>
      </dgm:prSet>
      <dgm:spPr/>
      <dgm:t>
        <a:bodyPr/>
        <a:lstStyle/>
        <a:p>
          <a:endParaRPr lang="en-US"/>
        </a:p>
      </dgm:t>
    </dgm:pt>
    <dgm:pt modelId="{693DB9B2-0E1E-446C-BD11-F93788C35367}" type="pres">
      <dgm:prSet presAssocID="{1DFAB698-F41A-498E-BB97-74B6C31F1CBA}" presName="parSpace" presStyleCnt="0"/>
      <dgm:spPr/>
    </dgm:pt>
    <dgm:pt modelId="{3ADB2D27-6790-4C2D-8D88-79D77E1EBCAB}" type="pres">
      <dgm:prSet presAssocID="{74D0DC63-EAE2-4418-9E6B-B2B995E1E2AA}" presName="parTxOnly" presStyleLbl="node1" presStyleIdx="3" presStyleCnt="4">
        <dgm:presLayoutVars>
          <dgm:bulletEnabled val="1"/>
        </dgm:presLayoutVars>
      </dgm:prSet>
      <dgm:spPr/>
      <dgm:t>
        <a:bodyPr/>
        <a:lstStyle/>
        <a:p>
          <a:endParaRPr lang="en-US"/>
        </a:p>
      </dgm:t>
    </dgm:pt>
  </dgm:ptLst>
  <dgm:cxnLst>
    <dgm:cxn modelId="{57624856-860A-442A-8FDC-8B2A186C7EA8}" type="presOf" srcId="{74D0DC63-EAE2-4418-9E6B-B2B995E1E2AA}" destId="{3ADB2D27-6790-4C2D-8D88-79D77E1EBCAB}" srcOrd="0" destOrd="0" presId="urn:microsoft.com/office/officeart/2005/8/layout/hChevron3"/>
    <dgm:cxn modelId="{C632B909-5DE6-4A00-B001-C1C6863E096F}" type="presOf" srcId="{9CB1B063-3814-4072-97A9-A1A6D1B1D6FE}" destId="{6C72021C-51DE-43A1-94DF-1A9B53898659}" srcOrd="0" destOrd="0" presId="urn:microsoft.com/office/officeart/2005/8/layout/hChevron3"/>
    <dgm:cxn modelId="{BB0C0326-0B90-4F21-8EFE-EF9225171C29}" srcId="{4C513C31-0818-4703-91AE-DB827E7CCA6C}" destId="{74D0DC63-EAE2-4418-9E6B-B2B995E1E2AA}" srcOrd="3" destOrd="0" parTransId="{3B9E4A3E-F0DF-4892-A912-E9277F60A0A7}" sibTransId="{F84C31F9-6FCB-41E1-8137-9724E31F7C21}"/>
    <dgm:cxn modelId="{18C69909-1CDA-4599-9A64-77BAAEA2B818}" type="presOf" srcId="{4C513C31-0818-4703-91AE-DB827E7CCA6C}" destId="{7980BC22-20D2-42E5-99D7-68C461D857F8}" srcOrd="0" destOrd="0" presId="urn:microsoft.com/office/officeart/2005/8/layout/hChevron3"/>
    <dgm:cxn modelId="{138C7139-FD3E-4315-A2F3-54D5E77A3526}" srcId="{4C513C31-0818-4703-91AE-DB827E7CCA6C}" destId="{9CB1B063-3814-4072-97A9-A1A6D1B1D6FE}" srcOrd="1" destOrd="0" parTransId="{6E0527FC-2406-4351-9362-54D0DFC23D96}" sibTransId="{047EE561-7F69-4037-A92D-A4852FA3025D}"/>
    <dgm:cxn modelId="{C7341659-C607-40D7-AC96-6F2965007535}" srcId="{4C513C31-0818-4703-91AE-DB827E7CCA6C}" destId="{F3B29DB3-D74C-4A81-9F8F-D8166B6A9B75}" srcOrd="2" destOrd="0" parTransId="{AB44223F-B22C-4D6D-A1F7-51F2E37641E4}" sibTransId="{1DFAB698-F41A-498E-BB97-74B6C31F1CBA}"/>
    <dgm:cxn modelId="{02FEDC0B-161A-417D-A72E-6C877BFAD810}" type="presOf" srcId="{F3B29DB3-D74C-4A81-9F8F-D8166B6A9B75}" destId="{16C15419-ADEF-431B-9410-8524756AB92C}" srcOrd="0" destOrd="0" presId="urn:microsoft.com/office/officeart/2005/8/layout/hChevron3"/>
    <dgm:cxn modelId="{E0236BBF-D736-464D-BB2E-F48DCCA8CE39}" srcId="{4C513C31-0818-4703-91AE-DB827E7CCA6C}" destId="{79ADFD0F-3F57-42AB-A259-85F41125A486}" srcOrd="0" destOrd="0" parTransId="{A73A9FD9-8AFC-4FF0-B8FA-58F19D25BA08}" sibTransId="{1BC62AAE-97E8-465A-A6CC-E0BF135C1AEA}"/>
    <dgm:cxn modelId="{4B9ED1E9-6090-4194-9E2B-C503AF91F934}" type="presOf" srcId="{79ADFD0F-3F57-42AB-A259-85F41125A486}" destId="{C19FF775-0151-4B86-9D6B-C5DF6022894A}" srcOrd="0" destOrd="0" presId="urn:microsoft.com/office/officeart/2005/8/layout/hChevron3"/>
    <dgm:cxn modelId="{516985D7-461B-46F2-9B08-02320269867D}" type="presParOf" srcId="{7980BC22-20D2-42E5-99D7-68C461D857F8}" destId="{C19FF775-0151-4B86-9D6B-C5DF6022894A}" srcOrd="0" destOrd="0" presId="urn:microsoft.com/office/officeart/2005/8/layout/hChevron3"/>
    <dgm:cxn modelId="{763E046E-6E6A-4AF5-9E4A-EEE955981E60}" type="presParOf" srcId="{7980BC22-20D2-42E5-99D7-68C461D857F8}" destId="{1BD42CF9-9E4F-4D71-84C0-DF7201AB1487}" srcOrd="1" destOrd="0" presId="urn:microsoft.com/office/officeart/2005/8/layout/hChevron3"/>
    <dgm:cxn modelId="{1B0F60B2-2FB3-41CE-8074-B8F4368C9D6F}" type="presParOf" srcId="{7980BC22-20D2-42E5-99D7-68C461D857F8}" destId="{6C72021C-51DE-43A1-94DF-1A9B53898659}" srcOrd="2" destOrd="0" presId="urn:microsoft.com/office/officeart/2005/8/layout/hChevron3"/>
    <dgm:cxn modelId="{CDFA2D00-7E9E-44BB-B8DC-A628B46C84DF}" type="presParOf" srcId="{7980BC22-20D2-42E5-99D7-68C461D857F8}" destId="{0EF8CC2C-7999-4CC8-AE0E-01779F180584}" srcOrd="3" destOrd="0" presId="urn:microsoft.com/office/officeart/2005/8/layout/hChevron3"/>
    <dgm:cxn modelId="{0AFDF485-912E-42B0-BD2F-2117DE73CAE6}" type="presParOf" srcId="{7980BC22-20D2-42E5-99D7-68C461D857F8}" destId="{16C15419-ADEF-431B-9410-8524756AB92C}" srcOrd="4" destOrd="0" presId="urn:microsoft.com/office/officeart/2005/8/layout/hChevron3"/>
    <dgm:cxn modelId="{82B27F7A-611C-408D-927C-BF50A3283C7A}" type="presParOf" srcId="{7980BC22-20D2-42E5-99D7-68C461D857F8}" destId="{693DB9B2-0E1E-446C-BD11-F93788C35367}" srcOrd="5" destOrd="0" presId="urn:microsoft.com/office/officeart/2005/8/layout/hChevron3"/>
    <dgm:cxn modelId="{FE67EB05-81C5-43D4-93FD-D2A77A927CAB}" type="presParOf" srcId="{7980BC22-20D2-42E5-99D7-68C461D857F8}" destId="{3ADB2D27-6790-4C2D-8D88-79D77E1EBCAB}" srcOrd="6" destOrd="0" presId="urn:microsoft.com/office/officeart/2005/8/layout/hChevron3"/>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FF775-0151-4B86-9D6B-C5DF6022894A}">
      <dsp:nvSpPr>
        <dsp:cNvPr id="0" name=""/>
        <dsp:cNvSpPr/>
      </dsp:nvSpPr>
      <dsp:spPr>
        <a:xfrm>
          <a:off x="2450" y="0"/>
          <a:ext cx="2458488" cy="580172"/>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lvl="0" algn="l"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Intervention areas</a:t>
          </a:r>
          <a:endParaRPr lang="en-US" sz="1600" kern="1200" dirty="0">
            <a:latin typeface="Arial" panose="020B0604020202020204" pitchFamily="34" charset="0"/>
            <a:cs typeface="Arial" panose="020B0604020202020204" pitchFamily="34" charset="0"/>
          </a:endParaRPr>
        </a:p>
      </dsp:txBody>
      <dsp:txXfrm>
        <a:off x="2450" y="0"/>
        <a:ext cx="2313445" cy="580172"/>
      </dsp:txXfrm>
    </dsp:sp>
    <dsp:sp modelId="{6C72021C-51DE-43A1-94DF-1A9B53898659}">
      <dsp:nvSpPr>
        <dsp:cNvPr id="0" name=""/>
        <dsp:cNvSpPr/>
      </dsp:nvSpPr>
      <dsp:spPr>
        <a:xfrm>
          <a:off x="1969241" y="0"/>
          <a:ext cx="2458488" cy="580172"/>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l"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Outputs</a:t>
          </a:r>
          <a:endParaRPr lang="en-US" sz="1600" kern="1200" dirty="0">
            <a:latin typeface="Arial" panose="020B0604020202020204" pitchFamily="34" charset="0"/>
            <a:cs typeface="Arial" panose="020B0604020202020204" pitchFamily="34" charset="0"/>
          </a:endParaRPr>
        </a:p>
      </dsp:txBody>
      <dsp:txXfrm>
        <a:off x="2259327" y="0"/>
        <a:ext cx="1878316" cy="580172"/>
      </dsp:txXfrm>
    </dsp:sp>
    <dsp:sp modelId="{16C15419-ADEF-431B-9410-8524756AB92C}">
      <dsp:nvSpPr>
        <dsp:cNvPr id="0" name=""/>
        <dsp:cNvSpPr/>
      </dsp:nvSpPr>
      <dsp:spPr>
        <a:xfrm>
          <a:off x="3936032" y="0"/>
          <a:ext cx="2458488" cy="580172"/>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l"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Outcomes</a:t>
          </a:r>
          <a:endParaRPr lang="en-US" sz="1600" kern="1200" dirty="0">
            <a:latin typeface="Arial" panose="020B0604020202020204" pitchFamily="34" charset="0"/>
            <a:cs typeface="Arial" panose="020B0604020202020204" pitchFamily="34" charset="0"/>
          </a:endParaRPr>
        </a:p>
      </dsp:txBody>
      <dsp:txXfrm>
        <a:off x="4226118" y="0"/>
        <a:ext cx="1878316" cy="580172"/>
      </dsp:txXfrm>
    </dsp:sp>
    <dsp:sp modelId="{3ADB2D27-6790-4C2D-8D88-79D77E1EBCAB}">
      <dsp:nvSpPr>
        <dsp:cNvPr id="0" name=""/>
        <dsp:cNvSpPr/>
      </dsp:nvSpPr>
      <dsp:spPr>
        <a:xfrm>
          <a:off x="5902823" y="0"/>
          <a:ext cx="2458488" cy="580172"/>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l"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Impact</a:t>
          </a:r>
          <a:endParaRPr lang="en-US" sz="1600" kern="1200" dirty="0">
            <a:latin typeface="Arial" panose="020B0604020202020204" pitchFamily="34" charset="0"/>
            <a:cs typeface="Arial" panose="020B0604020202020204" pitchFamily="34" charset="0"/>
          </a:endParaRPr>
        </a:p>
      </dsp:txBody>
      <dsp:txXfrm>
        <a:off x="6192909" y="0"/>
        <a:ext cx="1878316" cy="58017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365760" y="8641080"/>
            <a:ext cx="2570591" cy="465455"/>
          </a:xfrm>
          <a:prstGeom prst="rect">
            <a:avLst/>
          </a:prstGeom>
        </p:spPr>
        <p:txBody>
          <a:bodyPr vert="horz" lIns="93324" tIns="46662" rIns="93324" bIns="46662" rtlCol="0" anchor="b"/>
          <a:lstStyle>
            <a:lvl1pPr algn="l">
              <a:defRPr sz="1200"/>
            </a:lvl1pPr>
          </a:lstStyle>
          <a:p>
            <a:r>
              <a:rPr lang="en-US" sz="900" dirty="0" smtClean="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Bill &amp; Melinda Gates </a:t>
            </a:r>
            <a:r>
              <a:rPr lang="en-US" sz="900" dirty="0" smtClean="0">
                <a:latin typeface="Arial" panose="020B0604020202020204" pitchFamily="34" charset="0"/>
                <a:cs typeface="Arial" panose="020B0604020202020204" pitchFamily="34" charset="0"/>
              </a:rPr>
              <a:t>Foundation</a:t>
            </a:r>
            <a:endParaRPr lang="en-US" sz="9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3978132" y="8641080"/>
            <a:ext cx="2622218" cy="465455"/>
          </a:xfrm>
          <a:prstGeom prst="rect">
            <a:avLst/>
          </a:prstGeom>
        </p:spPr>
        <p:txBody>
          <a:bodyPr vert="horz" lIns="93324" tIns="46662" rIns="93324" bIns="46662" rtlCol="0" anchor="b"/>
          <a:lstStyle>
            <a:lvl1pPr algn="r">
              <a:defRPr sz="1200"/>
            </a:lvl1pPr>
          </a:lstStyle>
          <a:p>
            <a:fld id="{D56DA0AC-102B-4398-8E7E-B2C936C1DD76}" type="slidenum">
              <a:rPr lang="en-US" sz="900" smtClean="0">
                <a:latin typeface="Arial" panose="020B0604020202020204" pitchFamily="34" charset="0"/>
                <a:cs typeface="Arial" panose="020B0604020202020204" pitchFamily="34" charset="0"/>
              </a:rPr>
              <a:t>‹#›</a:t>
            </a:fld>
            <a:endParaRPr lang="en-US" sz="900" dirty="0">
              <a:latin typeface="Arial" panose="020B0604020202020204" pitchFamily="34" charset="0"/>
              <a:cs typeface="Arial" panose="020B0604020202020204" pitchFamily="34" charset="0"/>
            </a:endParaRPr>
          </a:p>
        </p:txBody>
      </p:sp>
      <p:sp>
        <p:nvSpPr>
          <p:cNvPr id="11" name="Header Placeholder 16"/>
          <p:cNvSpPr>
            <a:spLocks noGrp="1"/>
          </p:cNvSpPr>
          <p:nvPr>
            <p:ph type="hdr" sz="quarter"/>
          </p:nvPr>
        </p:nvSpPr>
        <p:spPr>
          <a:xfrm>
            <a:off x="484632" y="182880"/>
            <a:ext cx="2558606" cy="465138"/>
          </a:xfrm>
          <a:prstGeom prst="rect">
            <a:avLst/>
          </a:prstGeom>
        </p:spPr>
        <p:txBody>
          <a:bodyPr vert="horz" lIns="91440" tIns="45720" rIns="91440" bIns="45720" rtlCol="0"/>
          <a:lstStyle>
            <a:lvl1pPr algn="l">
              <a:defRPr sz="1200"/>
            </a:lvl1pPr>
          </a:lstStyle>
          <a:p>
            <a:endParaRPr lang="en-US" sz="900" dirty="0">
              <a:latin typeface="Arial" panose="020B0604020202020204" pitchFamily="34" charset="0"/>
              <a:cs typeface="Arial" panose="020B0604020202020204" pitchFamily="34" charset="0"/>
            </a:endParaRPr>
          </a:p>
        </p:txBody>
      </p:sp>
      <p:sp>
        <p:nvSpPr>
          <p:cNvPr id="12" name="Date Placeholder 17"/>
          <p:cNvSpPr>
            <a:spLocks noGrp="1"/>
          </p:cNvSpPr>
          <p:nvPr>
            <p:ph type="dt" sz="quarter" idx="1"/>
          </p:nvPr>
        </p:nvSpPr>
        <p:spPr>
          <a:xfrm>
            <a:off x="4005707" y="182880"/>
            <a:ext cx="2558606" cy="465138"/>
          </a:xfrm>
          <a:prstGeom prst="rect">
            <a:avLst/>
          </a:prstGeom>
        </p:spPr>
        <p:txBody>
          <a:bodyPr vert="horz" lIns="91440" tIns="45720" rIns="91440" bIns="45720" rtlCol="0"/>
          <a:lstStyle>
            <a:lvl1pPr algn="r">
              <a:defRPr sz="1200"/>
            </a:lvl1pPr>
          </a:lstStyle>
          <a:p>
            <a:fld id="{97049F91-F630-4ED4-8671-44E613DA70EF}" type="datetimeFigureOut">
              <a:rPr lang="en-US" sz="900" smtClean="0">
                <a:latin typeface="Arial" panose="020B0604020202020204" pitchFamily="34" charset="0"/>
                <a:cs typeface="Arial" panose="020B0604020202020204" pitchFamily="34" charset="0"/>
              </a:rPr>
              <a:t>12/3/2014</a:t>
            </a:fld>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295799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409113" y="4421823"/>
            <a:ext cx="6245786" cy="4189095"/>
          </a:xfrm>
          <a:prstGeom prst="rect">
            <a:avLst/>
          </a:prstGeom>
        </p:spPr>
        <p:txBody>
          <a:bodyPr vert="horz" lIns="0" tIns="0" rIns="0" bIns="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63656" y="8643187"/>
            <a:ext cx="2679687" cy="465455"/>
          </a:xfrm>
          <a:prstGeom prst="rect">
            <a:avLst/>
          </a:prstGeom>
        </p:spPr>
        <p:txBody>
          <a:bodyPr vert="horz" lIns="93324" tIns="46662" rIns="93324" bIns="46662" rtlCol="0" anchor="b"/>
          <a:lstStyle>
            <a:lvl1pPr algn="l">
              <a:defRPr sz="900">
                <a:latin typeface="Arial" pitchFamily="34" charset="0"/>
                <a:cs typeface="Arial" pitchFamily="34" charset="0"/>
              </a:defRPr>
            </a:lvl1pPr>
          </a:lstStyle>
          <a:p>
            <a:r>
              <a:rPr lang="en-US" dirty="0" smtClean="0"/>
              <a:t>© Bill &amp; Melinda Gates Foundation</a:t>
            </a:r>
          </a:p>
        </p:txBody>
      </p:sp>
      <p:sp>
        <p:nvSpPr>
          <p:cNvPr id="8" name="Header Placeholder 16"/>
          <p:cNvSpPr>
            <a:spLocks noGrp="1"/>
          </p:cNvSpPr>
          <p:nvPr>
            <p:ph type="hdr" sz="quarter"/>
          </p:nvPr>
        </p:nvSpPr>
        <p:spPr>
          <a:xfrm>
            <a:off x="429768" y="182880"/>
            <a:ext cx="2613470" cy="465138"/>
          </a:xfrm>
          <a:prstGeom prst="rect">
            <a:avLst/>
          </a:prstGeom>
        </p:spPr>
        <p:txBody>
          <a:bodyPr vert="horz" lIns="91440" tIns="45720" rIns="91440" bIns="45720" rtlCol="0"/>
          <a:lstStyle>
            <a:lvl1pPr algn="l">
              <a:defRPr sz="1200"/>
            </a:lvl1pPr>
          </a:lstStyle>
          <a:p>
            <a:endParaRPr lang="en-US" sz="900" dirty="0">
              <a:latin typeface="Arial" panose="020B0604020202020204" pitchFamily="34" charset="0"/>
              <a:cs typeface="Arial" panose="020B0604020202020204" pitchFamily="34" charset="0"/>
            </a:endParaRPr>
          </a:p>
        </p:txBody>
      </p:sp>
      <p:sp>
        <p:nvSpPr>
          <p:cNvPr id="9" name="Date Placeholder 17"/>
          <p:cNvSpPr>
            <a:spLocks noGrp="1"/>
          </p:cNvSpPr>
          <p:nvPr>
            <p:ph type="dt" sz="quarter" idx="1"/>
          </p:nvPr>
        </p:nvSpPr>
        <p:spPr>
          <a:xfrm>
            <a:off x="4005707" y="182880"/>
            <a:ext cx="2558606" cy="465138"/>
          </a:xfrm>
          <a:prstGeom prst="rect">
            <a:avLst/>
          </a:prstGeom>
        </p:spPr>
        <p:txBody>
          <a:bodyPr vert="horz" lIns="91440" tIns="45720" rIns="91440" bIns="45720" rtlCol="0"/>
          <a:lstStyle>
            <a:lvl1pPr algn="r">
              <a:defRPr sz="1200"/>
            </a:lvl1pPr>
          </a:lstStyle>
          <a:p>
            <a:fld id="{97049F91-F630-4ED4-8671-44E613DA70EF}" type="datetimeFigureOut">
              <a:rPr lang="en-US" sz="900" smtClean="0">
                <a:latin typeface="Arial" panose="020B0604020202020204" pitchFamily="34" charset="0"/>
                <a:cs typeface="Arial" panose="020B0604020202020204" pitchFamily="34" charset="0"/>
              </a:rPr>
              <a:t>12/3/2014</a:t>
            </a:fld>
            <a:endParaRPr lang="en-US" sz="900" dirty="0">
              <a:latin typeface="Arial" panose="020B0604020202020204" pitchFamily="34" charset="0"/>
              <a:cs typeface="Arial" panose="020B0604020202020204" pitchFamily="34" charset="0"/>
            </a:endParaRPr>
          </a:p>
        </p:txBody>
      </p:sp>
      <p:sp>
        <p:nvSpPr>
          <p:cNvPr id="10" name="Slide Number Placeholder 9"/>
          <p:cNvSpPr>
            <a:spLocks noGrp="1"/>
          </p:cNvSpPr>
          <p:nvPr>
            <p:ph type="sldNum" sz="quarter" idx="5"/>
          </p:nvPr>
        </p:nvSpPr>
        <p:spPr>
          <a:xfrm>
            <a:off x="3612515" y="8641207"/>
            <a:ext cx="3043238" cy="465138"/>
          </a:xfrm>
          <a:prstGeom prst="rect">
            <a:avLst/>
          </a:prstGeom>
        </p:spPr>
        <p:txBody>
          <a:bodyPr vert="horz" lIns="91440" tIns="45720" rIns="91440" bIns="45720" rtlCol="0" anchor="b"/>
          <a:lstStyle>
            <a:lvl1pPr algn="r">
              <a:defRPr sz="900">
                <a:latin typeface="Arial" panose="020B0604020202020204" pitchFamily="34" charset="0"/>
                <a:cs typeface="Arial" panose="020B0604020202020204" pitchFamily="34" charset="0"/>
              </a:defRPr>
            </a:lvl1pPr>
          </a:lstStyle>
          <a:p>
            <a:fld id="{9CA5C9E8-9674-4350-989A-CBF182CF309F}" type="slidenum">
              <a:rPr lang="en-US" smtClean="0"/>
              <a:pPr/>
              <a:t>‹#›</a:t>
            </a:fld>
            <a:endParaRPr lang="en-US" dirty="0"/>
          </a:p>
        </p:txBody>
      </p:sp>
    </p:spTree>
    <p:extLst>
      <p:ext uri="{BB962C8B-B14F-4D97-AF65-F5344CB8AC3E}">
        <p14:creationId xmlns:p14="http://schemas.microsoft.com/office/powerpoint/2010/main" val="3500595082"/>
      </p:ext>
    </p:extLst>
  </p:cSld>
  <p:clrMap bg1="lt1" tx1="dk1" bg2="lt2" tx2="dk2" accent1="accent1" accent2="accent2" accent3="accent3" accent4="accent4" accent5="accent5" accent6="accent6" hlink="hlink" folHlink="folHlink"/>
  <p:hf hdr="0" dt="0"/>
  <p:notesStyle>
    <a:lvl1pPr marL="0" indent="0" algn="l" defTabSz="914400" rtl="0" eaLnBrk="1" latinLnBrk="0" hangingPunct="1">
      <a:spcAft>
        <a:spcPts val="600"/>
      </a:spcAft>
      <a:defRPr sz="900" kern="1200">
        <a:solidFill>
          <a:schemeClr val="tx1"/>
        </a:solidFill>
        <a:latin typeface="Arial" pitchFamily="34" charset="0"/>
        <a:ea typeface="+mn-ea"/>
        <a:cs typeface="Arial" pitchFamily="34" charset="0"/>
      </a:defRPr>
    </a:lvl1pPr>
    <a:lvl2pPr marL="457200" algn="l" defTabSz="914400" rtl="0" eaLnBrk="1" latinLnBrk="0" hangingPunct="1">
      <a:spcAft>
        <a:spcPts val="600"/>
      </a:spcAft>
      <a:defRPr sz="900" kern="1200">
        <a:solidFill>
          <a:schemeClr val="tx1"/>
        </a:solidFill>
        <a:latin typeface="Arial" pitchFamily="34" charset="0"/>
        <a:ea typeface="+mn-ea"/>
        <a:cs typeface="Arial" pitchFamily="34" charset="0"/>
      </a:defRPr>
    </a:lvl2pPr>
    <a:lvl3pPr marL="914400" algn="l" defTabSz="914400" rtl="0" eaLnBrk="1" latinLnBrk="0" hangingPunct="1">
      <a:spcAft>
        <a:spcPts val="600"/>
      </a:spcAft>
      <a:defRPr sz="900" kern="1200">
        <a:solidFill>
          <a:schemeClr val="tx1"/>
        </a:solidFill>
        <a:latin typeface="Arial" pitchFamily="34" charset="0"/>
        <a:ea typeface="+mn-ea"/>
        <a:cs typeface="Arial" pitchFamily="34" charset="0"/>
      </a:defRPr>
    </a:lvl3pPr>
    <a:lvl4pPr marL="1371600" algn="l" defTabSz="914400" rtl="0" eaLnBrk="1" latinLnBrk="0" hangingPunct="1">
      <a:spcAft>
        <a:spcPts val="600"/>
      </a:spcAft>
      <a:defRPr sz="900" kern="1200">
        <a:solidFill>
          <a:schemeClr val="tx1"/>
        </a:solidFill>
        <a:latin typeface="Arial" pitchFamily="34" charset="0"/>
        <a:ea typeface="+mn-ea"/>
        <a:cs typeface="Arial" pitchFamily="34" charset="0"/>
      </a:defRPr>
    </a:lvl4pPr>
    <a:lvl5pPr marL="1828800" algn="l" defTabSz="914400" rtl="0" eaLnBrk="1" latinLnBrk="0" hangingPunct="1">
      <a:spcAft>
        <a:spcPts val="600"/>
      </a:spcAft>
      <a:defRPr sz="9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 Bill &amp; Melinda Gates Foundation</a:t>
            </a:r>
          </a:p>
        </p:txBody>
      </p:sp>
      <p:sp>
        <p:nvSpPr>
          <p:cNvPr id="5" name="Slide Number Placeholder 4"/>
          <p:cNvSpPr>
            <a:spLocks noGrp="1"/>
          </p:cNvSpPr>
          <p:nvPr>
            <p:ph type="sldNum" sz="quarter" idx="11"/>
          </p:nvPr>
        </p:nvSpPr>
        <p:spPr/>
        <p:txBody>
          <a:bodyPr/>
          <a:lstStyle/>
          <a:p>
            <a:fld id="{9CA5C9E8-9674-4350-989A-CBF182CF309F}" type="slidenum">
              <a:rPr lang="en-US" smtClean="0"/>
              <a:pPr/>
              <a:t>1</a:t>
            </a:fld>
            <a:endParaRPr lang="en-US" dirty="0"/>
          </a:p>
        </p:txBody>
      </p:sp>
    </p:spTree>
    <p:extLst>
      <p:ext uri="{BB962C8B-B14F-4D97-AF65-F5344CB8AC3E}">
        <p14:creationId xmlns:p14="http://schemas.microsoft.com/office/powerpoint/2010/main" val="1829574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Headquarters : </a:t>
            </a:r>
            <a:r>
              <a:rPr lang="en-US" dirty="0"/>
              <a:t>Seattle </a:t>
            </a:r>
          </a:p>
          <a:p>
            <a:r>
              <a:rPr lang="en-US" b="1" dirty="0"/>
              <a:t>Offices: </a:t>
            </a:r>
            <a:r>
              <a:rPr lang="en-US" b="0" dirty="0" smtClean="0"/>
              <a:t>Europe</a:t>
            </a:r>
            <a:r>
              <a:rPr lang="en-US" b="0" baseline="0" dirty="0" smtClean="0"/>
              <a:t> and Middle East Office (London) a</a:t>
            </a:r>
            <a:r>
              <a:rPr lang="en-US" baseline="0" dirty="0" smtClean="0"/>
              <a:t>nd</a:t>
            </a:r>
            <a:r>
              <a:rPr lang="en-US" dirty="0" smtClean="0"/>
              <a:t> Washington, D.C.</a:t>
            </a:r>
            <a:endParaRPr lang="en-US" dirty="0"/>
          </a:p>
          <a:p>
            <a:r>
              <a:rPr lang="en-US" b="1" dirty="0"/>
              <a:t>Country Offices: </a:t>
            </a:r>
            <a:r>
              <a:rPr lang="en-US" dirty="0" smtClean="0"/>
              <a:t>China and </a:t>
            </a:r>
            <a:r>
              <a:rPr lang="en-US" dirty="0"/>
              <a:t>India</a:t>
            </a:r>
          </a:p>
          <a:p>
            <a:pPr marL="0" marR="0" indent="0" algn="l" defTabSz="914400" rtl="0" eaLnBrk="1" fontAlgn="auto" latinLnBrk="0" hangingPunct="1">
              <a:lnSpc>
                <a:spcPct val="100000"/>
              </a:lnSpc>
              <a:spcBef>
                <a:spcPts val="0"/>
              </a:spcBef>
              <a:spcAft>
                <a:spcPts val="600"/>
              </a:spcAft>
              <a:buClrTx/>
              <a:buSzTx/>
              <a:buFontTx/>
              <a:buNone/>
              <a:tabLst/>
              <a:defRPr/>
            </a:pPr>
            <a:r>
              <a:rPr lang="en-US" b="1" dirty="0"/>
              <a:t>Country Representatives: </a:t>
            </a:r>
            <a:r>
              <a:rPr lang="en-US" dirty="0"/>
              <a:t>Ethiopia</a:t>
            </a:r>
            <a:r>
              <a:rPr lang="en-US" dirty="0" smtClean="0"/>
              <a:t>, Nigeria, and South Africa</a:t>
            </a:r>
          </a:p>
          <a:p>
            <a:pPr marL="0" marR="0" indent="0" algn="l" defTabSz="914400" rtl="0" eaLnBrk="1" fontAlgn="auto" latinLnBrk="0" hangingPunct="1">
              <a:lnSpc>
                <a:spcPct val="100000"/>
              </a:lnSpc>
              <a:spcBef>
                <a:spcPts val="0"/>
              </a:spcBef>
              <a:spcAft>
                <a:spcPts val="600"/>
              </a:spcAft>
              <a:buClrTx/>
              <a:buSzTx/>
              <a:buFontTx/>
              <a:buNone/>
              <a:tabLst/>
              <a:defRPr/>
            </a:pPr>
            <a:endParaRPr lang="en-US" dirty="0"/>
          </a:p>
          <a:p>
            <a:pPr lvl="0"/>
            <a:r>
              <a:rPr lang="en-US" dirty="0"/>
              <a:t>Total 2012 Grant Payments: $3.4 </a:t>
            </a:r>
            <a:r>
              <a:rPr lang="en-US" dirty="0" smtClean="0"/>
              <a:t>billion USD </a:t>
            </a:r>
            <a:r>
              <a:rPr lang="en-US" dirty="0"/>
              <a:t>(figure includes other direct charitable contributions of $234 </a:t>
            </a:r>
            <a:r>
              <a:rPr lang="en-US" dirty="0" smtClean="0"/>
              <a:t>million USD)</a:t>
            </a:r>
            <a:endParaRPr lang="en-US" dirty="0"/>
          </a:p>
          <a:p>
            <a:pPr lvl="0"/>
            <a:r>
              <a:rPr lang="en-US" dirty="0"/>
              <a:t>Asset Trust Endowment: $36.4 </a:t>
            </a:r>
            <a:r>
              <a:rPr lang="en-US" dirty="0" smtClean="0"/>
              <a:t>billion USD </a:t>
            </a:r>
            <a:r>
              <a:rPr lang="en-US" dirty="0"/>
              <a:t>(as of </a:t>
            </a:r>
            <a:r>
              <a:rPr lang="en-US" dirty="0" smtClean="0"/>
              <a:t>December </a:t>
            </a:r>
            <a:r>
              <a:rPr lang="en-US" dirty="0"/>
              <a:t>31, 2012)</a:t>
            </a:r>
          </a:p>
          <a:p>
            <a:pPr lvl="0"/>
            <a:r>
              <a:rPr lang="en-US" dirty="0"/>
              <a:t>Remaining Warren Buffet Pledge: $31.3 </a:t>
            </a:r>
            <a:r>
              <a:rPr lang="en-US" dirty="0" smtClean="0"/>
              <a:t>billion USD</a:t>
            </a:r>
            <a:endParaRPr lang="en-US" dirty="0"/>
          </a:p>
        </p:txBody>
      </p:sp>
      <p:sp>
        <p:nvSpPr>
          <p:cNvPr id="4" name="Slide Number Placeholder 3"/>
          <p:cNvSpPr>
            <a:spLocks noGrp="1"/>
          </p:cNvSpPr>
          <p:nvPr>
            <p:ph type="sldNum" sz="quarter" idx="10"/>
          </p:nvPr>
        </p:nvSpPr>
        <p:spPr/>
        <p:txBody>
          <a:bodyPr/>
          <a:lstStyle/>
          <a:p>
            <a:fld id="{9BFEC94F-12C8-4E9F-9CD8-BA76233A02B3}" type="slidenum">
              <a:rPr lang="en-US" smtClean="0"/>
              <a:pPr/>
              <a:t>3</a:t>
            </a:fld>
            <a:endParaRPr lang="en-US" dirty="0"/>
          </a:p>
        </p:txBody>
      </p:sp>
      <p:sp>
        <p:nvSpPr>
          <p:cNvPr id="6" name="Footer Placeholder 5"/>
          <p:cNvSpPr>
            <a:spLocks noGrp="1"/>
          </p:cNvSpPr>
          <p:nvPr>
            <p:ph type="ftr" sz="quarter" idx="11"/>
          </p:nvPr>
        </p:nvSpPr>
        <p:spPr/>
        <p:txBody>
          <a:bodyPr/>
          <a:lstStyle/>
          <a:p>
            <a:r>
              <a:rPr lang="en-US" dirty="0" smtClean="0"/>
              <a:t>© Bill &amp; Melinda Gates Foundation</a:t>
            </a:r>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1959703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FEC94F-12C8-4E9F-9CD8-BA76233A02B3}" type="slidenum">
              <a:rPr lang="en-US" smtClean="0"/>
              <a:t>4</a:t>
            </a:fld>
            <a:endParaRPr lang="en-US" dirty="0"/>
          </a:p>
        </p:txBody>
      </p:sp>
      <p:sp>
        <p:nvSpPr>
          <p:cNvPr id="6" name="Footer Placeholder 5"/>
          <p:cNvSpPr>
            <a:spLocks noGrp="1"/>
          </p:cNvSpPr>
          <p:nvPr>
            <p:ph type="ftr" sz="quarter" idx="11"/>
          </p:nvPr>
        </p:nvSpPr>
        <p:spPr/>
        <p:txBody>
          <a:bodyPr/>
          <a:lstStyle/>
          <a:p>
            <a:r>
              <a:rPr lang="en-US" dirty="0" smtClean="0"/>
              <a:t>© Bill &amp; Melinda Gates Foundation</a:t>
            </a:r>
          </a:p>
        </p:txBody>
      </p:sp>
    </p:spTree>
    <p:extLst>
      <p:ext uri="{BB962C8B-B14F-4D97-AF65-F5344CB8AC3E}">
        <p14:creationId xmlns:p14="http://schemas.microsoft.com/office/powerpoint/2010/main" val="3331492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900" b="1" u="sng" kern="1200" dirty="0" smtClean="0">
                <a:solidFill>
                  <a:schemeClr val="tx1"/>
                </a:solidFill>
                <a:effectLst/>
                <a:latin typeface="Segoe" pitchFamily="34" charset="0"/>
                <a:ea typeface="+mn-ea"/>
                <a:cs typeface="Arial" pitchFamily="34" charset="0"/>
              </a:rPr>
              <a:t>Photo shows farmers tending to their cassava crops in Tanzania.</a:t>
            </a:r>
            <a:endParaRPr lang="en-US" sz="900" b="1" u="sng" kern="1200" dirty="0" smtClean="0">
              <a:solidFill>
                <a:schemeClr val="tx1"/>
              </a:solidFill>
              <a:latin typeface="Calibri" pitchFamily="34" charset="0"/>
              <a:ea typeface="+mn-ea"/>
              <a:cs typeface="Calibri" pitchFamily="34" charset="0"/>
            </a:endParaRPr>
          </a:p>
          <a:p>
            <a:endParaRPr lang="en-US" dirty="0" smtClean="0"/>
          </a:p>
          <a:p>
            <a:r>
              <a:rPr lang="en-US" dirty="0" smtClean="0"/>
              <a:t>Nearly 2.5 billion people worldwide live on less than $2 a day, and more than 1 billion suffer from chronic hunger. For these people, the basics of food, water, shelter, and sanitation are in short supply, and healthcare and education can be unaffordable luxuries. Our Global Development Division aims to identify and fund high-impact solutions that can help hundreds of millions of people lift themselves out of poverty and build better lives. We work closely with our partners to support innovative approaches and expand existing ones so they reach the people who are most in need.</a:t>
            </a:r>
          </a:p>
          <a:p>
            <a:pPr>
              <a:spcAft>
                <a:spcPts val="612"/>
              </a:spcAft>
            </a:pPr>
            <a:endParaRPr lang="en-US" b="0" dirty="0" smtClean="0"/>
          </a:p>
          <a:p>
            <a:pPr>
              <a:spcAft>
                <a:spcPts val="612"/>
              </a:spcAft>
            </a:pPr>
            <a:endParaRPr lang="en-US" b="0" dirty="0" smtClean="0"/>
          </a:p>
          <a:p>
            <a:pPr>
              <a:spcAft>
                <a:spcPts val="612"/>
              </a:spcAft>
            </a:pPr>
            <a:r>
              <a:rPr lang="en-US" b="1" dirty="0" smtClean="0"/>
              <a:t>Agricultural Development: </a:t>
            </a:r>
            <a:r>
              <a:rPr lang="en-US" b="0" dirty="0" smtClean="0"/>
              <a:t>We</a:t>
            </a:r>
            <a:r>
              <a:rPr lang="en-US" b="0" baseline="0" dirty="0" smtClean="0"/>
              <a:t> w</a:t>
            </a:r>
            <a:r>
              <a:rPr lang="en-US" dirty="0" smtClean="0"/>
              <a:t>ork to reduce hunger and poverty for millions of farming families in Sub-Saharan Africa and South Asia by helping them increase agricultural productivity in a sustainable way. </a:t>
            </a:r>
          </a:p>
          <a:p>
            <a:pPr>
              <a:spcAft>
                <a:spcPts val="612"/>
              </a:spcAft>
            </a:pPr>
            <a:endParaRPr lang="en-US" b="1" dirty="0" smtClean="0"/>
          </a:p>
          <a:p>
            <a:pPr>
              <a:spcAft>
                <a:spcPts val="612"/>
              </a:spcAft>
            </a:pPr>
            <a:r>
              <a:rPr lang="en-US" b="1" dirty="0" smtClean="0"/>
              <a:t>Emergency Response: </a:t>
            </a:r>
            <a:r>
              <a:rPr lang="en-US" b="0" smtClean="0"/>
              <a:t>We</a:t>
            </a:r>
            <a:r>
              <a:rPr lang="en-US" b="0" baseline="0" smtClean="0"/>
              <a:t> work </a:t>
            </a:r>
            <a:r>
              <a:rPr lang="en-US" smtClean="0"/>
              <a:t>to </a:t>
            </a:r>
            <a:r>
              <a:rPr lang="en-US" dirty="0" smtClean="0"/>
              <a:t>reduce suffering and save lives in regions affected by natural disasters and complex emergencies.</a:t>
            </a:r>
            <a:endParaRPr lang="en-US" b="1" dirty="0" smtClean="0"/>
          </a:p>
          <a:p>
            <a:pPr>
              <a:spcAft>
                <a:spcPts val="612"/>
              </a:spcAft>
            </a:pPr>
            <a:endParaRPr lang="en-US" b="1" dirty="0" smtClean="0"/>
          </a:p>
          <a:p>
            <a:pPr>
              <a:spcAft>
                <a:spcPts val="612"/>
              </a:spcAft>
            </a:pPr>
            <a:r>
              <a:rPr lang="en-US" b="1" dirty="0" smtClean="0"/>
              <a:t>Family Planning: </a:t>
            </a:r>
            <a:r>
              <a:rPr lang="en-US" dirty="0" smtClean="0"/>
              <a:t>Voluntary family planning is one of the great public health advances of the past century. We are working to ensure that women and girls in developing countries have access to quality family planning information, services, and supplies.</a:t>
            </a:r>
          </a:p>
          <a:p>
            <a:pPr>
              <a:spcAft>
                <a:spcPts val="612"/>
              </a:spcAft>
            </a:pPr>
            <a:endParaRPr lang="en-US" b="1" dirty="0" smtClean="0"/>
          </a:p>
          <a:p>
            <a:pPr>
              <a:spcAft>
                <a:spcPts val="612"/>
              </a:spcAft>
            </a:pPr>
            <a:r>
              <a:rPr lang="en-US" b="1" dirty="0" smtClean="0"/>
              <a:t>Financial Services for the Poor: </a:t>
            </a:r>
            <a:r>
              <a:rPr lang="en-US" dirty="0" smtClean="0"/>
              <a:t>We are working to capitalize on rapid advances in mobile communications to connect poor households to affordable and reliable financial tools, which can help accelerate the rate at which they move out of poverty.</a:t>
            </a:r>
          </a:p>
          <a:p>
            <a:pPr>
              <a:spcAft>
                <a:spcPts val="612"/>
              </a:spcAft>
            </a:pPr>
            <a:endParaRPr lang="en-US" b="1" dirty="0" smtClean="0"/>
          </a:p>
          <a:p>
            <a:pPr>
              <a:spcAft>
                <a:spcPts val="612"/>
              </a:spcAft>
            </a:pPr>
            <a:r>
              <a:rPr lang="en-US" b="1" dirty="0" smtClean="0"/>
              <a:t>Global Libraries: </a:t>
            </a:r>
            <a:r>
              <a:rPr lang="en-US" b="0" dirty="0" smtClean="0"/>
              <a:t>We</a:t>
            </a:r>
            <a:r>
              <a:rPr lang="en-US" b="0" baseline="0" dirty="0" smtClean="0"/>
              <a:t> w</a:t>
            </a:r>
            <a:r>
              <a:rPr lang="en-US" dirty="0" smtClean="0"/>
              <a:t>ork to ensure that everyone has access to information through technology in public libraries, as well as the skills to navigate the Internet.</a:t>
            </a:r>
          </a:p>
          <a:p>
            <a:pPr>
              <a:spcAft>
                <a:spcPts val="612"/>
              </a:spcAft>
            </a:pPr>
            <a:endParaRPr lang="en-US" b="1" dirty="0" smtClean="0"/>
          </a:p>
          <a:p>
            <a:pPr marL="0" marR="0" indent="0" algn="l" defTabSz="914400" rtl="0" eaLnBrk="1" fontAlgn="auto" latinLnBrk="0" hangingPunct="1">
              <a:lnSpc>
                <a:spcPct val="100000"/>
              </a:lnSpc>
              <a:spcBef>
                <a:spcPts val="0"/>
              </a:spcBef>
              <a:spcAft>
                <a:spcPts val="612"/>
              </a:spcAft>
              <a:buClrTx/>
              <a:buSzTx/>
              <a:buFontTx/>
              <a:buNone/>
              <a:tabLst/>
              <a:defRPr/>
            </a:pPr>
            <a:r>
              <a:rPr lang="en-US" b="1" dirty="0" smtClean="0"/>
              <a:t>Maternal, Neonatal &amp; Child Health: </a:t>
            </a:r>
            <a:r>
              <a:rPr lang="en-US" b="0" dirty="0" smtClean="0"/>
              <a:t>We</a:t>
            </a:r>
            <a:r>
              <a:rPr lang="en-US" b="0" baseline="0" dirty="0" smtClean="0"/>
              <a:t> w</a:t>
            </a:r>
            <a:r>
              <a:rPr lang="en-US" dirty="0" smtClean="0"/>
              <a:t>ork to ensure</a:t>
            </a:r>
            <a:r>
              <a:rPr lang="en-US" baseline="0" dirty="0" smtClean="0"/>
              <a:t> </a:t>
            </a:r>
            <a:r>
              <a:rPr lang="en-US" dirty="0" smtClean="0"/>
              <a:t>the delivery of interventions that prevent the deaths of women during pregnancy and childbirth and of babies during the first months of life.</a:t>
            </a:r>
          </a:p>
          <a:p>
            <a:pPr marL="0" marR="0" indent="0" algn="l" defTabSz="914400" rtl="0" eaLnBrk="1" fontAlgn="auto" latinLnBrk="0" hangingPunct="1">
              <a:lnSpc>
                <a:spcPct val="100000"/>
              </a:lnSpc>
              <a:spcBef>
                <a:spcPts val="0"/>
              </a:spcBef>
              <a:spcAft>
                <a:spcPts val="612"/>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612"/>
              </a:spcAft>
              <a:buClrTx/>
              <a:buSzTx/>
              <a:buFontTx/>
              <a:buNone/>
              <a:tabLst/>
              <a:defRPr/>
            </a:pPr>
            <a:r>
              <a:rPr lang="en-US" b="1" dirty="0" smtClean="0"/>
              <a:t>Nutrition: </a:t>
            </a:r>
            <a:r>
              <a:rPr lang="en-US" b="0" dirty="0" smtClean="0"/>
              <a:t>We</a:t>
            </a:r>
            <a:r>
              <a:rPr lang="en-US" b="0" baseline="0" dirty="0" smtClean="0"/>
              <a:t> </a:t>
            </a:r>
            <a:r>
              <a:rPr lang="en-US" dirty="0" smtClean="0"/>
              <a:t>work to address poor nutrition among pregnant women and young children, which underlies many chronic and life-threatening health conditions.</a:t>
            </a:r>
          </a:p>
          <a:p>
            <a:pPr>
              <a:spcAft>
                <a:spcPts val="612"/>
              </a:spcAft>
            </a:pPr>
            <a:endParaRPr lang="en-US" b="1" dirty="0" smtClean="0"/>
          </a:p>
          <a:p>
            <a:pPr>
              <a:spcAft>
                <a:spcPts val="612"/>
              </a:spcAft>
            </a:pPr>
            <a:r>
              <a:rPr lang="en-US" b="1" dirty="0" smtClean="0"/>
              <a:t>Polio: </a:t>
            </a:r>
            <a:r>
              <a:rPr lang="en-US" dirty="0" smtClean="0"/>
              <a:t>In the past quarter-century, immunization efforts have reduced the global incidence of polio by more than 99 percent. Our goal is to eradicate polio worldwide.</a:t>
            </a:r>
          </a:p>
          <a:p>
            <a:pPr>
              <a:spcAft>
                <a:spcPts val="612"/>
              </a:spcAft>
            </a:pPr>
            <a:endParaRPr lang="en-US" b="1" dirty="0" smtClean="0"/>
          </a:p>
          <a:p>
            <a:pPr>
              <a:spcAft>
                <a:spcPts val="612"/>
              </a:spcAft>
            </a:pPr>
            <a:r>
              <a:rPr lang="en-US" b="1" dirty="0" smtClean="0"/>
              <a:t>Water, Sanitation &amp; Hygiene: </a:t>
            </a:r>
            <a:r>
              <a:rPr lang="en-US" b="0" dirty="0" smtClean="0"/>
              <a:t>We</a:t>
            </a:r>
            <a:r>
              <a:rPr lang="en-US" b="0" baseline="0" dirty="0" smtClean="0"/>
              <a:t> a</a:t>
            </a:r>
            <a:r>
              <a:rPr lang="en-US" dirty="0" smtClean="0"/>
              <a:t>im</a:t>
            </a:r>
            <a:r>
              <a:rPr lang="en-US" baseline="0" dirty="0" smtClean="0"/>
              <a:t> </a:t>
            </a:r>
            <a:r>
              <a:rPr lang="en-US" dirty="0" smtClean="0"/>
              <a:t>to make better sanitation services universally available by supporting the development of new toilet technologies and encouraging new markets for sanitation products and services.</a:t>
            </a:r>
          </a:p>
        </p:txBody>
      </p:sp>
      <p:sp>
        <p:nvSpPr>
          <p:cNvPr id="4" name="Footer Placeholder 3"/>
          <p:cNvSpPr>
            <a:spLocks noGrp="1"/>
          </p:cNvSpPr>
          <p:nvPr>
            <p:ph type="ftr" sz="quarter" idx="10"/>
          </p:nvPr>
        </p:nvSpPr>
        <p:spPr/>
        <p:txBody>
          <a:bodyPr/>
          <a:lstStyle/>
          <a:p>
            <a:r>
              <a:rPr lang="en-US" dirty="0" smtClean="0"/>
              <a:t>© Bill &amp; Melinda Gates Foundation</a:t>
            </a:r>
          </a:p>
        </p:txBody>
      </p:sp>
      <p:sp>
        <p:nvSpPr>
          <p:cNvPr id="5" name="Slide Number Placeholder 4"/>
          <p:cNvSpPr>
            <a:spLocks noGrp="1"/>
          </p:cNvSpPr>
          <p:nvPr>
            <p:ph type="sldNum" sz="quarter" idx="11"/>
          </p:nvPr>
        </p:nvSpPr>
        <p:spPr/>
        <p:txBody>
          <a:bodyPr/>
          <a:lstStyle/>
          <a:p>
            <a:fld id="{9BFEC94F-12C8-4E9F-9CD8-BA76233A02B3}" type="slidenum">
              <a:rPr lang="en-US" smtClean="0"/>
              <a:pPr/>
              <a:t>5</a:t>
            </a:fld>
            <a:endParaRPr lang="en-US" dirty="0"/>
          </a:p>
        </p:txBody>
      </p:sp>
    </p:spTree>
    <p:extLst>
      <p:ext uri="{BB962C8B-B14F-4D97-AF65-F5344CB8AC3E}">
        <p14:creationId xmlns:p14="http://schemas.microsoft.com/office/powerpoint/2010/main" val="3625351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sz="1200" dirty="0" smtClean="0"/>
              <a:t>The Bill &amp; Melinda Gates Foundation’s Financial Services for the Poor program aims to play a catalytic role in broadening the reach of digital payment systems, particularly in poor and rural areas, and expanding the range of services available on these systems. Until the infrastructure and customer base are well established, this might involve a combination of mobile money services that are accessible via cell phones and brick-and-mortar stores, where subscribers can convert cash they earn into digital money (and vice-versa). </a:t>
            </a:r>
          </a:p>
          <a:p>
            <a:pPr>
              <a:spcBef>
                <a:spcPts val="600"/>
              </a:spcBef>
              <a:spcAft>
                <a:spcPts val="600"/>
              </a:spcAft>
            </a:pPr>
            <a:r>
              <a:rPr lang="en-US" sz="1200" dirty="0" smtClean="0"/>
              <a:t>Our approach has three mutually reinforcing objectives: </a:t>
            </a:r>
          </a:p>
          <a:p>
            <a:pPr lvl="2">
              <a:spcBef>
                <a:spcPts val="600"/>
              </a:spcBef>
              <a:buFont typeface="Wingdings" panose="05000000000000000000" pitchFamily="2" charset="2"/>
              <a:buChar char="§"/>
            </a:pPr>
            <a:r>
              <a:rPr lang="en-US" sz="1200" dirty="0" smtClean="0"/>
              <a:t>Reducing the amount of time and money that poor people must spend to conduct financial transactions </a:t>
            </a:r>
          </a:p>
          <a:p>
            <a:pPr lvl="2">
              <a:spcBef>
                <a:spcPts val="600"/>
              </a:spcBef>
              <a:buFont typeface="Wingdings" panose="05000000000000000000" pitchFamily="2" charset="2"/>
              <a:buChar char="§"/>
            </a:pPr>
            <a:r>
              <a:rPr lang="en-US" sz="1200" dirty="0" smtClean="0"/>
              <a:t>Increasing poor people’s capacity to weather financial shocks and capture income-generating opportunities </a:t>
            </a:r>
          </a:p>
          <a:p>
            <a:pPr lvl="2">
              <a:spcBef>
                <a:spcPts val="600"/>
              </a:spcBef>
              <a:spcAft>
                <a:spcPts val="600"/>
              </a:spcAft>
              <a:buFont typeface="Wingdings" panose="05000000000000000000" pitchFamily="2" charset="2"/>
              <a:buChar char="§"/>
            </a:pPr>
            <a:r>
              <a:rPr lang="en-US" sz="1200" dirty="0" smtClean="0"/>
              <a:t>Generating economy-wide efficiencies by digitally connecting large numbers of poor people to one another, to other consumers, to financial services providers, to government services, and to businesses. </a:t>
            </a:r>
          </a:p>
          <a:p>
            <a:pPr marL="0" lvl="2" indent="0">
              <a:spcBef>
                <a:spcPts val="600"/>
              </a:spcBef>
              <a:spcAft>
                <a:spcPts val="600"/>
              </a:spcAft>
              <a:buNone/>
            </a:pPr>
            <a:r>
              <a:rPr lang="en-US" sz="1200" dirty="0" smtClean="0"/>
              <a:t>We believe that the combined effect of these interventions will accelerate the rate at which poor people transition out of poverty and decrease the rate at which they fall back into poverty. Our strategy also recognizes that countries are at different stages in developing an inclusive digital financial system, and that we must tailor our interventions accordingly. </a:t>
            </a:r>
          </a:p>
          <a:p>
            <a:endParaRPr lang="en-US" dirty="0"/>
          </a:p>
        </p:txBody>
      </p:sp>
      <p:sp>
        <p:nvSpPr>
          <p:cNvPr id="4" name="Footer Placeholder 3"/>
          <p:cNvSpPr>
            <a:spLocks noGrp="1"/>
          </p:cNvSpPr>
          <p:nvPr>
            <p:ph type="ftr" sz="quarter" idx="10"/>
          </p:nvPr>
        </p:nvSpPr>
        <p:spPr/>
        <p:txBody>
          <a:bodyPr/>
          <a:lstStyle/>
          <a:p>
            <a:r>
              <a:rPr lang="en-US" dirty="0" smtClean="0"/>
              <a:t>© Bill &amp; Melinda Gates Foundation</a:t>
            </a:r>
          </a:p>
        </p:txBody>
      </p:sp>
      <p:sp>
        <p:nvSpPr>
          <p:cNvPr id="5" name="Slide Number Placeholder 4"/>
          <p:cNvSpPr>
            <a:spLocks noGrp="1"/>
          </p:cNvSpPr>
          <p:nvPr>
            <p:ph type="sldNum" sz="quarter" idx="11"/>
          </p:nvPr>
        </p:nvSpPr>
        <p:spPr/>
        <p:txBody>
          <a:bodyPr/>
          <a:lstStyle/>
          <a:p>
            <a:fld id="{9CA5C9E8-9674-4350-989A-CBF182CF309F}" type="slidenum">
              <a:rPr lang="en-US" smtClean="0"/>
              <a:pPr/>
              <a:t>6</a:t>
            </a:fld>
            <a:endParaRPr lang="en-US" dirty="0"/>
          </a:p>
        </p:txBody>
      </p:sp>
    </p:spTree>
    <p:extLst>
      <p:ext uri="{BB962C8B-B14F-4D97-AF65-F5344CB8AC3E}">
        <p14:creationId xmlns:p14="http://schemas.microsoft.com/office/powerpoint/2010/main" val="551883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900" dirty="0" smtClean="0"/>
              <a:t>Poor people do not live in a static state of poverty. Every year, many millions of people transition out of poverty by successfully adopting new farming technologies, investing in new business opportunities, or finding new jobs. At the same time, large numbers of people fall back into poverty due to health problems, financial setbacks, and other shocks. However, it is costly to serve poor people with financial services, in part because most of their transactions are conducted in cash. </a:t>
            </a:r>
          </a:p>
          <a:p>
            <a:endParaRPr lang="en-US" dirty="0"/>
          </a:p>
        </p:txBody>
      </p:sp>
      <p:sp>
        <p:nvSpPr>
          <p:cNvPr id="4" name="Footer Placeholder 3"/>
          <p:cNvSpPr>
            <a:spLocks noGrp="1"/>
          </p:cNvSpPr>
          <p:nvPr>
            <p:ph type="ftr" sz="quarter" idx="10"/>
          </p:nvPr>
        </p:nvSpPr>
        <p:spPr/>
        <p:txBody>
          <a:bodyPr/>
          <a:lstStyle/>
          <a:p>
            <a:r>
              <a:rPr lang="en-US" dirty="0" smtClean="0"/>
              <a:t>© Bill &amp; Melinda Gates Foundation</a:t>
            </a:r>
          </a:p>
        </p:txBody>
      </p:sp>
      <p:sp>
        <p:nvSpPr>
          <p:cNvPr id="5" name="Slide Number Placeholder 4"/>
          <p:cNvSpPr>
            <a:spLocks noGrp="1"/>
          </p:cNvSpPr>
          <p:nvPr>
            <p:ph type="sldNum" sz="quarter" idx="11"/>
          </p:nvPr>
        </p:nvSpPr>
        <p:spPr/>
        <p:txBody>
          <a:bodyPr/>
          <a:lstStyle/>
          <a:p>
            <a:fld id="{9CA5C9E8-9674-4350-989A-CBF182CF309F}" type="slidenum">
              <a:rPr lang="en-US" smtClean="0"/>
              <a:pPr/>
              <a:t>7</a:t>
            </a:fld>
            <a:endParaRPr lang="en-US" dirty="0"/>
          </a:p>
        </p:txBody>
      </p:sp>
    </p:spTree>
    <p:extLst>
      <p:ext uri="{BB962C8B-B14F-4D97-AF65-F5344CB8AC3E}">
        <p14:creationId xmlns:p14="http://schemas.microsoft.com/office/powerpoint/2010/main" val="3055921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 Bill &amp; Melinda Gates Foundation</a:t>
            </a:r>
          </a:p>
        </p:txBody>
      </p:sp>
      <p:sp>
        <p:nvSpPr>
          <p:cNvPr id="5" name="Slide Number Placeholder 4"/>
          <p:cNvSpPr>
            <a:spLocks noGrp="1"/>
          </p:cNvSpPr>
          <p:nvPr>
            <p:ph type="sldNum" sz="quarter" idx="11"/>
          </p:nvPr>
        </p:nvSpPr>
        <p:spPr/>
        <p:txBody>
          <a:bodyPr/>
          <a:lstStyle/>
          <a:p>
            <a:fld id="{9CA5C9E8-9674-4350-989A-CBF182CF309F}" type="slidenum">
              <a:rPr lang="en-US" smtClean="0"/>
              <a:pPr/>
              <a:t>10</a:t>
            </a:fld>
            <a:endParaRPr lang="en-US" dirty="0"/>
          </a:p>
        </p:txBody>
      </p:sp>
    </p:spTree>
    <p:extLst>
      <p:ext uri="{BB962C8B-B14F-4D97-AF65-F5344CB8AC3E}">
        <p14:creationId xmlns:p14="http://schemas.microsoft.com/office/powerpoint/2010/main" val="551883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Customize Photo">
    <p:spTree>
      <p:nvGrpSpPr>
        <p:cNvPr id="1" name=""/>
        <p:cNvGrpSpPr/>
        <p:nvPr/>
      </p:nvGrpSpPr>
      <p:grpSpPr>
        <a:xfrm>
          <a:off x="0" y="0"/>
          <a:ext cx="0" cy="0"/>
          <a:chOff x="0" y="0"/>
          <a:chExt cx="0" cy="0"/>
        </a:xfrm>
      </p:grpSpPr>
      <p:sp>
        <p:nvSpPr>
          <p:cNvPr id="10" name="Picture Placeholder 7"/>
          <p:cNvSpPr>
            <a:spLocks noGrp="1"/>
          </p:cNvSpPr>
          <p:nvPr>
            <p:ph type="pic" sz="quarter" idx="13" hasCustomPrompt="1"/>
          </p:nvPr>
        </p:nvSpPr>
        <p:spPr>
          <a:xfrm>
            <a:off x="1" y="0"/>
            <a:ext cx="9144000" cy="5143500"/>
          </a:xfrm>
        </p:spPr>
        <p:txBody>
          <a:bodyPr lIns="4754880" tIns="1920240" rIns="0" bIns="0">
            <a:normAutofit/>
          </a:bodyPr>
          <a:lstStyle>
            <a:lvl1pPr marL="0" indent="0">
              <a:buNone/>
              <a:defRPr sz="1800">
                <a:latin typeface="Arial" panose="020B0604020202020204" pitchFamily="34" charset="0"/>
                <a:cs typeface="Arial" panose="020B0604020202020204" pitchFamily="34" charset="0"/>
              </a:defRPr>
            </a:lvl1pPr>
          </a:lstStyle>
          <a:p>
            <a:r>
              <a:rPr lang="en-US" dirty="0" smtClean="0"/>
              <a:t>Click on the icon to insert a </a:t>
            </a:r>
            <a:br>
              <a:rPr lang="en-US" dirty="0" smtClean="0"/>
            </a:br>
            <a:r>
              <a:rPr lang="en-US" dirty="0" smtClean="0"/>
              <a:t>new photo. Detailed instructions </a:t>
            </a:r>
            <a:br>
              <a:rPr lang="en-US" dirty="0" smtClean="0"/>
            </a:br>
            <a:r>
              <a:rPr lang="en-US" dirty="0" smtClean="0"/>
              <a:t>can be found on the slide titled</a:t>
            </a:r>
            <a:br>
              <a:rPr lang="en-US" dirty="0" smtClean="0"/>
            </a:br>
            <a:r>
              <a:rPr lang="en-US" dirty="0" smtClean="0"/>
              <a:t>“CHANGING THE PHOTO ON </a:t>
            </a:r>
            <a:br>
              <a:rPr lang="en-US" dirty="0" smtClean="0"/>
            </a:br>
            <a:r>
              <a:rPr lang="en-US" dirty="0" smtClean="0"/>
              <a:t>YOUR TITLE SLIDE.”</a:t>
            </a:r>
          </a:p>
        </p:txBody>
      </p:sp>
      <p:sp>
        <p:nvSpPr>
          <p:cNvPr id="2" name="Title 1"/>
          <p:cNvSpPr>
            <a:spLocks noGrp="1"/>
          </p:cNvSpPr>
          <p:nvPr>
            <p:ph type="ctrTitle" hasCustomPrompt="1"/>
          </p:nvPr>
        </p:nvSpPr>
        <p:spPr>
          <a:xfrm>
            <a:off x="365126" y="2058486"/>
            <a:ext cx="4140200" cy="847549"/>
          </a:xfrm>
        </p:spPr>
        <p:txBody>
          <a:bodyPr/>
          <a:lstStyle>
            <a:lvl1pPr>
              <a:defRPr b="0">
                <a:solidFill>
                  <a:schemeClr val="bg1"/>
                </a:solidFill>
              </a:defRPr>
            </a:lvl1pPr>
          </a:lstStyle>
          <a:p>
            <a:r>
              <a:rPr lang="en-US" smtClean="0"/>
              <a:t>INSERT MAIN TITLE HERE – UP TO 2 LINES (ALL CAPS)</a:t>
            </a:r>
            <a:endParaRPr lang="en-US" dirty="0"/>
          </a:p>
        </p:txBody>
      </p:sp>
      <p:sp>
        <p:nvSpPr>
          <p:cNvPr id="3" name="Subtitle 2"/>
          <p:cNvSpPr>
            <a:spLocks noGrp="1"/>
          </p:cNvSpPr>
          <p:nvPr>
            <p:ph type="subTitle" idx="1" hasCustomPrompt="1"/>
          </p:nvPr>
        </p:nvSpPr>
        <p:spPr>
          <a:xfrm>
            <a:off x="365126" y="2936045"/>
            <a:ext cx="4140200" cy="522515"/>
          </a:xfrm>
        </p:spPr>
        <p:txBody>
          <a:bodyPr/>
          <a:lstStyle>
            <a:lvl1pPr marL="0" indent="0" algn="l">
              <a:spcBef>
                <a:spcPts val="0"/>
              </a:spcBef>
              <a:buNone/>
              <a:defRPr sz="1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Insert Sub-Title Here – Up To 2 Lines (Initial Caps)</a:t>
            </a:r>
            <a:endParaRPr lang="en-US" dirty="0"/>
          </a:p>
        </p:txBody>
      </p:sp>
      <p:sp>
        <p:nvSpPr>
          <p:cNvPr id="7" name="Text Placeholder 5"/>
          <p:cNvSpPr>
            <a:spLocks noGrp="1"/>
          </p:cNvSpPr>
          <p:nvPr>
            <p:ph type="body" sz="quarter" idx="14" hasCustomPrompt="1"/>
          </p:nvPr>
        </p:nvSpPr>
        <p:spPr>
          <a:xfrm>
            <a:off x="365126" y="4056062"/>
            <a:ext cx="4140200" cy="760868"/>
          </a:xfrm>
        </p:spPr>
        <p:txBody>
          <a:bodyPr/>
          <a:lstStyle>
            <a:lvl1pPr marL="1588" indent="0">
              <a:lnSpc>
                <a:spcPts val="1700"/>
              </a:lnSpc>
              <a:spcBef>
                <a:spcPts val="0"/>
              </a:spcBef>
              <a:buNone/>
              <a:defRPr sz="1200">
                <a:solidFill>
                  <a:schemeClr val="bg1"/>
                </a:solidFill>
              </a:defRPr>
            </a:lvl1pPr>
            <a:lvl2pPr marL="1588" indent="0">
              <a:lnSpc>
                <a:spcPts val="1700"/>
              </a:lnSpc>
              <a:spcBef>
                <a:spcPts val="0"/>
              </a:spcBef>
              <a:buFont typeface="Arial" panose="020B0604020202020204" pitchFamily="34" charset="0"/>
              <a:buNone/>
              <a:defRPr sz="1200">
                <a:solidFill>
                  <a:schemeClr val="bg1"/>
                </a:solidFill>
              </a:defRPr>
            </a:lvl2pPr>
            <a:lvl3pPr marL="1588" indent="0">
              <a:lnSpc>
                <a:spcPts val="1700"/>
              </a:lnSpc>
              <a:spcBef>
                <a:spcPts val="0"/>
              </a:spcBef>
              <a:buNone/>
              <a:defRPr sz="1200">
                <a:solidFill>
                  <a:schemeClr val="bg1"/>
                </a:solidFill>
              </a:defRPr>
            </a:lvl3pPr>
            <a:lvl4pPr marL="1588" indent="0">
              <a:lnSpc>
                <a:spcPts val="1700"/>
              </a:lnSpc>
              <a:spcBef>
                <a:spcPts val="0"/>
              </a:spcBef>
              <a:buNone/>
              <a:defRPr sz="1200">
                <a:solidFill>
                  <a:schemeClr val="bg1"/>
                </a:solidFill>
              </a:defRPr>
            </a:lvl4pPr>
            <a:lvl5pPr marL="1588" indent="0">
              <a:lnSpc>
                <a:spcPts val="1700"/>
              </a:lnSpc>
              <a:spcBef>
                <a:spcPts val="0"/>
              </a:spcBef>
              <a:buNone/>
              <a:defRPr sz="1200">
                <a:solidFill>
                  <a:schemeClr val="bg1"/>
                </a:solidFill>
              </a:defRPr>
            </a:lvl5pPr>
          </a:lstStyle>
          <a:p>
            <a:pPr lvl="0"/>
            <a:r>
              <a:rPr lang="en-US" smtClean="0"/>
              <a:t>Presenter Name 1</a:t>
            </a:r>
          </a:p>
          <a:p>
            <a:pPr lvl="2"/>
            <a:r>
              <a:rPr lang="en-US" smtClean="0"/>
              <a:t>Presenter Name 2</a:t>
            </a:r>
          </a:p>
          <a:p>
            <a:pPr lvl="4"/>
            <a:r>
              <a:rPr lang="en-US" smtClean="0"/>
              <a:t>Presenter Name 3</a:t>
            </a:r>
            <a:endParaRPr lang="en-US"/>
          </a:p>
        </p:txBody>
      </p:sp>
      <p:sp>
        <p:nvSpPr>
          <p:cNvPr id="9" name="Date Placeholder 3"/>
          <p:cNvSpPr>
            <a:spLocks noGrp="1"/>
          </p:cNvSpPr>
          <p:nvPr>
            <p:ph type="dt" sz="half" idx="2"/>
          </p:nvPr>
        </p:nvSpPr>
        <p:spPr>
          <a:xfrm>
            <a:off x="365124" y="3495705"/>
            <a:ext cx="4140201" cy="274637"/>
          </a:xfrm>
          <a:prstGeom prst="rect">
            <a:avLst/>
          </a:prstGeom>
        </p:spPr>
        <p:txBody>
          <a:bodyPr vert="horz" lIns="0" tIns="0" rIns="0" bIns="0" rtlCol="0" anchor="ctr"/>
          <a:lstStyle>
            <a:lvl1pPr algn="l">
              <a:defRPr sz="1200">
                <a:solidFill>
                  <a:schemeClr val="bg1"/>
                </a:solidFill>
                <a:latin typeface="Arial" panose="020B0604020202020204" pitchFamily="34" charset="0"/>
                <a:cs typeface="Arial" panose="020B0604020202020204" pitchFamily="34" charset="0"/>
              </a:defRPr>
            </a:lvl1pPr>
          </a:lstStyle>
          <a:p>
            <a:r>
              <a:rPr lang="en-US" dirty="0" smtClean="0">
                <a:solidFill>
                  <a:srgbClr val="FFFFFF"/>
                </a:solidFill>
              </a:rPr>
              <a:t>Month DD, YYYY</a:t>
            </a:r>
            <a:endParaRPr lang="en-US" dirty="0">
              <a:solidFill>
                <a:srgbClr val="FFFFFF"/>
              </a:solidFill>
            </a:endParaRPr>
          </a:p>
        </p:txBody>
      </p:sp>
    </p:spTree>
    <p:extLst>
      <p:ext uri="{BB962C8B-B14F-4D97-AF65-F5344CB8AC3E}">
        <p14:creationId xmlns:p14="http://schemas.microsoft.com/office/powerpoint/2010/main" val="22142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Full Bleed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0"/>
            <a:ext cx="3170238" cy="3389314"/>
          </a:xfrm>
        </p:spPr>
        <p:txBody>
          <a:bodyPr/>
          <a:lstStyle>
            <a:lvl1pPr>
              <a:spcBef>
                <a:spcPts val="336"/>
              </a:spcBef>
              <a:spcAft>
                <a:spcPts val="0"/>
              </a:spcAft>
              <a:buClr>
                <a:srgbClr val="2F85AA"/>
              </a:buClr>
              <a:defRPr sz="1400" b="0" baseline="0"/>
            </a:lvl1pPr>
            <a:lvl2pPr>
              <a:spcBef>
                <a:spcPts val="336"/>
              </a:spcBef>
              <a:spcAft>
                <a:spcPts val="0"/>
              </a:spcAft>
              <a:defRPr sz="1300" baseline="0"/>
            </a:lvl2pPr>
            <a:lvl3pPr>
              <a:spcBef>
                <a:spcPts val="336"/>
              </a:spcBef>
              <a:spcAft>
                <a:spcPts val="0"/>
              </a:spcAft>
              <a:buClr>
                <a:srgbClr val="3086AB"/>
              </a:buClr>
              <a:defRPr baseline="0"/>
            </a:lvl3pPr>
            <a:lvl4pPr marL="515937" indent="-171450">
              <a:spcBef>
                <a:spcPts val="336"/>
              </a:spcBef>
              <a:spcAft>
                <a:spcPts val="0"/>
              </a:spcAft>
              <a:buFont typeface="Arial" panose="020B0604020202020204" pitchFamily="34" charset="0"/>
              <a:buChar char="-"/>
              <a:defRPr baseline="0"/>
            </a:lvl4pPr>
            <a:lvl5pPr marL="685800" indent="-171450">
              <a:spcBef>
                <a:spcPts val="336"/>
              </a:spcBef>
              <a:buFont typeface="Arial" panose="020B0604020202020204" pitchFamily="34" charset="0"/>
              <a:buChar char="◦"/>
              <a:defRPr baseline="0"/>
            </a:lvl5pPr>
          </a:lstStyle>
          <a:p>
            <a:pPr lvl="0"/>
            <a:r>
              <a:rPr lang="en-US" dirty="0" smtClean="0"/>
              <a:t>Insert bullet list at 1/3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7" name="Picture Placeholder 6"/>
          <p:cNvSpPr>
            <a:spLocks noGrp="1"/>
          </p:cNvSpPr>
          <p:nvPr>
            <p:ph type="pic" sz="quarter" idx="14"/>
          </p:nvPr>
        </p:nvSpPr>
        <p:spPr>
          <a:xfrm>
            <a:off x="3656013" y="0"/>
            <a:ext cx="5487987" cy="5143500"/>
          </a:xfrm>
        </p:spPr>
        <p:txBody>
          <a:bodyPr tIns="822960"/>
          <a:lstStyle>
            <a:lvl1pPr marL="0" indent="0" algn="ctr">
              <a:buNone/>
              <a:defRPr baseline="0"/>
            </a:lvl1pPr>
          </a:lstStyle>
          <a:p>
            <a:endParaRPr lang="en-US" dirty="0" smtClean="0"/>
          </a:p>
          <a:p>
            <a:endParaRPr lang="en-US" dirty="0" smtClean="0"/>
          </a:p>
          <a:p>
            <a:endParaRPr lang="en-US" dirty="0" smtClean="0"/>
          </a:p>
          <a:p>
            <a:endParaRPr lang="en-US" dirty="0" smtClean="0"/>
          </a:p>
          <a:p>
            <a:r>
              <a:rPr lang="en-US" dirty="0" smtClean="0"/>
              <a:t>Click on the icon to insert a new photo</a:t>
            </a:r>
            <a:endParaRPr lang="en-US" dirty="0"/>
          </a:p>
        </p:txBody>
      </p:sp>
      <p:sp>
        <p:nvSpPr>
          <p:cNvPr id="10" name="Rectangle 9"/>
          <p:cNvSpPr/>
          <p:nvPr userDrawn="1"/>
        </p:nvSpPr>
        <p:spPr>
          <a:xfrm>
            <a:off x="0" y="501982"/>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Title 5"/>
          <p:cNvSpPr>
            <a:spLocks noGrp="1"/>
          </p:cNvSpPr>
          <p:nvPr>
            <p:ph type="title" hasCustomPrompt="1"/>
          </p:nvPr>
        </p:nvSpPr>
        <p:spPr/>
        <p:txBody>
          <a:bodyPr/>
          <a:lstStyle/>
          <a:p>
            <a:r>
              <a:rPr lang="en-US" smtClean="0"/>
              <a:t>INSERT headline -  TWO LINES all caps</a:t>
            </a:r>
            <a:endParaRPr lang="en-US"/>
          </a:p>
        </p:txBody>
      </p:sp>
    </p:spTree>
    <p:extLst>
      <p:ext uri="{BB962C8B-B14F-4D97-AF65-F5344CB8AC3E}">
        <p14:creationId xmlns:p14="http://schemas.microsoft.com/office/powerpoint/2010/main" val="215808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ustomizeable Photo Slide (Full Fram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9144000" cy="5143500"/>
          </a:xfrm>
        </p:spPr>
        <p:txBody>
          <a:bodyPr lIns="182880" tIns="1828800"/>
          <a:lstStyle>
            <a:lvl1pPr marL="0" indent="0" algn="ctr">
              <a:buFontTx/>
              <a:buNone/>
              <a:defRPr baseline="0"/>
            </a:lvl1pPr>
          </a:lstStyle>
          <a:p>
            <a:r>
              <a:rPr lang="en-US" dirty="0" smtClean="0"/>
              <a:t>Click on the icon to insert </a:t>
            </a:r>
            <a:br>
              <a:rPr lang="en-US" dirty="0" smtClean="0"/>
            </a:br>
            <a:r>
              <a:rPr lang="en-US" dirty="0" smtClean="0"/>
              <a:t>a new full-frame photo.</a:t>
            </a:r>
            <a:endParaRPr lang="en-US" dirty="0"/>
          </a:p>
        </p:txBody>
      </p:sp>
    </p:spTree>
    <p:extLst>
      <p:ext uri="{BB962C8B-B14F-4D97-AF65-F5344CB8AC3E}">
        <p14:creationId xmlns:p14="http://schemas.microsoft.com/office/powerpoint/2010/main" val="384666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3 Width Single Copy Block + Full-Bleed Photo">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3656012" y="0"/>
            <a:ext cx="5487987" cy="5143500"/>
          </a:xfrm>
        </p:spPr>
        <p:txBody>
          <a:bodyPr tIns="822960"/>
          <a:lstStyle>
            <a:lvl1pPr marL="0" indent="0" algn="ctr">
              <a:buNone/>
              <a:defRPr baseline="0"/>
            </a:lvl1pPr>
          </a:lstStyle>
          <a:p>
            <a:endParaRPr lang="en-US" dirty="0" smtClean="0"/>
          </a:p>
          <a:p>
            <a:endParaRPr lang="en-US" dirty="0" smtClean="0"/>
          </a:p>
          <a:p>
            <a:endParaRPr lang="en-US" dirty="0" smtClean="0"/>
          </a:p>
          <a:p>
            <a:endParaRPr lang="en-US" dirty="0" smtClean="0"/>
          </a:p>
          <a:p>
            <a:r>
              <a:rPr lang="en-US" dirty="0" smtClean="0"/>
              <a:t>Click icon to insert photo</a:t>
            </a:r>
            <a:endParaRPr lang="en-US" dirty="0"/>
          </a:p>
        </p:txBody>
      </p:sp>
      <p:sp>
        <p:nvSpPr>
          <p:cNvPr id="10" name="Rectangle 9"/>
          <p:cNvSpPr/>
          <p:nvPr userDrawn="1"/>
        </p:nvSpPr>
        <p:spPr>
          <a:xfrm>
            <a:off x="0" y="501982"/>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5" hasCustomPrompt="1"/>
          </p:nvPr>
        </p:nvSpPr>
        <p:spPr>
          <a:xfrm>
            <a:off x="365125" y="487325"/>
            <a:ext cx="3170238" cy="4604552"/>
          </a:xfrm>
        </p:spPr>
        <p:txBody>
          <a:bodyPr/>
          <a:lstStyle>
            <a:lvl1pPr marL="0" indent="0">
              <a:lnSpc>
                <a:spcPts val="2300"/>
              </a:lnSpc>
              <a:spcBef>
                <a:spcPts val="0"/>
              </a:spcBef>
              <a:buNone/>
              <a:defRPr sz="2300" baseline="0"/>
            </a:lvl1pPr>
            <a:lvl2pPr marL="0" indent="0">
              <a:lnSpc>
                <a:spcPct val="100000"/>
              </a:lnSpc>
              <a:spcBef>
                <a:spcPts val="1800"/>
              </a:spcBef>
              <a:buClr>
                <a:srgbClr val="2F85AA"/>
              </a:buClr>
              <a:buFont typeface="Wingdings" pitchFamily="2" charset="2"/>
              <a:buNone/>
              <a:defRPr sz="1400" b="0" baseline="0"/>
            </a:lvl2pPr>
            <a:lvl3pPr marL="0" indent="0">
              <a:spcBef>
                <a:spcPts val="1200"/>
              </a:spcBef>
              <a:spcAft>
                <a:spcPts val="600"/>
              </a:spcAft>
              <a:buClr>
                <a:srgbClr val="2F85AA"/>
              </a:buClr>
              <a:buFont typeface="Wingdings" pitchFamily="2" charset="2"/>
              <a:buNone/>
              <a:tabLst/>
              <a:defRPr sz="1400" b="1">
                <a:solidFill>
                  <a:schemeClr val="accent3">
                    <a:lumMod val="75000"/>
                  </a:schemeClr>
                </a:solidFill>
              </a:defRPr>
            </a:lvl3pPr>
            <a:lvl4pPr marL="0" indent="0">
              <a:lnSpc>
                <a:spcPts val="1500"/>
              </a:lnSpc>
              <a:spcBef>
                <a:spcPts val="0"/>
              </a:spcBef>
              <a:buClr>
                <a:srgbClr val="2F85AA"/>
              </a:buClr>
              <a:buNone/>
              <a:defRPr lang="en-US" sz="1100" kern="1200" baseline="0" smtClean="0">
                <a:solidFill>
                  <a:schemeClr val="accent6"/>
                </a:solidFill>
                <a:latin typeface="Arial" pitchFamily="34" charset="0"/>
                <a:ea typeface="+mn-ea"/>
                <a:cs typeface="Arial" pitchFamily="34" charset="0"/>
              </a:defRPr>
            </a:lvl4pPr>
            <a:lvl5pPr marL="174625" indent="-174625">
              <a:lnSpc>
                <a:spcPts val="1500"/>
              </a:lnSpc>
              <a:spcBef>
                <a:spcPts val="600"/>
              </a:spcBef>
              <a:buClr>
                <a:schemeClr val="accent3">
                  <a:lumMod val="75000"/>
                </a:schemeClr>
              </a:buClr>
              <a:defRPr/>
            </a:lvl5pPr>
          </a:lstStyle>
          <a:p>
            <a:pPr lvl="0"/>
            <a:r>
              <a:rPr lang="en-US" smtClean="0"/>
              <a:t>INSERT HEADLINE -  TWO LINES ALL CAPS</a:t>
            </a:r>
          </a:p>
          <a:p>
            <a:pPr lvl="1"/>
            <a:r>
              <a:rPr lang="en-US" smtClean="0"/>
              <a:t>Second level. Format for division slides. Use Increase List Level to access the body copy formatting.</a:t>
            </a:r>
          </a:p>
          <a:p>
            <a:pPr lvl="2"/>
            <a:r>
              <a:rPr lang="en-US" smtClean="0"/>
              <a:t>Programs</a:t>
            </a:r>
          </a:p>
          <a:p>
            <a:pPr lvl="3"/>
            <a:r>
              <a:rPr lang="en-US" smtClean="0"/>
              <a:t>Explanatory copy for strategies and initiatives</a:t>
            </a:r>
          </a:p>
          <a:p>
            <a:pPr lvl="4"/>
            <a:r>
              <a:rPr lang="en-US" smtClean="0"/>
              <a:t>Bullet copy for strategies and initiatives</a:t>
            </a:r>
            <a:endParaRPr lang="en-US"/>
          </a:p>
        </p:txBody>
      </p:sp>
    </p:spTree>
    <p:extLst>
      <p:ext uri="{BB962C8B-B14F-4D97-AF65-F5344CB8AC3E}">
        <p14:creationId xmlns:p14="http://schemas.microsoft.com/office/powerpoint/2010/main" val="355516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126" y="1864704"/>
            <a:ext cx="8347074" cy="711809"/>
          </a:xfrm>
          <a:prstGeom prst="rect">
            <a:avLst/>
          </a:prstGeom>
        </p:spPr>
        <p:txBody>
          <a:bodyPr anchor="ctr"/>
          <a:lstStyle>
            <a:lvl1pPr>
              <a:lnSpc>
                <a:spcPts val="2300"/>
              </a:lnSpc>
              <a:defRPr sz="2300" b="0">
                <a:solidFill>
                  <a:schemeClr val="accent6"/>
                </a:solidFill>
              </a:defRPr>
            </a:lvl1pPr>
          </a:lstStyle>
          <a:p>
            <a:r>
              <a:rPr lang="en-US" smtClean="0"/>
              <a:t>INSERT MAIN TITLE HERE – UP TO 2 FULL-WIDTH LINES (ALL CAPS)</a:t>
            </a:r>
            <a:endParaRPr lang="en-US" dirty="0"/>
          </a:p>
        </p:txBody>
      </p:sp>
      <p:sp>
        <p:nvSpPr>
          <p:cNvPr id="3" name="Subtitle 2"/>
          <p:cNvSpPr>
            <a:spLocks noGrp="1"/>
          </p:cNvSpPr>
          <p:nvPr>
            <p:ph type="subTitle" idx="1" hasCustomPrompt="1"/>
          </p:nvPr>
        </p:nvSpPr>
        <p:spPr>
          <a:xfrm>
            <a:off x="365125" y="2626207"/>
            <a:ext cx="8347075" cy="440164"/>
          </a:xfrm>
        </p:spPr>
        <p:txBody>
          <a:bodyPr anchor="ctr"/>
          <a:lstStyle>
            <a:lvl1pPr marL="0" indent="0" algn="l">
              <a:spcBef>
                <a:spcPts val="0"/>
              </a:spcBef>
              <a:buNone/>
              <a:defRPr sz="14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Insert Sub-Title Here – Up To 2 Lines (Initial Caps)</a:t>
            </a:r>
            <a:endParaRPr lang="en-US" dirty="0"/>
          </a:p>
        </p:txBody>
      </p:sp>
      <p:sp>
        <p:nvSpPr>
          <p:cNvPr id="7" name="Text Placeholder 5"/>
          <p:cNvSpPr>
            <a:spLocks noGrp="1"/>
          </p:cNvSpPr>
          <p:nvPr>
            <p:ph type="body" sz="quarter" idx="14" hasCustomPrompt="1"/>
          </p:nvPr>
        </p:nvSpPr>
        <p:spPr>
          <a:xfrm>
            <a:off x="365125" y="4059936"/>
            <a:ext cx="8329613" cy="760868"/>
          </a:xfrm>
        </p:spPr>
        <p:txBody>
          <a:bodyPr/>
          <a:lstStyle>
            <a:lvl1pPr marL="1588" indent="0">
              <a:lnSpc>
                <a:spcPts val="1700"/>
              </a:lnSpc>
              <a:spcBef>
                <a:spcPts val="0"/>
              </a:spcBef>
              <a:buNone/>
              <a:defRPr sz="1200">
                <a:solidFill>
                  <a:schemeClr val="accent6">
                    <a:lumMod val="50000"/>
                    <a:lumOff val="50000"/>
                  </a:schemeClr>
                </a:solidFill>
              </a:defRPr>
            </a:lvl1pPr>
            <a:lvl2pPr marL="1588" indent="0">
              <a:lnSpc>
                <a:spcPts val="1700"/>
              </a:lnSpc>
              <a:spcBef>
                <a:spcPts val="0"/>
              </a:spcBef>
              <a:buFont typeface="Arial" panose="020B0604020202020204" pitchFamily="34" charset="0"/>
              <a:buNone/>
              <a:defRPr sz="1200">
                <a:solidFill>
                  <a:schemeClr val="bg1"/>
                </a:solidFill>
              </a:defRPr>
            </a:lvl2pPr>
            <a:lvl3pPr marL="1588" indent="0">
              <a:lnSpc>
                <a:spcPts val="1700"/>
              </a:lnSpc>
              <a:spcBef>
                <a:spcPts val="0"/>
              </a:spcBef>
              <a:buNone/>
              <a:defRPr sz="1200">
                <a:solidFill>
                  <a:schemeClr val="accent6">
                    <a:lumMod val="50000"/>
                    <a:lumOff val="50000"/>
                  </a:schemeClr>
                </a:solidFill>
              </a:defRPr>
            </a:lvl3pPr>
            <a:lvl4pPr marL="1588" indent="0">
              <a:lnSpc>
                <a:spcPts val="1700"/>
              </a:lnSpc>
              <a:spcBef>
                <a:spcPts val="0"/>
              </a:spcBef>
              <a:buNone/>
              <a:defRPr sz="1200">
                <a:solidFill>
                  <a:schemeClr val="bg1"/>
                </a:solidFill>
              </a:defRPr>
            </a:lvl4pPr>
            <a:lvl5pPr marL="1588" indent="0">
              <a:lnSpc>
                <a:spcPts val="1700"/>
              </a:lnSpc>
              <a:spcBef>
                <a:spcPts val="0"/>
              </a:spcBef>
              <a:buNone/>
              <a:defRPr sz="1200">
                <a:solidFill>
                  <a:schemeClr val="accent6">
                    <a:lumMod val="50000"/>
                    <a:lumOff val="50000"/>
                  </a:schemeClr>
                </a:solidFill>
              </a:defRPr>
            </a:lvl5pPr>
          </a:lstStyle>
          <a:p>
            <a:pPr lvl="0"/>
            <a:r>
              <a:rPr lang="en-US" smtClean="0"/>
              <a:t>Presenter Name 1</a:t>
            </a:r>
          </a:p>
          <a:p>
            <a:pPr lvl="2"/>
            <a:r>
              <a:rPr lang="en-US" smtClean="0"/>
              <a:t>Presenter Name 2</a:t>
            </a:r>
          </a:p>
          <a:p>
            <a:pPr lvl="4"/>
            <a:r>
              <a:rPr lang="en-US" smtClean="0"/>
              <a:t>Presenter Name 3</a:t>
            </a:r>
            <a:endParaRPr lang="en-US"/>
          </a:p>
        </p:txBody>
      </p:sp>
      <p:sp>
        <p:nvSpPr>
          <p:cNvPr id="9" name="Date Placeholder 3"/>
          <p:cNvSpPr>
            <a:spLocks noGrp="1"/>
          </p:cNvSpPr>
          <p:nvPr>
            <p:ph type="dt" sz="half" idx="2"/>
          </p:nvPr>
        </p:nvSpPr>
        <p:spPr>
          <a:xfrm>
            <a:off x="365125" y="3493008"/>
            <a:ext cx="8347075" cy="274637"/>
          </a:xfrm>
          <a:prstGeom prst="rect">
            <a:avLst/>
          </a:prstGeom>
        </p:spPr>
        <p:txBody>
          <a:bodyPr vert="horz" lIns="0" tIns="0" rIns="0" bIns="0" rtlCol="0" anchor="ctr"/>
          <a:lstStyle>
            <a:lvl1pPr algn="l">
              <a:defRPr sz="1200">
                <a:solidFill>
                  <a:schemeClr val="accent6">
                    <a:lumMod val="50000"/>
                    <a:lumOff val="50000"/>
                  </a:schemeClr>
                </a:solidFill>
                <a:latin typeface="Arial" panose="020B0604020202020204" pitchFamily="34" charset="0"/>
                <a:cs typeface="Arial" panose="020B0604020202020204" pitchFamily="34" charset="0"/>
              </a:defRPr>
            </a:lvl1pPr>
          </a:lstStyle>
          <a:p>
            <a:r>
              <a:rPr lang="en-US" dirty="0" smtClean="0"/>
              <a:t>Month DD, YYYY</a:t>
            </a:r>
            <a:endParaRPr lang="en-US" dirty="0"/>
          </a:p>
        </p:txBody>
      </p:sp>
      <p:cxnSp>
        <p:nvCxnSpPr>
          <p:cNvPr id="11" name="Straight Connector 10"/>
          <p:cNvCxnSpPr/>
          <p:nvPr userDrawn="1"/>
        </p:nvCxnSpPr>
        <p:spPr>
          <a:xfrm>
            <a:off x="365125" y="3220289"/>
            <a:ext cx="834707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6" descr="C:\Users\TERESA~1\AppData\Local\Temp\vmware-Teresa Sharp\VMwareDnD\99bbe9a7\BMGF_red_box_2i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66280" y="1"/>
            <a:ext cx="164592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01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ext-Only Transition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0" y="0"/>
            <a:ext cx="9144000" cy="5143500"/>
          </a:xfrm>
          <a:solidFill>
            <a:schemeClr val="accent3"/>
          </a:solidFill>
        </p:spPr>
        <p:txBody>
          <a:bodyPr lIns="365760" tIns="685800" rIns="365760" bIns="1828800"/>
          <a:lstStyle>
            <a:lvl1pPr marL="0" indent="0">
              <a:lnSpc>
                <a:spcPts val="3400"/>
              </a:lnSpc>
              <a:spcBef>
                <a:spcPts val="600"/>
              </a:spcBef>
              <a:buNone/>
              <a:defRPr lang="en-US" sz="3000" kern="1200" smtClean="0">
                <a:solidFill>
                  <a:schemeClr val="bg1"/>
                </a:solidFill>
                <a:latin typeface="Arial" pitchFamily="34" charset="0"/>
                <a:ea typeface="+mn-ea"/>
                <a:cs typeface="Arial" pitchFamily="34" charset="0"/>
              </a:defRPr>
            </a:lvl1pPr>
            <a:lvl2pPr marL="0" indent="0">
              <a:buFont typeface="Arial" pitchFamily="34" charset="0"/>
              <a:buNone/>
              <a:defRPr lang="en-US" sz="3600" kern="1200" smtClean="0">
                <a:solidFill>
                  <a:schemeClr val="accent3">
                    <a:lumMod val="75000"/>
                  </a:schemeClr>
                </a:solidFill>
                <a:latin typeface="Arial" pitchFamily="34" charset="0"/>
                <a:ea typeface="+mn-ea"/>
                <a:cs typeface="Arial" pitchFamily="34" charset="0"/>
              </a:defRPr>
            </a:lvl2pPr>
            <a:lvl3pPr marL="0" indent="0">
              <a:buNone/>
              <a:defRPr lang="en-US" sz="3600" kern="1200" smtClean="0">
                <a:solidFill>
                  <a:schemeClr val="accent3">
                    <a:lumMod val="75000"/>
                  </a:schemeClr>
                </a:solidFill>
                <a:latin typeface="Arial" pitchFamily="34" charset="0"/>
                <a:ea typeface="+mn-ea"/>
                <a:cs typeface="Arial" pitchFamily="34" charset="0"/>
              </a:defRPr>
            </a:lvl3pPr>
            <a:lvl4pPr marL="0" indent="0">
              <a:buNone/>
              <a:defRPr lang="en-US" sz="3600" kern="1200" smtClean="0">
                <a:solidFill>
                  <a:schemeClr val="accent3">
                    <a:lumMod val="75000"/>
                  </a:schemeClr>
                </a:solidFill>
                <a:latin typeface="Arial" pitchFamily="34" charset="0"/>
                <a:ea typeface="+mn-ea"/>
                <a:cs typeface="Arial" pitchFamily="34" charset="0"/>
              </a:defRPr>
            </a:lvl4pPr>
            <a:lvl5pPr marL="0" indent="0">
              <a:buNone/>
              <a:defRPr lang="en-US" sz="3600" kern="1200">
                <a:solidFill>
                  <a:schemeClr val="accent3">
                    <a:lumMod val="75000"/>
                  </a:schemeClr>
                </a:solidFill>
                <a:latin typeface="Arial" pitchFamily="34" charset="0"/>
                <a:ea typeface="+mn-ea"/>
                <a:cs typeface="Arial" pitchFamily="34" charset="0"/>
              </a:defRPr>
            </a:lvl5pPr>
          </a:lstStyle>
          <a:p>
            <a:pPr lvl="0"/>
            <a:r>
              <a:rPr lang="en-US" smtClean="0"/>
              <a:t>CLICK TO EDIT TEXT</a:t>
            </a:r>
          </a:p>
        </p:txBody>
      </p:sp>
    </p:spTree>
    <p:extLst>
      <p:ext uri="{BB962C8B-B14F-4D97-AF65-F5344CB8AC3E}">
        <p14:creationId xmlns:p14="http://schemas.microsoft.com/office/powerpoint/2010/main" val="269968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4" y="1289050"/>
            <a:ext cx="8329613" cy="3389313"/>
          </a:xfrm>
        </p:spPr>
        <p:txBody>
          <a:bodyPr/>
          <a:lstStyle>
            <a:lvl1pPr>
              <a:spcBef>
                <a:spcPts val="336"/>
              </a:spcBef>
              <a:defRPr sz="1400" b="0" baseline="0"/>
            </a:lvl1pPr>
            <a:lvl2pPr marL="171450" indent="-171450">
              <a:spcBef>
                <a:spcPts val="336"/>
              </a:spcBef>
              <a:spcAft>
                <a:spcPts val="0"/>
              </a:spcAft>
              <a:buClr>
                <a:schemeClr val="accent3">
                  <a:lumMod val="75000"/>
                </a:schemeClr>
              </a:buClr>
              <a:buFont typeface="Wingdings" panose="05000000000000000000" pitchFamily="2" charset="2"/>
              <a:buChar char="§"/>
              <a:defRPr sz="1300"/>
            </a:lvl2pPr>
            <a:lvl3pPr marL="342900" indent="-171450">
              <a:spcBef>
                <a:spcPts val="336"/>
              </a:spcBef>
              <a:buClr>
                <a:srgbClr val="3086AB"/>
              </a:buClr>
              <a:buFont typeface="Arial" panose="020B0604020202020204" pitchFamily="34" charset="0"/>
              <a:buChar char="•"/>
              <a:tabLst/>
              <a:defRPr baseline="0"/>
            </a:lvl3pPr>
            <a:lvl4pPr marL="515938" indent="-173038">
              <a:spcBef>
                <a:spcPts val="336"/>
              </a:spcBef>
              <a:spcAft>
                <a:spcPts val="0"/>
              </a:spcAft>
              <a:buFont typeface="Arial" panose="020B0604020202020204" pitchFamily="34" charset="0"/>
              <a:buChar char="-"/>
              <a:tabLst/>
              <a:defRPr baseline="0"/>
            </a:lvl4pPr>
            <a:lvl5pPr marL="687388" indent="-171450">
              <a:spcBef>
                <a:spcPts val="336"/>
              </a:spcBef>
              <a:defRPr baseline="0"/>
            </a:lvl5pPr>
          </a:lstStyle>
          <a:p>
            <a:pPr lvl="0"/>
            <a:r>
              <a:rPr lang="en-US" dirty="0" smtClean="0"/>
              <a:t>Insert bullet list at full-width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5" name="Footer Placeholder 4"/>
          <p:cNvSpPr>
            <a:spLocks noGrp="1"/>
          </p:cNvSpPr>
          <p:nvPr>
            <p:ph type="ftr" sz="quarter" idx="14"/>
          </p:nvPr>
        </p:nvSpPr>
        <p:spPr/>
        <p:txBody>
          <a:bodyPr/>
          <a:lstStyle/>
          <a:p>
            <a:pPr algn="r"/>
            <a:r>
              <a:rPr lang="en-US" dirty="0" smtClean="0">
                <a:solidFill>
                  <a:srgbClr val="000000"/>
                </a:solidFill>
              </a:rPr>
              <a:t>© 2014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365124" y="472180"/>
            <a:ext cx="8329613" cy="646646"/>
          </a:xfrm>
        </p:spPr>
        <p:txBody>
          <a:bodyPr/>
          <a:lstStyle/>
          <a:p>
            <a:r>
              <a:rPr lang="en-US" smtClean="0"/>
              <a:t>insert headline here – up to 2 full width lines (all caps)</a:t>
            </a:r>
            <a:endParaRPr lang="en-US"/>
          </a:p>
        </p:txBody>
      </p:sp>
    </p:spTree>
    <p:extLst>
      <p:ext uri="{BB962C8B-B14F-4D97-AF65-F5344CB8AC3E}">
        <p14:creationId xmlns:p14="http://schemas.microsoft.com/office/powerpoint/2010/main" val="374274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Width Head + Bold Subhea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4" y="1139720"/>
            <a:ext cx="8329613" cy="298660"/>
          </a:xfrm>
        </p:spPr>
        <p:txBody>
          <a:bodyPr/>
          <a:lstStyle>
            <a:lvl1pPr>
              <a:lnSpc>
                <a:spcPts val="1500"/>
              </a:lnSpc>
              <a:spcBef>
                <a:spcPts val="0"/>
              </a:spcBef>
              <a:defRPr sz="1400" b="1" baseline="0"/>
            </a:lvl1pPr>
            <a:lvl2pPr marL="171450" indent="-171450">
              <a:spcBef>
                <a:spcPts val="336"/>
              </a:spcBef>
              <a:spcAft>
                <a:spcPts val="0"/>
              </a:spcAft>
              <a:buClr>
                <a:schemeClr val="accent3">
                  <a:lumMod val="75000"/>
                </a:schemeClr>
              </a:buClr>
              <a:buFont typeface="Wingdings" panose="05000000000000000000" pitchFamily="2" charset="2"/>
              <a:buChar char="§"/>
              <a:defRPr sz="1300"/>
            </a:lvl2pPr>
            <a:lvl3pPr marL="342900" indent="-171450">
              <a:spcBef>
                <a:spcPts val="336"/>
              </a:spcBef>
              <a:buClr>
                <a:srgbClr val="3086AB"/>
              </a:buClr>
              <a:buFont typeface="Arial" panose="020B0604020202020204" pitchFamily="34" charset="0"/>
              <a:buChar char="•"/>
              <a:tabLst/>
              <a:defRPr baseline="0"/>
            </a:lvl3pPr>
            <a:lvl4pPr marL="515938" indent="-173038">
              <a:spcBef>
                <a:spcPts val="336"/>
              </a:spcBef>
              <a:spcAft>
                <a:spcPts val="0"/>
              </a:spcAft>
              <a:buFont typeface="Arial" panose="020B0604020202020204" pitchFamily="34" charset="0"/>
              <a:buChar char="-"/>
              <a:tabLst/>
              <a:defRPr baseline="0"/>
            </a:lvl4pPr>
            <a:lvl5pPr marL="687388" indent="-171450">
              <a:spcBef>
                <a:spcPts val="336"/>
              </a:spcBef>
              <a:defRPr baseline="0"/>
            </a:lvl5pPr>
          </a:lstStyle>
          <a:p>
            <a:pPr lvl="0"/>
            <a:r>
              <a:rPr lang="en-US" dirty="0" smtClean="0"/>
              <a:t>Insert bullet list at full-width </a:t>
            </a:r>
            <a:r>
              <a:rPr lang="en-US" smtClean="0"/>
              <a:t>of slide</a:t>
            </a:r>
            <a:endParaRPr lang="en-US" dirty="0" smtClean="0"/>
          </a:p>
        </p:txBody>
      </p:sp>
      <p:sp>
        <p:nvSpPr>
          <p:cNvPr id="5" name="Footer Placeholder 4"/>
          <p:cNvSpPr>
            <a:spLocks noGrp="1"/>
          </p:cNvSpPr>
          <p:nvPr>
            <p:ph type="ftr" sz="quarter" idx="14"/>
          </p:nvPr>
        </p:nvSpPr>
        <p:spPr/>
        <p:txBody>
          <a:bodyPr/>
          <a:lstStyle/>
          <a:p>
            <a:pPr algn="r"/>
            <a:r>
              <a:rPr lang="en-US" dirty="0" smtClean="0">
                <a:solidFill>
                  <a:srgbClr val="000000"/>
                </a:solidFill>
              </a:rPr>
              <a:t>© 2014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p:nvPr>
        </p:nvSpPr>
        <p:spPr>
          <a:xfrm>
            <a:off x="365125" y="1528723"/>
            <a:ext cx="8347075" cy="3166203"/>
          </a:xfrm>
        </p:spPr>
        <p:txBody>
          <a:bodyPr/>
          <a:lstStyle>
            <a:lvl1pPr>
              <a:spcBef>
                <a:spcPts val="336"/>
              </a:spcBef>
              <a:defRPr sz="1300"/>
            </a:lvl1pPr>
            <a:lvl2pPr>
              <a:spcBef>
                <a:spcPts val="336"/>
              </a:spcBef>
              <a:defRPr sz="1300"/>
            </a:lvl2pPr>
            <a:lvl3pPr>
              <a:spcBef>
                <a:spcPts val="336"/>
              </a:spcBef>
              <a:defRPr sz="1200"/>
            </a:lvl3pPr>
            <a:lvl4pPr>
              <a:spcBef>
                <a:spcPts val="336"/>
              </a:spcBef>
              <a:defRPr sz="1100"/>
            </a:lvl4pPr>
            <a:lvl5pPr>
              <a:spcBef>
                <a:spcPts val="336"/>
              </a:spcBef>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365124" y="472180"/>
            <a:ext cx="8329613" cy="646646"/>
          </a:xfrm>
        </p:spPr>
        <p:txBody>
          <a:bodyPr/>
          <a:lstStyle/>
          <a:p>
            <a:r>
              <a:rPr lang="en-US" smtClean="0"/>
              <a:t>insert headline here – up to 2 full width lines (all caps)</a:t>
            </a:r>
            <a:endParaRPr lang="en-US"/>
          </a:p>
        </p:txBody>
      </p:sp>
    </p:spTree>
    <p:extLst>
      <p:ext uri="{BB962C8B-B14F-4D97-AF65-F5344CB8AC3E}">
        <p14:creationId xmlns:p14="http://schemas.microsoft.com/office/powerpoint/2010/main" val="5910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 Width Head + 2/3 Copy - Text Only">
    <p:spTree>
      <p:nvGrpSpPr>
        <p:cNvPr id="1" name=""/>
        <p:cNvGrpSpPr/>
        <p:nvPr/>
      </p:nvGrpSpPr>
      <p:grpSpPr>
        <a:xfrm>
          <a:off x="0" y="0"/>
          <a:ext cx="0" cy="0"/>
          <a:chOff x="0" y="0"/>
          <a:chExt cx="0" cy="0"/>
        </a:xfrm>
      </p:grpSpPr>
      <p:sp>
        <p:nvSpPr>
          <p:cNvPr id="6" name="Footer Placeholder 5"/>
          <p:cNvSpPr>
            <a:spLocks noGrp="1"/>
          </p:cNvSpPr>
          <p:nvPr>
            <p:ph type="ftr" sz="quarter" idx="14"/>
          </p:nvPr>
        </p:nvSpPr>
        <p:spPr/>
        <p:txBody>
          <a:bodyPr/>
          <a:lstStyle/>
          <a:p>
            <a:pPr algn="r"/>
            <a:r>
              <a:rPr lang="en-US" dirty="0" smtClean="0">
                <a:solidFill>
                  <a:srgbClr val="000000"/>
                </a:solidFill>
              </a:rPr>
              <a:t>© 2014 Bill &amp; Melinda Gates Foundation      |</a:t>
            </a:r>
            <a:endParaRPr lang="en-US" dirty="0">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hasCustomPrompt="1"/>
          </p:nvPr>
        </p:nvSpPr>
        <p:spPr>
          <a:xfrm>
            <a:off x="3665538" y="534708"/>
            <a:ext cx="5046662" cy="4151592"/>
          </a:xfrm>
        </p:spPr>
        <p:txBody>
          <a:bodyPr/>
          <a:lstStyle>
            <a:lvl1pPr>
              <a:defRPr/>
            </a:lvl1pPr>
          </a:lstStyle>
          <a:p>
            <a:pPr lvl="0"/>
            <a:r>
              <a:rPr lang="en-US" dirty="0" smtClean="0"/>
              <a:t>Insert bullet list at 2/3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3" name="Title 2"/>
          <p:cNvSpPr>
            <a:spLocks noGrp="1"/>
          </p:cNvSpPr>
          <p:nvPr>
            <p:ph type="title" hasCustomPrompt="1"/>
          </p:nvPr>
        </p:nvSpPr>
        <p:spPr>
          <a:xfrm>
            <a:off x="365125" y="472463"/>
            <a:ext cx="3170238" cy="646646"/>
          </a:xfrm>
          <a:prstGeom prst="rect">
            <a:avLst/>
          </a:prstGeom>
        </p:spPr>
        <p:txBody>
          <a:bodyPr anchor="t"/>
          <a:lstStyle/>
          <a:p>
            <a:r>
              <a:rPr lang="en-US" smtClean="0"/>
              <a:t>INSERT headline -  TWO LINES all caps</a:t>
            </a:r>
            <a:endParaRPr lang="en-US" dirty="0"/>
          </a:p>
        </p:txBody>
      </p:sp>
    </p:spTree>
    <p:extLst>
      <p:ext uri="{BB962C8B-B14F-4D97-AF65-F5344CB8AC3E}">
        <p14:creationId xmlns:p14="http://schemas.microsoft.com/office/powerpoint/2010/main" val="268883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Width Head, Copy + Visual">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dirty="0" smtClean="0">
                <a:solidFill>
                  <a:srgbClr val="000000"/>
                </a:solidFill>
              </a:rPr>
              <a:t>© 2014 Bill &amp; Melinda Gates Foundation      |</a:t>
            </a:r>
            <a:endParaRPr lang="en-US" dirty="0">
              <a:solidFill>
                <a:srgbClr val="000000"/>
              </a:solidFill>
            </a:endParaRPr>
          </a:p>
        </p:txBody>
      </p:sp>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3" name="Text Placeholder 2"/>
          <p:cNvSpPr>
            <a:spLocks noGrp="1"/>
          </p:cNvSpPr>
          <p:nvPr>
            <p:ph type="body" sz="quarter" idx="16" hasCustomPrompt="1"/>
          </p:nvPr>
        </p:nvSpPr>
        <p:spPr>
          <a:xfrm>
            <a:off x="365125" y="871710"/>
            <a:ext cx="8329613" cy="450099"/>
          </a:xfrm>
        </p:spPr>
        <p:txBody>
          <a:bodyPr/>
          <a:lstStyle>
            <a:lvl1pPr marL="0" indent="0">
              <a:buNone/>
              <a:defRPr sz="1250" baseline="0"/>
            </a:lvl1pPr>
            <a:lvl2pPr marL="0" indent="0">
              <a:buFont typeface="Arial" panose="020B0604020202020204" pitchFamily="34" charset="0"/>
              <a:buNone/>
              <a:defRPr sz="1250"/>
            </a:lvl2pPr>
            <a:lvl3pPr marL="0" indent="0">
              <a:buNone/>
              <a:defRPr sz="1250"/>
            </a:lvl3pPr>
            <a:lvl4pPr marL="0" indent="0">
              <a:buNone/>
              <a:defRPr sz="1250"/>
            </a:lvl4pPr>
            <a:lvl5pPr marL="0" indent="0">
              <a:buNone/>
              <a:defRPr sz="1250"/>
            </a:lvl5pPr>
          </a:lstStyle>
          <a:p>
            <a:pPr lvl="0"/>
            <a:r>
              <a:rPr lang="en-US" dirty="0" smtClean="0"/>
              <a:t>Insert sub-headline or explanatory copy here – up to 2 full-width lines.</a:t>
            </a:r>
            <a:endParaRPr lang="en-US" dirty="0"/>
          </a:p>
        </p:txBody>
      </p:sp>
      <p:sp>
        <p:nvSpPr>
          <p:cNvPr id="7" name="Content Placeholder 6"/>
          <p:cNvSpPr>
            <a:spLocks noGrp="1"/>
          </p:cNvSpPr>
          <p:nvPr>
            <p:ph sz="quarter" idx="17" hasCustomPrompt="1"/>
          </p:nvPr>
        </p:nvSpPr>
        <p:spPr>
          <a:xfrm>
            <a:off x="365124" y="1462088"/>
            <a:ext cx="8329613" cy="3216275"/>
          </a:xfrm>
        </p:spPr>
        <p:txBody>
          <a:bodyPr tIns="1097280"/>
          <a:lstStyle>
            <a:lvl1pPr marL="0" indent="0" algn="ctr">
              <a:buNone/>
              <a:defRPr sz="1200" baseline="0"/>
            </a:lvl1pPr>
            <a:lvl2pPr marL="0" indent="0">
              <a:buFont typeface="Arial" panose="020B0604020202020204" pitchFamily="34" charset="0"/>
              <a:buNone/>
              <a:defRPr sz="1200"/>
            </a:lvl2pPr>
            <a:lvl3pPr marL="0" indent="0">
              <a:buNone/>
              <a:defRPr sz="1200"/>
            </a:lvl3pPr>
            <a:lvl4pPr marL="0" indent="0">
              <a:buNone/>
              <a:defRPr sz="1200"/>
            </a:lvl4pPr>
            <a:lvl5pPr marL="0" indent="0">
              <a:buNone/>
              <a:defRPr sz="1200"/>
            </a:lvl5pPr>
          </a:lstStyle>
          <a:p>
            <a:pPr lvl="0"/>
            <a:r>
              <a:rPr lang="en-US" dirty="0" smtClean="0"/>
              <a:t>Click icon to insert visual element here at full-width of slide.</a:t>
            </a:r>
            <a:endParaRPr lang="en-US" dirty="0"/>
          </a:p>
        </p:txBody>
      </p:sp>
      <p:sp>
        <p:nvSpPr>
          <p:cNvPr id="6" name="Title 5"/>
          <p:cNvSpPr>
            <a:spLocks noGrp="1"/>
          </p:cNvSpPr>
          <p:nvPr>
            <p:ph type="title" hasCustomPrompt="1"/>
          </p:nvPr>
        </p:nvSpPr>
        <p:spPr>
          <a:xfrm>
            <a:off x="365124" y="472180"/>
            <a:ext cx="8329613" cy="381930"/>
          </a:xfrm>
        </p:spPr>
        <p:txBody>
          <a:bodyPr/>
          <a:lstStyle/>
          <a:p>
            <a:r>
              <a:rPr lang="en-US" smtClean="0"/>
              <a:t>insert headline here – up to 1 full-width line</a:t>
            </a:r>
            <a:endParaRPr lang="en-US"/>
          </a:p>
        </p:txBody>
      </p:sp>
    </p:spTree>
    <p:extLst>
      <p:ext uri="{BB962C8B-B14F-4D97-AF65-F5344CB8AC3E}">
        <p14:creationId xmlns:p14="http://schemas.microsoft.com/office/powerpoint/2010/main" val="288222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Width Head, 1/3 Copy + 2/3 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56013" y="1289050"/>
            <a:ext cx="5038726" cy="3389313"/>
          </a:xfrm>
        </p:spPr>
        <p:txBody>
          <a:bodyPr/>
          <a:lstStyle>
            <a:lvl1pPr>
              <a:defRPr baseline="0"/>
            </a:lvl1pPr>
          </a:lstStyle>
          <a:p>
            <a:pPr lvl="0"/>
            <a:r>
              <a:rPr lang="en-US" dirty="0" smtClean="0"/>
              <a:t>Click an icon to insert a visual here at 2/3 width of slide</a:t>
            </a:r>
            <a:endParaRPr lang="en-US" dirty="0"/>
          </a:p>
        </p:txBody>
      </p:sp>
      <p:sp>
        <p:nvSpPr>
          <p:cNvPr id="7" name="Text Placeholder 7"/>
          <p:cNvSpPr>
            <a:spLocks noGrp="1"/>
          </p:cNvSpPr>
          <p:nvPr>
            <p:ph type="body" sz="quarter" idx="13" hasCustomPrompt="1"/>
          </p:nvPr>
        </p:nvSpPr>
        <p:spPr>
          <a:xfrm>
            <a:off x="365125" y="1289050"/>
            <a:ext cx="3170238" cy="3389313"/>
          </a:xfrm>
        </p:spPr>
        <p:txBody>
          <a:bodyPr/>
          <a:lstStyle>
            <a:lvl1pPr>
              <a:spcBef>
                <a:spcPts val="336"/>
              </a:spcBef>
              <a:spcAft>
                <a:spcPts val="0"/>
              </a:spcAft>
              <a:defRPr sz="1400" b="0"/>
            </a:lvl1pPr>
            <a:lvl2pPr>
              <a:spcBef>
                <a:spcPts val="336"/>
              </a:spcBef>
              <a:spcAft>
                <a:spcPts val="0"/>
              </a:spcAft>
              <a:defRPr sz="1300" baseline="0"/>
            </a:lvl2pPr>
            <a:lvl3pPr>
              <a:spcBef>
                <a:spcPts val="336"/>
              </a:spcBef>
              <a:spcAft>
                <a:spcPts val="0"/>
              </a:spcAft>
              <a:buClr>
                <a:srgbClr val="3086AB"/>
              </a:buClr>
              <a:defRPr/>
            </a:lvl3pPr>
            <a:lvl4pPr marL="515937" indent="-171450">
              <a:spcBef>
                <a:spcPts val="336"/>
              </a:spcBef>
              <a:spcAft>
                <a:spcPts val="0"/>
              </a:spcAft>
              <a:buFont typeface="Arial" panose="020B0604020202020204" pitchFamily="34" charset="0"/>
              <a:buChar char="-"/>
              <a:defRPr baseline="0"/>
            </a:lvl4pPr>
            <a:lvl5pPr>
              <a:spcBef>
                <a:spcPts val="336"/>
              </a:spcBef>
              <a:spcAft>
                <a:spcPts val="0"/>
              </a:spcAft>
              <a:defRPr/>
            </a:lvl5pPr>
          </a:lstStyle>
          <a:p>
            <a:pPr lvl="0"/>
            <a:r>
              <a:rPr lang="en-US" dirty="0" smtClean="0"/>
              <a:t>Insert bullet list at 1/3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6" name="Footer Placeholder 5"/>
          <p:cNvSpPr>
            <a:spLocks noGrp="1"/>
          </p:cNvSpPr>
          <p:nvPr>
            <p:ph type="ftr" sz="quarter" idx="14"/>
          </p:nvPr>
        </p:nvSpPr>
        <p:spPr/>
        <p:txBody>
          <a:bodyPr/>
          <a:lstStyle/>
          <a:p>
            <a:pPr algn="r"/>
            <a:r>
              <a:rPr lang="en-US" dirty="0" smtClean="0">
                <a:solidFill>
                  <a:srgbClr val="000000"/>
                </a:solidFill>
              </a:rPr>
              <a:t>© 2014 Bill &amp; Melinda Gates Foundation      |</a:t>
            </a:r>
            <a:endParaRPr lang="en-US" dirty="0">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365124" y="472180"/>
            <a:ext cx="8329613" cy="646646"/>
          </a:xfrm>
        </p:spPr>
        <p:txBody>
          <a:bodyPr/>
          <a:lstStyle/>
          <a:p>
            <a:r>
              <a:rPr lang="en-US" smtClean="0"/>
              <a:t>insert headline here – up to 2 full width lines (all caps)</a:t>
            </a:r>
            <a:endParaRPr lang="en-US"/>
          </a:p>
        </p:txBody>
      </p:sp>
    </p:spTree>
    <p:extLst>
      <p:ext uri="{BB962C8B-B14F-4D97-AF65-F5344CB8AC3E}">
        <p14:creationId xmlns:p14="http://schemas.microsoft.com/office/powerpoint/2010/main" val="179310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 Width Head + Copy w/ 2/3 Visual">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0"/>
            <a:ext cx="3170238" cy="3389314"/>
          </a:xfrm>
        </p:spPr>
        <p:txBody>
          <a:bodyPr/>
          <a:lstStyle>
            <a:lvl1pPr>
              <a:spcBef>
                <a:spcPts val="336"/>
              </a:spcBef>
              <a:spcAft>
                <a:spcPts val="0"/>
              </a:spcAft>
              <a:buClr>
                <a:srgbClr val="2F85AA"/>
              </a:buClr>
              <a:defRPr sz="1400" b="0" baseline="0"/>
            </a:lvl1pPr>
            <a:lvl2pPr>
              <a:spcBef>
                <a:spcPts val="336"/>
              </a:spcBef>
              <a:spcAft>
                <a:spcPts val="0"/>
              </a:spcAft>
              <a:defRPr sz="1300" baseline="0"/>
            </a:lvl2pPr>
            <a:lvl3pPr>
              <a:spcBef>
                <a:spcPts val="336"/>
              </a:spcBef>
              <a:spcAft>
                <a:spcPts val="0"/>
              </a:spcAft>
              <a:buClr>
                <a:srgbClr val="3086AB"/>
              </a:buClr>
              <a:defRPr baseline="0"/>
            </a:lvl3pPr>
            <a:lvl4pPr marL="515937" indent="-171450">
              <a:spcBef>
                <a:spcPts val="336"/>
              </a:spcBef>
              <a:spcAft>
                <a:spcPts val="0"/>
              </a:spcAft>
              <a:buFont typeface="Arial" panose="020B0604020202020204" pitchFamily="34" charset="0"/>
              <a:buChar char="-"/>
              <a:defRPr baseline="0"/>
            </a:lvl4pPr>
            <a:lvl5pPr marL="685800" indent="-171450">
              <a:spcBef>
                <a:spcPts val="336"/>
              </a:spcBef>
              <a:buFont typeface="Arial" panose="020B0604020202020204" pitchFamily="34" charset="0"/>
              <a:buChar char="◦"/>
              <a:defRPr baseline="0"/>
            </a:lvl5pPr>
          </a:lstStyle>
          <a:p>
            <a:pPr lvl="0"/>
            <a:r>
              <a:rPr lang="en-US" dirty="0" smtClean="0"/>
              <a:t>Insert bullet list at 1/3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10" name="Rectangle 9"/>
          <p:cNvSpPr/>
          <p:nvPr userDrawn="1"/>
        </p:nvSpPr>
        <p:spPr>
          <a:xfrm>
            <a:off x="0" y="501982"/>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Footer Placeholder 1"/>
          <p:cNvSpPr>
            <a:spLocks noGrp="1"/>
          </p:cNvSpPr>
          <p:nvPr>
            <p:ph type="ftr" sz="quarter" idx="15"/>
          </p:nvPr>
        </p:nvSpPr>
        <p:spPr/>
        <p:txBody>
          <a:bodyPr/>
          <a:lstStyle/>
          <a:p>
            <a:pPr algn="r"/>
            <a:r>
              <a:rPr lang="en-US" dirty="0" smtClean="0"/>
              <a:t>© 2014 Bill &amp; Melinda Gates Foundation      |</a:t>
            </a:r>
            <a:endParaRPr lang="en-US" dirty="0"/>
          </a:p>
        </p:txBody>
      </p:sp>
      <p:sp>
        <p:nvSpPr>
          <p:cNvPr id="3" name="Slide Number Placeholder 2"/>
          <p:cNvSpPr>
            <a:spLocks noGrp="1"/>
          </p:cNvSpPr>
          <p:nvPr>
            <p:ph type="sldNum" sz="quarter" idx="16"/>
          </p:nvPr>
        </p:nvSpPr>
        <p:spPr/>
        <p:txBody>
          <a:bodyPr/>
          <a:lstStyle/>
          <a:p>
            <a:fld id="{D3F7C509-FEEF-45D3-B896-7C07814C0C13}" type="slidenum">
              <a:rPr lang="en-US" smtClean="0"/>
              <a:pPr/>
              <a:t>‹#›</a:t>
            </a:fld>
            <a:endParaRPr lang="en-US" dirty="0"/>
          </a:p>
        </p:txBody>
      </p:sp>
      <p:sp>
        <p:nvSpPr>
          <p:cNvPr id="5" name="Title 4"/>
          <p:cNvSpPr>
            <a:spLocks noGrp="1"/>
          </p:cNvSpPr>
          <p:nvPr>
            <p:ph type="title" hasCustomPrompt="1"/>
          </p:nvPr>
        </p:nvSpPr>
        <p:spPr/>
        <p:txBody>
          <a:bodyPr/>
          <a:lstStyle/>
          <a:p>
            <a:r>
              <a:rPr lang="en-US" smtClean="0"/>
              <a:t>INSERT headline -  TWO LINES all caps</a:t>
            </a:r>
            <a:endParaRPr lang="en-US"/>
          </a:p>
        </p:txBody>
      </p:sp>
      <p:sp>
        <p:nvSpPr>
          <p:cNvPr id="7" name="Content Placeholder 2"/>
          <p:cNvSpPr>
            <a:spLocks noGrp="1"/>
          </p:cNvSpPr>
          <p:nvPr>
            <p:ph idx="1" hasCustomPrompt="1"/>
          </p:nvPr>
        </p:nvSpPr>
        <p:spPr>
          <a:xfrm>
            <a:off x="3656013" y="488950"/>
            <a:ext cx="5038726" cy="4189413"/>
          </a:xfrm>
        </p:spPr>
        <p:txBody>
          <a:bodyPr/>
          <a:lstStyle>
            <a:lvl1pPr>
              <a:defRPr baseline="0"/>
            </a:lvl1pPr>
          </a:lstStyle>
          <a:p>
            <a:pPr lvl="0"/>
            <a:r>
              <a:rPr lang="en-US" dirty="0" smtClean="0"/>
              <a:t>Click an icon to insert a visual here at 2/3 width of slide</a:t>
            </a:r>
            <a:endParaRPr lang="en-US" dirty="0"/>
          </a:p>
        </p:txBody>
      </p:sp>
    </p:spTree>
    <p:extLst>
      <p:ext uri="{BB962C8B-B14F-4D97-AF65-F5344CB8AC3E}">
        <p14:creationId xmlns:p14="http://schemas.microsoft.com/office/powerpoint/2010/main" val="379140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6013" y="530452"/>
            <a:ext cx="5049836" cy="4155847"/>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501982"/>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4"/>
          <p:cNvSpPr>
            <a:spLocks noGrp="1"/>
          </p:cNvSpPr>
          <p:nvPr>
            <p:ph type="ftr" sz="quarter" idx="3"/>
          </p:nvPr>
        </p:nvSpPr>
        <p:spPr>
          <a:xfrm>
            <a:off x="5623564" y="4895959"/>
            <a:ext cx="2895600" cy="155598"/>
          </a:xfrm>
          <a:prstGeom prst="rect">
            <a:avLst/>
          </a:prstGeom>
        </p:spPr>
        <p:txBody>
          <a:bodyPr vert="horz" lIns="0" tIns="0" rIns="0" bIns="0" rtlCol="0" anchor="b" anchorCtr="0"/>
          <a:lstStyle>
            <a:lvl1pPr algn="l">
              <a:defRPr sz="600" spc="20" baseline="0">
                <a:solidFill>
                  <a:schemeClr val="accent6"/>
                </a:solidFill>
                <a:latin typeface="Arial" pitchFamily="34" charset="0"/>
                <a:cs typeface="Arial" pitchFamily="34" charset="0"/>
              </a:defRPr>
            </a:lvl1pPr>
          </a:lstStyle>
          <a:p>
            <a:pPr algn="r"/>
            <a:r>
              <a:rPr lang="en-US" dirty="0" smtClean="0"/>
              <a:t>© 2014 Bill &amp; Melinda Gates Foundation      |</a:t>
            </a:r>
            <a:endParaRPr lang="en-US" dirty="0"/>
          </a:p>
        </p:txBody>
      </p:sp>
      <p:sp>
        <p:nvSpPr>
          <p:cNvPr id="11" name="Slide Number Placeholder 5"/>
          <p:cNvSpPr>
            <a:spLocks noGrp="1"/>
          </p:cNvSpPr>
          <p:nvPr>
            <p:ph type="sldNum" sz="quarter" idx="4"/>
          </p:nvPr>
        </p:nvSpPr>
        <p:spPr>
          <a:xfrm>
            <a:off x="8519726" y="4895518"/>
            <a:ext cx="190083" cy="155598"/>
          </a:xfrm>
          <a:prstGeom prst="rect">
            <a:avLst/>
          </a:prstGeom>
        </p:spPr>
        <p:txBody>
          <a:bodyPr vert="horz" lIns="0" tIns="0" rIns="0" bIns="0" rtlCol="0" anchor="b"/>
          <a:lstStyle>
            <a:lvl1pPr algn="r">
              <a:defRPr sz="600">
                <a:solidFill>
                  <a:schemeClr val="accent6"/>
                </a:solidFill>
                <a:latin typeface="Arial" pitchFamily="34" charset="0"/>
                <a:cs typeface="Arial" pitchFamily="34" charset="0"/>
              </a:defRPr>
            </a:lvl1pPr>
          </a:lstStyle>
          <a:p>
            <a:fld id="{D3F7C509-FEEF-45D3-B896-7C07814C0C13}" type="slidenum">
              <a:rPr lang="en-US" smtClean="0"/>
              <a:pPr/>
              <a:t>‹#›</a:t>
            </a:fld>
            <a:endParaRPr lang="en-US" dirty="0"/>
          </a:p>
        </p:txBody>
      </p:sp>
      <p:cxnSp>
        <p:nvCxnSpPr>
          <p:cNvPr id="12" name="Straight Connector 11"/>
          <p:cNvCxnSpPr/>
          <p:nvPr userDrawn="1"/>
        </p:nvCxnSpPr>
        <p:spPr>
          <a:xfrm>
            <a:off x="365125" y="4848932"/>
            <a:ext cx="8340725"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365125" y="472180"/>
            <a:ext cx="3170238" cy="646646"/>
          </a:xfrm>
          <a:prstGeom prst="rect">
            <a:avLst/>
          </a:prstGeom>
        </p:spPr>
        <p:txBody>
          <a:bodyPr vert="horz" lIns="0" tIns="0" rIns="0" bIns="0" rtlCol="0" anchor="t" anchorCtr="0">
            <a:noAutofit/>
          </a:bodyPr>
          <a:lstStyle/>
          <a:p>
            <a:r>
              <a:rPr lang="en-US" dirty="0" smtClean="0"/>
              <a:t>CLICK TO EDIT</a:t>
            </a:r>
            <a:br>
              <a:rPr lang="en-US" dirty="0" smtClean="0"/>
            </a:br>
            <a:r>
              <a:rPr lang="en-US" smtClean="0"/>
              <a:t>MASTER TITLE STYLE</a:t>
            </a:r>
            <a:endParaRPr lang="en-US" dirty="0"/>
          </a:p>
        </p:txBody>
      </p:sp>
    </p:spTree>
    <p:extLst>
      <p:ext uri="{BB962C8B-B14F-4D97-AF65-F5344CB8AC3E}">
        <p14:creationId xmlns:p14="http://schemas.microsoft.com/office/powerpoint/2010/main" val="2909710765"/>
      </p:ext>
    </p:extLst>
  </p:cSld>
  <p:clrMap bg1="lt1" tx1="dk1" bg2="lt2" tx2="dk2" accent1="accent1" accent2="accent2" accent3="accent3" accent4="accent4" accent5="accent5" accent6="accent6" hlink="hlink" folHlink="folHlink"/>
  <p:sldLayoutIdLst>
    <p:sldLayoutId id="2147483826" r:id="rId1"/>
    <p:sldLayoutId id="2147483843" r:id="rId2"/>
    <p:sldLayoutId id="2147483842" r:id="rId3"/>
    <p:sldLayoutId id="2147483829" r:id="rId4"/>
    <p:sldLayoutId id="2147483830" r:id="rId5"/>
    <p:sldLayoutId id="2147483831" r:id="rId6"/>
    <p:sldLayoutId id="2147483832" r:id="rId7"/>
    <p:sldLayoutId id="2147483833" r:id="rId8"/>
    <p:sldLayoutId id="2147483834" r:id="rId9"/>
    <p:sldLayoutId id="2147483835" r:id="rId10"/>
    <p:sldLayoutId id="2147483838" r:id="rId11"/>
    <p:sldLayoutId id="214748384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ts val="2300"/>
        </a:lnSpc>
        <a:spcBef>
          <a:spcPct val="0"/>
        </a:spcBef>
        <a:buNone/>
        <a:defRPr sz="2300" kern="1200" cap="all" baseline="0">
          <a:solidFill>
            <a:schemeClr val="accent6"/>
          </a:solidFill>
          <a:latin typeface="Arial" pitchFamily="34" charset="0"/>
          <a:ea typeface="+mj-ea"/>
          <a:cs typeface="Arial" pitchFamily="34" charset="0"/>
        </a:defRPr>
      </a:lvl1pPr>
    </p:titleStyle>
    <p:bodyStyle>
      <a:lvl1pPr marL="0" indent="0" algn="l" defTabSz="914400" rtl="0" eaLnBrk="1" latinLnBrk="0" hangingPunct="1">
        <a:spcBef>
          <a:spcPct val="20000"/>
        </a:spcBef>
        <a:buClr>
          <a:srgbClr val="2F85AA"/>
        </a:buClr>
        <a:buFont typeface="Wingdings" pitchFamily="2" charset="2"/>
        <a:buNone/>
        <a:defRPr sz="1400" kern="1200">
          <a:solidFill>
            <a:schemeClr val="accent6"/>
          </a:solidFill>
          <a:latin typeface="Arial" pitchFamily="34" charset="0"/>
          <a:ea typeface="+mn-ea"/>
          <a:cs typeface="Arial" pitchFamily="34" charset="0"/>
        </a:defRPr>
      </a:lvl1pPr>
      <a:lvl2pPr marL="182563" indent="-182563" algn="l" defTabSz="914400" rtl="0" eaLnBrk="1" latinLnBrk="0" hangingPunct="1">
        <a:spcBef>
          <a:spcPct val="20000"/>
        </a:spcBef>
        <a:buClr>
          <a:schemeClr val="accent3">
            <a:lumMod val="75000"/>
          </a:schemeClr>
        </a:buClr>
        <a:buFont typeface="Wingdings" panose="05000000000000000000" pitchFamily="2" charset="2"/>
        <a:buChar char="§"/>
        <a:defRPr sz="1300" kern="1200">
          <a:solidFill>
            <a:schemeClr val="accent6"/>
          </a:solidFill>
          <a:latin typeface="Arial" pitchFamily="34" charset="0"/>
          <a:ea typeface="+mn-ea"/>
          <a:cs typeface="Arial" pitchFamily="34" charset="0"/>
        </a:defRPr>
      </a:lvl2pPr>
      <a:lvl3pPr marL="344488" indent="-149225" algn="l" defTabSz="914400" rtl="0" eaLnBrk="1" latinLnBrk="0" hangingPunct="1">
        <a:spcBef>
          <a:spcPct val="20000"/>
        </a:spcBef>
        <a:buClr>
          <a:schemeClr val="accent3">
            <a:lumMod val="75000"/>
          </a:schemeClr>
        </a:buClr>
        <a:buFont typeface="Arial" pitchFamily="34" charset="0"/>
        <a:buChar char="•"/>
        <a:tabLst>
          <a:tab pos="400050" algn="l"/>
        </a:tabLst>
        <a:defRPr sz="1300" kern="1200">
          <a:solidFill>
            <a:schemeClr val="accent6"/>
          </a:solidFill>
          <a:latin typeface="Arial" pitchFamily="34" charset="0"/>
          <a:ea typeface="+mn-ea"/>
          <a:cs typeface="Arial" pitchFamily="34" charset="0"/>
        </a:defRPr>
      </a:lvl3pPr>
      <a:lvl4pPr marL="514350" indent="-171450" algn="l" defTabSz="914400" rtl="0" eaLnBrk="1" latinLnBrk="0" hangingPunct="1">
        <a:spcBef>
          <a:spcPct val="20000"/>
        </a:spcBef>
        <a:buClr>
          <a:schemeClr val="accent3">
            <a:lumMod val="75000"/>
          </a:schemeClr>
        </a:buClr>
        <a:buFont typeface="Arial" panose="020B0604020202020204" pitchFamily="34" charset="0"/>
        <a:buChar char="-"/>
        <a:defRPr sz="1100" kern="1200">
          <a:solidFill>
            <a:schemeClr val="accent6"/>
          </a:solidFill>
          <a:latin typeface="Arial" pitchFamily="34" charset="0"/>
          <a:ea typeface="+mn-ea"/>
          <a:cs typeface="Arial" pitchFamily="34" charset="0"/>
        </a:defRPr>
      </a:lvl4pPr>
      <a:lvl5pPr marL="685800" indent="-171450" algn="l" defTabSz="914400" rtl="0" eaLnBrk="1" latinLnBrk="0" hangingPunct="1">
        <a:spcBef>
          <a:spcPct val="20000"/>
        </a:spcBef>
        <a:buClr>
          <a:schemeClr val="accent3">
            <a:lumMod val="75000"/>
          </a:schemeClr>
        </a:buClr>
        <a:buSzPct val="100000"/>
        <a:buFont typeface="Arial" panose="020B0604020202020204" pitchFamily="34" charset="0"/>
        <a:buChar char="◦"/>
        <a:defRPr sz="1100" kern="1200">
          <a:solidFill>
            <a:schemeClr val="accent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diagramData" Target="../diagrams/data1.xml"/><Relationship Id="rId26" Type="http://schemas.openxmlformats.org/officeDocument/2006/relationships/diagramColors" Target="../diagrams/colors2.xml"/><Relationship Id="rId3" Type="http://schemas.openxmlformats.org/officeDocument/2006/relationships/tags" Target="../tags/tag3.xml"/><Relationship Id="rId21" Type="http://schemas.openxmlformats.org/officeDocument/2006/relationships/diagramColors" Target="../diagrams/colors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notesSlide" Target="../notesSlides/notesSlide6.xml"/><Relationship Id="rId25" Type="http://schemas.openxmlformats.org/officeDocument/2006/relationships/diagramQuickStyle" Target="../diagrams/quickStyle2.xml"/><Relationship Id="rId2" Type="http://schemas.openxmlformats.org/officeDocument/2006/relationships/tags" Target="../tags/tag2.xml"/><Relationship Id="rId16" Type="http://schemas.openxmlformats.org/officeDocument/2006/relationships/slideLayout" Target="../slideLayouts/slideLayout5.xml"/><Relationship Id="rId20" Type="http://schemas.openxmlformats.org/officeDocument/2006/relationships/diagramQuickStyle" Target="../diagrams/quickStyle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diagramLayout" Target="../diagrams/layout2.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diagramData" Target="../diagrams/data2.xml"/><Relationship Id="rId28" Type="http://schemas.openxmlformats.org/officeDocument/2006/relationships/image" Target="../media/image11.png"/><Relationship Id="rId10" Type="http://schemas.openxmlformats.org/officeDocument/2006/relationships/tags" Target="../tags/tag10.xml"/><Relationship Id="rId19" Type="http://schemas.openxmlformats.org/officeDocument/2006/relationships/diagramLayout" Target="../diagrams/layout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microsoft.com/office/2007/relationships/diagramDrawing" Target="../diagrams/drawing1.xml"/><Relationship Id="rId27" Type="http://schemas.microsoft.com/office/2007/relationships/diagramDrawing" Target="../diagrams/drawing2.xml"/></Relationships>
</file>

<file path=ppt/slides/_rels/slide8.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18" Type="http://schemas.openxmlformats.org/officeDocument/2006/relationships/tags" Target="../tags/tag33.xml"/><Relationship Id="rId3" Type="http://schemas.openxmlformats.org/officeDocument/2006/relationships/tags" Target="../tags/tag18.xml"/><Relationship Id="rId21" Type="http://schemas.openxmlformats.org/officeDocument/2006/relationships/tags" Target="../tags/tag36.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tags" Target="../tags/tag32.xml"/><Relationship Id="rId2" Type="http://schemas.openxmlformats.org/officeDocument/2006/relationships/tags" Target="../tags/tag17.xml"/><Relationship Id="rId16" Type="http://schemas.openxmlformats.org/officeDocument/2006/relationships/tags" Target="../tags/tag31.xml"/><Relationship Id="rId20" Type="http://schemas.openxmlformats.org/officeDocument/2006/relationships/tags" Target="../tags/tag35.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tags" Target="../tags/tag30.xml"/><Relationship Id="rId23" Type="http://schemas.openxmlformats.org/officeDocument/2006/relationships/image" Target="../media/image12.jpeg"/><Relationship Id="rId10" Type="http://schemas.openxmlformats.org/officeDocument/2006/relationships/tags" Target="../tags/tag25.xml"/><Relationship Id="rId19" Type="http://schemas.openxmlformats.org/officeDocument/2006/relationships/tags" Target="../tags/tag34.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 Id="rId22"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cap="none" dirty="0" smtClean="0"/>
              <a:t>FINANCIAL SERVICES FOR THE POOR</a:t>
            </a:r>
            <a:br>
              <a:rPr lang="en-US" cap="none" dirty="0" smtClean="0"/>
            </a:br>
            <a:endParaRPr lang="en-US" sz="2300" dirty="0"/>
          </a:p>
        </p:txBody>
      </p:sp>
      <p:sp>
        <p:nvSpPr>
          <p:cNvPr id="3" name="Subtitle 2"/>
          <p:cNvSpPr>
            <a:spLocks noGrp="1"/>
          </p:cNvSpPr>
          <p:nvPr>
            <p:ph type="subTitle" idx="1"/>
          </p:nvPr>
        </p:nvSpPr>
        <p:spPr/>
        <p:txBody>
          <a:bodyPr/>
          <a:lstStyle/>
          <a:p>
            <a:r>
              <a:rPr lang="en-US" dirty="0" smtClean="0"/>
              <a:t>ITU</a:t>
            </a:r>
            <a:endParaRPr lang="en-US" dirty="0"/>
          </a:p>
        </p:txBody>
      </p:sp>
      <p:sp>
        <p:nvSpPr>
          <p:cNvPr id="4" name="Content Placeholder 3"/>
          <p:cNvSpPr>
            <a:spLocks noGrp="1"/>
          </p:cNvSpPr>
          <p:nvPr>
            <p:ph type="body" sz="quarter" idx="14"/>
          </p:nvPr>
        </p:nvSpPr>
        <p:spPr/>
        <p:txBody>
          <a:bodyPr/>
          <a:lstStyle/>
          <a:p>
            <a:r>
              <a:rPr lang="en-US" dirty="0" smtClean="0"/>
              <a:t>David Lubinski, Senior Program Officer</a:t>
            </a:r>
          </a:p>
          <a:p>
            <a:r>
              <a:rPr lang="en-US" dirty="0" smtClean="0"/>
              <a:t>Financial Services for the Poor</a:t>
            </a:r>
            <a:endParaRPr lang="en-US" dirty="0"/>
          </a:p>
          <a:p>
            <a:endParaRPr lang="en-US" dirty="0"/>
          </a:p>
        </p:txBody>
      </p:sp>
      <p:sp>
        <p:nvSpPr>
          <p:cNvPr id="7" name="Date Placeholder 6"/>
          <p:cNvSpPr>
            <a:spLocks noGrp="1"/>
          </p:cNvSpPr>
          <p:nvPr>
            <p:ph type="dt" sz="half" idx="2"/>
          </p:nvPr>
        </p:nvSpPr>
        <p:spPr>
          <a:xfrm>
            <a:off x="373711" y="3493008"/>
            <a:ext cx="8338489" cy="274637"/>
          </a:xfrm>
        </p:spPr>
        <p:txBody>
          <a:bodyPr/>
          <a:lstStyle/>
          <a:p>
            <a:r>
              <a:rPr lang="en-US" dirty="0" smtClean="0"/>
              <a:t>December 2014</a:t>
            </a:r>
            <a:endParaRPr lang="en-US" dirty="0"/>
          </a:p>
        </p:txBody>
      </p:sp>
    </p:spTree>
    <p:extLst>
      <p:ext uri="{BB962C8B-B14F-4D97-AF65-F5344CB8AC3E}">
        <p14:creationId xmlns:p14="http://schemas.microsoft.com/office/powerpoint/2010/main" val="222631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pic>
        <p:nvPicPr>
          <p:cNvPr id="8" name="Picture Placeholder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grpSp>
        <p:nvGrpSpPr>
          <p:cNvPr id="9" name="Group 8"/>
          <p:cNvGrpSpPr/>
          <p:nvPr/>
        </p:nvGrpSpPr>
        <p:grpSpPr>
          <a:xfrm>
            <a:off x="0" y="217559"/>
            <a:ext cx="3524250" cy="817492"/>
            <a:chOff x="342866" y="1656727"/>
            <a:chExt cx="3292475" cy="2608333"/>
          </a:xfrm>
        </p:grpSpPr>
        <p:sp>
          <p:nvSpPr>
            <p:cNvPr id="10" name="Rectangle 9"/>
            <p:cNvSpPr/>
            <p:nvPr/>
          </p:nvSpPr>
          <p:spPr>
            <a:xfrm>
              <a:off x="342866" y="1656727"/>
              <a:ext cx="3292475" cy="2608333"/>
            </a:xfrm>
            <a:prstGeom prst="rect">
              <a:avLst/>
            </a:prstGeom>
            <a:solidFill>
              <a:schemeClr val="accent6">
                <a:alpha val="3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342866" y="1656727"/>
              <a:ext cx="3292475" cy="2608333"/>
            </a:xfrm>
            <a:prstGeom prst="rect">
              <a:avLst/>
            </a:prstGeom>
            <a:solidFill>
              <a:schemeClr val="accent6">
                <a:alpha val="3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365125" y="402701"/>
            <a:ext cx="2743200" cy="414948"/>
          </a:xfrm>
          <a:prstGeom prst="rect">
            <a:avLst/>
          </a:prstGeom>
          <a:noFill/>
        </p:spPr>
        <p:txBody>
          <a:bodyPr wrap="square" lIns="0" tIns="0" rIns="0" bIns="0" rtlCol="0">
            <a:noAutofit/>
          </a:bodyPr>
          <a:lstStyle/>
          <a:p>
            <a:pPr>
              <a:lnSpc>
                <a:spcPts val="3100"/>
              </a:lnSpc>
            </a:pPr>
            <a:r>
              <a:rPr lang="en-US" sz="2300" b="1" spc="100" dirty="0">
                <a:solidFill>
                  <a:schemeClr val="bg1"/>
                </a:solidFill>
                <a:latin typeface="Arial" panose="020B0604020202020204" pitchFamily="34" charset="0"/>
                <a:cs typeface="Arial" panose="020B0604020202020204" pitchFamily="34" charset="0"/>
              </a:rPr>
              <a:t>THANK</a:t>
            </a:r>
            <a:r>
              <a:rPr lang="en-US" sz="2300" b="1" dirty="0" smtClean="0">
                <a:solidFill>
                  <a:schemeClr val="bg1"/>
                </a:solidFill>
                <a:latin typeface="Arial" panose="020B0604020202020204" pitchFamily="34" charset="0"/>
                <a:cs typeface="Arial" panose="020B0604020202020204" pitchFamily="34" charset="0"/>
              </a:rPr>
              <a:t> </a:t>
            </a:r>
            <a:r>
              <a:rPr lang="en-US" sz="2300" b="1" spc="100" dirty="0">
                <a:solidFill>
                  <a:schemeClr val="bg1"/>
                </a:solidFill>
                <a:latin typeface="Arial" panose="020B0604020202020204" pitchFamily="34" charset="0"/>
                <a:cs typeface="Arial" panose="020B0604020202020204" pitchFamily="34" charset="0"/>
              </a:rPr>
              <a:t>YOU</a:t>
            </a:r>
          </a:p>
        </p:txBody>
      </p:sp>
      <p:sp>
        <p:nvSpPr>
          <p:cNvPr id="13" name="Rectangle 12"/>
          <p:cNvSpPr/>
          <p:nvPr/>
        </p:nvSpPr>
        <p:spPr>
          <a:xfrm>
            <a:off x="0" y="501982"/>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10628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p:sp>
      <p:pic>
        <p:nvPicPr>
          <p:cNvPr id="4" name="Picture Placeholder 2"/>
          <p:cNvPicPr>
            <a:picLocks noChangeAspect="1"/>
          </p:cNvPicPr>
          <p:nvPr/>
        </p:nvPicPr>
        <p:blipFill rotWithShape="1">
          <a:blip r:embed="rId2">
            <a:extLst>
              <a:ext uri="{28A0092B-C50C-407E-A947-70E740481C1C}">
                <a14:useLocalDpi xmlns:a14="http://schemas.microsoft.com/office/drawing/2010/main" val="0"/>
              </a:ext>
            </a:extLst>
          </a:blip>
          <a:srcRect l="5671" t="10824" r="5809" b="14412"/>
          <a:stretch/>
        </p:blipFill>
        <p:spPr>
          <a:xfrm>
            <a:off x="0" y="0"/>
            <a:ext cx="9144000" cy="5143500"/>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292475"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644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4" name="Slide Number Placeholder 3"/>
          <p:cNvSpPr>
            <a:spLocks noGrp="1"/>
          </p:cNvSpPr>
          <p:nvPr>
            <p:ph type="sldNum" sz="quarter" idx="15"/>
          </p:nvPr>
        </p:nvSpPr>
        <p:spPr/>
        <p:txBody>
          <a:bodyPr/>
          <a:lstStyle/>
          <a:p>
            <a:fld id="{D3F7C509-FEEF-45D3-B896-7C07814C0C13}" type="slidenum">
              <a:rPr lang="en-US" smtClean="0">
                <a:solidFill>
                  <a:srgbClr val="000000"/>
                </a:solidFill>
              </a:rPr>
              <a:pPr/>
              <a:t>3</a:t>
            </a:fld>
            <a:endParaRPr lang="en-US" dirty="0">
              <a:solidFill>
                <a:srgbClr val="000000"/>
              </a:solidFill>
            </a:endParaRPr>
          </a:p>
        </p:txBody>
      </p:sp>
      <p:sp>
        <p:nvSpPr>
          <p:cNvPr id="2" name="Title 1"/>
          <p:cNvSpPr>
            <a:spLocks noGrp="1"/>
          </p:cNvSpPr>
          <p:nvPr>
            <p:ph type="title"/>
          </p:nvPr>
        </p:nvSpPr>
        <p:spPr/>
        <p:txBody>
          <a:bodyPr>
            <a:noAutofit/>
          </a:bodyPr>
          <a:lstStyle/>
          <a:p>
            <a:r>
              <a:rPr lang="en-US" dirty="0"/>
              <a:t>OUR GLOBAL Reach and Presence</a:t>
            </a:r>
          </a:p>
        </p:txBody>
      </p:sp>
      <p:sp>
        <p:nvSpPr>
          <p:cNvPr id="290" name="Rectangle 289"/>
          <p:cNvSpPr/>
          <p:nvPr/>
        </p:nvSpPr>
        <p:spPr>
          <a:xfrm>
            <a:off x="7048944" y="1322554"/>
            <a:ext cx="1558956" cy="104140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sz="3600" b="1" dirty="0" smtClean="0">
                <a:solidFill>
                  <a:schemeClr val="bg1"/>
                </a:solidFill>
                <a:latin typeface="Arial"/>
                <a:cs typeface="Arial"/>
              </a:rPr>
              <a:t>1,200</a:t>
            </a:r>
          </a:p>
          <a:p>
            <a:pPr algn="ctr"/>
            <a:r>
              <a:rPr lang="en-US" sz="900" dirty="0" smtClean="0">
                <a:solidFill>
                  <a:schemeClr val="bg1"/>
                </a:solidFill>
                <a:latin typeface="Arial"/>
                <a:cs typeface="Arial"/>
              </a:rPr>
              <a:t>2012 active grantees</a:t>
            </a:r>
            <a:endParaRPr lang="en-US" sz="900" dirty="0">
              <a:solidFill>
                <a:schemeClr val="bg1"/>
              </a:solidFill>
              <a:latin typeface="Arial"/>
              <a:cs typeface="Arial"/>
            </a:endParaRPr>
          </a:p>
        </p:txBody>
      </p:sp>
      <p:sp>
        <p:nvSpPr>
          <p:cNvPr id="291" name="Rectangle 290"/>
          <p:cNvSpPr/>
          <p:nvPr/>
        </p:nvSpPr>
        <p:spPr>
          <a:xfrm>
            <a:off x="7048944" y="3626040"/>
            <a:ext cx="1564304" cy="10371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spc="-300" dirty="0" smtClean="0">
                <a:solidFill>
                  <a:schemeClr val="bg1"/>
                </a:solidFill>
                <a:latin typeface="Arial"/>
                <a:cs typeface="Arial"/>
              </a:rPr>
              <a:t>1,</a:t>
            </a:r>
            <a:r>
              <a:rPr lang="en-US" sz="3600" b="1" spc="-150" dirty="0" smtClean="0">
                <a:solidFill>
                  <a:schemeClr val="bg1"/>
                </a:solidFill>
                <a:latin typeface="Arial"/>
                <a:cs typeface="Arial"/>
              </a:rPr>
              <a:t>1</a:t>
            </a:r>
            <a:r>
              <a:rPr lang="en-US" sz="3600" b="1" dirty="0" smtClean="0">
                <a:solidFill>
                  <a:schemeClr val="bg1"/>
                </a:solidFill>
                <a:latin typeface="Arial"/>
                <a:cs typeface="Arial"/>
              </a:rPr>
              <a:t>00</a:t>
            </a:r>
          </a:p>
          <a:p>
            <a:pPr algn="ctr"/>
            <a:r>
              <a:rPr lang="en-US" sz="900" dirty="0" smtClean="0">
                <a:solidFill>
                  <a:schemeClr val="bg1"/>
                </a:solidFill>
                <a:latin typeface="Arial"/>
                <a:cs typeface="Arial"/>
              </a:rPr>
              <a:t>2012 employees worldwide</a:t>
            </a:r>
            <a:endParaRPr lang="en-US" sz="900" dirty="0">
              <a:solidFill>
                <a:schemeClr val="bg1"/>
              </a:solidFill>
              <a:latin typeface="Arial"/>
              <a:cs typeface="Arial"/>
            </a:endParaRPr>
          </a:p>
        </p:txBody>
      </p:sp>
      <p:sp>
        <p:nvSpPr>
          <p:cNvPr id="292" name="Rectangle 291"/>
          <p:cNvSpPr/>
          <p:nvPr/>
        </p:nvSpPr>
        <p:spPr>
          <a:xfrm>
            <a:off x="7044710" y="2476500"/>
            <a:ext cx="1564304" cy="103515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sz="3600" b="1" dirty="0">
                <a:solidFill>
                  <a:schemeClr val="bg1"/>
                </a:solidFill>
                <a:latin typeface="Arial"/>
                <a:cs typeface="Arial"/>
              </a:rPr>
              <a:t>$3.4B</a:t>
            </a:r>
          </a:p>
          <a:p>
            <a:pPr algn="ctr"/>
            <a:r>
              <a:rPr lang="en-US" sz="900" dirty="0">
                <a:solidFill>
                  <a:schemeClr val="bg1"/>
                </a:solidFill>
                <a:latin typeface="Arial"/>
                <a:cs typeface="Arial"/>
              </a:rPr>
              <a:t>2012 grant payments</a:t>
            </a:r>
          </a:p>
        </p:txBody>
      </p:sp>
      <p:sp>
        <p:nvSpPr>
          <p:cNvPr id="293" name="white box"/>
          <p:cNvSpPr/>
          <p:nvPr/>
        </p:nvSpPr>
        <p:spPr>
          <a:xfrm>
            <a:off x="365125" y="1322388"/>
            <a:ext cx="6515100" cy="3340100"/>
          </a:xfrm>
          <a:prstGeom prst="rect">
            <a:avLst/>
          </a:prstGeom>
          <a:solidFill>
            <a:schemeClr val="bg1">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94" name="Map"/>
          <p:cNvGrpSpPr/>
          <p:nvPr/>
        </p:nvGrpSpPr>
        <p:grpSpPr>
          <a:xfrm>
            <a:off x="508230" y="1470612"/>
            <a:ext cx="6232295" cy="3064876"/>
            <a:chOff x="1029776" y="1212944"/>
            <a:chExt cx="7038163" cy="3461181"/>
          </a:xfrm>
          <a:solidFill>
            <a:schemeClr val="accent5">
              <a:lumMod val="60000"/>
              <a:lumOff val="40000"/>
            </a:schemeClr>
          </a:solidFill>
        </p:grpSpPr>
        <p:grpSp>
          <p:nvGrpSpPr>
            <p:cNvPr id="295" name="Group 294"/>
            <p:cNvGrpSpPr/>
            <p:nvPr/>
          </p:nvGrpSpPr>
          <p:grpSpPr>
            <a:xfrm>
              <a:off x="1186191" y="3006804"/>
              <a:ext cx="94346" cy="66991"/>
              <a:chOff x="1338591" y="3159204"/>
              <a:chExt cx="94346" cy="66991"/>
            </a:xfrm>
            <a:grpFill/>
          </p:grpSpPr>
          <p:sp>
            <p:nvSpPr>
              <p:cNvPr id="543" name="Freeform 52"/>
              <p:cNvSpPr>
                <a:spLocks/>
              </p:cNvSpPr>
              <p:nvPr/>
            </p:nvSpPr>
            <p:spPr bwMode="auto">
              <a:xfrm>
                <a:off x="1393212" y="3184015"/>
                <a:ext cx="14897" cy="12406"/>
              </a:xfrm>
              <a:custGeom>
                <a:avLst/>
                <a:gdLst/>
                <a:ahLst/>
                <a:cxnLst>
                  <a:cxn ang="0">
                    <a:pos x="12" y="6"/>
                  </a:cxn>
                  <a:cxn ang="0">
                    <a:pos x="10" y="2"/>
                  </a:cxn>
                  <a:cxn ang="0">
                    <a:pos x="4" y="0"/>
                  </a:cxn>
                  <a:cxn ang="0">
                    <a:pos x="0" y="4"/>
                  </a:cxn>
                  <a:cxn ang="0">
                    <a:pos x="4" y="6"/>
                  </a:cxn>
                  <a:cxn ang="0">
                    <a:pos x="10" y="10"/>
                  </a:cxn>
                  <a:cxn ang="0">
                    <a:pos x="12" y="6"/>
                  </a:cxn>
                </a:cxnLst>
                <a:rect l="0" t="0" r="r" b="b"/>
                <a:pathLst>
                  <a:path w="12" h="10">
                    <a:moveTo>
                      <a:pt x="12" y="6"/>
                    </a:moveTo>
                    <a:lnTo>
                      <a:pt x="10" y="2"/>
                    </a:lnTo>
                    <a:lnTo>
                      <a:pt x="4" y="0"/>
                    </a:lnTo>
                    <a:lnTo>
                      <a:pt x="0" y="4"/>
                    </a:lnTo>
                    <a:lnTo>
                      <a:pt x="4" y="6"/>
                    </a:lnTo>
                    <a:lnTo>
                      <a:pt x="10" y="10"/>
                    </a:lnTo>
                    <a:lnTo>
                      <a:pt x="12" y="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44" name="Freeform 53"/>
              <p:cNvSpPr>
                <a:spLocks/>
              </p:cNvSpPr>
              <p:nvPr/>
            </p:nvSpPr>
            <p:spPr bwMode="auto">
              <a:xfrm>
                <a:off x="1413075" y="3201384"/>
                <a:ext cx="19862" cy="24811"/>
              </a:xfrm>
              <a:custGeom>
                <a:avLst/>
                <a:gdLst/>
                <a:ahLst/>
                <a:cxnLst>
                  <a:cxn ang="0">
                    <a:pos x="16" y="14"/>
                  </a:cxn>
                  <a:cxn ang="0">
                    <a:pos x="8" y="16"/>
                  </a:cxn>
                  <a:cxn ang="0">
                    <a:pos x="4" y="20"/>
                  </a:cxn>
                  <a:cxn ang="0">
                    <a:pos x="0" y="12"/>
                  </a:cxn>
                  <a:cxn ang="0">
                    <a:pos x="0" y="6"/>
                  </a:cxn>
                  <a:cxn ang="0">
                    <a:pos x="4" y="0"/>
                  </a:cxn>
                  <a:cxn ang="0">
                    <a:pos x="8" y="2"/>
                  </a:cxn>
                  <a:cxn ang="0">
                    <a:pos x="14" y="6"/>
                  </a:cxn>
                  <a:cxn ang="0">
                    <a:pos x="16" y="14"/>
                  </a:cxn>
                </a:cxnLst>
                <a:rect l="0" t="0" r="r" b="b"/>
                <a:pathLst>
                  <a:path w="16" h="20">
                    <a:moveTo>
                      <a:pt x="16" y="14"/>
                    </a:moveTo>
                    <a:lnTo>
                      <a:pt x="8" y="16"/>
                    </a:lnTo>
                    <a:lnTo>
                      <a:pt x="4" y="20"/>
                    </a:lnTo>
                    <a:lnTo>
                      <a:pt x="0" y="12"/>
                    </a:lnTo>
                    <a:lnTo>
                      <a:pt x="0" y="6"/>
                    </a:lnTo>
                    <a:lnTo>
                      <a:pt x="4" y="0"/>
                    </a:lnTo>
                    <a:lnTo>
                      <a:pt x="8" y="2"/>
                    </a:lnTo>
                    <a:lnTo>
                      <a:pt x="14" y="6"/>
                    </a:lnTo>
                    <a:lnTo>
                      <a:pt x="16" y="14"/>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45" name="Freeform 54"/>
              <p:cNvSpPr>
                <a:spLocks/>
              </p:cNvSpPr>
              <p:nvPr/>
            </p:nvSpPr>
            <p:spPr bwMode="auto">
              <a:xfrm>
                <a:off x="1368384" y="3169129"/>
                <a:ext cx="7448" cy="9925"/>
              </a:xfrm>
              <a:custGeom>
                <a:avLst/>
                <a:gdLst/>
                <a:ahLst/>
                <a:cxnLst>
                  <a:cxn ang="0">
                    <a:pos x="6" y="6"/>
                  </a:cxn>
                  <a:cxn ang="0">
                    <a:pos x="4" y="0"/>
                  </a:cxn>
                  <a:cxn ang="0">
                    <a:pos x="0" y="0"/>
                  </a:cxn>
                  <a:cxn ang="0">
                    <a:pos x="0" y="4"/>
                  </a:cxn>
                  <a:cxn ang="0">
                    <a:pos x="2" y="8"/>
                  </a:cxn>
                  <a:cxn ang="0">
                    <a:pos x="6" y="6"/>
                  </a:cxn>
                </a:cxnLst>
                <a:rect l="0" t="0" r="r" b="b"/>
                <a:pathLst>
                  <a:path w="6" h="8">
                    <a:moveTo>
                      <a:pt x="6" y="6"/>
                    </a:moveTo>
                    <a:lnTo>
                      <a:pt x="4" y="0"/>
                    </a:lnTo>
                    <a:lnTo>
                      <a:pt x="0" y="0"/>
                    </a:lnTo>
                    <a:lnTo>
                      <a:pt x="0" y="4"/>
                    </a:lnTo>
                    <a:lnTo>
                      <a:pt x="2" y="8"/>
                    </a:lnTo>
                    <a:lnTo>
                      <a:pt x="6" y="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46" name="Freeform 56"/>
              <p:cNvSpPr>
                <a:spLocks/>
              </p:cNvSpPr>
              <p:nvPr/>
            </p:nvSpPr>
            <p:spPr bwMode="auto">
              <a:xfrm>
                <a:off x="1338591" y="3159204"/>
                <a:ext cx="7448" cy="4962"/>
              </a:xfrm>
              <a:custGeom>
                <a:avLst/>
                <a:gdLst/>
                <a:ahLst/>
                <a:cxnLst>
                  <a:cxn ang="0">
                    <a:pos x="4" y="0"/>
                  </a:cxn>
                  <a:cxn ang="0">
                    <a:pos x="0" y="0"/>
                  </a:cxn>
                  <a:cxn ang="0">
                    <a:pos x="2" y="4"/>
                  </a:cxn>
                  <a:cxn ang="0">
                    <a:pos x="6" y="4"/>
                  </a:cxn>
                  <a:cxn ang="0">
                    <a:pos x="4" y="0"/>
                  </a:cxn>
                </a:cxnLst>
                <a:rect l="0" t="0" r="r" b="b"/>
                <a:pathLst>
                  <a:path w="6" h="4">
                    <a:moveTo>
                      <a:pt x="4" y="0"/>
                    </a:moveTo>
                    <a:lnTo>
                      <a:pt x="0" y="0"/>
                    </a:lnTo>
                    <a:lnTo>
                      <a:pt x="2" y="4"/>
                    </a:lnTo>
                    <a:lnTo>
                      <a:pt x="6" y="4"/>
                    </a:lnTo>
                    <a:lnTo>
                      <a:pt x="4"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grpSp>
        <p:sp>
          <p:nvSpPr>
            <p:cNvPr id="296" name="Freeform 38"/>
            <p:cNvSpPr>
              <a:spLocks/>
            </p:cNvSpPr>
            <p:nvPr/>
          </p:nvSpPr>
          <p:spPr bwMode="auto">
            <a:xfrm>
              <a:off x="1029776" y="1733982"/>
              <a:ext cx="737385" cy="513595"/>
            </a:xfrm>
            <a:custGeom>
              <a:avLst/>
              <a:gdLst/>
              <a:ahLst/>
              <a:cxnLst>
                <a:cxn ang="0">
                  <a:pos x="540" y="354"/>
                </a:cxn>
                <a:cxn ang="0">
                  <a:pos x="510" y="318"/>
                </a:cxn>
                <a:cxn ang="0">
                  <a:pos x="500" y="332"/>
                </a:cxn>
                <a:cxn ang="0">
                  <a:pos x="464" y="324"/>
                </a:cxn>
                <a:cxn ang="0">
                  <a:pos x="414" y="298"/>
                </a:cxn>
                <a:cxn ang="0">
                  <a:pos x="362" y="288"/>
                </a:cxn>
                <a:cxn ang="0">
                  <a:pos x="318" y="272"/>
                </a:cxn>
                <a:cxn ang="0">
                  <a:pos x="314" y="294"/>
                </a:cxn>
                <a:cxn ang="0">
                  <a:pos x="278" y="304"/>
                </a:cxn>
                <a:cxn ang="0">
                  <a:pos x="252" y="298"/>
                </a:cxn>
                <a:cxn ang="0">
                  <a:pos x="270" y="274"/>
                </a:cxn>
                <a:cxn ang="0">
                  <a:pos x="274" y="266"/>
                </a:cxn>
                <a:cxn ang="0">
                  <a:pos x="236" y="298"/>
                </a:cxn>
                <a:cxn ang="0">
                  <a:pos x="222" y="322"/>
                </a:cxn>
                <a:cxn ang="0">
                  <a:pos x="196" y="348"/>
                </a:cxn>
                <a:cxn ang="0">
                  <a:pos x="146" y="384"/>
                </a:cxn>
                <a:cxn ang="0">
                  <a:pos x="112" y="398"/>
                </a:cxn>
                <a:cxn ang="0">
                  <a:pos x="90" y="408"/>
                </a:cxn>
                <a:cxn ang="0">
                  <a:pos x="84" y="394"/>
                </a:cxn>
                <a:cxn ang="0">
                  <a:pos x="114" y="382"/>
                </a:cxn>
                <a:cxn ang="0">
                  <a:pos x="156" y="354"/>
                </a:cxn>
                <a:cxn ang="0">
                  <a:pos x="170" y="320"/>
                </a:cxn>
                <a:cxn ang="0">
                  <a:pos x="138" y="328"/>
                </a:cxn>
                <a:cxn ang="0">
                  <a:pos x="100" y="328"/>
                </a:cxn>
                <a:cxn ang="0">
                  <a:pos x="86" y="286"/>
                </a:cxn>
                <a:cxn ang="0">
                  <a:pos x="56" y="300"/>
                </a:cxn>
                <a:cxn ang="0">
                  <a:pos x="48" y="274"/>
                </a:cxn>
                <a:cxn ang="0">
                  <a:pos x="24" y="258"/>
                </a:cxn>
                <a:cxn ang="0">
                  <a:pos x="46" y="226"/>
                </a:cxn>
                <a:cxn ang="0">
                  <a:pos x="80" y="214"/>
                </a:cxn>
                <a:cxn ang="0">
                  <a:pos x="102" y="184"/>
                </a:cxn>
                <a:cxn ang="0">
                  <a:pos x="86" y="180"/>
                </a:cxn>
                <a:cxn ang="0">
                  <a:pos x="20" y="168"/>
                </a:cxn>
                <a:cxn ang="0">
                  <a:pos x="10" y="150"/>
                </a:cxn>
                <a:cxn ang="0">
                  <a:pos x="60" y="132"/>
                </a:cxn>
                <a:cxn ang="0">
                  <a:pos x="100" y="142"/>
                </a:cxn>
                <a:cxn ang="0">
                  <a:pos x="102" y="132"/>
                </a:cxn>
                <a:cxn ang="0">
                  <a:pos x="84" y="116"/>
                </a:cxn>
                <a:cxn ang="0">
                  <a:pos x="44" y="94"/>
                </a:cxn>
                <a:cxn ang="0">
                  <a:pos x="22" y="68"/>
                </a:cxn>
                <a:cxn ang="0">
                  <a:pos x="88" y="28"/>
                </a:cxn>
                <a:cxn ang="0">
                  <a:pos x="132" y="12"/>
                </a:cxn>
                <a:cxn ang="0">
                  <a:pos x="186" y="8"/>
                </a:cxn>
                <a:cxn ang="0">
                  <a:pos x="244" y="16"/>
                </a:cxn>
                <a:cxn ang="0">
                  <a:pos x="318" y="30"/>
                </a:cxn>
                <a:cxn ang="0">
                  <a:pos x="400" y="40"/>
                </a:cxn>
                <a:cxn ang="0">
                  <a:pos x="438" y="288"/>
                </a:cxn>
                <a:cxn ang="0">
                  <a:pos x="478" y="316"/>
                </a:cxn>
                <a:cxn ang="0">
                  <a:pos x="508" y="300"/>
                </a:cxn>
                <a:cxn ang="0">
                  <a:pos x="556" y="358"/>
                </a:cxn>
                <a:cxn ang="0">
                  <a:pos x="594" y="394"/>
                </a:cxn>
                <a:cxn ang="0">
                  <a:pos x="582" y="394"/>
                </a:cxn>
              </a:cxnLst>
              <a:rect l="0" t="0" r="r" b="b"/>
              <a:pathLst>
                <a:path w="594" h="414">
                  <a:moveTo>
                    <a:pt x="568" y="384"/>
                  </a:moveTo>
                  <a:lnTo>
                    <a:pt x="552" y="370"/>
                  </a:lnTo>
                  <a:lnTo>
                    <a:pt x="542" y="362"/>
                  </a:lnTo>
                  <a:lnTo>
                    <a:pt x="540" y="354"/>
                  </a:lnTo>
                  <a:lnTo>
                    <a:pt x="530" y="342"/>
                  </a:lnTo>
                  <a:lnTo>
                    <a:pt x="522" y="336"/>
                  </a:lnTo>
                  <a:lnTo>
                    <a:pt x="518" y="330"/>
                  </a:lnTo>
                  <a:lnTo>
                    <a:pt x="510" y="318"/>
                  </a:lnTo>
                  <a:lnTo>
                    <a:pt x="506" y="322"/>
                  </a:lnTo>
                  <a:lnTo>
                    <a:pt x="510" y="334"/>
                  </a:lnTo>
                  <a:lnTo>
                    <a:pt x="506" y="338"/>
                  </a:lnTo>
                  <a:lnTo>
                    <a:pt x="500" y="332"/>
                  </a:lnTo>
                  <a:lnTo>
                    <a:pt x="496" y="328"/>
                  </a:lnTo>
                  <a:lnTo>
                    <a:pt x="492" y="336"/>
                  </a:lnTo>
                  <a:lnTo>
                    <a:pt x="480" y="332"/>
                  </a:lnTo>
                  <a:lnTo>
                    <a:pt x="464" y="324"/>
                  </a:lnTo>
                  <a:lnTo>
                    <a:pt x="440" y="310"/>
                  </a:lnTo>
                  <a:lnTo>
                    <a:pt x="438" y="302"/>
                  </a:lnTo>
                  <a:lnTo>
                    <a:pt x="426" y="304"/>
                  </a:lnTo>
                  <a:lnTo>
                    <a:pt x="414" y="298"/>
                  </a:lnTo>
                  <a:lnTo>
                    <a:pt x="400" y="296"/>
                  </a:lnTo>
                  <a:lnTo>
                    <a:pt x="378" y="296"/>
                  </a:lnTo>
                  <a:lnTo>
                    <a:pt x="368" y="296"/>
                  </a:lnTo>
                  <a:lnTo>
                    <a:pt x="362" y="288"/>
                  </a:lnTo>
                  <a:lnTo>
                    <a:pt x="348" y="286"/>
                  </a:lnTo>
                  <a:lnTo>
                    <a:pt x="344" y="280"/>
                  </a:lnTo>
                  <a:lnTo>
                    <a:pt x="332" y="274"/>
                  </a:lnTo>
                  <a:lnTo>
                    <a:pt x="318" y="272"/>
                  </a:lnTo>
                  <a:lnTo>
                    <a:pt x="306" y="272"/>
                  </a:lnTo>
                  <a:lnTo>
                    <a:pt x="306" y="280"/>
                  </a:lnTo>
                  <a:lnTo>
                    <a:pt x="310" y="286"/>
                  </a:lnTo>
                  <a:lnTo>
                    <a:pt x="314" y="294"/>
                  </a:lnTo>
                  <a:lnTo>
                    <a:pt x="310" y="296"/>
                  </a:lnTo>
                  <a:lnTo>
                    <a:pt x="294" y="296"/>
                  </a:lnTo>
                  <a:lnTo>
                    <a:pt x="286" y="298"/>
                  </a:lnTo>
                  <a:lnTo>
                    <a:pt x="278" y="304"/>
                  </a:lnTo>
                  <a:lnTo>
                    <a:pt x="268" y="312"/>
                  </a:lnTo>
                  <a:lnTo>
                    <a:pt x="256" y="316"/>
                  </a:lnTo>
                  <a:lnTo>
                    <a:pt x="250" y="308"/>
                  </a:lnTo>
                  <a:lnTo>
                    <a:pt x="252" y="298"/>
                  </a:lnTo>
                  <a:lnTo>
                    <a:pt x="256" y="290"/>
                  </a:lnTo>
                  <a:lnTo>
                    <a:pt x="258" y="280"/>
                  </a:lnTo>
                  <a:lnTo>
                    <a:pt x="262" y="276"/>
                  </a:lnTo>
                  <a:lnTo>
                    <a:pt x="270" y="274"/>
                  </a:lnTo>
                  <a:lnTo>
                    <a:pt x="280" y="272"/>
                  </a:lnTo>
                  <a:lnTo>
                    <a:pt x="284" y="264"/>
                  </a:lnTo>
                  <a:lnTo>
                    <a:pt x="286" y="260"/>
                  </a:lnTo>
                  <a:lnTo>
                    <a:pt x="274" y="266"/>
                  </a:lnTo>
                  <a:lnTo>
                    <a:pt x="264" y="268"/>
                  </a:lnTo>
                  <a:lnTo>
                    <a:pt x="244" y="282"/>
                  </a:lnTo>
                  <a:lnTo>
                    <a:pt x="236" y="290"/>
                  </a:lnTo>
                  <a:lnTo>
                    <a:pt x="236" y="298"/>
                  </a:lnTo>
                  <a:lnTo>
                    <a:pt x="230" y="304"/>
                  </a:lnTo>
                  <a:lnTo>
                    <a:pt x="220" y="306"/>
                  </a:lnTo>
                  <a:lnTo>
                    <a:pt x="216" y="314"/>
                  </a:lnTo>
                  <a:lnTo>
                    <a:pt x="222" y="322"/>
                  </a:lnTo>
                  <a:lnTo>
                    <a:pt x="224" y="326"/>
                  </a:lnTo>
                  <a:lnTo>
                    <a:pt x="218" y="332"/>
                  </a:lnTo>
                  <a:lnTo>
                    <a:pt x="208" y="340"/>
                  </a:lnTo>
                  <a:lnTo>
                    <a:pt x="196" y="348"/>
                  </a:lnTo>
                  <a:lnTo>
                    <a:pt x="176" y="360"/>
                  </a:lnTo>
                  <a:lnTo>
                    <a:pt x="154" y="372"/>
                  </a:lnTo>
                  <a:lnTo>
                    <a:pt x="148" y="378"/>
                  </a:lnTo>
                  <a:lnTo>
                    <a:pt x="146" y="384"/>
                  </a:lnTo>
                  <a:lnTo>
                    <a:pt x="134" y="390"/>
                  </a:lnTo>
                  <a:lnTo>
                    <a:pt x="130" y="394"/>
                  </a:lnTo>
                  <a:lnTo>
                    <a:pt x="116" y="394"/>
                  </a:lnTo>
                  <a:lnTo>
                    <a:pt x="112" y="398"/>
                  </a:lnTo>
                  <a:lnTo>
                    <a:pt x="104" y="402"/>
                  </a:lnTo>
                  <a:lnTo>
                    <a:pt x="98" y="398"/>
                  </a:lnTo>
                  <a:lnTo>
                    <a:pt x="94" y="400"/>
                  </a:lnTo>
                  <a:lnTo>
                    <a:pt x="90" y="408"/>
                  </a:lnTo>
                  <a:lnTo>
                    <a:pt x="84" y="412"/>
                  </a:lnTo>
                  <a:lnTo>
                    <a:pt x="76" y="410"/>
                  </a:lnTo>
                  <a:lnTo>
                    <a:pt x="78" y="402"/>
                  </a:lnTo>
                  <a:lnTo>
                    <a:pt x="84" y="394"/>
                  </a:lnTo>
                  <a:lnTo>
                    <a:pt x="90" y="390"/>
                  </a:lnTo>
                  <a:lnTo>
                    <a:pt x="100" y="388"/>
                  </a:lnTo>
                  <a:lnTo>
                    <a:pt x="110" y="388"/>
                  </a:lnTo>
                  <a:lnTo>
                    <a:pt x="114" y="382"/>
                  </a:lnTo>
                  <a:lnTo>
                    <a:pt x="124" y="378"/>
                  </a:lnTo>
                  <a:lnTo>
                    <a:pt x="140" y="366"/>
                  </a:lnTo>
                  <a:lnTo>
                    <a:pt x="150" y="356"/>
                  </a:lnTo>
                  <a:lnTo>
                    <a:pt x="156" y="354"/>
                  </a:lnTo>
                  <a:lnTo>
                    <a:pt x="160" y="342"/>
                  </a:lnTo>
                  <a:lnTo>
                    <a:pt x="160" y="332"/>
                  </a:lnTo>
                  <a:lnTo>
                    <a:pt x="168" y="328"/>
                  </a:lnTo>
                  <a:lnTo>
                    <a:pt x="170" y="320"/>
                  </a:lnTo>
                  <a:lnTo>
                    <a:pt x="160" y="322"/>
                  </a:lnTo>
                  <a:lnTo>
                    <a:pt x="148" y="328"/>
                  </a:lnTo>
                  <a:lnTo>
                    <a:pt x="142" y="322"/>
                  </a:lnTo>
                  <a:lnTo>
                    <a:pt x="138" y="328"/>
                  </a:lnTo>
                  <a:lnTo>
                    <a:pt x="134" y="330"/>
                  </a:lnTo>
                  <a:lnTo>
                    <a:pt x="126" y="322"/>
                  </a:lnTo>
                  <a:lnTo>
                    <a:pt x="110" y="320"/>
                  </a:lnTo>
                  <a:lnTo>
                    <a:pt x="100" y="328"/>
                  </a:lnTo>
                  <a:lnTo>
                    <a:pt x="90" y="330"/>
                  </a:lnTo>
                  <a:lnTo>
                    <a:pt x="88" y="304"/>
                  </a:lnTo>
                  <a:lnTo>
                    <a:pt x="86" y="296"/>
                  </a:lnTo>
                  <a:lnTo>
                    <a:pt x="86" y="286"/>
                  </a:lnTo>
                  <a:lnTo>
                    <a:pt x="80" y="286"/>
                  </a:lnTo>
                  <a:lnTo>
                    <a:pt x="78" y="296"/>
                  </a:lnTo>
                  <a:lnTo>
                    <a:pt x="74" y="300"/>
                  </a:lnTo>
                  <a:lnTo>
                    <a:pt x="56" y="300"/>
                  </a:lnTo>
                  <a:lnTo>
                    <a:pt x="48" y="292"/>
                  </a:lnTo>
                  <a:lnTo>
                    <a:pt x="40" y="280"/>
                  </a:lnTo>
                  <a:lnTo>
                    <a:pt x="42" y="274"/>
                  </a:lnTo>
                  <a:lnTo>
                    <a:pt x="48" y="274"/>
                  </a:lnTo>
                  <a:lnTo>
                    <a:pt x="40" y="268"/>
                  </a:lnTo>
                  <a:lnTo>
                    <a:pt x="40" y="260"/>
                  </a:lnTo>
                  <a:lnTo>
                    <a:pt x="36" y="268"/>
                  </a:lnTo>
                  <a:lnTo>
                    <a:pt x="24" y="258"/>
                  </a:lnTo>
                  <a:lnTo>
                    <a:pt x="30" y="246"/>
                  </a:lnTo>
                  <a:lnTo>
                    <a:pt x="34" y="242"/>
                  </a:lnTo>
                  <a:lnTo>
                    <a:pt x="46" y="234"/>
                  </a:lnTo>
                  <a:lnTo>
                    <a:pt x="46" y="226"/>
                  </a:lnTo>
                  <a:lnTo>
                    <a:pt x="50" y="220"/>
                  </a:lnTo>
                  <a:lnTo>
                    <a:pt x="58" y="220"/>
                  </a:lnTo>
                  <a:lnTo>
                    <a:pt x="72" y="222"/>
                  </a:lnTo>
                  <a:lnTo>
                    <a:pt x="80" y="214"/>
                  </a:lnTo>
                  <a:lnTo>
                    <a:pt x="88" y="210"/>
                  </a:lnTo>
                  <a:lnTo>
                    <a:pt x="110" y="208"/>
                  </a:lnTo>
                  <a:lnTo>
                    <a:pt x="108" y="194"/>
                  </a:lnTo>
                  <a:lnTo>
                    <a:pt x="102" y="184"/>
                  </a:lnTo>
                  <a:lnTo>
                    <a:pt x="108" y="178"/>
                  </a:lnTo>
                  <a:lnTo>
                    <a:pt x="104" y="174"/>
                  </a:lnTo>
                  <a:lnTo>
                    <a:pt x="94" y="174"/>
                  </a:lnTo>
                  <a:lnTo>
                    <a:pt x="86" y="180"/>
                  </a:lnTo>
                  <a:lnTo>
                    <a:pt x="76" y="186"/>
                  </a:lnTo>
                  <a:lnTo>
                    <a:pt x="22" y="184"/>
                  </a:lnTo>
                  <a:lnTo>
                    <a:pt x="14" y="176"/>
                  </a:lnTo>
                  <a:lnTo>
                    <a:pt x="20" y="168"/>
                  </a:lnTo>
                  <a:lnTo>
                    <a:pt x="20" y="164"/>
                  </a:lnTo>
                  <a:lnTo>
                    <a:pt x="4" y="164"/>
                  </a:lnTo>
                  <a:lnTo>
                    <a:pt x="0" y="156"/>
                  </a:lnTo>
                  <a:lnTo>
                    <a:pt x="10" y="150"/>
                  </a:lnTo>
                  <a:lnTo>
                    <a:pt x="22" y="140"/>
                  </a:lnTo>
                  <a:lnTo>
                    <a:pt x="36" y="136"/>
                  </a:lnTo>
                  <a:lnTo>
                    <a:pt x="52" y="130"/>
                  </a:lnTo>
                  <a:lnTo>
                    <a:pt x="60" y="132"/>
                  </a:lnTo>
                  <a:lnTo>
                    <a:pt x="62" y="140"/>
                  </a:lnTo>
                  <a:lnTo>
                    <a:pt x="72" y="146"/>
                  </a:lnTo>
                  <a:lnTo>
                    <a:pt x="88" y="144"/>
                  </a:lnTo>
                  <a:lnTo>
                    <a:pt x="100" y="142"/>
                  </a:lnTo>
                  <a:lnTo>
                    <a:pt x="114" y="136"/>
                  </a:lnTo>
                  <a:lnTo>
                    <a:pt x="118" y="130"/>
                  </a:lnTo>
                  <a:lnTo>
                    <a:pt x="108" y="128"/>
                  </a:lnTo>
                  <a:lnTo>
                    <a:pt x="102" y="132"/>
                  </a:lnTo>
                  <a:lnTo>
                    <a:pt x="88" y="130"/>
                  </a:lnTo>
                  <a:lnTo>
                    <a:pt x="88" y="122"/>
                  </a:lnTo>
                  <a:lnTo>
                    <a:pt x="92" y="118"/>
                  </a:lnTo>
                  <a:lnTo>
                    <a:pt x="84" y="116"/>
                  </a:lnTo>
                  <a:lnTo>
                    <a:pt x="66" y="120"/>
                  </a:lnTo>
                  <a:lnTo>
                    <a:pt x="60" y="108"/>
                  </a:lnTo>
                  <a:lnTo>
                    <a:pt x="50" y="100"/>
                  </a:lnTo>
                  <a:lnTo>
                    <a:pt x="44" y="94"/>
                  </a:lnTo>
                  <a:lnTo>
                    <a:pt x="38" y="90"/>
                  </a:lnTo>
                  <a:lnTo>
                    <a:pt x="26" y="90"/>
                  </a:lnTo>
                  <a:lnTo>
                    <a:pt x="20" y="82"/>
                  </a:lnTo>
                  <a:lnTo>
                    <a:pt x="22" y="68"/>
                  </a:lnTo>
                  <a:lnTo>
                    <a:pt x="58" y="64"/>
                  </a:lnTo>
                  <a:lnTo>
                    <a:pt x="70" y="54"/>
                  </a:lnTo>
                  <a:lnTo>
                    <a:pt x="74" y="42"/>
                  </a:lnTo>
                  <a:lnTo>
                    <a:pt x="88" y="28"/>
                  </a:lnTo>
                  <a:lnTo>
                    <a:pt x="104" y="28"/>
                  </a:lnTo>
                  <a:lnTo>
                    <a:pt x="120" y="20"/>
                  </a:lnTo>
                  <a:lnTo>
                    <a:pt x="128" y="20"/>
                  </a:lnTo>
                  <a:lnTo>
                    <a:pt x="132" y="12"/>
                  </a:lnTo>
                  <a:lnTo>
                    <a:pt x="158" y="10"/>
                  </a:lnTo>
                  <a:lnTo>
                    <a:pt x="176" y="0"/>
                  </a:lnTo>
                  <a:lnTo>
                    <a:pt x="190" y="2"/>
                  </a:lnTo>
                  <a:lnTo>
                    <a:pt x="186" y="8"/>
                  </a:lnTo>
                  <a:lnTo>
                    <a:pt x="190" y="14"/>
                  </a:lnTo>
                  <a:lnTo>
                    <a:pt x="204" y="8"/>
                  </a:lnTo>
                  <a:lnTo>
                    <a:pt x="212" y="12"/>
                  </a:lnTo>
                  <a:lnTo>
                    <a:pt x="244" y="16"/>
                  </a:lnTo>
                  <a:lnTo>
                    <a:pt x="244" y="22"/>
                  </a:lnTo>
                  <a:lnTo>
                    <a:pt x="268" y="24"/>
                  </a:lnTo>
                  <a:lnTo>
                    <a:pt x="296" y="24"/>
                  </a:lnTo>
                  <a:lnTo>
                    <a:pt x="318" y="30"/>
                  </a:lnTo>
                  <a:lnTo>
                    <a:pt x="344" y="36"/>
                  </a:lnTo>
                  <a:lnTo>
                    <a:pt x="364" y="40"/>
                  </a:lnTo>
                  <a:lnTo>
                    <a:pt x="394" y="36"/>
                  </a:lnTo>
                  <a:lnTo>
                    <a:pt x="400" y="40"/>
                  </a:lnTo>
                  <a:lnTo>
                    <a:pt x="420" y="48"/>
                  </a:lnTo>
                  <a:lnTo>
                    <a:pt x="420" y="288"/>
                  </a:lnTo>
                  <a:lnTo>
                    <a:pt x="430" y="292"/>
                  </a:lnTo>
                  <a:lnTo>
                    <a:pt x="438" y="288"/>
                  </a:lnTo>
                  <a:lnTo>
                    <a:pt x="446" y="286"/>
                  </a:lnTo>
                  <a:lnTo>
                    <a:pt x="454" y="296"/>
                  </a:lnTo>
                  <a:lnTo>
                    <a:pt x="470" y="308"/>
                  </a:lnTo>
                  <a:lnTo>
                    <a:pt x="478" y="316"/>
                  </a:lnTo>
                  <a:lnTo>
                    <a:pt x="488" y="314"/>
                  </a:lnTo>
                  <a:lnTo>
                    <a:pt x="490" y="308"/>
                  </a:lnTo>
                  <a:lnTo>
                    <a:pt x="498" y="304"/>
                  </a:lnTo>
                  <a:lnTo>
                    <a:pt x="508" y="300"/>
                  </a:lnTo>
                  <a:lnTo>
                    <a:pt x="520" y="312"/>
                  </a:lnTo>
                  <a:lnTo>
                    <a:pt x="530" y="322"/>
                  </a:lnTo>
                  <a:lnTo>
                    <a:pt x="546" y="338"/>
                  </a:lnTo>
                  <a:lnTo>
                    <a:pt x="556" y="358"/>
                  </a:lnTo>
                  <a:lnTo>
                    <a:pt x="566" y="370"/>
                  </a:lnTo>
                  <a:lnTo>
                    <a:pt x="578" y="378"/>
                  </a:lnTo>
                  <a:lnTo>
                    <a:pt x="592" y="386"/>
                  </a:lnTo>
                  <a:lnTo>
                    <a:pt x="594" y="394"/>
                  </a:lnTo>
                  <a:lnTo>
                    <a:pt x="590" y="410"/>
                  </a:lnTo>
                  <a:lnTo>
                    <a:pt x="576" y="414"/>
                  </a:lnTo>
                  <a:lnTo>
                    <a:pt x="580" y="404"/>
                  </a:lnTo>
                  <a:lnTo>
                    <a:pt x="582" y="394"/>
                  </a:lnTo>
                  <a:lnTo>
                    <a:pt x="576" y="392"/>
                  </a:lnTo>
                  <a:lnTo>
                    <a:pt x="570" y="386"/>
                  </a:lnTo>
                  <a:lnTo>
                    <a:pt x="568" y="384"/>
                  </a:lnTo>
                  <a:close/>
                </a:path>
              </a:pathLst>
            </a:custGeom>
            <a:grpFill/>
            <a:ln w="3175">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grpSp>
          <p:nvGrpSpPr>
            <p:cNvPr id="297" name="Group 296"/>
            <p:cNvGrpSpPr/>
            <p:nvPr/>
          </p:nvGrpSpPr>
          <p:grpSpPr>
            <a:xfrm>
              <a:off x="4117327" y="1742017"/>
              <a:ext cx="991869" cy="994935"/>
              <a:chOff x="4121565" y="1738944"/>
              <a:chExt cx="991869" cy="994935"/>
            </a:xfrm>
            <a:grpFill/>
          </p:grpSpPr>
          <p:sp>
            <p:nvSpPr>
              <p:cNvPr id="500" name="Freeform 149"/>
              <p:cNvSpPr>
                <a:spLocks/>
              </p:cNvSpPr>
              <p:nvPr/>
            </p:nvSpPr>
            <p:spPr bwMode="auto">
              <a:xfrm>
                <a:off x="4121565" y="2259982"/>
                <a:ext cx="81932" cy="76916"/>
              </a:xfrm>
              <a:custGeom>
                <a:avLst/>
                <a:gdLst/>
                <a:ahLst/>
                <a:cxnLst>
                  <a:cxn ang="0">
                    <a:pos x="66" y="26"/>
                  </a:cxn>
                  <a:cxn ang="0">
                    <a:pos x="64" y="44"/>
                  </a:cxn>
                  <a:cxn ang="0">
                    <a:pos x="48" y="48"/>
                  </a:cxn>
                  <a:cxn ang="0">
                    <a:pos x="36" y="52"/>
                  </a:cxn>
                  <a:cxn ang="0">
                    <a:pos x="26" y="58"/>
                  </a:cxn>
                  <a:cxn ang="0">
                    <a:pos x="18" y="62"/>
                  </a:cxn>
                  <a:cxn ang="0">
                    <a:pos x="8" y="58"/>
                  </a:cxn>
                  <a:cxn ang="0">
                    <a:pos x="0" y="48"/>
                  </a:cxn>
                  <a:cxn ang="0">
                    <a:pos x="10" y="40"/>
                  </a:cxn>
                  <a:cxn ang="0">
                    <a:pos x="12" y="30"/>
                  </a:cxn>
                  <a:cxn ang="0">
                    <a:pos x="20" y="26"/>
                  </a:cxn>
                  <a:cxn ang="0">
                    <a:pos x="14" y="22"/>
                  </a:cxn>
                  <a:cxn ang="0">
                    <a:pos x="4" y="24"/>
                  </a:cxn>
                  <a:cxn ang="0">
                    <a:pos x="2" y="16"/>
                  </a:cxn>
                  <a:cxn ang="0">
                    <a:pos x="6" y="12"/>
                  </a:cxn>
                  <a:cxn ang="0">
                    <a:pos x="4" y="6"/>
                  </a:cxn>
                  <a:cxn ang="0">
                    <a:pos x="10" y="0"/>
                  </a:cxn>
                  <a:cxn ang="0">
                    <a:pos x="20" y="4"/>
                  </a:cxn>
                  <a:cxn ang="0">
                    <a:pos x="28" y="2"/>
                  </a:cxn>
                  <a:cxn ang="0">
                    <a:pos x="36" y="0"/>
                  </a:cxn>
                  <a:cxn ang="0">
                    <a:pos x="44" y="4"/>
                  </a:cxn>
                  <a:cxn ang="0">
                    <a:pos x="52" y="0"/>
                  </a:cxn>
                  <a:cxn ang="0">
                    <a:pos x="58" y="6"/>
                  </a:cxn>
                  <a:cxn ang="0">
                    <a:pos x="64" y="12"/>
                  </a:cxn>
                  <a:cxn ang="0">
                    <a:pos x="66" y="26"/>
                  </a:cxn>
                </a:cxnLst>
                <a:rect l="0" t="0" r="r" b="b"/>
                <a:pathLst>
                  <a:path w="66" h="62">
                    <a:moveTo>
                      <a:pt x="66" y="26"/>
                    </a:moveTo>
                    <a:lnTo>
                      <a:pt x="64" y="44"/>
                    </a:lnTo>
                    <a:lnTo>
                      <a:pt x="48" y="48"/>
                    </a:lnTo>
                    <a:lnTo>
                      <a:pt x="36" y="52"/>
                    </a:lnTo>
                    <a:lnTo>
                      <a:pt x="26" y="58"/>
                    </a:lnTo>
                    <a:lnTo>
                      <a:pt x="18" y="62"/>
                    </a:lnTo>
                    <a:lnTo>
                      <a:pt x="8" y="58"/>
                    </a:lnTo>
                    <a:lnTo>
                      <a:pt x="0" y="48"/>
                    </a:lnTo>
                    <a:lnTo>
                      <a:pt x="10" y="40"/>
                    </a:lnTo>
                    <a:lnTo>
                      <a:pt x="12" y="30"/>
                    </a:lnTo>
                    <a:lnTo>
                      <a:pt x="20" y="26"/>
                    </a:lnTo>
                    <a:lnTo>
                      <a:pt x="14" y="22"/>
                    </a:lnTo>
                    <a:lnTo>
                      <a:pt x="4" y="24"/>
                    </a:lnTo>
                    <a:lnTo>
                      <a:pt x="2" y="16"/>
                    </a:lnTo>
                    <a:lnTo>
                      <a:pt x="6" y="12"/>
                    </a:lnTo>
                    <a:lnTo>
                      <a:pt x="4" y="6"/>
                    </a:lnTo>
                    <a:lnTo>
                      <a:pt x="10" y="0"/>
                    </a:lnTo>
                    <a:lnTo>
                      <a:pt x="20" y="4"/>
                    </a:lnTo>
                    <a:lnTo>
                      <a:pt x="28" y="2"/>
                    </a:lnTo>
                    <a:lnTo>
                      <a:pt x="36" y="0"/>
                    </a:lnTo>
                    <a:lnTo>
                      <a:pt x="44" y="4"/>
                    </a:lnTo>
                    <a:lnTo>
                      <a:pt x="52" y="0"/>
                    </a:lnTo>
                    <a:lnTo>
                      <a:pt x="58" y="6"/>
                    </a:lnTo>
                    <a:lnTo>
                      <a:pt x="64" y="12"/>
                    </a:lnTo>
                    <a:lnTo>
                      <a:pt x="66" y="2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01" name="Freeform 139"/>
              <p:cNvSpPr>
                <a:spLocks/>
              </p:cNvSpPr>
              <p:nvPr/>
            </p:nvSpPr>
            <p:spPr bwMode="auto">
              <a:xfrm>
                <a:off x="4733569" y="1776161"/>
                <a:ext cx="211036" cy="325028"/>
              </a:xfrm>
              <a:custGeom>
                <a:avLst/>
                <a:gdLst/>
                <a:ahLst/>
                <a:cxnLst>
                  <a:cxn ang="0">
                    <a:pos x="106" y="250"/>
                  </a:cxn>
                  <a:cxn ang="0">
                    <a:pos x="88" y="250"/>
                  </a:cxn>
                  <a:cxn ang="0">
                    <a:pos x="64" y="258"/>
                  </a:cxn>
                  <a:cxn ang="0">
                    <a:pos x="40" y="262"/>
                  </a:cxn>
                  <a:cxn ang="0">
                    <a:pos x="10" y="246"/>
                  </a:cxn>
                  <a:cxn ang="0">
                    <a:pos x="12" y="226"/>
                  </a:cxn>
                  <a:cxn ang="0">
                    <a:pos x="6" y="204"/>
                  </a:cxn>
                  <a:cxn ang="0">
                    <a:pos x="10" y="188"/>
                  </a:cxn>
                  <a:cxn ang="0">
                    <a:pos x="22" y="182"/>
                  </a:cxn>
                  <a:cxn ang="0">
                    <a:pos x="28" y="170"/>
                  </a:cxn>
                  <a:cxn ang="0">
                    <a:pos x="64" y="142"/>
                  </a:cxn>
                  <a:cxn ang="0">
                    <a:pos x="72" y="140"/>
                  </a:cxn>
                  <a:cxn ang="0">
                    <a:pos x="70" y="124"/>
                  </a:cxn>
                  <a:cxn ang="0">
                    <a:pos x="54" y="116"/>
                  </a:cxn>
                  <a:cxn ang="0">
                    <a:pos x="44" y="102"/>
                  </a:cxn>
                  <a:cxn ang="0">
                    <a:pos x="50" y="86"/>
                  </a:cxn>
                  <a:cxn ang="0">
                    <a:pos x="42" y="82"/>
                  </a:cxn>
                  <a:cxn ang="0">
                    <a:pos x="44" y="62"/>
                  </a:cxn>
                  <a:cxn ang="0">
                    <a:pos x="34" y="48"/>
                  </a:cxn>
                  <a:cxn ang="0">
                    <a:pos x="20" y="48"/>
                  </a:cxn>
                  <a:cxn ang="0">
                    <a:pos x="0" y="30"/>
                  </a:cxn>
                  <a:cxn ang="0">
                    <a:pos x="10" y="22"/>
                  </a:cxn>
                  <a:cxn ang="0">
                    <a:pos x="24" y="38"/>
                  </a:cxn>
                  <a:cxn ang="0">
                    <a:pos x="66" y="42"/>
                  </a:cxn>
                  <a:cxn ang="0">
                    <a:pos x="76" y="32"/>
                  </a:cxn>
                  <a:cxn ang="0">
                    <a:pos x="84" y="12"/>
                  </a:cxn>
                  <a:cxn ang="0">
                    <a:pos x="104" y="0"/>
                  </a:cxn>
                  <a:cxn ang="0">
                    <a:pos x="126" y="8"/>
                  </a:cxn>
                  <a:cxn ang="0">
                    <a:pos x="136" y="22"/>
                  </a:cxn>
                  <a:cxn ang="0">
                    <a:pos x="126" y="32"/>
                  </a:cxn>
                  <a:cxn ang="0">
                    <a:pos x="122" y="54"/>
                  </a:cxn>
                  <a:cxn ang="0">
                    <a:pos x="146" y="68"/>
                  </a:cxn>
                  <a:cxn ang="0">
                    <a:pos x="130" y="84"/>
                  </a:cxn>
                  <a:cxn ang="0">
                    <a:pos x="140" y="102"/>
                  </a:cxn>
                  <a:cxn ang="0">
                    <a:pos x="146" y="118"/>
                  </a:cxn>
                  <a:cxn ang="0">
                    <a:pos x="138" y="138"/>
                  </a:cxn>
                  <a:cxn ang="0">
                    <a:pos x="148" y="148"/>
                  </a:cxn>
                  <a:cxn ang="0">
                    <a:pos x="156" y="162"/>
                  </a:cxn>
                  <a:cxn ang="0">
                    <a:pos x="146" y="172"/>
                  </a:cxn>
                  <a:cxn ang="0">
                    <a:pos x="170" y="190"/>
                  </a:cxn>
                  <a:cxn ang="0">
                    <a:pos x="162" y="204"/>
                  </a:cxn>
                  <a:cxn ang="0">
                    <a:pos x="136" y="228"/>
                  </a:cxn>
                  <a:cxn ang="0">
                    <a:pos x="106" y="250"/>
                  </a:cxn>
                </a:cxnLst>
                <a:rect l="0" t="0" r="r" b="b"/>
                <a:pathLst>
                  <a:path w="170" h="262">
                    <a:moveTo>
                      <a:pt x="106" y="250"/>
                    </a:moveTo>
                    <a:lnTo>
                      <a:pt x="88" y="250"/>
                    </a:lnTo>
                    <a:lnTo>
                      <a:pt x="64" y="258"/>
                    </a:lnTo>
                    <a:lnTo>
                      <a:pt x="40" y="262"/>
                    </a:lnTo>
                    <a:lnTo>
                      <a:pt x="10" y="246"/>
                    </a:lnTo>
                    <a:lnTo>
                      <a:pt x="12" y="226"/>
                    </a:lnTo>
                    <a:lnTo>
                      <a:pt x="6" y="204"/>
                    </a:lnTo>
                    <a:lnTo>
                      <a:pt x="10" y="188"/>
                    </a:lnTo>
                    <a:lnTo>
                      <a:pt x="22" y="182"/>
                    </a:lnTo>
                    <a:lnTo>
                      <a:pt x="28" y="170"/>
                    </a:lnTo>
                    <a:lnTo>
                      <a:pt x="64" y="142"/>
                    </a:lnTo>
                    <a:lnTo>
                      <a:pt x="72" y="140"/>
                    </a:lnTo>
                    <a:lnTo>
                      <a:pt x="70" y="124"/>
                    </a:lnTo>
                    <a:lnTo>
                      <a:pt x="54" y="116"/>
                    </a:lnTo>
                    <a:lnTo>
                      <a:pt x="44" y="102"/>
                    </a:lnTo>
                    <a:lnTo>
                      <a:pt x="50" y="86"/>
                    </a:lnTo>
                    <a:lnTo>
                      <a:pt x="42" y="82"/>
                    </a:lnTo>
                    <a:lnTo>
                      <a:pt x="44" y="62"/>
                    </a:lnTo>
                    <a:lnTo>
                      <a:pt x="34" y="48"/>
                    </a:lnTo>
                    <a:lnTo>
                      <a:pt x="20" y="48"/>
                    </a:lnTo>
                    <a:lnTo>
                      <a:pt x="0" y="30"/>
                    </a:lnTo>
                    <a:lnTo>
                      <a:pt x="10" y="22"/>
                    </a:lnTo>
                    <a:lnTo>
                      <a:pt x="24" y="38"/>
                    </a:lnTo>
                    <a:lnTo>
                      <a:pt x="66" y="42"/>
                    </a:lnTo>
                    <a:lnTo>
                      <a:pt x="76" y="32"/>
                    </a:lnTo>
                    <a:lnTo>
                      <a:pt x="84" y="12"/>
                    </a:lnTo>
                    <a:lnTo>
                      <a:pt x="104" y="0"/>
                    </a:lnTo>
                    <a:lnTo>
                      <a:pt x="126" y="8"/>
                    </a:lnTo>
                    <a:lnTo>
                      <a:pt x="136" y="22"/>
                    </a:lnTo>
                    <a:lnTo>
                      <a:pt x="126" y="32"/>
                    </a:lnTo>
                    <a:lnTo>
                      <a:pt x="122" y="54"/>
                    </a:lnTo>
                    <a:lnTo>
                      <a:pt x="146" y="68"/>
                    </a:lnTo>
                    <a:lnTo>
                      <a:pt x="130" y="84"/>
                    </a:lnTo>
                    <a:lnTo>
                      <a:pt x="140" y="102"/>
                    </a:lnTo>
                    <a:lnTo>
                      <a:pt x="146" y="118"/>
                    </a:lnTo>
                    <a:lnTo>
                      <a:pt x="138" y="138"/>
                    </a:lnTo>
                    <a:lnTo>
                      <a:pt x="148" y="148"/>
                    </a:lnTo>
                    <a:lnTo>
                      <a:pt x="156" y="162"/>
                    </a:lnTo>
                    <a:lnTo>
                      <a:pt x="146" y="172"/>
                    </a:lnTo>
                    <a:lnTo>
                      <a:pt x="170" y="190"/>
                    </a:lnTo>
                    <a:lnTo>
                      <a:pt x="162" y="204"/>
                    </a:lnTo>
                    <a:lnTo>
                      <a:pt x="136" y="228"/>
                    </a:lnTo>
                    <a:lnTo>
                      <a:pt x="106" y="25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02" name="Freeform 140"/>
              <p:cNvSpPr>
                <a:spLocks/>
              </p:cNvSpPr>
              <p:nvPr/>
            </p:nvSpPr>
            <p:spPr bwMode="auto">
              <a:xfrm>
                <a:off x="4541153" y="1813378"/>
                <a:ext cx="259450" cy="419311"/>
              </a:xfrm>
              <a:custGeom>
                <a:avLst/>
                <a:gdLst/>
                <a:ahLst/>
                <a:cxnLst>
                  <a:cxn ang="0">
                    <a:pos x="167" y="10"/>
                  </a:cxn>
                  <a:cxn ang="0">
                    <a:pos x="189" y="18"/>
                  </a:cxn>
                  <a:cxn ang="0">
                    <a:pos x="199" y="40"/>
                  </a:cxn>
                  <a:cxn ang="0">
                    <a:pos x="205" y="56"/>
                  </a:cxn>
                  <a:cxn ang="0">
                    <a:pos x="209" y="86"/>
                  </a:cxn>
                  <a:cxn ang="0">
                    <a:pos x="181" y="90"/>
                  </a:cxn>
                  <a:cxn ang="0">
                    <a:pos x="161" y="114"/>
                  </a:cxn>
                  <a:cxn ang="0">
                    <a:pos x="153" y="138"/>
                  </a:cxn>
                  <a:cxn ang="0">
                    <a:pos x="121" y="152"/>
                  </a:cxn>
                  <a:cxn ang="0">
                    <a:pos x="103" y="178"/>
                  </a:cxn>
                  <a:cxn ang="0">
                    <a:pos x="101" y="216"/>
                  </a:cxn>
                  <a:cxn ang="0">
                    <a:pos x="125" y="236"/>
                  </a:cxn>
                  <a:cxn ang="0">
                    <a:pos x="111" y="256"/>
                  </a:cxn>
                  <a:cxn ang="0">
                    <a:pos x="91" y="278"/>
                  </a:cxn>
                  <a:cxn ang="0">
                    <a:pos x="87" y="304"/>
                  </a:cxn>
                  <a:cxn ang="0">
                    <a:pos x="69" y="322"/>
                  </a:cxn>
                  <a:cxn ang="0">
                    <a:pos x="51" y="336"/>
                  </a:cxn>
                  <a:cxn ang="0">
                    <a:pos x="33" y="324"/>
                  </a:cxn>
                  <a:cxn ang="0">
                    <a:pos x="29" y="308"/>
                  </a:cxn>
                  <a:cxn ang="0">
                    <a:pos x="11" y="274"/>
                  </a:cxn>
                  <a:cxn ang="0">
                    <a:pos x="17" y="252"/>
                  </a:cxn>
                  <a:cxn ang="0">
                    <a:pos x="25" y="228"/>
                  </a:cxn>
                  <a:cxn ang="0">
                    <a:pos x="17" y="208"/>
                  </a:cxn>
                  <a:cxn ang="0">
                    <a:pos x="29" y="194"/>
                  </a:cxn>
                  <a:cxn ang="0">
                    <a:pos x="17" y="168"/>
                  </a:cxn>
                  <a:cxn ang="0">
                    <a:pos x="33" y="134"/>
                  </a:cxn>
                  <a:cxn ang="0">
                    <a:pos x="53" y="124"/>
                  </a:cxn>
                  <a:cxn ang="0">
                    <a:pos x="57" y="94"/>
                  </a:cxn>
                  <a:cxn ang="0">
                    <a:pos x="73" y="76"/>
                  </a:cxn>
                  <a:cxn ang="0">
                    <a:pos x="87" y="54"/>
                  </a:cxn>
                  <a:cxn ang="0">
                    <a:pos x="99" y="26"/>
                  </a:cxn>
                  <a:cxn ang="0">
                    <a:pos x="117" y="12"/>
                  </a:cxn>
                  <a:cxn ang="0">
                    <a:pos x="131" y="18"/>
                  </a:cxn>
                  <a:cxn ang="0">
                    <a:pos x="145" y="2"/>
                  </a:cxn>
                </a:cxnLst>
                <a:rect l="0" t="0" r="r" b="b"/>
                <a:pathLst>
                  <a:path w="209" h="338">
                    <a:moveTo>
                      <a:pt x="155" y="0"/>
                    </a:moveTo>
                    <a:lnTo>
                      <a:pt x="167" y="10"/>
                    </a:lnTo>
                    <a:lnTo>
                      <a:pt x="175" y="18"/>
                    </a:lnTo>
                    <a:lnTo>
                      <a:pt x="189" y="18"/>
                    </a:lnTo>
                    <a:lnTo>
                      <a:pt x="199" y="32"/>
                    </a:lnTo>
                    <a:lnTo>
                      <a:pt x="199" y="40"/>
                    </a:lnTo>
                    <a:lnTo>
                      <a:pt x="197" y="52"/>
                    </a:lnTo>
                    <a:lnTo>
                      <a:pt x="205" y="56"/>
                    </a:lnTo>
                    <a:lnTo>
                      <a:pt x="199" y="72"/>
                    </a:lnTo>
                    <a:lnTo>
                      <a:pt x="209" y="86"/>
                    </a:lnTo>
                    <a:lnTo>
                      <a:pt x="191" y="88"/>
                    </a:lnTo>
                    <a:lnTo>
                      <a:pt x="181" y="90"/>
                    </a:lnTo>
                    <a:lnTo>
                      <a:pt x="167" y="100"/>
                    </a:lnTo>
                    <a:lnTo>
                      <a:pt x="161" y="114"/>
                    </a:lnTo>
                    <a:lnTo>
                      <a:pt x="165" y="124"/>
                    </a:lnTo>
                    <a:lnTo>
                      <a:pt x="153" y="138"/>
                    </a:lnTo>
                    <a:lnTo>
                      <a:pt x="137" y="150"/>
                    </a:lnTo>
                    <a:lnTo>
                      <a:pt x="121" y="152"/>
                    </a:lnTo>
                    <a:lnTo>
                      <a:pt x="111" y="166"/>
                    </a:lnTo>
                    <a:lnTo>
                      <a:pt x="103" y="178"/>
                    </a:lnTo>
                    <a:lnTo>
                      <a:pt x="99" y="194"/>
                    </a:lnTo>
                    <a:lnTo>
                      <a:pt x="101" y="216"/>
                    </a:lnTo>
                    <a:lnTo>
                      <a:pt x="115" y="222"/>
                    </a:lnTo>
                    <a:lnTo>
                      <a:pt x="125" y="236"/>
                    </a:lnTo>
                    <a:lnTo>
                      <a:pt x="123" y="248"/>
                    </a:lnTo>
                    <a:lnTo>
                      <a:pt x="111" y="256"/>
                    </a:lnTo>
                    <a:lnTo>
                      <a:pt x="93" y="266"/>
                    </a:lnTo>
                    <a:lnTo>
                      <a:pt x="91" y="278"/>
                    </a:lnTo>
                    <a:lnTo>
                      <a:pt x="91" y="292"/>
                    </a:lnTo>
                    <a:lnTo>
                      <a:pt x="87" y="304"/>
                    </a:lnTo>
                    <a:lnTo>
                      <a:pt x="81" y="316"/>
                    </a:lnTo>
                    <a:lnTo>
                      <a:pt x="69" y="322"/>
                    </a:lnTo>
                    <a:lnTo>
                      <a:pt x="55" y="324"/>
                    </a:lnTo>
                    <a:lnTo>
                      <a:pt x="51" y="336"/>
                    </a:lnTo>
                    <a:lnTo>
                      <a:pt x="37" y="338"/>
                    </a:lnTo>
                    <a:lnTo>
                      <a:pt x="33" y="324"/>
                    </a:lnTo>
                    <a:lnTo>
                      <a:pt x="29" y="316"/>
                    </a:lnTo>
                    <a:lnTo>
                      <a:pt x="29" y="308"/>
                    </a:lnTo>
                    <a:lnTo>
                      <a:pt x="17" y="290"/>
                    </a:lnTo>
                    <a:lnTo>
                      <a:pt x="11" y="274"/>
                    </a:lnTo>
                    <a:lnTo>
                      <a:pt x="0" y="254"/>
                    </a:lnTo>
                    <a:lnTo>
                      <a:pt x="17" y="252"/>
                    </a:lnTo>
                    <a:lnTo>
                      <a:pt x="17" y="236"/>
                    </a:lnTo>
                    <a:lnTo>
                      <a:pt x="25" y="228"/>
                    </a:lnTo>
                    <a:lnTo>
                      <a:pt x="29" y="216"/>
                    </a:lnTo>
                    <a:lnTo>
                      <a:pt x="17" y="208"/>
                    </a:lnTo>
                    <a:lnTo>
                      <a:pt x="31" y="206"/>
                    </a:lnTo>
                    <a:lnTo>
                      <a:pt x="29" y="194"/>
                    </a:lnTo>
                    <a:lnTo>
                      <a:pt x="17" y="188"/>
                    </a:lnTo>
                    <a:lnTo>
                      <a:pt x="17" y="168"/>
                    </a:lnTo>
                    <a:lnTo>
                      <a:pt x="17" y="138"/>
                    </a:lnTo>
                    <a:lnTo>
                      <a:pt x="33" y="134"/>
                    </a:lnTo>
                    <a:lnTo>
                      <a:pt x="49" y="128"/>
                    </a:lnTo>
                    <a:lnTo>
                      <a:pt x="53" y="124"/>
                    </a:lnTo>
                    <a:lnTo>
                      <a:pt x="47" y="110"/>
                    </a:lnTo>
                    <a:lnTo>
                      <a:pt x="57" y="94"/>
                    </a:lnTo>
                    <a:lnTo>
                      <a:pt x="59" y="80"/>
                    </a:lnTo>
                    <a:lnTo>
                      <a:pt x="73" y="76"/>
                    </a:lnTo>
                    <a:lnTo>
                      <a:pt x="75" y="64"/>
                    </a:lnTo>
                    <a:lnTo>
                      <a:pt x="87" y="54"/>
                    </a:lnTo>
                    <a:lnTo>
                      <a:pt x="87" y="42"/>
                    </a:lnTo>
                    <a:lnTo>
                      <a:pt x="99" y="26"/>
                    </a:lnTo>
                    <a:lnTo>
                      <a:pt x="117" y="24"/>
                    </a:lnTo>
                    <a:lnTo>
                      <a:pt x="117" y="12"/>
                    </a:lnTo>
                    <a:lnTo>
                      <a:pt x="131" y="10"/>
                    </a:lnTo>
                    <a:lnTo>
                      <a:pt x="131" y="18"/>
                    </a:lnTo>
                    <a:lnTo>
                      <a:pt x="145" y="18"/>
                    </a:lnTo>
                    <a:lnTo>
                      <a:pt x="145" y="2"/>
                    </a:lnTo>
                    <a:lnTo>
                      <a:pt x="155"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03" name="Freeform 141"/>
              <p:cNvSpPr>
                <a:spLocks/>
              </p:cNvSpPr>
              <p:nvPr/>
            </p:nvSpPr>
            <p:spPr bwMode="auto">
              <a:xfrm>
                <a:off x="4421980" y="1738944"/>
                <a:ext cx="510211" cy="419311"/>
              </a:xfrm>
              <a:custGeom>
                <a:avLst/>
                <a:gdLst/>
                <a:ahLst/>
                <a:cxnLst>
                  <a:cxn ang="0">
                    <a:pos x="92" y="310"/>
                  </a:cxn>
                  <a:cxn ang="0">
                    <a:pos x="82" y="312"/>
                  </a:cxn>
                  <a:cxn ang="0">
                    <a:pos x="62" y="328"/>
                  </a:cxn>
                  <a:cxn ang="0">
                    <a:pos x="24" y="334"/>
                  </a:cxn>
                  <a:cxn ang="0">
                    <a:pos x="10" y="316"/>
                  </a:cxn>
                  <a:cxn ang="0">
                    <a:pos x="16" y="302"/>
                  </a:cxn>
                  <a:cxn ang="0">
                    <a:pos x="4" y="296"/>
                  </a:cxn>
                  <a:cxn ang="0">
                    <a:pos x="8" y="280"/>
                  </a:cxn>
                  <a:cxn ang="0">
                    <a:pos x="0" y="250"/>
                  </a:cxn>
                  <a:cxn ang="0">
                    <a:pos x="26" y="230"/>
                  </a:cxn>
                  <a:cxn ang="0">
                    <a:pos x="56" y="220"/>
                  </a:cxn>
                  <a:cxn ang="0">
                    <a:pos x="70" y="208"/>
                  </a:cxn>
                  <a:cxn ang="0">
                    <a:pos x="98" y="202"/>
                  </a:cxn>
                  <a:cxn ang="0">
                    <a:pos x="84" y="204"/>
                  </a:cxn>
                  <a:cxn ang="0">
                    <a:pos x="92" y="184"/>
                  </a:cxn>
                  <a:cxn ang="0">
                    <a:pos x="113" y="164"/>
                  </a:cxn>
                  <a:cxn ang="0">
                    <a:pos x="137" y="134"/>
                  </a:cxn>
                  <a:cxn ang="0">
                    <a:pos x="157" y="106"/>
                  </a:cxn>
                  <a:cxn ang="0">
                    <a:pos x="175" y="86"/>
                  </a:cxn>
                  <a:cxn ang="0">
                    <a:pos x="185" y="72"/>
                  </a:cxn>
                  <a:cxn ang="0">
                    <a:pos x="163" y="78"/>
                  </a:cxn>
                  <a:cxn ang="0">
                    <a:pos x="165" y="62"/>
                  </a:cxn>
                  <a:cxn ang="0">
                    <a:pos x="183" y="64"/>
                  </a:cxn>
                  <a:cxn ang="0">
                    <a:pos x="203" y="60"/>
                  </a:cxn>
                  <a:cxn ang="0">
                    <a:pos x="199" y="44"/>
                  </a:cxn>
                  <a:cxn ang="0">
                    <a:pos x="225" y="30"/>
                  </a:cxn>
                  <a:cxn ang="0">
                    <a:pos x="243" y="40"/>
                  </a:cxn>
                  <a:cxn ang="0">
                    <a:pos x="267" y="38"/>
                  </a:cxn>
                  <a:cxn ang="0">
                    <a:pos x="285" y="24"/>
                  </a:cxn>
                  <a:cxn ang="0">
                    <a:pos x="291" y="36"/>
                  </a:cxn>
                  <a:cxn ang="0">
                    <a:pos x="309" y="16"/>
                  </a:cxn>
                  <a:cxn ang="0">
                    <a:pos x="337" y="4"/>
                  </a:cxn>
                  <a:cxn ang="0">
                    <a:pos x="319" y="32"/>
                  </a:cxn>
                  <a:cxn ang="0">
                    <a:pos x="343" y="22"/>
                  </a:cxn>
                  <a:cxn ang="0">
                    <a:pos x="373" y="6"/>
                  </a:cxn>
                  <a:cxn ang="0">
                    <a:pos x="387" y="10"/>
                  </a:cxn>
                  <a:cxn ang="0">
                    <a:pos x="401" y="32"/>
                  </a:cxn>
                  <a:cxn ang="0">
                    <a:pos x="397" y="44"/>
                  </a:cxn>
                  <a:cxn ang="0">
                    <a:pos x="387" y="52"/>
                  </a:cxn>
                  <a:cxn ang="0">
                    <a:pos x="355" y="30"/>
                  </a:cxn>
                  <a:cxn ang="0">
                    <a:pos x="333" y="44"/>
                  </a:cxn>
                  <a:cxn ang="0">
                    <a:pos x="317" y="72"/>
                  </a:cxn>
                  <a:cxn ang="0">
                    <a:pos x="275" y="68"/>
                  </a:cxn>
                  <a:cxn ang="0">
                    <a:pos x="261" y="52"/>
                  </a:cxn>
                  <a:cxn ang="0">
                    <a:pos x="241" y="62"/>
                  </a:cxn>
                  <a:cxn ang="0">
                    <a:pos x="227" y="78"/>
                  </a:cxn>
                  <a:cxn ang="0">
                    <a:pos x="213" y="72"/>
                  </a:cxn>
                  <a:cxn ang="0">
                    <a:pos x="195" y="86"/>
                  </a:cxn>
                  <a:cxn ang="0">
                    <a:pos x="183" y="114"/>
                  </a:cxn>
                  <a:cxn ang="0">
                    <a:pos x="169" y="136"/>
                  </a:cxn>
                  <a:cxn ang="0">
                    <a:pos x="153" y="154"/>
                  </a:cxn>
                  <a:cxn ang="0">
                    <a:pos x="149" y="184"/>
                  </a:cxn>
                  <a:cxn ang="0">
                    <a:pos x="113" y="198"/>
                  </a:cxn>
                  <a:cxn ang="0">
                    <a:pos x="125" y="254"/>
                  </a:cxn>
                  <a:cxn ang="0">
                    <a:pos x="113" y="268"/>
                  </a:cxn>
                  <a:cxn ang="0">
                    <a:pos x="121" y="288"/>
                  </a:cxn>
                  <a:cxn ang="0">
                    <a:pos x="113" y="312"/>
                  </a:cxn>
                </a:cxnLst>
                <a:rect l="0" t="0" r="r" b="b"/>
                <a:pathLst>
                  <a:path w="411" h="338">
                    <a:moveTo>
                      <a:pt x="96" y="314"/>
                    </a:moveTo>
                    <a:lnTo>
                      <a:pt x="92" y="310"/>
                    </a:lnTo>
                    <a:lnTo>
                      <a:pt x="88" y="300"/>
                    </a:lnTo>
                    <a:lnTo>
                      <a:pt x="82" y="312"/>
                    </a:lnTo>
                    <a:lnTo>
                      <a:pt x="74" y="316"/>
                    </a:lnTo>
                    <a:lnTo>
                      <a:pt x="62" y="328"/>
                    </a:lnTo>
                    <a:lnTo>
                      <a:pt x="42" y="338"/>
                    </a:lnTo>
                    <a:lnTo>
                      <a:pt x="24" y="334"/>
                    </a:lnTo>
                    <a:lnTo>
                      <a:pt x="12" y="324"/>
                    </a:lnTo>
                    <a:lnTo>
                      <a:pt x="10" y="316"/>
                    </a:lnTo>
                    <a:lnTo>
                      <a:pt x="18" y="306"/>
                    </a:lnTo>
                    <a:lnTo>
                      <a:pt x="16" y="302"/>
                    </a:lnTo>
                    <a:lnTo>
                      <a:pt x="6" y="304"/>
                    </a:lnTo>
                    <a:lnTo>
                      <a:pt x="4" y="296"/>
                    </a:lnTo>
                    <a:lnTo>
                      <a:pt x="18" y="286"/>
                    </a:lnTo>
                    <a:lnTo>
                      <a:pt x="8" y="280"/>
                    </a:lnTo>
                    <a:lnTo>
                      <a:pt x="4" y="272"/>
                    </a:lnTo>
                    <a:lnTo>
                      <a:pt x="0" y="250"/>
                    </a:lnTo>
                    <a:lnTo>
                      <a:pt x="4" y="240"/>
                    </a:lnTo>
                    <a:lnTo>
                      <a:pt x="26" y="230"/>
                    </a:lnTo>
                    <a:lnTo>
                      <a:pt x="42" y="226"/>
                    </a:lnTo>
                    <a:lnTo>
                      <a:pt x="56" y="220"/>
                    </a:lnTo>
                    <a:lnTo>
                      <a:pt x="62" y="208"/>
                    </a:lnTo>
                    <a:lnTo>
                      <a:pt x="70" y="208"/>
                    </a:lnTo>
                    <a:lnTo>
                      <a:pt x="84" y="210"/>
                    </a:lnTo>
                    <a:lnTo>
                      <a:pt x="98" y="202"/>
                    </a:lnTo>
                    <a:lnTo>
                      <a:pt x="94" y="194"/>
                    </a:lnTo>
                    <a:lnTo>
                      <a:pt x="84" y="204"/>
                    </a:lnTo>
                    <a:lnTo>
                      <a:pt x="74" y="202"/>
                    </a:lnTo>
                    <a:lnTo>
                      <a:pt x="92" y="184"/>
                    </a:lnTo>
                    <a:lnTo>
                      <a:pt x="103" y="178"/>
                    </a:lnTo>
                    <a:lnTo>
                      <a:pt x="113" y="164"/>
                    </a:lnTo>
                    <a:lnTo>
                      <a:pt x="127" y="140"/>
                    </a:lnTo>
                    <a:lnTo>
                      <a:pt x="137" y="134"/>
                    </a:lnTo>
                    <a:lnTo>
                      <a:pt x="137" y="122"/>
                    </a:lnTo>
                    <a:lnTo>
                      <a:pt x="157" y="106"/>
                    </a:lnTo>
                    <a:lnTo>
                      <a:pt x="167" y="100"/>
                    </a:lnTo>
                    <a:lnTo>
                      <a:pt x="175" y="86"/>
                    </a:lnTo>
                    <a:lnTo>
                      <a:pt x="183" y="86"/>
                    </a:lnTo>
                    <a:lnTo>
                      <a:pt x="185" y="72"/>
                    </a:lnTo>
                    <a:lnTo>
                      <a:pt x="175" y="78"/>
                    </a:lnTo>
                    <a:lnTo>
                      <a:pt x="163" y="78"/>
                    </a:lnTo>
                    <a:lnTo>
                      <a:pt x="161" y="72"/>
                    </a:lnTo>
                    <a:lnTo>
                      <a:pt x="165" y="62"/>
                    </a:lnTo>
                    <a:lnTo>
                      <a:pt x="175" y="56"/>
                    </a:lnTo>
                    <a:lnTo>
                      <a:pt x="183" y="64"/>
                    </a:lnTo>
                    <a:lnTo>
                      <a:pt x="201" y="68"/>
                    </a:lnTo>
                    <a:lnTo>
                      <a:pt x="203" y="60"/>
                    </a:lnTo>
                    <a:lnTo>
                      <a:pt x="193" y="54"/>
                    </a:lnTo>
                    <a:lnTo>
                      <a:pt x="199" y="44"/>
                    </a:lnTo>
                    <a:lnTo>
                      <a:pt x="217" y="48"/>
                    </a:lnTo>
                    <a:lnTo>
                      <a:pt x="225" y="30"/>
                    </a:lnTo>
                    <a:lnTo>
                      <a:pt x="237" y="30"/>
                    </a:lnTo>
                    <a:lnTo>
                      <a:pt x="243" y="40"/>
                    </a:lnTo>
                    <a:lnTo>
                      <a:pt x="257" y="32"/>
                    </a:lnTo>
                    <a:lnTo>
                      <a:pt x="267" y="38"/>
                    </a:lnTo>
                    <a:lnTo>
                      <a:pt x="273" y="26"/>
                    </a:lnTo>
                    <a:lnTo>
                      <a:pt x="285" y="24"/>
                    </a:lnTo>
                    <a:lnTo>
                      <a:pt x="285" y="34"/>
                    </a:lnTo>
                    <a:lnTo>
                      <a:pt x="291" y="36"/>
                    </a:lnTo>
                    <a:lnTo>
                      <a:pt x="295" y="16"/>
                    </a:lnTo>
                    <a:lnTo>
                      <a:pt x="309" y="16"/>
                    </a:lnTo>
                    <a:lnTo>
                      <a:pt x="329" y="0"/>
                    </a:lnTo>
                    <a:lnTo>
                      <a:pt x="337" y="4"/>
                    </a:lnTo>
                    <a:lnTo>
                      <a:pt x="319" y="22"/>
                    </a:lnTo>
                    <a:lnTo>
                      <a:pt x="319" y="32"/>
                    </a:lnTo>
                    <a:lnTo>
                      <a:pt x="343" y="10"/>
                    </a:lnTo>
                    <a:lnTo>
                      <a:pt x="343" y="22"/>
                    </a:lnTo>
                    <a:lnTo>
                      <a:pt x="359" y="4"/>
                    </a:lnTo>
                    <a:lnTo>
                      <a:pt x="373" y="6"/>
                    </a:lnTo>
                    <a:lnTo>
                      <a:pt x="369" y="20"/>
                    </a:lnTo>
                    <a:lnTo>
                      <a:pt x="387" y="10"/>
                    </a:lnTo>
                    <a:lnTo>
                      <a:pt x="411" y="20"/>
                    </a:lnTo>
                    <a:lnTo>
                      <a:pt x="401" y="32"/>
                    </a:lnTo>
                    <a:lnTo>
                      <a:pt x="381" y="30"/>
                    </a:lnTo>
                    <a:lnTo>
                      <a:pt x="397" y="44"/>
                    </a:lnTo>
                    <a:lnTo>
                      <a:pt x="397" y="50"/>
                    </a:lnTo>
                    <a:lnTo>
                      <a:pt x="387" y="52"/>
                    </a:lnTo>
                    <a:lnTo>
                      <a:pt x="377" y="38"/>
                    </a:lnTo>
                    <a:lnTo>
                      <a:pt x="355" y="30"/>
                    </a:lnTo>
                    <a:lnTo>
                      <a:pt x="335" y="42"/>
                    </a:lnTo>
                    <a:lnTo>
                      <a:pt x="333" y="44"/>
                    </a:lnTo>
                    <a:lnTo>
                      <a:pt x="329" y="60"/>
                    </a:lnTo>
                    <a:lnTo>
                      <a:pt x="317" y="72"/>
                    </a:lnTo>
                    <a:lnTo>
                      <a:pt x="303" y="70"/>
                    </a:lnTo>
                    <a:lnTo>
                      <a:pt x="275" y="68"/>
                    </a:lnTo>
                    <a:lnTo>
                      <a:pt x="267" y="58"/>
                    </a:lnTo>
                    <a:lnTo>
                      <a:pt x="261" y="52"/>
                    </a:lnTo>
                    <a:lnTo>
                      <a:pt x="251" y="60"/>
                    </a:lnTo>
                    <a:lnTo>
                      <a:pt x="241" y="62"/>
                    </a:lnTo>
                    <a:lnTo>
                      <a:pt x="241" y="78"/>
                    </a:lnTo>
                    <a:lnTo>
                      <a:pt x="227" y="78"/>
                    </a:lnTo>
                    <a:lnTo>
                      <a:pt x="227" y="70"/>
                    </a:lnTo>
                    <a:lnTo>
                      <a:pt x="213" y="72"/>
                    </a:lnTo>
                    <a:lnTo>
                      <a:pt x="213" y="84"/>
                    </a:lnTo>
                    <a:lnTo>
                      <a:pt x="195" y="86"/>
                    </a:lnTo>
                    <a:lnTo>
                      <a:pt x="183" y="102"/>
                    </a:lnTo>
                    <a:lnTo>
                      <a:pt x="183" y="114"/>
                    </a:lnTo>
                    <a:lnTo>
                      <a:pt x="171" y="124"/>
                    </a:lnTo>
                    <a:lnTo>
                      <a:pt x="169" y="136"/>
                    </a:lnTo>
                    <a:lnTo>
                      <a:pt x="155" y="140"/>
                    </a:lnTo>
                    <a:lnTo>
                      <a:pt x="153" y="154"/>
                    </a:lnTo>
                    <a:lnTo>
                      <a:pt x="143" y="170"/>
                    </a:lnTo>
                    <a:lnTo>
                      <a:pt x="149" y="184"/>
                    </a:lnTo>
                    <a:lnTo>
                      <a:pt x="145" y="188"/>
                    </a:lnTo>
                    <a:lnTo>
                      <a:pt x="113" y="198"/>
                    </a:lnTo>
                    <a:lnTo>
                      <a:pt x="113" y="248"/>
                    </a:lnTo>
                    <a:lnTo>
                      <a:pt x="125" y="254"/>
                    </a:lnTo>
                    <a:lnTo>
                      <a:pt x="127" y="266"/>
                    </a:lnTo>
                    <a:lnTo>
                      <a:pt x="113" y="268"/>
                    </a:lnTo>
                    <a:lnTo>
                      <a:pt x="125" y="276"/>
                    </a:lnTo>
                    <a:lnTo>
                      <a:pt x="121" y="288"/>
                    </a:lnTo>
                    <a:lnTo>
                      <a:pt x="113" y="296"/>
                    </a:lnTo>
                    <a:lnTo>
                      <a:pt x="113" y="312"/>
                    </a:lnTo>
                    <a:lnTo>
                      <a:pt x="96" y="314"/>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04" name="Freeform 142"/>
              <p:cNvSpPr>
                <a:spLocks/>
              </p:cNvSpPr>
              <p:nvPr/>
            </p:nvSpPr>
            <p:spPr bwMode="auto">
              <a:xfrm>
                <a:off x="4788190" y="2113596"/>
                <a:ext cx="86897" cy="54585"/>
              </a:xfrm>
              <a:custGeom>
                <a:avLst/>
                <a:gdLst/>
                <a:ahLst/>
                <a:cxnLst>
                  <a:cxn ang="0">
                    <a:pos x="16" y="36"/>
                  </a:cxn>
                  <a:cxn ang="0">
                    <a:pos x="28" y="36"/>
                  </a:cxn>
                  <a:cxn ang="0">
                    <a:pos x="40" y="40"/>
                  </a:cxn>
                  <a:cxn ang="0">
                    <a:pos x="52" y="44"/>
                  </a:cxn>
                  <a:cxn ang="0">
                    <a:pos x="62" y="44"/>
                  </a:cxn>
                  <a:cxn ang="0">
                    <a:pos x="64" y="32"/>
                  </a:cxn>
                  <a:cxn ang="0">
                    <a:pos x="64" y="16"/>
                  </a:cxn>
                  <a:cxn ang="0">
                    <a:pos x="70" y="4"/>
                  </a:cxn>
                  <a:cxn ang="0">
                    <a:pos x="54" y="6"/>
                  </a:cxn>
                  <a:cxn ang="0">
                    <a:pos x="40" y="0"/>
                  </a:cxn>
                  <a:cxn ang="0">
                    <a:pos x="18" y="4"/>
                  </a:cxn>
                  <a:cxn ang="0">
                    <a:pos x="2" y="8"/>
                  </a:cxn>
                  <a:cxn ang="0">
                    <a:pos x="0" y="20"/>
                  </a:cxn>
                  <a:cxn ang="0">
                    <a:pos x="6" y="30"/>
                  </a:cxn>
                  <a:cxn ang="0">
                    <a:pos x="14" y="30"/>
                  </a:cxn>
                  <a:cxn ang="0">
                    <a:pos x="16" y="36"/>
                  </a:cxn>
                </a:cxnLst>
                <a:rect l="0" t="0" r="r" b="b"/>
                <a:pathLst>
                  <a:path w="70" h="44">
                    <a:moveTo>
                      <a:pt x="16" y="36"/>
                    </a:moveTo>
                    <a:lnTo>
                      <a:pt x="28" y="36"/>
                    </a:lnTo>
                    <a:lnTo>
                      <a:pt x="40" y="40"/>
                    </a:lnTo>
                    <a:lnTo>
                      <a:pt x="52" y="44"/>
                    </a:lnTo>
                    <a:lnTo>
                      <a:pt x="62" y="44"/>
                    </a:lnTo>
                    <a:lnTo>
                      <a:pt x="64" y="32"/>
                    </a:lnTo>
                    <a:lnTo>
                      <a:pt x="64" y="16"/>
                    </a:lnTo>
                    <a:lnTo>
                      <a:pt x="70" y="4"/>
                    </a:lnTo>
                    <a:lnTo>
                      <a:pt x="54" y="6"/>
                    </a:lnTo>
                    <a:lnTo>
                      <a:pt x="40" y="0"/>
                    </a:lnTo>
                    <a:lnTo>
                      <a:pt x="18" y="4"/>
                    </a:lnTo>
                    <a:lnTo>
                      <a:pt x="2" y="8"/>
                    </a:lnTo>
                    <a:lnTo>
                      <a:pt x="0" y="20"/>
                    </a:lnTo>
                    <a:lnTo>
                      <a:pt x="6" y="30"/>
                    </a:lnTo>
                    <a:lnTo>
                      <a:pt x="14" y="30"/>
                    </a:lnTo>
                    <a:lnTo>
                      <a:pt x="16" y="3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05" name="Freeform 143"/>
              <p:cNvSpPr>
                <a:spLocks/>
              </p:cNvSpPr>
              <p:nvPr/>
            </p:nvSpPr>
            <p:spPr bwMode="auto">
              <a:xfrm>
                <a:off x="4738535" y="2158256"/>
                <a:ext cx="144001" cy="66991"/>
              </a:xfrm>
              <a:custGeom>
                <a:avLst/>
                <a:gdLst/>
                <a:ahLst/>
                <a:cxnLst>
                  <a:cxn ang="0">
                    <a:pos x="26" y="12"/>
                  </a:cxn>
                  <a:cxn ang="0">
                    <a:pos x="36" y="18"/>
                  </a:cxn>
                  <a:cxn ang="0">
                    <a:pos x="46" y="24"/>
                  </a:cxn>
                  <a:cxn ang="0">
                    <a:pos x="54" y="18"/>
                  </a:cxn>
                  <a:cxn ang="0">
                    <a:pos x="56" y="8"/>
                  </a:cxn>
                  <a:cxn ang="0">
                    <a:pos x="56" y="0"/>
                  </a:cxn>
                  <a:cxn ang="0">
                    <a:pos x="68" y="0"/>
                  </a:cxn>
                  <a:cxn ang="0">
                    <a:pos x="80" y="4"/>
                  </a:cxn>
                  <a:cxn ang="0">
                    <a:pos x="88" y="6"/>
                  </a:cxn>
                  <a:cxn ang="0">
                    <a:pos x="102" y="8"/>
                  </a:cxn>
                  <a:cxn ang="0">
                    <a:pos x="104" y="12"/>
                  </a:cxn>
                  <a:cxn ang="0">
                    <a:pos x="108" y="20"/>
                  </a:cxn>
                  <a:cxn ang="0">
                    <a:pos x="112" y="36"/>
                  </a:cxn>
                  <a:cxn ang="0">
                    <a:pos x="116" y="42"/>
                  </a:cxn>
                  <a:cxn ang="0">
                    <a:pos x="104" y="50"/>
                  </a:cxn>
                  <a:cxn ang="0">
                    <a:pos x="90" y="54"/>
                  </a:cxn>
                  <a:cxn ang="0">
                    <a:pos x="62" y="36"/>
                  </a:cxn>
                  <a:cxn ang="0">
                    <a:pos x="10" y="38"/>
                  </a:cxn>
                  <a:cxn ang="0">
                    <a:pos x="0" y="40"/>
                  </a:cxn>
                  <a:cxn ang="0">
                    <a:pos x="0" y="30"/>
                  </a:cxn>
                  <a:cxn ang="0">
                    <a:pos x="8" y="20"/>
                  </a:cxn>
                  <a:cxn ang="0">
                    <a:pos x="14" y="10"/>
                  </a:cxn>
                  <a:cxn ang="0">
                    <a:pos x="26" y="12"/>
                  </a:cxn>
                </a:cxnLst>
                <a:rect l="0" t="0" r="r" b="b"/>
                <a:pathLst>
                  <a:path w="116" h="54">
                    <a:moveTo>
                      <a:pt x="26" y="12"/>
                    </a:moveTo>
                    <a:lnTo>
                      <a:pt x="36" y="18"/>
                    </a:lnTo>
                    <a:lnTo>
                      <a:pt x="46" y="24"/>
                    </a:lnTo>
                    <a:lnTo>
                      <a:pt x="54" y="18"/>
                    </a:lnTo>
                    <a:lnTo>
                      <a:pt x="56" y="8"/>
                    </a:lnTo>
                    <a:lnTo>
                      <a:pt x="56" y="0"/>
                    </a:lnTo>
                    <a:lnTo>
                      <a:pt x="68" y="0"/>
                    </a:lnTo>
                    <a:lnTo>
                      <a:pt x="80" y="4"/>
                    </a:lnTo>
                    <a:lnTo>
                      <a:pt x="88" y="6"/>
                    </a:lnTo>
                    <a:lnTo>
                      <a:pt x="102" y="8"/>
                    </a:lnTo>
                    <a:lnTo>
                      <a:pt x="104" y="12"/>
                    </a:lnTo>
                    <a:lnTo>
                      <a:pt x="108" y="20"/>
                    </a:lnTo>
                    <a:lnTo>
                      <a:pt x="112" y="36"/>
                    </a:lnTo>
                    <a:lnTo>
                      <a:pt x="116" y="42"/>
                    </a:lnTo>
                    <a:lnTo>
                      <a:pt x="104" y="50"/>
                    </a:lnTo>
                    <a:lnTo>
                      <a:pt x="90" y="54"/>
                    </a:lnTo>
                    <a:lnTo>
                      <a:pt x="62" y="36"/>
                    </a:lnTo>
                    <a:lnTo>
                      <a:pt x="10" y="38"/>
                    </a:lnTo>
                    <a:lnTo>
                      <a:pt x="0" y="40"/>
                    </a:lnTo>
                    <a:lnTo>
                      <a:pt x="0" y="30"/>
                    </a:lnTo>
                    <a:lnTo>
                      <a:pt x="8" y="20"/>
                    </a:lnTo>
                    <a:lnTo>
                      <a:pt x="14" y="10"/>
                    </a:lnTo>
                    <a:lnTo>
                      <a:pt x="26" y="12"/>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06" name="Freeform 144"/>
              <p:cNvSpPr>
                <a:spLocks/>
              </p:cNvSpPr>
              <p:nvPr/>
            </p:nvSpPr>
            <p:spPr bwMode="auto">
              <a:xfrm>
                <a:off x="4738535" y="2202916"/>
                <a:ext cx="111725" cy="66991"/>
              </a:xfrm>
              <a:custGeom>
                <a:avLst/>
                <a:gdLst/>
                <a:ahLst/>
                <a:cxnLst>
                  <a:cxn ang="0">
                    <a:pos x="0" y="4"/>
                  </a:cxn>
                  <a:cxn ang="0">
                    <a:pos x="10" y="2"/>
                  </a:cxn>
                  <a:cxn ang="0">
                    <a:pos x="62" y="0"/>
                  </a:cxn>
                  <a:cxn ang="0">
                    <a:pos x="90" y="18"/>
                  </a:cxn>
                  <a:cxn ang="0">
                    <a:pos x="90" y="30"/>
                  </a:cxn>
                  <a:cxn ang="0">
                    <a:pos x="76" y="34"/>
                  </a:cxn>
                  <a:cxn ang="0">
                    <a:pos x="74" y="50"/>
                  </a:cxn>
                  <a:cxn ang="0">
                    <a:pos x="58" y="52"/>
                  </a:cxn>
                  <a:cxn ang="0">
                    <a:pos x="38" y="54"/>
                  </a:cxn>
                  <a:cxn ang="0">
                    <a:pos x="28" y="44"/>
                  </a:cxn>
                  <a:cxn ang="0">
                    <a:pos x="30" y="34"/>
                  </a:cxn>
                  <a:cxn ang="0">
                    <a:pos x="20" y="30"/>
                  </a:cxn>
                  <a:cxn ang="0">
                    <a:pos x="4" y="26"/>
                  </a:cxn>
                  <a:cxn ang="0">
                    <a:pos x="0" y="4"/>
                  </a:cxn>
                </a:cxnLst>
                <a:rect l="0" t="0" r="r" b="b"/>
                <a:pathLst>
                  <a:path w="90" h="54">
                    <a:moveTo>
                      <a:pt x="0" y="4"/>
                    </a:moveTo>
                    <a:lnTo>
                      <a:pt x="10" y="2"/>
                    </a:lnTo>
                    <a:lnTo>
                      <a:pt x="62" y="0"/>
                    </a:lnTo>
                    <a:lnTo>
                      <a:pt x="90" y="18"/>
                    </a:lnTo>
                    <a:lnTo>
                      <a:pt x="90" y="30"/>
                    </a:lnTo>
                    <a:lnTo>
                      <a:pt x="76" y="34"/>
                    </a:lnTo>
                    <a:lnTo>
                      <a:pt x="74" y="50"/>
                    </a:lnTo>
                    <a:lnTo>
                      <a:pt x="58" y="52"/>
                    </a:lnTo>
                    <a:lnTo>
                      <a:pt x="38" y="54"/>
                    </a:lnTo>
                    <a:lnTo>
                      <a:pt x="28" y="44"/>
                    </a:lnTo>
                    <a:lnTo>
                      <a:pt x="30" y="34"/>
                    </a:lnTo>
                    <a:lnTo>
                      <a:pt x="20" y="30"/>
                    </a:lnTo>
                    <a:lnTo>
                      <a:pt x="4" y="26"/>
                    </a:lnTo>
                    <a:lnTo>
                      <a:pt x="0" y="4"/>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07" name="Freeform 145"/>
              <p:cNvSpPr>
                <a:spLocks/>
              </p:cNvSpPr>
              <p:nvPr/>
            </p:nvSpPr>
            <p:spPr bwMode="auto">
              <a:xfrm>
                <a:off x="4711224" y="2235171"/>
                <a:ext cx="64552" cy="24812"/>
              </a:xfrm>
              <a:custGeom>
                <a:avLst/>
                <a:gdLst/>
                <a:ahLst/>
                <a:cxnLst>
                  <a:cxn ang="0">
                    <a:pos x="0" y="12"/>
                  </a:cxn>
                  <a:cxn ang="0">
                    <a:pos x="4" y="20"/>
                  </a:cxn>
                  <a:cxn ang="0">
                    <a:pos x="50" y="18"/>
                  </a:cxn>
                  <a:cxn ang="0">
                    <a:pos x="52" y="8"/>
                  </a:cxn>
                  <a:cxn ang="0">
                    <a:pos x="30" y="0"/>
                  </a:cxn>
                  <a:cxn ang="0">
                    <a:pos x="24" y="8"/>
                  </a:cxn>
                  <a:cxn ang="0">
                    <a:pos x="8" y="6"/>
                  </a:cxn>
                  <a:cxn ang="0">
                    <a:pos x="6" y="12"/>
                  </a:cxn>
                  <a:cxn ang="0">
                    <a:pos x="0" y="12"/>
                  </a:cxn>
                </a:cxnLst>
                <a:rect l="0" t="0" r="r" b="b"/>
                <a:pathLst>
                  <a:path w="52" h="20">
                    <a:moveTo>
                      <a:pt x="0" y="12"/>
                    </a:moveTo>
                    <a:lnTo>
                      <a:pt x="4" y="20"/>
                    </a:lnTo>
                    <a:lnTo>
                      <a:pt x="50" y="18"/>
                    </a:lnTo>
                    <a:lnTo>
                      <a:pt x="52" y="8"/>
                    </a:lnTo>
                    <a:lnTo>
                      <a:pt x="30" y="0"/>
                    </a:lnTo>
                    <a:lnTo>
                      <a:pt x="24" y="8"/>
                    </a:lnTo>
                    <a:lnTo>
                      <a:pt x="8" y="6"/>
                    </a:lnTo>
                    <a:lnTo>
                      <a:pt x="6" y="12"/>
                    </a:lnTo>
                    <a:lnTo>
                      <a:pt x="0" y="12"/>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08" name="Freeform 146"/>
              <p:cNvSpPr>
                <a:spLocks/>
              </p:cNvSpPr>
              <p:nvPr/>
            </p:nvSpPr>
            <p:spPr bwMode="auto">
              <a:xfrm>
                <a:off x="4783224" y="2210359"/>
                <a:ext cx="186208" cy="131500"/>
              </a:xfrm>
              <a:custGeom>
                <a:avLst/>
                <a:gdLst/>
                <a:ahLst/>
                <a:cxnLst>
                  <a:cxn ang="0">
                    <a:pos x="2" y="48"/>
                  </a:cxn>
                  <a:cxn ang="0">
                    <a:pos x="24" y="44"/>
                  </a:cxn>
                  <a:cxn ang="0">
                    <a:pos x="38" y="44"/>
                  </a:cxn>
                  <a:cxn ang="0">
                    <a:pos x="40" y="28"/>
                  </a:cxn>
                  <a:cxn ang="0">
                    <a:pos x="54" y="24"/>
                  </a:cxn>
                  <a:cxn ang="0">
                    <a:pos x="54" y="12"/>
                  </a:cxn>
                  <a:cxn ang="0">
                    <a:pos x="68" y="8"/>
                  </a:cxn>
                  <a:cxn ang="0">
                    <a:pos x="80" y="0"/>
                  </a:cxn>
                  <a:cxn ang="0">
                    <a:pos x="98" y="4"/>
                  </a:cxn>
                  <a:cxn ang="0">
                    <a:pos x="98" y="10"/>
                  </a:cxn>
                  <a:cxn ang="0">
                    <a:pos x="118" y="12"/>
                  </a:cxn>
                  <a:cxn ang="0">
                    <a:pos x="122" y="34"/>
                  </a:cxn>
                  <a:cxn ang="0">
                    <a:pos x="150" y="64"/>
                  </a:cxn>
                  <a:cxn ang="0">
                    <a:pos x="148" y="66"/>
                  </a:cxn>
                  <a:cxn ang="0">
                    <a:pos x="130" y="66"/>
                  </a:cxn>
                  <a:cxn ang="0">
                    <a:pos x="130" y="86"/>
                  </a:cxn>
                  <a:cxn ang="0">
                    <a:pos x="118" y="88"/>
                  </a:cxn>
                  <a:cxn ang="0">
                    <a:pos x="114" y="106"/>
                  </a:cxn>
                  <a:cxn ang="0">
                    <a:pos x="94" y="104"/>
                  </a:cxn>
                  <a:cxn ang="0">
                    <a:pos x="92" y="98"/>
                  </a:cxn>
                  <a:cxn ang="0">
                    <a:pos x="64" y="98"/>
                  </a:cxn>
                  <a:cxn ang="0">
                    <a:pos x="46" y="94"/>
                  </a:cxn>
                  <a:cxn ang="0">
                    <a:pos x="16" y="88"/>
                  </a:cxn>
                  <a:cxn ang="0">
                    <a:pos x="6" y="102"/>
                  </a:cxn>
                  <a:cxn ang="0">
                    <a:pos x="6" y="88"/>
                  </a:cxn>
                  <a:cxn ang="0">
                    <a:pos x="0" y="84"/>
                  </a:cxn>
                  <a:cxn ang="0">
                    <a:pos x="2" y="78"/>
                  </a:cxn>
                  <a:cxn ang="0">
                    <a:pos x="10" y="78"/>
                  </a:cxn>
                  <a:cxn ang="0">
                    <a:pos x="10" y="64"/>
                  </a:cxn>
                  <a:cxn ang="0">
                    <a:pos x="6" y="60"/>
                  </a:cxn>
                  <a:cxn ang="0">
                    <a:pos x="2" y="48"/>
                  </a:cxn>
                </a:cxnLst>
                <a:rect l="0" t="0" r="r" b="b"/>
                <a:pathLst>
                  <a:path w="150" h="106">
                    <a:moveTo>
                      <a:pt x="2" y="48"/>
                    </a:moveTo>
                    <a:lnTo>
                      <a:pt x="24" y="44"/>
                    </a:lnTo>
                    <a:lnTo>
                      <a:pt x="38" y="44"/>
                    </a:lnTo>
                    <a:lnTo>
                      <a:pt x="40" y="28"/>
                    </a:lnTo>
                    <a:lnTo>
                      <a:pt x="54" y="24"/>
                    </a:lnTo>
                    <a:lnTo>
                      <a:pt x="54" y="12"/>
                    </a:lnTo>
                    <a:lnTo>
                      <a:pt x="68" y="8"/>
                    </a:lnTo>
                    <a:lnTo>
                      <a:pt x="80" y="0"/>
                    </a:lnTo>
                    <a:lnTo>
                      <a:pt x="98" y="4"/>
                    </a:lnTo>
                    <a:lnTo>
                      <a:pt x="98" y="10"/>
                    </a:lnTo>
                    <a:lnTo>
                      <a:pt x="118" y="12"/>
                    </a:lnTo>
                    <a:lnTo>
                      <a:pt x="122" y="34"/>
                    </a:lnTo>
                    <a:lnTo>
                      <a:pt x="150" y="64"/>
                    </a:lnTo>
                    <a:lnTo>
                      <a:pt x="148" y="66"/>
                    </a:lnTo>
                    <a:lnTo>
                      <a:pt x="130" y="66"/>
                    </a:lnTo>
                    <a:lnTo>
                      <a:pt x="130" y="86"/>
                    </a:lnTo>
                    <a:lnTo>
                      <a:pt x="118" y="88"/>
                    </a:lnTo>
                    <a:lnTo>
                      <a:pt x="114" y="106"/>
                    </a:lnTo>
                    <a:lnTo>
                      <a:pt x="94" y="104"/>
                    </a:lnTo>
                    <a:lnTo>
                      <a:pt x="92" y="98"/>
                    </a:lnTo>
                    <a:lnTo>
                      <a:pt x="64" y="98"/>
                    </a:lnTo>
                    <a:lnTo>
                      <a:pt x="46" y="94"/>
                    </a:lnTo>
                    <a:lnTo>
                      <a:pt x="16" y="88"/>
                    </a:lnTo>
                    <a:lnTo>
                      <a:pt x="6" y="102"/>
                    </a:lnTo>
                    <a:lnTo>
                      <a:pt x="6" y="88"/>
                    </a:lnTo>
                    <a:lnTo>
                      <a:pt x="0" y="84"/>
                    </a:lnTo>
                    <a:lnTo>
                      <a:pt x="2" y="78"/>
                    </a:lnTo>
                    <a:lnTo>
                      <a:pt x="10" y="78"/>
                    </a:lnTo>
                    <a:lnTo>
                      <a:pt x="10" y="64"/>
                    </a:lnTo>
                    <a:lnTo>
                      <a:pt x="6" y="60"/>
                    </a:lnTo>
                    <a:lnTo>
                      <a:pt x="2" y="48"/>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09" name="Freeform 147"/>
              <p:cNvSpPr>
                <a:spLocks/>
              </p:cNvSpPr>
              <p:nvPr/>
            </p:nvSpPr>
            <p:spPr bwMode="auto">
              <a:xfrm>
                <a:off x="4205978" y="2138406"/>
                <a:ext cx="156415" cy="238189"/>
              </a:xfrm>
              <a:custGeom>
                <a:avLst/>
                <a:gdLst/>
                <a:ahLst/>
                <a:cxnLst>
                  <a:cxn ang="0">
                    <a:pos x="38" y="84"/>
                  </a:cxn>
                  <a:cxn ang="0">
                    <a:pos x="16" y="90"/>
                  </a:cxn>
                  <a:cxn ang="0">
                    <a:pos x="20" y="76"/>
                  </a:cxn>
                  <a:cxn ang="0">
                    <a:pos x="14" y="60"/>
                  </a:cxn>
                  <a:cxn ang="0">
                    <a:pos x="0" y="60"/>
                  </a:cxn>
                  <a:cxn ang="0">
                    <a:pos x="4" y="44"/>
                  </a:cxn>
                  <a:cxn ang="0">
                    <a:pos x="2" y="20"/>
                  </a:cxn>
                  <a:cxn ang="0">
                    <a:pos x="16" y="0"/>
                  </a:cxn>
                  <a:cxn ang="0">
                    <a:pos x="28" y="26"/>
                  </a:cxn>
                  <a:cxn ang="0">
                    <a:pos x="60" y="38"/>
                  </a:cxn>
                  <a:cxn ang="0">
                    <a:pos x="40" y="58"/>
                  </a:cxn>
                  <a:cxn ang="0">
                    <a:pos x="42" y="70"/>
                  </a:cxn>
                  <a:cxn ang="0">
                    <a:pos x="66" y="68"/>
                  </a:cxn>
                  <a:cxn ang="0">
                    <a:pos x="72" y="90"/>
                  </a:cxn>
                  <a:cxn ang="0">
                    <a:pos x="92" y="110"/>
                  </a:cxn>
                  <a:cxn ang="0">
                    <a:pos x="98" y="130"/>
                  </a:cxn>
                  <a:cxn ang="0">
                    <a:pos x="116" y="130"/>
                  </a:cxn>
                  <a:cxn ang="0">
                    <a:pos x="120" y="148"/>
                  </a:cxn>
                  <a:cxn ang="0">
                    <a:pos x="102" y="160"/>
                  </a:cxn>
                  <a:cxn ang="0">
                    <a:pos x="116" y="166"/>
                  </a:cxn>
                  <a:cxn ang="0">
                    <a:pos x="96" y="176"/>
                  </a:cxn>
                  <a:cxn ang="0">
                    <a:pos x="38" y="176"/>
                  </a:cxn>
                  <a:cxn ang="0">
                    <a:pos x="22" y="184"/>
                  </a:cxn>
                  <a:cxn ang="0">
                    <a:pos x="6" y="188"/>
                  </a:cxn>
                  <a:cxn ang="0">
                    <a:pos x="34" y="164"/>
                  </a:cxn>
                  <a:cxn ang="0">
                    <a:pos x="54" y="162"/>
                  </a:cxn>
                  <a:cxn ang="0">
                    <a:pos x="48" y="160"/>
                  </a:cxn>
                  <a:cxn ang="0">
                    <a:pos x="30" y="158"/>
                  </a:cxn>
                  <a:cxn ang="0">
                    <a:pos x="14" y="158"/>
                  </a:cxn>
                  <a:cxn ang="0">
                    <a:pos x="18" y="148"/>
                  </a:cxn>
                  <a:cxn ang="0">
                    <a:pos x="34" y="136"/>
                  </a:cxn>
                  <a:cxn ang="0">
                    <a:pos x="24" y="128"/>
                  </a:cxn>
                  <a:cxn ang="0">
                    <a:pos x="48" y="122"/>
                  </a:cxn>
                  <a:cxn ang="0">
                    <a:pos x="52" y="102"/>
                  </a:cxn>
                  <a:cxn ang="0">
                    <a:pos x="44" y="86"/>
                  </a:cxn>
                </a:cxnLst>
                <a:rect l="0" t="0" r="r" b="b"/>
                <a:pathLst>
                  <a:path w="126" h="192">
                    <a:moveTo>
                      <a:pt x="44" y="86"/>
                    </a:moveTo>
                    <a:lnTo>
                      <a:pt x="38" y="84"/>
                    </a:lnTo>
                    <a:lnTo>
                      <a:pt x="32" y="92"/>
                    </a:lnTo>
                    <a:lnTo>
                      <a:pt x="16" y="90"/>
                    </a:lnTo>
                    <a:lnTo>
                      <a:pt x="14" y="82"/>
                    </a:lnTo>
                    <a:lnTo>
                      <a:pt x="20" y="76"/>
                    </a:lnTo>
                    <a:lnTo>
                      <a:pt x="18" y="62"/>
                    </a:lnTo>
                    <a:lnTo>
                      <a:pt x="14" y="60"/>
                    </a:lnTo>
                    <a:lnTo>
                      <a:pt x="6" y="64"/>
                    </a:lnTo>
                    <a:lnTo>
                      <a:pt x="0" y="60"/>
                    </a:lnTo>
                    <a:lnTo>
                      <a:pt x="10" y="48"/>
                    </a:lnTo>
                    <a:lnTo>
                      <a:pt x="4" y="44"/>
                    </a:lnTo>
                    <a:lnTo>
                      <a:pt x="0" y="36"/>
                    </a:lnTo>
                    <a:lnTo>
                      <a:pt x="2" y="20"/>
                    </a:lnTo>
                    <a:lnTo>
                      <a:pt x="12" y="20"/>
                    </a:lnTo>
                    <a:lnTo>
                      <a:pt x="16" y="0"/>
                    </a:lnTo>
                    <a:lnTo>
                      <a:pt x="44" y="2"/>
                    </a:lnTo>
                    <a:lnTo>
                      <a:pt x="28" y="26"/>
                    </a:lnTo>
                    <a:lnTo>
                      <a:pt x="64" y="26"/>
                    </a:lnTo>
                    <a:lnTo>
                      <a:pt x="60" y="38"/>
                    </a:lnTo>
                    <a:lnTo>
                      <a:pt x="48" y="50"/>
                    </a:lnTo>
                    <a:lnTo>
                      <a:pt x="40" y="58"/>
                    </a:lnTo>
                    <a:lnTo>
                      <a:pt x="36" y="66"/>
                    </a:lnTo>
                    <a:lnTo>
                      <a:pt x="42" y="70"/>
                    </a:lnTo>
                    <a:lnTo>
                      <a:pt x="52" y="66"/>
                    </a:lnTo>
                    <a:lnTo>
                      <a:pt x="66" y="68"/>
                    </a:lnTo>
                    <a:lnTo>
                      <a:pt x="70" y="78"/>
                    </a:lnTo>
                    <a:lnTo>
                      <a:pt x="72" y="90"/>
                    </a:lnTo>
                    <a:lnTo>
                      <a:pt x="84" y="98"/>
                    </a:lnTo>
                    <a:lnTo>
                      <a:pt x="92" y="110"/>
                    </a:lnTo>
                    <a:lnTo>
                      <a:pt x="94" y="118"/>
                    </a:lnTo>
                    <a:lnTo>
                      <a:pt x="98" y="130"/>
                    </a:lnTo>
                    <a:lnTo>
                      <a:pt x="106" y="132"/>
                    </a:lnTo>
                    <a:lnTo>
                      <a:pt x="116" y="130"/>
                    </a:lnTo>
                    <a:lnTo>
                      <a:pt x="126" y="138"/>
                    </a:lnTo>
                    <a:lnTo>
                      <a:pt x="120" y="148"/>
                    </a:lnTo>
                    <a:lnTo>
                      <a:pt x="110" y="154"/>
                    </a:lnTo>
                    <a:lnTo>
                      <a:pt x="102" y="160"/>
                    </a:lnTo>
                    <a:lnTo>
                      <a:pt x="108" y="162"/>
                    </a:lnTo>
                    <a:lnTo>
                      <a:pt x="116" y="166"/>
                    </a:lnTo>
                    <a:lnTo>
                      <a:pt x="108" y="172"/>
                    </a:lnTo>
                    <a:lnTo>
                      <a:pt x="96" y="176"/>
                    </a:lnTo>
                    <a:lnTo>
                      <a:pt x="46" y="176"/>
                    </a:lnTo>
                    <a:lnTo>
                      <a:pt x="38" y="176"/>
                    </a:lnTo>
                    <a:lnTo>
                      <a:pt x="38" y="184"/>
                    </a:lnTo>
                    <a:lnTo>
                      <a:pt x="22" y="184"/>
                    </a:lnTo>
                    <a:lnTo>
                      <a:pt x="10" y="192"/>
                    </a:lnTo>
                    <a:lnTo>
                      <a:pt x="6" y="188"/>
                    </a:lnTo>
                    <a:lnTo>
                      <a:pt x="24" y="172"/>
                    </a:lnTo>
                    <a:lnTo>
                      <a:pt x="34" y="164"/>
                    </a:lnTo>
                    <a:lnTo>
                      <a:pt x="46" y="164"/>
                    </a:lnTo>
                    <a:lnTo>
                      <a:pt x="54" y="162"/>
                    </a:lnTo>
                    <a:lnTo>
                      <a:pt x="56" y="154"/>
                    </a:lnTo>
                    <a:lnTo>
                      <a:pt x="48" y="160"/>
                    </a:lnTo>
                    <a:lnTo>
                      <a:pt x="38" y="158"/>
                    </a:lnTo>
                    <a:lnTo>
                      <a:pt x="30" y="158"/>
                    </a:lnTo>
                    <a:lnTo>
                      <a:pt x="24" y="154"/>
                    </a:lnTo>
                    <a:lnTo>
                      <a:pt x="14" y="158"/>
                    </a:lnTo>
                    <a:lnTo>
                      <a:pt x="10" y="154"/>
                    </a:lnTo>
                    <a:lnTo>
                      <a:pt x="18" y="148"/>
                    </a:lnTo>
                    <a:lnTo>
                      <a:pt x="26" y="142"/>
                    </a:lnTo>
                    <a:lnTo>
                      <a:pt x="34" y="136"/>
                    </a:lnTo>
                    <a:lnTo>
                      <a:pt x="34" y="130"/>
                    </a:lnTo>
                    <a:lnTo>
                      <a:pt x="24" y="128"/>
                    </a:lnTo>
                    <a:lnTo>
                      <a:pt x="24" y="120"/>
                    </a:lnTo>
                    <a:lnTo>
                      <a:pt x="48" y="122"/>
                    </a:lnTo>
                    <a:lnTo>
                      <a:pt x="48" y="112"/>
                    </a:lnTo>
                    <a:lnTo>
                      <a:pt x="52" y="102"/>
                    </a:lnTo>
                    <a:lnTo>
                      <a:pt x="38" y="94"/>
                    </a:lnTo>
                    <a:lnTo>
                      <a:pt x="44" y="8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10" name="Freeform 148"/>
              <p:cNvSpPr>
                <a:spLocks/>
              </p:cNvSpPr>
              <p:nvPr/>
            </p:nvSpPr>
            <p:spPr bwMode="auto">
              <a:xfrm>
                <a:off x="4166254" y="2237652"/>
                <a:ext cx="47172" cy="29773"/>
              </a:xfrm>
              <a:custGeom>
                <a:avLst/>
                <a:gdLst/>
                <a:ahLst/>
                <a:cxnLst>
                  <a:cxn ang="0">
                    <a:pos x="12" y="0"/>
                  </a:cxn>
                  <a:cxn ang="0">
                    <a:pos x="30" y="2"/>
                  </a:cxn>
                  <a:cxn ang="0">
                    <a:pos x="34" y="8"/>
                  </a:cxn>
                  <a:cxn ang="0">
                    <a:pos x="38" y="16"/>
                  </a:cxn>
                  <a:cxn ang="0">
                    <a:pos x="34" y="24"/>
                  </a:cxn>
                  <a:cxn ang="0">
                    <a:pos x="22" y="24"/>
                  </a:cxn>
                  <a:cxn ang="0">
                    <a:pos x="16" y="18"/>
                  </a:cxn>
                  <a:cxn ang="0">
                    <a:pos x="8" y="22"/>
                  </a:cxn>
                  <a:cxn ang="0">
                    <a:pos x="0" y="18"/>
                  </a:cxn>
                  <a:cxn ang="0">
                    <a:pos x="4" y="8"/>
                  </a:cxn>
                  <a:cxn ang="0">
                    <a:pos x="12" y="0"/>
                  </a:cxn>
                </a:cxnLst>
                <a:rect l="0" t="0" r="r" b="b"/>
                <a:pathLst>
                  <a:path w="38" h="24">
                    <a:moveTo>
                      <a:pt x="12" y="0"/>
                    </a:moveTo>
                    <a:lnTo>
                      <a:pt x="30" y="2"/>
                    </a:lnTo>
                    <a:lnTo>
                      <a:pt x="34" y="8"/>
                    </a:lnTo>
                    <a:lnTo>
                      <a:pt x="38" y="16"/>
                    </a:lnTo>
                    <a:lnTo>
                      <a:pt x="34" y="24"/>
                    </a:lnTo>
                    <a:lnTo>
                      <a:pt x="22" y="24"/>
                    </a:lnTo>
                    <a:lnTo>
                      <a:pt x="16" y="18"/>
                    </a:lnTo>
                    <a:lnTo>
                      <a:pt x="8" y="22"/>
                    </a:lnTo>
                    <a:lnTo>
                      <a:pt x="0" y="18"/>
                    </a:lnTo>
                    <a:lnTo>
                      <a:pt x="4" y="8"/>
                    </a:lnTo>
                    <a:lnTo>
                      <a:pt x="12"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11" name="Freeform 150"/>
              <p:cNvSpPr>
                <a:spLocks/>
              </p:cNvSpPr>
              <p:nvPr/>
            </p:nvSpPr>
            <p:spPr bwMode="auto">
              <a:xfrm>
                <a:off x="4441842" y="2431180"/>
                <a:ext cx="86897" cy="47141"/>
              </a:xfrm>
              <a:custGeom>
                <a:avLst/>
                <a:gdLst/>
                <a:ahLst/>
                <a:cxnLst>
                  <a:cxn ang="0">
                    <a:pos x="24" y="2"/>
                  </a:cxn>
                  <a:cxn ang="0">
                    <a:pos x="40" y="2"/>
                  </a:cxn>
                  <a:cxn ang="0">
                    <a:pos x="50" y="0"/>
                  </a:cxn>
                  <a:cxn ang="0">
                    <a:pos x="58" y="2"/>
                  </a:cxn>
                  <a:cxn ang="0">
                    <a:pos x="60" y="4"/>
                  </a:cxn>
                  <a:cxn ang="0">
                    <a:pos x="58" y="8"/>
                  </a:cxn>
                  <a:cxn ang="0">
                    <a:pos x="56" y="14"/>
                  </a:cxn>
                  <a:cxn ang="0">
                    <a:pos x="64" y="16"/>
                  </a:cxn>
                  <a:cxn ang="0">
                    <a:pos x="68" y="16"/>
                  </a:cxn>
                  <a:cxn ang="0">
                    <a:pos x="70" y="20"/>
                  </a:cxn>
                  <a:cxn ang="0">
                    <a:pos x="66" y="28"/>
                  </a:cxn>
                  <a:cxn ang="0">
                    <a:pos x="56" y="30"/>
                  </a:cxn>
                  <a:cxn ang="0">
                    <a:pos x="50" y="24"/>
                  </a:cxn>
                  <a:cxn ang="0">
                    <a:pos x="50" y="34"/>
                  </a:cxn>
                  <a:cxn ang="0">
                    <a:pos x="46" y="36"/>
                  </a:cxn>
                  <a:cxn ang="0">
                    <a:pos x="40" y="34"/>
                  </a:cxn>
                  <a:cxn ang="0">
                    <a:pos x="34" y="30"/>
                  </a:cxn>
                  <a:cxn ang="0">
                    <a:pos x="30" y="32"/>
                  </a:cxn>
                  <a:cxn ang="0">
                    <a:pos x="30" y="36"/>
                  </a:cxn>
                  <a:cxn ang="0">
                    <a:pos x="16" y="38"/>
                  </a:cxn>
                  <a:cxn ang="0">
                    <a:pos x="16" y="28"/>
                  </a:cxn>
                  <a:cxn ang="0">
                    <a:pos x="0" y="28"/>
                  </a:cxn>
                  <a:cxn ang="0">
                    <a:pos x="8" y="16"/>
                  </a:cxn>
                  <a:cxn ang="0">
                    <a:pos x="18" y="6"/>
                  </a:cxn>
                  <a:cxn ang="0">
                    <a:pos x="22" y="6"/>
                  </a:cxn>
                  <a:cxn ang="0">
                    <a:pos x="24" y="2"/>
                  </a:cxn>
                </a:cxnLst>
                <a:rect l="0" t="0" r="r" b="b"/>
                <a:pathLst>
                  <a:path w="70" h="38">
                    <a:moveTo>
                      <a:pt x="24" y="2"/>
                    </a:moveTo>
                    <a:lnTo>
                      <a:pt x="40" y="2"/>
                    </a:lnTo>
                    <a:lnTo>
                      <a:pt x="50" y="0"/>
                    </a:lnTo>
                    <a:lnTo>
                      <a:pt x="58" y="2"/>
                    </a:lnTo>
                    <a:lnTo>
                      <a:pt x="60" y="4"/>
                    </a:lnTo>
                    <a:lnTo>
                      <a:pt x="58" y="8"/>
                    </a:lnTo>
                    <a:lnTo>
                      <a:pt x="56" y="14"/>
                    </a:lnTo>
                    <a:lnTo>
                      <a:pt x="64" y="16"/>
                    </a:lnTo>
                    <a:lnTo>
                      <a:pt x="68" y="16"/>
                    </a:lnTo>
                    <a:lnTo>
                      <a:pt x="70" y="20"/>
                    </a:lnTo>
                    <a:lnTo>
                      <a:pt x="66" y="28"/>
                    </a:lnTo>
                    <a:lnTo>
                      <a:pt x="56" y="30"/>
                    </a:lnTo>
                    <a:lnTo>
                      <a:pt x="50" y="24"/>
                    </a:lnTo>
                    <a:lnTo>
                      <a:pt x="50" y="34"/>
                    </a:lnTo>
                    <a:lnTo>
                      <a:pt x="46" y="36"/>
                    </a:lnTo>
                    <a:lnTo>
                      <a:pt x="40" y="34"/>
                    </a:lnTo>
                    <a:lnTo>
                      <a:pt x="34" y="30"/>
                    </a:lnTo>
                    <a:lnTo>
                      <a:pt x="30" y="32"/>
                    </a:lnTo>
                    <a:lnTo>
                      <a:pt x="30" y="36"/>
                    </a:lnTo>
                    <a:lnTo>
                      <a:pt x="16" y="38"/>
                    </a:lnTo>
                    <a:lnTo>
                      <a:pt x="16" y="28"/>
                    </a:lnTo>
                    <a:lnTo>
                      <a:pt x="0" y="28"/>
                    </a:lnTo>
                    <a:lnTo>
                      <a:pt x="8" y="16"/>
                    </a:lnTo>
                    <a:lnTo>
                      <a:pt x="18" y="6"/>
                    </a:lnTo>
                    <a:lnTo>
                      <a:pt x="22" y="6"/>
                    </a:lnTo>
                    <a:lnTo>
                      <a:pt x="24" y="2"/>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12" name="Freeform 151"/>
              <p:cNvSpPr>
                <a:spLocks/>
              </p:cNvSpPr>
              <p:nvPr/>
            </p:nvSpPr>
            <p:spPr bwMode="auto">
              <a:xfrm>
                <a:off x="4230806" y="2346822"/>
                <a:ext cx="253243" cy="213377"/>
              </a:xfrm>
              <a:custGeom>
                <a:avLst/>
                <a:gdLst/>
                <a:ahLst/>
                <a:cxnLst>
                  <a:cxn ang="0">
                    <a:pos x="126" y="8"/>
                  </a:cxn>
                  <a:cxn ang="0">
                    <a:pos x="152" y="24"/>
                  </a:cxn>
                  <a:cxn ang="0">
                    <a:pos x="162" y="32"/>
                  </a:cxn>
                  <a:cxn ang="0">
                    <a:pos x="180" y="36"/>
                  </a:cxn>
                  <a:cxn ang="0">
                    <a:pos x="202" y="40"/>
                  </a:cxn>
                  <a:cxn ang="0">
                    <a:pos x="198" y="56"/>
                  </a:cxn>
                  <a:cxn ang="0">
                    <a:pos x="194" y="70"/>
                  </a:cxn>
                  <a:cxn ang="0">
                    <a:pos x="188" y="74"/>
                  </a:cxn>
                  <a:cxn ang="0">
                    <a:pos x="170" y="96"/>
                  </a:cxn>
                  <a:cxn ang="0">
                    <a:pos x="186" y="106"/>
                  </a:cxn>
                  <a:cxn ang="0">
                    <a:pos x="188" y="116"/>
                  </a:cxn>
                  <a:cxn ang="0">
                    <a:pos x="186" y="140"/>
                  </a:cxn>
                  <a:cxn ang="0">
                    <a:pos x="194" y="148"/>
                  </a:cxn>
                  <a:cxn ang="0">
                    <a:pos x="182" y="158"/>
                  </a:cxn>
                  <a:cxn ang="0">
                    <a:pos x="160" y="156"/>
                  </a:cxn>
                  <a:cxn ang="0">
                    <a:pos x="138" y="152"/>
                  </a:cxn>
                  <a:cxn ang="0">
                    <a:pos x="122" y="162"/>
                  </a:cxn>
                  <a:cxn ang="0">
                    <a:pos x="106" y="172"/>
                  </a:cxn>
                  <a:cxn ang="0">
                    <a:pos x="80" y="168"/>
                  </a:cxn>
                  <a:cxn ang="0">
                    <a:pos x="50" y="156"/>
                  </a:cxn>
                  <a:cxn ang="0">
                    <a:pos x="56" y="128"/>
                  </a:cxn>
                  <a:cxn ang="0">
                    <a:pos x="64" y="116"/>
                  </a:cxn>
                  <a:cxn ang="0">
                    <a:pos x="44" y="90"/>
                  </a:cxn>
                  <a:cxn ang="0">
                    <a:pos x="36" y="76"/>
                  </a:cxn>
                  <a:cxn ang="0">
                    <a:pos x="18" y="66"/>
                  </a:cxn>
                  <a:cxn ang="0">
                    <a:pos x="0" y="60"/>
                  </a:cxn>
                  <a:cxn ang="0">
                    <a:pos x="8" y="50"/>
                  </a:cxn>
                  <a:cxn ang="0">
                    <a:pos x="26" y="48"/>
                  </a:cxn>
                  <a:cxn ang="0">
                    <a:pos x="40" y="50"/>
                  </a:cxn>
                  <a:cxn ang="0">
                    <a:pos x="54" y="46"/>
                  </a:cxn>
                  <a:cxn ang="0">
                    <a:pos x="48" y="30"/>
                  </a:cxn>
                  <a:cxn ang="0">
                    <a:pos x="62" y="36"/>
                  </a:cxn>
                  <a:cxn ang="0">
                    <a:pos x="84" y="28"/>
                  </a:cxn>
                  <a:cxn ang="0">
                    <a:pos x="106" y="18"/>
                  </a:cxn>
                  <a:cxn ang="0">
                    <a:pos x="116" y="0"/>
                  </a:cxn>
                </a:cxnLst>
                <a:rect l="0" t="0" r="r" b="b"/>
                <a:pathLst>
                  <a:path w="204" h="172">
                    <a:moveTo>
                      <a:pt x="116" y="0"/>
                    </a:moveTo>
                    <a:lnTo>
                      <a:pt x="126" y="8"/>
                    </a:lnTo>
                    <a:lnTo>
                      <a:pt x="140" y="20"/>
                    </a:lnTo>
                    <a:lnTo>
                      <a:pt x="152" y="24"/>
                    </a:lnTo>
                    <a:lnTo>
                      <a:pt x="154" y="28"/>
                    </a:lnTo>
                    <a:lnTo>
                      <a:pt x="162" y="32"/>
                    </a:lnTo>
                    <a:lnTo>
                      <a:pt x="174" y="32"/>
                    </a:lnTo>
                    <a:lnTo>
                      <a:pt x="180" y="36"/>
                    </a:lnTo>
                    <a:lnTo>
                      <a:pt x="184" y="40"/>
                    </a:lnTo>
                    <a:lnTo>
                      <a:pt x="202" y="40"/>
                    </a:lnTo>
                    <a:lnTo>
                      <a:pt x="204" y="44"/>
                    </a:lnTo>
                    <a:lnTo>
                      <a:pt x="198" y="56"/>
                    </a:lnTo>
                    <a:lnTo>
                      <a:pt x="194" y="64"/>
                    </a:lnTo>
                    <a:lnTo>
                      <a:pt x="194" y="70"/>
                    </a:lnTo>
                    <a:lnTo>
                      <a:pt x="192" y="74"/>
                    </a:lnTo>
                    <a:lnTo>
                      <a:pt x="188" y="74"/>
                    </a:lnTo>
                    <a:lnTo>
                      <a:pt x="178" y="84"/>
                    </a:lnTo>
                    <a:lnTo>
                      <a:pt x="170" y="96"/>
                    </a:lnTo>
                    <a:lnTo>
                      <a:pt x="186" y="96"/>
                    </a:lnTo>
                    <a:lnTo>
                      <a:pt x="186" y="106"/>
                    </a:lnTo>
                    <a:lnTo>
                      <a:pt x="186" y="112"/>
                    </a:lnTo>
                    <a:lnTo>
                      <a:pt x="188" y="116"/>
                    </a:lnTo>
                    <a:lnTo>
                      <a:pt x="184" y="124"/>
                    </a:lnTo>
                    <a:lnTo>
                      <a:pt x="186" y="140"/>
                    </a:lnTo>
                    <a:lnTo>
                      <a:pt x="194" y="140"/>
                    </a:lnTo>
                    <a:lnTo>
                      <a:pt x="194" y="148"/>
                    </a:lnTo>
                    <a:lnTo>
                      <a:pt x="186" y="150"/>
                    </a:lnTo>
                    <a:lnTo>
                      <a:pt x="182" y="158"/>
                    </a:lnTo>
                    <a:lnTo>
                      <a:pt x="172" y="162"/>
                    </a:lnTo>
                    <a:lnTo>
                      <a:pt x="160" y="156"/>
                    </a:lnTo>
                    <a:lnTo>
                      <a:pt x="150" y="154"/>
                    </a:lnTo>
                    <a:lnTo>
                      <a:pt x="138" y="152"/>
                    </a:lnTo>
                    <a:lnTo>
                      <a:pt x="128" y="156"/>
                    </a:lnTo>
                    <a:lnTo>
                      <a:pt x="122" y="162"/>
                    </a:lnTo>
                    <a:lnTo>
                      <a:pt x="122" y="172"/>
                    </a:lnTo>
                    <a:lnTo>
                      <a:pt x="106" y="172"/>
                    </a:lnTo>
                    <a:lnTo>
                      <a:pt x="92" y="166"/>
                    </a:lnTo>
                    <a:lnTo>
                      <a:pt x="80" y="168"/>
                    </a:lnTo>
                    <a:lnTo>
                      <a:pt x="64" y="162"/>
                    </a:lnTo>
                    <a:lnTo>
                      <a:pt x="50" y="156"/>
                    </a:lnTo>
                    <a:lnTo>
                      <a:pt x="50" y="144"/>
                    </a:lnTo>
                    <a:lnTo>
                      <a:pt x="56" y="128"/>
                    </a:lnTo>
                    <a:lnTo>
                      <a:pt x="56" y="116"/>
                    </a:lnTo>
                    <a:lnTo>
                      <a:pt x="64" y="116"/>
                    </a:lnTo>
                    <a:lnTo>
                      <a:pt x="56" y="98"/>
                    </a:lnTo>
                    <a:lnTo>
                      <a:pt x="44" y="90"/>
                    </a:lnTo>
                    <a:lnTo>
                      <a:pt x="42" y="82"/>
                    </a:lnTo>
                    <a:lnTo>
                      <a:pt x="36" y="76"/>
                    </a:lnTo>
                    <a:lnTo>
                      <a:pt x="26" y="70"/>
                    </a:lnTo>
                    <a:lnTo>
                      <a:pt x="18" y="66"/>
                    </a:lnTo>
                    <a:lnTo>
                      <a:pt x="6" y="66"/>
                    </a:lnTo>
                    <a:lnTo>
                      <a:pt x="0" y="60"/>
                    </a:lnTo>
                    <a:lnTo>
                      <a:pt x="2" y="52"/>
                    </a:lnTo>
                    <a:lnTo>
                      <a:pt x="8" y="50"/>
                    </a:lnTo>
                    <a:lnTo>
                      <a:pt x="18" y="48"/>
                    </a:lnTo>
                    <a:lnTo>
                      <a:pt x="26" y="48"/>
                    </a:lnTo>
                    <a:lnTo>
                      <a:pt x="32" y="54"/>
                    </a:lnTo>
                    <a:lnTo>
                      <a:pt x="40" y="50"/>
                    </a:lnTo>
                    <a:lnTo>
                      <a:pt x="48" y="52"/>
                    </a:lnTo>
                    <a:lnTo>
                      <a:pt x="54" y="46"/>
                    </a:lnTo>
                    <a:lnTo>
                      <a:pt x="50" y="36"/>
                    </a:lnTo>
                    <a:lnTo>
                      <a:pt x="48" y="30"/>
                    </a:lnTo>
                    <a:lnTo>
                      <a:pt x="54" y="30"/>
                    </a:lnTo>
                    <a:lnTo>
                      <a:pt x="62" y="36"/>
                    </a:lnTo>
                    <a:lnTo>
                      <a:pt x="76" y="34"/>
                    </a:lnTo>
                    <a:lnTo>
                      <a:pt x="84" y="28"/>
                    </a:lnTo>
                    <a:lnTo>
                      <a:pt x="96" y="22"/>
                    </a:lnTo>
                    <a:lnTo>
                      <a:pt x="106" y="18"/>
                    </a:lnTo>
                    <a:lnTo>
                      <a:pt x="106" y="4"/>
                    </a:lnTo>
                    <a:lnTo>
                      <a:pt x="116"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13" name="Freeform 152"/>
              <p:cNvSpPr>
                <a:spLocks/>
              </p:cNvSpPr>
              <p:nvPr/>
            </p:nvSpPr>
            <p:spPr bwMode="auto">
              <a:xfrm>
                <a:off x="4136462" y="2565162"/>
                <a:ext cx="67035" cy="119095"/>
              </a:xfrm>
              <a:custGeom>
                <a:avLst/>
                <a:gdLst/>
                <a:ahLst/>
                <a:cxnLst>
                  <a:cxn ang="0">
                    <a:pos x="36" y="96"/>
                  </a:cxn>
                  <a:cxn ang="0">
                    <a:pos x="24" y="96"/>
                  </a:cxn>
                  <a:cxn ang="0">
                    <a:pos x="12" y="96"/>
                  </a:cxn>
                  <a:cxn ang="0">
                    <a:pos x="12" y="88"/>
                  </a:cxn>
                  <a:cxn ang="0">
                    <a:pos x="12" y="72"/>
                  </a:cxn>
                  <a:cxn ang="0">
                    <a:pos x="8" y="70"/>
                  </a:cxn>
                  <a:cxn ang="0">
                    <a:pos x="0" y="60"/>
                  </a:cxn>
                  <a:cxn ang="0">
                    <a:pos x="8" y="50"/>
                  </a:cxn>
                  <a:cxn ang="0">
                    <a:pos x="10" y="40"/>
                  </a:cxn>
                  <a:cxn ang="0">
                    <a:pos x="14" y="26"/>
                  </a:cxn>
                  <a:cxn ang="0">
                    <a:pos x="12" y="14"/>
                  </a:cxn>
                  <a:cxn ang="0">
                    <a:pos x="14" y="0"/>
                  </a:cxn>
                  <a:cxn ang="0">
                    <a:pos x="20" y="2"/>
                  </a:cxn>
                  <a:cxn ang="0">
                    <a:pos x="26" y="8"/>
                  </a:cxn>
                  <a:cxn ang="0">
                    <a:pos x="38" y="6"/>
                  </a:cxn>
                  <a:cxn ang="0">
                    <a:pos x="48" y="6"/>
                  </a:cxn>
                  <a:cxn ang="0">
                    <a:pos x="54" y="14"/>
                  </a:cxn>
                  <a:cxn ang="0">
                    <a:pos x="52" y="20"/>
                  </a:cxn>
                  <a:cxn ang="0">
                    <a:pos x="42" y="22"/>
                  </a:cxn>
                  <a:cxn ang="0">
                    <a:pos x="42" y="36"/>
                  </a:cxn>
                  <a:cxn ang="0">
                    <a:pos x="42" y="46"/>
                  </a:cxn>
                  <a:cxn ang="0">
                    <a:pos x="40" y="50"/>
                  </a:cxn>
                  <a:cxn ang="0">
                    <a:pos x="34" y="54"/>
                  </a:cxn>
                  <a:cxn ang="0">
                    <a:pos x="34" y="58"/>
                  </a:cxn>
                  <a:cxn ang="0">
                    <a:pos x="40" y="66"/>
                  </a:cxn>
                  <a:cxn ang="0">
                    <a:pos x="34" y="70"/>
                  </a:cxn>
                  <a:cxn ang="0">
                    <a:pos x="36" y="76"/>
                  </a:cxn>
                  <a:cxn ang="0">
                    <a:pos x="38" y="82"/>
                  </a:cxn>
                  <a:cxn ang="0">
                    <a:pos x="32" y="86"/>
                  </a:cxn>
                  <a:cxn ang="0">
                    <a:pos x="36" y="96"/>
                  </a:cxn>
                </a:cxnLst>
                <a:rect l="0" t="0" r="r" b="b"/>
                <a:pathLst>
                  <a:path w="54" h="96">
                    <a:moveTo>
                      <a:pt x="36" y="96"/>
                    </a:moveTo>
                    <a:lnTo>
                      <a:pt x="24" y="96"/>
                    </a:lnTo>
                    <a:lnTo>
                      <a:pt x="12" y="96"/>
                    </a:lnTo>
                    <a:lnTo>
                      <a:pt x="12" y="88"/>
                    </a:lnTo>
                    <a:lnTo>
                      <a:pt x="12" y="72"/>
                    </a:lnTo>
                    <a:lnTo>
                      <a:pt x="8" y="70"/>
                    </a:lnTo>
                    <a:lnTo>
                      <a:pt x="0" y="60"/>
                    </a:lnTo>
                    <a:lnTo>
                      <a:pt x="8" y="50"/>
                    </a:lnTo>
                    <a:lnTo>
                      <a:pt x="10" y="40"/>
                    </a:lnTo>
                    <a:lnTo>
                      <a:pt x="14" y="26"/>
                    </a:lnTo>
                    <a:lnTo>
                      <a:pt x="12" y="14"/>
                    </a:lnTo>
                    <a:lnTo>
                      <a:pt x="14" y="0"/>
                    </a:lnTo>
                    <a:lnTo>
                      <a:pt x="20" y="2"/>
                    </a:lnTo>
                    <a:lnTo>
                      <a:pt x="26" y="8"/>
                    </a:lnTo>
                    <a:lnTo>
                      <a:pt x="38" y="6"/>
                    </a:lnTo>
                    <a:lnTo>
                      <a:pt x="48" y="6"/>
                    </a:lnTo>
                    <a:lnTo>
                      <a:pt x="54" y="14"/>
                    </a:lnTo>
                    <a:lnTo>
                      <a:pt x="52" y="20"/>
                    </a:lnTo>
                    <a:lnTo>
                      <a:pt x="42" y="22"/>
                    </a:lnTo>
                    <a:lnTo>
                      <a:pt x="42" y="36"/>
                    </a:lnTo>
                    <a:lnTo>
                      <a:pt x="42" y="46"/>
                    </a:lnTo>
                    <a:lnTo>
                      <a:pt x="40" y="50"/>
                    </a:lnTo>
                    <a:lnTo>
                      <a:pt x="34" y="54"/>
                    </a:lnTo>
                    <a:lnTo>
                      <a:pt x="34" y="58"/>
                    </a:lnTo>
                    <a:lnTo>
                      <a:pt x="40" y="66"/>
                    </a:lnTo>
                    <a:lnTo>
                      <a:pt x="34" y="70"/>
                    </a:lnTo>
                    <a:lnTo>
                      <a:pt x="36" y="76"/>
                    </a:lnTo>
                    <a:lnTo>
                      <a:pt x="38" y="82"/>
                    </a:lnTo>
                    <a:lnTo>
                      <a:pt x="32" y="86"/>
                    </a:lnTo>
                    <a:lnTo>
                      <a:pt x="36" y="9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14" name="Freeform 153"/>
              <p:cNvSpPr>
                <a:spLocks/>
              </p:cNvSpPr>
              <p:nvPr/>
            </p:nvSpPr>
            <p:spPr bwMode="auto">
              <a:xfrm>
                <a:off x="4141428" y="2530425"/>
                <a:ext cx="243312" cy="176161"/>
              </a:xfrm>
              <a:custGeom>
                <a:avLst/>
                <a:gdLst/>
                <a:ahLst/>
                <a:cxnLst>
                  <a:cxn ang="0">
                    <a:pos x="10" y="28"/>
                  </a:cxn>
                  <a:cxn ang="0">
                    <a:pos x="6" y="22"/>
                  </a:cxn>
                  <a:cxn ang="0">
                    <a:pos x="0" y="12"/>
                  </a:cxn>
                  <a:cxn ang="0">
                    <a:pos x="4" y="8"/>
                  </a:cxn>
                  <a:cxn ang="0">
                    <a:pos x="16" y="4"/>
                  </a:cxn>
                  <a:cxn ang="0">
                    <a:pos x="24" y="0"/>
                  </a:cxn>
                  <a:cxn ang="0">
                    <a:pos x="46" y="2"/>
                  </a:cxn>
                  <a:cxn ang="0">
                    <a:pos x="66" y="4"/>
                  </a:cxn>
                  <a:cxn ang="0">
                    <a:pos x="78" y="8"/>
                  </a:cxn>
                  <a:cxn ang="0">
                    <a:pos x="96" y="6"/>
                  </a:cxn>
                  <a:cxn ang="0">
                    <a:pos x="114" y="8"/>
                  </a:cxn>
                  <a:cxn ang="0">
                    <a:pos x="122" y="8"/>
                  </a:cxn>
                  <a:cxn ang="0">
                    <a:pos x="136" y="14"/>
                  </a:cxn>
                  <a:cxn ang="0">
                    <a:pos x="152" y="20"/>
                  </a:cxn>
                  <a:cxn ang="0">
                    <a:pos x="164" y="18"/>
                  </a:cxn>
                  <a:cxn ang="0">
                    <a:pos x="178" y="24"/>
                  </a:cxn>
                  <a:cxn ang="0">
                    <a:pos x="194" y="24"/>
                  </a:cxn>
                  <a:cxn ang="0">
                    <a:pos x="196" y="28"/>
                  </a:cxn>
                  <a:cxn ang="0">
                    <a:pos x="194" y="38"/>
                  </a:cxn>
                  <a:cxn ang="0">
                    <a:pos x="188" y="42"/>
                  </a:cxn>
                  <a:cxn ang="0">
                    <a:pos x="178" y="48"/>
                  </a:cxn>
                  <a:cxn ang="0">
                    <a:pos x="166" y="48"/>
                  </a:cxn>
                  <a:cxn ang="0">
                    <a:pos x="160" y="58"/>
                  </a:cxn>
                  <a:cxn ang="0">
                    <a:pos x="150" y="68"/>
                  </a:cxn>
                  <a:cxn ang="0">
                    <a:pos x="144" y="76"/>
                  </a:cxn>
                  <a:cxn ang="0">
                    <a:pos x="142" y="86"/>
                  </a:cxn>
                  <a:cxn ang="0">
                    <a:pos x="146" y="96"/>
                  </a:cxn>
                  <a:cxn ang="0">
                    <a:pos x="140" y="102"/>
                  </a:cxn>
                  <a:cxn ang="0">
                    <a:pos x="132" y="114"/>
                  </a:cxn>
                  <a:cxn ang="0">
                    <a:pos x="122" y="116"/>
                  </a:cxn>
                  <a:cxn ang="0">
                    <a:pos x="116" y="126"/>
                  </a:cxn>
                  <a:cxn ang="0">
                    <a:pos x="102" y="132"/>
                  </a:cxn>
                  <a:cxn ang="0">
                    <a:pos x="86" y="132"/>
                  </a:cxn>
                  <a:cxn ang="0">
                    <a:pos x="74" y="134"/>
                  </a:cxn>
                  <a:cxn ang="0">
                    <a:pos x="62" y="140"/>
                  </a:cxn>
                  <a:cxn ang="0">
                    <a:pos x="56" y="142"/>
                  </a:cxn>
                  <a:cxn ang="0">
                    <a:pos x="46" y="136"/>
                  </a:cxn>
                  <a:cxn ang="0">
                    <a:pos x="44" y="128"/>
                  </a:cxn>
                  <a:cxn ang="0">
                    <a:pos x="38" y="124"/>
                  </a:cxn>
                  <a:cxn ang="0">
                    <a:pos x="32" y="124"/>
                  </a:cxn>
                  <a:cxn ang="0">
                    <a:pos x="28" y="114"/>
                  </a:cxn>
                  <a:cxn ang="0">
                    <a:pos x="34" y="110"/>
                  </a:cxn>
                  <a:cxn ang="0">
                    <a:pos x="30" y="98"/>
                  </a:cxn>
                  <a:cxn ang="0">
                    <a:pos x="36" y="94"/>
                  </a:cxn>
                  <a:cxn ang="0">
                    <a:pos x="30" y="86"/>
                  </a:cxn>
                  <a:cxn ang="0">
                    <a:pos x="30" y="82"/>
                  </a:cxn>
                  <a:cxn ang="0">
                    <a:pos x="36" y="78"/>
                  </a:cxn>
                  <a:cxn ang="0">
                    <a:pos x="38" y="74"/>
                  </a:cxn>
                  <a:cxn ang="0">
                    <a:pos x="38" y="50"/>
                  </a:cxn>
                  <a:cxn ang="0">
                    <a:pos x="48" y="48"/>
                  </a:cxn>
                  <a:cxn ang="0">
                    <a:pos x="50" y="42"/>
                  </a:cxn>
                  <a:cxn ang="0">
                    <a:pos x="44" y="34"/>
                  </a:cxn>
                  <a:cxn ang="0">
                    <a:pos x="22" y="36"/>
                  </a:cxn>
                  <a:cxn ang="0">
                    <a:pos x="16" y="30"/>
                  </a:cxn>
                  <a:cxn ang="0">
                    <a:pos x="10" y="28"/>
                  </a:cxn>
                </a:cxnLst>
                <a:rect l="0" t="0" r="r" b="b"/>
                <a:pathLst>
                  <a:path w="196" h="142">
                    <a:moveTo>
                      <a:pt x="10" y="28"/>
                    </a:moveTo>
                    <a:lnTo>
                      <a:pt x="6" y="22"/>
                    </a:lnTo>
                    <a:lnTo>
                      <a:pt x="0" y="12"/>
                    </a:lnTo>
                    <a:lnTo>
                      <a:pt x="4" y="8"/>
                    </a:lnTo>
                    <a:lnTo>
                      <a:pt x="16" y="4"/>
                    </a:lnTo>
                    <a:lnTo>
                      <a:pt x="24" y="0"/>
                    </a:lnTo>
                    <a:lnTo>
                      <a:pt x="46" y="2"/>
                    </a:lnTo>
                    <a:lnTo>
                      <a:pt x="66" y="4"/>
                    </a:lnTo>
                    <a:lnTo>
                      <a:pt x="78" y="8"/>
                    </a:lnTo>
                    <a:lnTo>
                      <a:pt x="96" y="6"/>
                    </a:lnTo>
                    <a:lnTo>
                      <a:pt x="114" y="8"/>
                    </a:lnTo>
                    <a:lnTo>
                      <a:pt x="122" y="8"/>
                    </a:lnTo>
                    <a:lnTo>
                      <a:pt x="136" y="14"/>
                    </a:lnTo>
                    <a:lnTo>
                      <a:pt x="152" y="20"/>
                    </a:lnTo>
                    <a:lnTo>
                      <a:pt x="164" y="18"/>
                    </a:lnTo>
                    <a:lnTo>
                      <a:pt x="178" y="24"/>
                    </a:lnTo>
                    <a:lnTo>
                      <a:pt x="194" y="24"/>
                    </a:lnTo>
                    <a:lnTo>
                      <a:pt x="196" y="28"/>
                    </a:lnTo>
                    <a:lnTo>
                      <a:pt x="194" y="38"/>
                    </a:lnTo>
                    <a:lnTo>
                      <a:pt x="188" y="42"/>
                    </a:lnTo>
                    <a:lnTo>
                      <a:pt x="178" y="48"/>
                    </a:lnTo>
                    <a:lnTo>
                      <a:pt x="166" y="48"/>
                    </a:lnTo>
                    <a:lnTo>
                      <a:pt x="160" y="58"/>
                    </a:lnTo>
                    <a:lnTo>
                      <a:pt x="150" y="68"/>
                    </a:lnTo>
                    <a:lnTo>
                      <a:pt x="144" y="76"/>
                    </a:lnTo>
                    <a:lnTo>
                      <a:pt x="142" y="86"/>
                    </a:lnTo>
                    <a:lnTo>
                      <a:pt x="146" y="96"/>
                    </a:lnTo>
                    <a:lnTo>
                      <a:pt x="140" y="102"/>
                    </a:lnTo>
                    <a:lnTo>
                      <a:pt x="132" y="114"/>
                    </a:lnTo>
                    <a:lnTo>
                      <a:pt x="122" y="116"/>
                    </a:lnTo>
                    <a:lnTo>
                      <a:pt x="116" y="126"/>
                    </a:lnTo>
                    <a:lnTo>
                      <a:pt x="102" y="132"/>
                    </a:lnTo>
                    <a:lnTo>
                      <a:pt x="86" y="132"/>
                    </a:lnTo>
                    <a:lnTo>
                      <a:pt x="74" y="134"/>
                    </a:lnTo>
                    <a:lnTo>
                      <a:pt x="62" y="140"/>
                    </a:lnTo>
                    <a:lnTo>
                      <a:pt x="56" y="142"/>
                    </a:lnTo>
                    <a:lnTo>
                      <a:pt x="46" y="136"/>
                    </a:lnTo>
                    <a:lnTo>
                      <a:pt x="44" y="128"/>
                    </a:lnTo>
                    <a:lnTo>
                      <a:pt x="38" y="124"/>
                    </a:lnTo>
                    <a:lnTo>
                      <a:pt x="32" y="124"/>
                    </a:lnTo>
                    <a:lnTo>
                      <a:pt x="28" y="114"/>
                    </a:lnTo>
                    <a:lnTo>
                      <a:pt x="34" y="110"/>
                    </a:lnTo>
                    <a:lnTo>
                      <a:pt x="30" y="98"/>
                    </a:lnTo>
                    <a:lnTo>
                      <a:pt x="36" y="94"/>
                    </a:lnTo>
                    <a:lnTo>
                      <a:pt x="30" y="86"/>
                    </a:lnTo>
                    <a:lnTo>
                      <a:pt x="30" y="82"/>
                    </a:lnTo>
                    <a:lnTo>
                      <a:pt x="36" y="78"/>
                    </a:lnTo>
                    <a:lnTo>
                      <a:pt x="38" y="74"/>
                    </a:lnTo>
                    <a:lnTo>
                      <a:pt x="38" y="50"/>
                    </a:lnTo>
                    <a:lnTo>
                      <a:pt x="48" y="48"/>
                    </a:lnTo>
                    <a:lnTo>
                      <a:pt x="50" y="42"/>
                    </a:lnTo>
                    <a:lnTo>
                      <a:pt x="44" y="34"/>
                    </a:lnTo>
                    <a:lnTo>
                      <a:pt x="22" y="36"/>
                    </a:lnTo>
                    <a:lnTo>
                      <a:pt x="16" y="30"/>
                    </a:lnTo>
                    <a:lnTo>
                      <a:pt x="10" y="28"/>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15" name="Freeform 154"/>
              <p:cNvSpPr>
                <a:spLocks/>
              </p:cNvSpPr>
              <p:nvPr/>
            </p:nvSpPr>
            <p:spPr bwMode="auto">
              <a:xfrm>
                <a:off x="4496464" y="2552756"/>
                <a:ext cx="17379" cy="32254"/>
              </a:xfrm>
              <a:custGeom>
                <a:avLst/>
                <a:gdLst/>
                <a:ahLst/>
                <a:cxnLst>
                  <a:cxn ang="0">
                    <a:pos x="10" y="0"/>
                  </a:cxn>
                  <a:cxn ang="0">
                    <a:pos x="4" y="2"/>
                  </a:cxn>
                  <a:cxn ang="0">
                    <a:pos x="0" y="6"/>
                  </a:cxn>
                  <a:cxn ang="0">
                    <a:pos x="0" y="14"/>
                  </a:cxn>
                  <a:cxn ang="0">
                    <a:pos x="0" y="22"/>
                  </a:cxn>
                  <a:cxn ang="0">
                    <a:pos x="6" y="26"/>
                  </a:cxn>
                  <a:cxn ang="0">
                    <a:pos x="10" y="18"/>
                  </a:cxn>
                  <a:cxn ang="0">
                    <a:pos x="8" y="12"/>
                  </a:cxn>
                  <a:cxn ang="0">
                    <a:pos x="14" y="10"/>
                  </a:cxn>
                  <a:cxn ang="0">
                    <a:pos x="10" y="0"/>
                  </a:cxn>
                </a:cxnLst>
                <a:rect l="0" t="0" r="r" b="b"/>
                <a:pathLst>
                  <a:path w="14" h="26">
                    <a:moveTo>
                      <a:pt x="10" y="0"/>
                    </a:moveTo>
                    <a:lnTo>
                      <a:pt x="4" y="2"/>
                    </a:lnTo>
                    <a:lnTo>
                      <a:pt x="0" y="6"/>
                    </a:lnTo>
                    <a:lnTo>
                      <a:pt x="0" y="14"/>
                    </a:lnTo>
                    <a:lnTo>
                      <a:pt x="0" y="22"/>
                    </a:lnTo>
                    <a:lnTo>
                      <a:pt x="6" y="26"/>
                    </a:lnTo>
                    <a:lnTo>
                      <a:pt x="10" y="18"/>
                    </a:lnTo>
                    <a:lnTo>
                      <a:pt x="8" y="12"/>
                    </a:lnTo>
                    <a:lnTo>
                      <a:pt x="14" y="10"/>
                    </a:lnTo>
                    <a:lnTo>
                      <a:pt x="10"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16" name="Freeform 155"/>
              <p:cNvSpPr>
                <a:spLocks/>
              </p:cNvSpPr>
              <p:nvPr/>
            </p:nvSpPr>
            <p:spPr bwMode="auto">
              <a:xfrm>
                <a:off x="4489016" y="2594935"/>
                <a:ext cx="24828" cy="47141"/>
              </a:xfrm>
              <a:custGeom>
                <a:avLst/>
                <a:gdLst/>
                <a:ahLst/>
                <a:cxnLst>
                  <a:cxn ang="0">
                    <a:pos x="10" y="0"/>
                  </a:cxn>
                  <a:cxn ang="0">
                    <a:pos x="8" y="4"/>
                  </a:cxn>
                  <a:cxn ang="0">
                    <a:pos x="2" y="4"/>
                  </a:cxn>
                  <a:cxn ang="0">
                    <a:pos x="0" y="12"/>
                  </a:cxn>
                  <a:cxn ang="0">
                    <a:pos x="4" y="16"/>
                  </a:cxn>
                  <a:cxn ang="0">
                    <a:pos x="4" y="26"/>
                  </a:cxn>
                  <a:cxn ang="0">
                    <a:pos x="4" y="36"/>
                  </a:cxn>
                  <a:cxn ang="0">
                    <a:pos x="10" y="38"/>
                  </a:cxn>
                  <a:cxn ang="0">
                    <a:pos x="14" y="34"/>
                  </a:cxn>
                  <a:cxn ang="0">
                    <a:pos x="20" y="28"/>
                  </a:cxn>
                  <a:cxn ang="0">
                    <a:pos x="18" y="14"/>
                  </a:cxn>
                  <a:cxn ang="0">
                    <a:pos x="20" y="6"/>
                  </a:cxn>
                  <a:cxn ang="0">
                    <a:pos x="18" y="2"/>
                  </a:cxn>
                  <a:cxn ang="0">
                    <a:pos x="10" y="0"/>
                  </a:cxn>
                </a:cxnLst>
                <a:rect l="0" t="0" r="r" b="b"/>
                <a:pathLst>
                  <a:path w="20" h="38">
                    <a:moveTo>
                      <a:pt x="10" y="0"/>
                    </a:moveTo>
                    <a:lnTo>
                      <a:pt x="8" y="4"/>
                    </a:lnTo>
                    <a:lnTo>
                      <a:pt x="2" y="4"/>
                    </a:lnTo>
                    <a:lnTo>
                      <a:pt x="0" y="12"/>
                    </a:lnTo>
                    <a:lnTo>
                      <a:pt x="4" y="16"/>
                    </a:lnTo>
                    <a:lnTo>
                      <a:pt x="4" y="26"/>
                    </a:lnTo>
                    <a:lnTo>
                      <a:pt x="4" y="36"/>
                    </a:lnTo>
                    <a:lnTo>
                      <a:pt x="10" y="38"/>
                    </a:lnTo>
                    <a:lnTo>
                      <a:pt x="14" y="34"/>
                    </a:lnTo>
                    <a:lnTo>
                      <a:pt x="20" y="28"/>
                    </a:lnTo>
                    <a:lnTo>
                      <a:pt x="18" y="14"/>
                    </a:lnTo>
                    <a:lnTo>
                      <a:pt x="20" y="6"/>
                    </a:lnTo>
                    <a:lnTo>
                      <a:pt x="18" y="2"/>
                    </a:lnTo>
                    <a:lnTo>
                      <a:pt x="10"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17" name="Freeform 156"/>
              <p:cNvSpPr>
                <a:spLocks/>
              </p:cNvSpPr>
              <p:nvPr/>
            </p:nvSpPr>
            <p:spPr bwMode="auto">
              <a:xfrm>
                <a:off x="4374809" y="2339379"/>
                <a:ext cx="74483" cy="47141"/>
              </a:xfrm>
              <a:custGeom>
                <a:avLst/>
                <a:gdLst/>
                <a:ahLst/>
                <a:cxnLst>
                  <a:cxn ang="0">
                    <a:pos x="0" y="6"/>
                  </a:cxn>
                  <a:cxn ang="0">
                    <a:pos x="12" y="2"/>
                  </a:cxn>
                  <a:cxn ang="0">
                    <a:pos x="26" y="2"/>
                  </a:cxn>
                  <a:cxn ang="0">
                    <a:pos x="38" y="0"/>
                  </a:cxn>
                  <a:cxn ang="0">
                    <a:pos x="46" y="2"/>
                  </a:cxn>
                  <a:cxn ang="0">
                    <a:pos x="50" y="4"/>
                  </a:cxn>
                  <a:cxn ang="0">
                    <a:pos x="56" y="12"/>
                  </a:cxn>
                  <a:cxn ang="0">
                    <a:pos x="60" y="20"/>
                  </a:cxn>
                  <a:cxn ang="0">
                    <a:pos x="58" y="26"/>
                  </a:cxn>
                  <a:cxn ang="0">
                    <a:pos x="52" y="26"/>
                  </a:cxn>
                  <a:cxn ang="0">
                    <a:pos x="52" y="38"/>
                  </a:cxn>
                  <a:cxn ang="0">
                    <a:pos x="46" y="38"/>
                  </a:cxn>
                  <a:cxn ang="0">
                    <a:pos x="38" y="34"/>
                  </a:cxn>
                  <a:cxn ang="0">
                    <a:pos x="36" y="30"/>
                  </a:cxn>
                  <a:cxn ang="0">
                    <a:pos x="24" y="26"/>
                  </a:cxn>
                  <a:cxn ang="0">
                    <a:pos x="10" y="14"/>
                  </a:cxn>
                  <a:cxn ang="0">
                    <a:pos x="0" y="6"/>
                  </a:cxn>
                </a:cxnLst>
                <a:rect l="0" t="0" r="r" b="b"/>
                <a:pathLst>
                  <a:path w="60" h="38">
                    <a:moveTo>
                      <a:pt x="0" y="6"/>
                    </a:moveTo>
                    <a:lnTo>
                      <a:pt x="12" y="2"/>
                    </a:lnTo>
                    <a:lnTo>
                      <a:pt x="26" y="2"/>
                    </a:lnTo>
                    <a:lnTo>
                      <a:pt x="38" y="0"/>
                    </a:lnTo>
                    <a:lnTo>
                      <a:pt x="46" y="2"/>
                    </a:lnTo>
                    <a:lnTo>
                      <a:pt x="50" y="4"/>
                    </a:lnTo>
                    <a:lnTo>
                      <a:pt x="56" y="12"/>
                    </a:lnTo>
                    <a:lnTo>
                      <a:pt x="60" y="20"/>
                    </a:lnTo>
                    <a:lnTo>
                      <a:pt x="58" y="26"/>
                    </a:lnTo>
                    <a:lnTo>
                      <a:pt x="52" y="26"/>
                    </a:lnTo>
                    <a:lnTo>
                      <a:pt x="52" y="38"/>
                    </a:lnTo>
                    <a:lnTo>
                      <a:pt x="46" y="38"/>
                    </a:lnTo>
                    <a:lnTo>
                      <a:pt x="38" y="34"/>
                    </a:lnTo>
                    <a:lnTo>
                      <a:pt x="36" y="30"/>
                    </a:lnTo>
                    <a:lnTo>
                      <a:pt x="24" y="26"/>
                    </a:lnTo>
                    <a:lnTo>
                      <a:pt x="10" y="14"/>
                    </a:lnTo>
                    <a:lnTo>
                      <a:pt x="0" y="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18" name="Freeform 157"/>
              <p:cNvSpPr>
                <a:spLocks/>
              </p:cNvSpPr>
              <p:nvPr/>
            </p:nvSpPr>
            <p:spPr bwMode="auto">
              <a:xfrm>
                <a:off x="4389705" y="2282313"/>
                <a:ext cx="74483" cy="69472"/>
              </a:xfrm>
              <a:custGeom>
                <a:avLst/>
                <a:gdLst/>
                <a:ahLst/>
                <a:cxnLst>
                  <a:cxn ang="0">
                    <a:pos x="44" y="56"/>
                  </a:cxn>
                  <a:cxn ang="0">
                    <a:pos x="38" y="50"/>
                  </a:cxn>
                  <a:cxn ang="0">
                    <a:pos x="26" y="46"/>
                  </a:cxn>
                  <a:cxn ang="0">
                    <a:pos x="14" y="48"/>
                  </a:cxn>
                  <a:cxn ang="0">
                    <a:pos x="0" y="48"/>
                  </a:cxn>
                  <a:cxn ang="0">
                    <a:pos x="10" y="40"/>
                  </a:cxn>
                  <a:cxn ang="0">
                    <a:pos x="16" y="32"/>
                  </a:cxn>
                  <a:cxn ang="0">
                    <a:pos x="16" y="22"/>
                  </a:cxn>
                  <a:cxn ang="0">
                    <a:pos x="18" y="16"/>
                  </a:cxn>
                  <a:cxn ang="0">
                    <a:pos x="26" y="12"/>
                  </a:cxn>
                  <a:cxn ang="0">
                    <a:pos x="30" y="18"/>
                  </a:cxn>
                  <a:cxn ang="0">
                    <a:pos x="32" y="24"/>
                  </a:cxn>
                  <a:cxn ang="0">
                    <a:pos x="38" y="20"/>
                  </a:cxn>
                  <a:cxn ang="0">
                    <a:pos x="34" y="8"/>
                  </a:cxn>
                  <a:cxn ang="0">
                    <a:pos x="42" y="2"/>
                  </a:cxn>
                  <a:cxn ang="0">
                    <a:pos x="54" y="0"/>
                  </a:cxn>
                  <a:cxn ang="0">
                    <a:pos x="60" y="14"/>
                  </a:cxn>
                  <a:cxn ang="0">
                    <a:pos x="56" y="20"/>
                  </a:cxn>
                  <a:cxn ang="0">
                    <a:pos x="56" y="30"/>
                  </a:cxn>
                  <a:cxn ang="0">
                    <a:pos x="50" y="34"/>
                  </a:cxn>
                  <a:cxn ang="0">
                    <a:pos x="44" y="38"/>
                  </a:cxn>
                  <a:cxn ang="0">
                    <a:pos x="44" y="46"/>
                  </a:cxn>
                  <a:cxn ang="0">
                    <a:pos x="44" y="56"/>
                  </a:cxn>
                </a:cxnLst>
                <a:rect l="0" t="0" r="r" b="b"/>
                <a:pathLst>
                  <a:path w="60" h="56">
                    <a:moveTo>
                      <a:pt x="44" y="56"/>
                    </a:moveTo>
                    <a:lnTo>
                      <a:pt x="38" y="50"/>
                    </a:lnTo>
                    <a:lnTo>
                      <a:pt x="26" y="46"/>
                    </a:lnTo>
                    <a:lnTo>
                      <a:pt x="14" y="48"/>
                    </a:lnTo>
                    <a:lnTo>
                      <a:pt x="0" y="48"/>
                    </a:lnTo>
                    <a:lnTo>
                      <a:pt x="10" y="40"/>
                    </a:lnTo>
                    <a:lnTo>
                      <a:pt x="16" y="32"/>
                    </a:lnTo>
                    <a:lnTo>
                      <a:pt x="16" y="22"/>
                    </a:lnTo>
                    <a:lnTo>
                      <a:pt x="18" y="16"/>
                    </a:lnTo>
                    <a:lnTo>
                      <a:pt x="26" y="12"/>
                    </a:lnTo>
                    <a:lnTo>
                      <a:pt x="30" y="18"/>
                    </a:lnTo>
                    <a:lnTo>
                      <a:pt x="32" y="24"/>
                    </a:lnTo>
                    <a:lnTo>
                      <a:pt x="38" y="20"/>
                    </a:lnTo>
                    <a:lnTo>
                      <a:pt x="34" y="8"/>
                    </a:lnTo>
                    <a:lnTo>
                      <a:pt x="42" y="2"/>
                    </a:lnTo>
                    <a:lnTo>
                      <a:pt x="54" y="0"/>
                    </a:lnTo>
                    <a:lnTo>
                      <a:pt x="60" y="14"/>
                    </a:lnTo>
                    <a:lnTo>
                      <a:pt x="56" y="20"/>
                    </a:lnTo>
                    <a:lnTo>
                      <a:pt x="56" y="30"/>
                    </a:lnTo>
                    <a:lnTo>
                      <a:pt x="50" y="34"/>
                    </a:lnTo>
                    <a:lnTo>
                      <a:pt x="44" y="38"/>
                    </a:lnTo>
                    <a:lnTo>
                      <a:pt x="44" y="46"/>
                    </a:lnTo>
                    <a:lnTo>
                      <a:pt x="44" y="5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19" name="Freeform 158"/>
              <p:cNvSpPr>
                <a:spLocks/>
              </p:cNvSpPr>
              <p:nvPr/>
            </p:nvSpPr>
            <p:spPr bwMode="auto">
              <a:xfrm>
                <a:off x="4484050" y="2170662"/>
                <a:ext cx="52139" cy="76916"/>
              </a:xfrm>
              <a:custGeom>
                <a:avLst/>
                <a:gdLst/>
                <a:ahLst/>
                <a:cxnLst>
                  <a:cxn ang="0">
                    <a:pos x="24" y="60"/>
                  </a:cxn>
                  <a:cxn ang="0">
                    <a:pos x="14" y="62"/>
                  </a:cxn>
                  <a:cxn ang="0">
                    <a:pos x="8" y="54"/>
                  </a:cxn>
                  <a:cxn ang="0">
                    <a:pos x="4" y="46"/>
                  </a:cxn>
                  <a:cxn ang="0">
                    <a:pos x="0" y="34"/>
                  </a:cxn>
                  <a:cxn ang="0">
                    <a:pos x="0" y="20"/>
                  </a:cxn>
                  <a:cxn ang="0">
                    <a:pos x="8" y="12"/>
                  </a:cxn>
                  <a:cxn ang="0">
                    <a:pos x="14" y="18"/>
                  </a:cxn>
                  <a:cxn ang="0">
                    <a:pos x="22" y="12"/>
                  </a:cxn>
                  <a:cxn ang="0">
                    <a:pos x="26" y="6"/>
                  </a:cxn>
                  <a:cxn ang="0">
                    <a:pos x="34" y="0"/>
                  </a:cxn>
                  <a:cxn ang="0">
                    <a:pos x="38" y="4"/>
                  </a:cxn>
                  <a:cxn ang="0">
                    <a:pos x="36" y="12"/>
                  </a:cxn>
                  <a:cxn ang="0">
                    <a:pos x="32" y="16"/>
                  </a:cxn>
                  <a:cxn ang="0">
                    <a:pos x="34" y="22"/>
                  </a:cxn>
                  <a:cxn ang="0">
                    <a:pos x="42" y="26"/>
                  </a:cxn>
                  <a:cxn ang="0">
                    <a:pos x="42" y="32"/>
                  </a:cxn>
                  <a:cxn ang="0">
                    <a:pos x="32" y="34"/>
                  </a:cxn>
                  <a:cxn ang="0">
                    <a:pos x="24" y="38"/>
                  </a:cxn>
                  <a:cxn ang="0">
                    <a:pos x="22" y="44"/>
                  </a:cxn>
                  <a:cxn ang="0">
                    <a:pos x="20" y="52"/>
                  </a:cxn>
                  <a:cxn ang="0">
                    <a:pos x="24" y="60"/>
                  </a:cxn>
                </a:cxnLst>
                <a:rect l="0" t="0" r="r" b="b"/>
                <a:pathLst>
                  <a:path w="42" h="62">
                    <a:moveTo>
                      <a:pt x="24" y="60"/>
                    </a:moveTo>
                    <a:lnTo>
                      <a:pt x="14" y="62"/>
                    </a:lnTo>
                    <a:lnTo>
                      <a:pt x="8" y="54"/>
                    </a:lnTo>
                    <a:lnTo>
                      <a:pt x="4" y="46"/>
                    </a:lnTo>
                    <a:lnTo>
                      <a:pt x="0" y="34"/>
                    </a:lnTo>
                    <a:lnTo>
                      <a:pt x="0" y="20"/>
                    </a:lnTo>
                    <a:lnTo>
                      <a:pt x="8" y="12"/>
                    </a:lnTo>
                    <a:lnTo>
                      <a:pt x="14" y="18"/>
                    </a:lnTo>
                    <a:lnTo>
                      <a:pt x="22" y="12"/>
                    </a:lnTo>
                    <a:lnTo>
                      <a:pt x="26" y="6"/>
                    </a:lnTo>
                    <a:lnTo>
                      <a:pt x="34" y="0"/>
                    </a:lnTo>
                    <a:lnTo>
                      <a:pt x="38" y="4"/>
                    </a:lnTo>
                    <a:lnTo>
                      <a:pt x="36" y="12"/>
                    </a:lnTo>
                    <a:lnTo>
                      <a:pt x="32" y="16"/>
                    </a:lnTo>
                    <a:lnTo>
                      <a:pt x="34" y="22"/>
                    </a:lnTo>
                    <a:lnTo>
                      <a:pt x="42" y="26"/>
                    </a:lnTo>
                    <a:lnTo>
                      <a:pt x="42" y="32"/>
                    </a:lnTo>
                    <a:lnTo>
                      <a:pt x="32" y="34"/>
                    </a:lnTo>
                    <a:lnTo>
                      <a:pt x="24" y="38"/>
                    </a:lnTo>
                    <a:lnTo>
                      <a:pt x="22" y="44"/>
                    </a:lnTo>
                    <a:lnTo>
                      <a:pt x="20" y="52"/>
                    </a:lnTo>
                    <a:lnTo>
                      <a:pt x="24" y="6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20" name="Freeform 159"/>
              <p:cNvSpPr>
                <a:spLocks/>
              </p:cNvSpPr>
              <p:nvPr/>
            </p:nvSpPr>
            <p:spPr bwMode="auto">
              <a:xfrm>
                <a:off x="4521292" y="2225247"/>
                <a:ext cx="14897" cy="17368"/>
              </a:xfrm>
              <a:custGeom>
                <a:avLst/>
                <a:gdLst/>
                <a:ahLst/>
                <a:cxnLst>
                  <a:cxn ang="0">
                    <a:pos x="2" y="0"/>
                  </a:cxn>
                  <a:cxn ang="0">
                    <a:pos x="12" y="0"/>
                  </a:cxn>
                  <a:cxn ang="0">
                    <a:pos x="12" y="8"/>
                  </a:cxn>
                  <a:cxn ang="0">
                    <a:pos x="12" y="14"/>
                  </a:cxn>
                  <a:cxn ang="0">
                    <a:pos x="4" y="14"/>
                  </a:cxn>
                  <a:cxn ang="0">
                    <a:pos x="0" y="8"/>
                  </a:cxn>
                  <a:cxn ang="0">
                    <a:pos x="2" y="0"/>
                  </a:cxn>
                </a:cxnLst>
                <a:rect l="0" t="0" r="r" b="b"/>
                <a:pathLst>
                  <a:path w="12" h="14">
                    <a:moveTo>
                      <a:pt x="2" y="0"/>
                    </a:moveTo>
                    <a:lnTo>
                      <a:pt x="12" y="0"/>
                    </a:lnTo>
                    <a:lnTo>
                      <a:pt x="12" y="8"/>
                    </a:lnTo>
                    <a:lnTo>
                      <a:pt x="12" y="14"/>
                    </a:lnTo>
                    <a:lnTo>
                      <a:pt x="4" y="14"/>
                    </a:lnTo>
                    <a:lnTo>
                      <a:pt x="0" y="8"/>
                    </a:lnTo>
                    <a:lnTo>
                      <a:pt x="2"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21" name="Freeform 160"/>
              <p:cNvSpPr>
                <a:spLocks/>
              </p:cNvSpPr>
              <p:nvPr/>
            </p:nvSpPr>
            <p:spPr bwMode="auto">
              <a:xfrm>
                <a:off x="4543638" y="2212841"/>
                <a:ext cx="31035" cy="29773"/>
              </a:xfrm>
              <a:custGeom>
                <a:avLst/>
                <a:gdLst/>
                <a:ahLst/>
                <a:cxnLst>
                  <a:cxn ang="0">
                    <a:pos x="0" y="6"/>
                  </a:cxn>
                  <a:cxn ang="0">
                    <a:pos x="7" y="6"/>
                  </a:cxn>
                  <a:cxn ang="0">
                    <a:pos x="15" y="8"/>
                  </a:cxn>
                  <a:cxn ang="0">
                    <a:pos x="15" y="2"/>
                  </a:cxn>
                  <a:cxn ang="0">
                    <a:pos x="23" y="0"/>
                  </a:cxn>
                  <a:cxn ang="0">
                    <a:pos x="25" y="4"/>
                  </a:cxn>
                  <a:cxn ang="0">
                    <a:pos x="21" y="10"/>
                  </a:cxn>
                  <a:cxn ang="0">
                    <a:pos x="15" y="12"/>
                  </a:cxn>
                  <a:cxn ang="0">
                    <a:pos x="15" y="18"/>
                  </a:cxn>
                  <a:cxn ang="0">
                    <a:pos x="15" y="24"/>
                  </a:cxn>
                  <a:cxn ang="0">
                    <a:pos x="3" y="20"/>
                  </a:cxn>
                  <a:cxn ang="0">
                    <a:pos x="0" y="14"/>
                  </a:cxn>
                  <a:cxn ang="0">
                    <a:pos x="0" y="6"/>
                  </a:cxn>
                </a:cxnLst>
                <a:rect l="0" t="0" r="r" b="b"/>
                <a:pathLst>
                  <a:path w="25" h="24">
                    <a:moveTo>
                      <a:pt x="0" y="6"/>
                    </a:moveTo>
                    <a:lnTo>
                      <a:pt x="7" y="6"/>
                    </a:lnTo>
                    <a:lnTo>
                      <a:pt x="15" y="8"/>
                    </a:lnTo>
                    <a:lnTo>
                      <a:pt x="15" y="2"/>
                    </a:lnTo>
                    <a:lnTo>
                      <a:pt x="23" y="0"/>
                    </a:lnTo>
                    <a:lnTo>
                      <a:pt x="25" y="4"/>
                    </a:lnTo>
                    <a:lnTo>
                      <a:pt x="21" y="10"/>
                    </a:lnTo>
                    <a:lnTo>
                      <a:pt x="15" y="12"/>
                    </a:lnTo>
                    <a:lnTo>
                      <a:pt x="15" y="18"/>
                    </a:lnTo>
                    <a:lnTo>
                      <a:pt x="15" y="24"/>
                    </a:lnTo>
                    <a:lnTo>
                      <a:pt x="3" y="20"/>
                    </a:lnTo>
                    <a:lnTo>
                      <a:pt x="0" y="14"/>
                    </a:lnTo>
                    <a:lnTo>
                      <a:pt x="0" y="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22" name="Freeform 161"/>
              <p:cNvSpPr>
                <a:spLocks/>
              </p:cNvSpPr>
              <p:nvPr/>
            </p:nvSpPr>
            <p:spPr bwMode="auto">
              <a:xfrm>
                <a:off x="4444327" y="2245095"/>
                <a:ext cx="177519" cy="196009"/>
              </a:xfrm>
              <a:custGeom>
                <a:avLst/>
                <a:gdLst/>
                <a:ahLst/>
                <a:cxnLst>
                  <a:cxn ang="0">
                    <a:pos x="10" y="30"/>
                  </a:cxn>
                  <a:cxn ang="0">
                    <a:pos x="18" y="28"/>
                  </a:cxn>
                  <a:cxn ang="0">
                    <a:pos x="26" y="28"/>
                  </a:cxn>
                  <a:cxn ang="0">
                    <a:pos x="36" y="32"/>
                  </a:cxn>
                  <a:cxn ang="0">
                    <a:pos x="40" y="26"/>
                  </a:cxn>
                  <a:cxn ang="0">
                    <a:pos x="48" y="22"/>
                  </a:cxn>
                  <a:cxn ang="0">
                    <a:pos x="46" y="16"/>
                  </a:cxn>
                  <a:cxn ang="0">
                    <a:pos x="44" y="8"/>
                  </a:cxn>
                  <a:cxn ang="0">
                    <a:pos x="46" y="2"/>
                  </a:cxn>
                  <a:cxn ang="0">
                    <a:pos x="56" y="0"/>
                  </a:cxn>
                  <a:cxn ang="0">
                    <a:pos x="62" y="6"/>
                  </a:cxn>
                  <a:cxn ang="0">
                    <a:pos x="64" y="12"/>
                  </a:cxn>
                  <a:cxn ang="0">
                    <a:pos x="74" y="16"/>
                  </a:cxn>
                  <a:cxn ang="0">
                    <a:pos x="80" y="20"/>
                  </a:cxn>
                  <a:cxn ang="0">
                    <a:pos x="89" y="22"/>
                  </a:cxn>
                  <a:cxn ang="0">
                    <a:pos x="95" y="16"/>
                  </a:cxn>
                  <a:cxn ang="0">
                    <a:pos x="109" y="12"/>
                  </a:cxn>
                  <a:cxn ang="0">
                    <a:pos x="117" y="10"/>
                  </a:cxn>
                  <a:cxn ang="0">
                    <a:pos x="119" y="16"/>
                  </a:cxn>
                  <a:cxn ang="0">
                    <a:pos x="131" y="24"/>
                  </a:cxn>
                  <a:cxn ang="0">
                    <a:pos x="135" y="34"/>
                  </a:cxn>
                  <a:cxn ang="0">
                    <a:pos x="131" y="46"/>
                  </a:cxn>
                  <a:cxn ang="0">
                    <a:pos x="139" y="50"/>
                  </a:cxn>
                  <a:cxn ang="0">
                    <a:pos x="137" y="60"/>
                  </a:cxn>
                  <a:cxn ang="0">
                    <a:pos x="139" y="74"/>
                  </a:cxn>
                  <a:cxn ang="0">
                    <a:pos x="143" y="82"/>
                  </a:cxn>
                  <a:cxn ang="0">
                    <a:pos x="137" y="84"/>
                  </a:cxn>
                  <a:cxn ang="0">
                    <a:pos x="129" y="86"/>
                  </a:cxn>
                  <a:cxn ang="0">
                    <a:pos x="119" y="90"/>
                  </a:cxn>
                  <a:cxn ang="0">
                    <a:pos x="107" y="94"/>
                  </a:cxn>
                  <a:cxn ang="0">
                    <a:pos x="95" y="100"/>
                  </a:cxn>
                  <a:cxn ang="0">
                    <a:pos x="103" y="110"/>
                  </a:cxn>
                  <a:cxn ang="0">
                    <a:pos x="111" y="120"/>
                  </a:cxn>
                  <a:cxn ang="0">
                    <a:pos x="123" y="128"/>
                  </a:cxn>
                  <a:cxn ang="0">
                    <a:pos x="123" y="134"/>
                  </a:cxn>
                  <a:cxn ang="0">
                    <a:pos x="115" y="138"/>
                  </a:cxn>
                  <a:cxn ang="0">
                    <a:pos x="107" y="142"/>
                  </a:cxn>
                  <a:cxn ang="0">
                    <a:pos x="107" y="150"/>
                  </a:cxn>
                  <a:cxn ang="0">
                    <a:pos x="95" y="150"/>
                  </a:cxn>
                  <a:cxn ang="0">
                    <a:pos x="85" y="156"/>
                  </a:cxn>
                  <a:cxn ang="0">
                    <a:pos x="56" y="158"/>
                  </a:cxn>
                  <a:cxn ang="0">
                    <a:pos x="58" y="154"/>
                  </a:cxn>
                  <a:cxn ang="0">
                    <a:pos x="56" y="152"/>
                  </a:cxn>
                  <a:cxn ang="0">
                    <a:pos x="48" y="150"/>
                  </a:cxn>
                  <a:cxn ang="0">
                    <a:pos x="38" y="152"/>
                  </a:cxn>
                  <a:cxn ang="0">
                    <a:pos x="28" y="152"/>
                  </a:cxn>
                  <a:cxn ang="0">
                    <a:pos x="22" y="152"/>
                  </a:cxn>
                  <a:cxn ang="0">
                    <a:pos x="22" y="146"/>
                  </a:cxn>
                  <a:cxn ang="0">
                    <a:pos x="32" y="126"/>
                  </a:cxn>
                  <a:cxn ang="0">
                    <a:pos x="30" y="122"/>
                  </a:cxn>
                  <a:cxn ang="0">
                    <a:pos x="12" y="122"/>
                  </a:cxn>
                  <a:cxn ang="0">
                    <a:pos x="8" y="118"/>
                  </a:cxn>
                  <a:cxn ang="0">
                    <a:pos x="2" y="114"/>
                  </a:cxn>
                  <a:cxn ang="0">
                    <a:pos x="4" y="106"/>
                  </a:cxn>
                  <a:cxn ang="0">
                    <a:pos x="2" y="102"/>
                  </a:cxn>
                  <a:cxn ang="0">
                    <a:pos x="4" y="96"/>
                  </a:cxn>
                  <a:cxn ang="0">
                    <a:pos x="0" y="86"/>
                  </a:cxn>
                  <a:cxn ang="0">
                    <a:pos x="0" y="68"/>
                  </a:cxn>
                  <a:cxn ang="0">
                    <a:pos x="12" y="60"/>
                  </a:cxn>
                  <a:cxn ang="0">
                    <a:pos x="12" y="50"/>
                  </a:cxn>
                  <a:cxn ang="0">
                    <a:pos x="16" y="44"/>
                  </a:cxn>
                  <a:cxn ang="0">
                    <a:pos x="10" y="30"/>
                  </a:cxn>
                </a:cxnLst>
                <a:rect l="0" t="0" r="r" b="b"/>
                <a:pathLst>
                  <a:path w="143" h="158">
                    <a:moveTo>
                      <a:pt x="10" y="30"/>
                    </a:moveTo>
                    <a:lnTo>
                      <a:pt x="18" y="28"/>
                    </a:lnTo>
                    <a:lnTo>
                      <a:pt x="26" y="28"/>
                    </a:lnTo>
                    <a:lnTo>
                      <a:pt x="36" y="32"/>
                    </a:lnTo>
                    <a:lnTo>
                      <a:pt x="40" y="26"/>
                    </a:lnTo>
                    <a:lnTo>
                      <a:pt x="48" y="22"/>
                    </a:lnTo>
                    <a:lnTo>
                      <a:pt x="46" y="16"/>
                    </a:lnTo>
                    <a:lnTo>
                      <a:pt x="44" y="8"/>
                    </a:lnTo>
                    <a:lnTo>
                      <a:pt x="46" y="2"/>
                    </a:lnTo>
                    <a:lnTo>
                      <a:pt x="56" y="0"/>
                    </a:lnTo>
                    <a:lnTo>
                      <a:pt x="62" y="6"/>
                    </a:lnTo>
                    <a:lnTo>
                      <a:pt x="64" y="12"/>
                    </a:lnTo>
                    <a:lnTo>
                      <a:pt x="74" y="16"/>
                    </a:lnTo>
                    <a:lnTo>
                      <a:pt x="80" y="20"/>
                    </a:lnTo>
                    <a:lnTo>
                      <a:pt x="89" y="22"/>
                    </a:lnTo>
                    <a:lnTo>
                      <a:pt x="95" y="16"/>
                    </a:lnTo>
                    <a:lnTo>
                      <a:pt x="109" y="12"/>
                    </a:lnTo>
                    <a:lnTo>
                      <a:pt x="117" y="10"/>
                    </a:lnTo>
                    <a:lnTo>
                      <a:pt x="119" y="16"/>
                    </a:lnTo>
                    <a:lnTo>
                      <a:pt x="131" y="24"/>
                    </a:lnTo>
                    <a:lnTo>
                      <a:pt x="135" y="34"/>
                    </a:lnTo>
                    <a:lnTo>
                      <a:pt x="131" y="46"/>
                    </a:lnTo>
                    <a:lnTo>
                      <a:pt x="139" y="50"/>
                    </a:lnTo>
                    <a:lnTo>
                      <a:pt x="137" y="60"/>
                    </a:lnTo>
                    <a:lnTo>
                      <a:pt x="139" y="74"/>
                    </a:lnTo>
                    <a:lnTo>
                      <a:pt x="143" y="82"/>
                    </a:lnTo>
                    <a:lnTo>
                      <a:pt x="137" y="84"/>
                    </a:lnTo>
                    <a:lnTo>
                      <a:pt x="129" y="86"/>
                    </a:lnTo>
                    <a:lnTo>
                      <a:pt x="119" y="90"/>
                    </a:lnTo>
                    <a:lnTo>
                      <a:pt x="107" y="94"/>
                    </a:lnTo>
                    <a:lnTo>
                      <a:pt x="95" y="100"/>
                    </a:lnTo>
                    <a:lnTo>
                      <a:pt x="103" y="110"/>
                    </a:lnTo>
                    <a:lnTo>
                      <a:pt x="111" y="120"/>
                    </a:lnTo>
                    <a:lnTo>
                      <a:pt x="123" y="128"/>
                    </a:lnTo>
                    <a:lnTo>
                      <a:pt x="123" y="134"/>
                    </a:lnTo>
                    <a:lnTo>
                      <a:pt x="115" y="138"/>
                    </a:lnTo>
                    <a:lnTo>
                      <a:pt x="107" y="142"/>
                    </a:lnTo>
                    <a:lnTo>
                      <a:pt x="107" y="150"/>
                    </a:lnTo>
                    <a:lnTo>
                      <a:pt x="95" y="150"/>
                    </a:lnTo>
                    <a:lnTo>
                      <a:pt x="85" y="156"/>
                    </a:lnTo>
                    <a:lnTo>
                      <a:pt x="56" y="158"/>
                    </a:lnTo>
                    <a:lnTo>
                      <a:pt x="58" y="154"/>
                    </a:lnTo>
                    <a:lnTo>
                      <a:pt x="56" y="152"/>
                    </a:lnTo>
                    <a:lnTo>
                      <a:pt x="48" y="150"/>
                    </a:lnTo>
                    <a:lnTo>
                      <a:pt x="38" y="152"/>
                    </a:lnTo>
                    <a:lnTo>
                      <a:pt x="28" y="152"/>
                    </a:lnTo>
                    <a:lnTo>
                      <a:pt x="22" y="152"/>
                    </a:lnTo>
                    <a:lnTo>
                      <a:pt x="22" y="146"/>
                    </a:lnTo>
                    <a:lnTo>
                      <a:pt x="32" y="126"/>
                    </a:lnTo>
                    <a:lnTo>
                      <a:pt x="30" y="122"/>
                    </a:lnTo>
                    <a:lnTo>
                      <a:pt x="12" y="122"/>
                    </a:lnTo>
                    <a:lnTo>
                      <a:pt x="8" y="118"/>
                    </a:lnTo>
                    <a:lnTo>
                      <a:pt x="2" y="114"/>
                    </a:lnTo>
                    <a:lnTo>
                      <a:pt x="4" y="106"/>
                    </a:lnTo>
                    <a:lnTo>
                      <a:pt x="2" y="102"/>
                    </a:lnTo>
                    <a:lnTo>
                      <a:pt x="4" y="96"/>
                    </a:lnTo>
                    <a:lnTo>
                      <a:pt x="0" y="86"/>
                    </a:lnTo>
                    <a:lnTo>
                      <a:pt x="0" y="68"/>
                    </a:lnTo>
                    <a:lnTo>
                      <a:pt x="12" y="60"/>
                    </a:lnTo>
                    <a:lnTo>
                      <a:pt x="12" y="50"/>
                    </a:lnTo>
                    <a:lnTo>
                      <a:pt x="16" y="44"/>
                    </a:lnTo>
                    <a:lnTo>
                      <a:pt x="10" y="3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23" name="Freeform 162"/>
              <p:cNvSpPr>
                <a:spLocks/>
              </p:cNvSpPr>
              <p:nvPr/>
            </p:nvSpPr>
            <p:spPr bwMode="auto">
              <a:xfrm>
                <a:off x="4562258" y="2346822"/>
                <a:ext cx="136553" cy="62028"/>
              </a:xfrm>
              <a:custGeom>
                <a:avLst/>
                <a:gdLst/>
                <a:ahLst/>
                <a:cxnLst>
                  <a:cxn ang="0">
                    <a:pos x="48" y="0"/>
                  </a:cxn>
                  <a:cxn ang="0">
                    <a:pos x="56" y="4"/>
                  </a:cxn>
                  <a:cxn ang="0">
                    <a:pos x="68" y="8"/>
                  </a:cxn>
                  <a:cxn ang="0">
                    <a:pos x="70" y="16"/>
                  </a:cxn>
                  <a:cxn ang="0">
                    <a:pos x="78" y="18"/>
                  </a:cxn>
                  <a:cxn ang="0">
                    <a:pos x="80" y="14"/>
                  </a:cxn>
                  <a:cxn ang="0">
                    <a:pos x="88" y="16"/>
                  </a:cxn>
                  <a:cxn ang="0">
                    <a:pos x="94" y="20"/>
                  </a:cxn>
                  <a:cxn ang="0">
                    <a:pos x="102" y="24"/>
                  </a:cxn>
                  <a:cxn ang="0">
                    <a:pos x="110" y="30"/>
                  </a:cxn>
                  <a:cxn ang="0">
                    <a:pos x="100" y="36"/>
                  </a:cxn>
                  <a:cxn ang="0">
                    <a:pos x="92" y="44"/>
                  </a:cxn>
                  <a:cxn ang="0">
                    <a:pos x="82" y="46"/>
                  </a:cxn>
                  <a:cxn ang="0">
                    <a:pos x="76" y="50"/>
                  </a:cxn>
                  <a:cxn ang="0">
                    <a:pos x="66" y="50"/>
                  </a:cxn>
                  <a:cxn ang="0">
                    <a:pos x="46" y="42"/>
                  </a:cxn>
                  <a:cxn ang="0">
                    <a:pos x="44" y="48"/>
                  </a:cxn>
                  <a:cxn ang="0">
                    <a:pos x="28" y="46"/>
                  </a:cxn>
                  <a:cxn ang="0">
                    <a:pos x="20" y="40"/>
                  </a:cxn>
                  <a:cxn ang="0">
                    <a:pos x="14" y="34"/>
                  </a:cxn>
                  <a:cxn ang="0">
                    <a:pos x="0" y="18"/>
                  </a:cxn>
                  <a:cxn ang="0">
                    <a:pos x="12" y="12"/>
                  </a:cxn>
                  <a:cxn ang="0">
                    <a:pos x="24" y="8"/>
                  </a:cxn>
                  <a:cxn ang="0">
                    <a:pos x="34" y="4"/>
                  </a:cxn>
                  <a:cxn ang="0">
                    <a:pos x="42" y="2"/>
                  </a:cxn>
                  <a:cxn ang="0">
                    <a:pos x="48" y="0"/>
                  </a:cxn>
                </a:cxnLst>
                <a:rect l="0" t="0" r="r" b="b"/>
                <a:pathLst>
                  <a:path w="110" h="50">
                    <a:moveTo>
                      <a:pt x="48" y="0"/>
                    </a:moveTo>
                    <a:lnTo>
                      <a:pt x="56" y="4"/>
                    </a:lnTo>
                    <a:lnTo>
                      <a:pt x="68" y="8"/>
                    </a:lnTo>
                    <a:lnTo>
                      <a:pt x="70" y="16"/>
                    </a:lnTo>
                    <a:lnTo>
                      <a:pt x="78" y="18"/>
                    </a:lnTo>
                    <a:lnTo>
                      <a:pt x="80" y="14"/>
                    </a:lnTo>
                    <a:lnTo>
                      <a:pt x="88" y="16"/>
                    </a:lnTo>
                    <a:lnTo>
                      <a:pt x="94" y="20"/>
                    </a:lnTo>
                    <a:lnTo>
                      <a:pt x="102" y="24"/>
                    </a:lnTo>
                    <a:lnTo>
                      <a:pt x="110" y="30"/>
                    </a:lnTo>
                    <a:lnTo>
                      <a:pt x="100" y="36"/>
                    </a:lnTo>
                    <a:lnTo>
                      <a:pt x="92" y="44"/>
                    </a:lnTo>
                    <a:lnTo>
                      <a:pt x="82" y="46"/>
                    </a:lnTo>
                    <a:lnTo>
                      <a:pt x="76" y="50"/>
                    </a:lnTo>
                    <a:lnTo>
                      <a:pt x="66" y="50"/>
                    </a:lnTo>
                    <a:lnTo>
                      <a:pt x="46" y="42"/>
                    </a:lnTo>
                    <a:lnTo>
                      <a:pt x="44" y="48"/>
                    </a:lnTo>
                    <a:lnTo>
                      <a:pt x="28" y="46"/>
                    </a:lnTo>
                    <a:lnTo>
                      <a:pt x="20" y="40"/>
                    </a:lnTo>
                    <a:lnTo>
                      <a:pt x="14" y="34"/>
                    </a:lnTo>
                    <a:lnTo>
                      <a:pt x="0" y="18"/>
                    </a:lnTo>
                    <a:lnTo>
                      <a:pt x="12" y="12"/>
                    </a:lnTo>
                    <a:lnTo>
                      <a:pt x="24" y="8"/>
                    </a:lnTo>
                    <a:lnTo>
                      <a:pt x="34" y="4"/>
                    </a:lnTo>
                    <a:lnTo>
                      <a:pt x="42" y="2"/>
                    </a:lnTo>
                    <a:lnTo>
                      <a:pt x="48"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24" name="Freeform 163"/>
              <p:cNvSpPr>
                <a:spLocks/>
              </p:cNvSpPr>
              <p:nvPr/>
            </p:nvSpPr>
            <p:spPr bwMode="auto">
              <a:xfrm>
                <a:off x="4656605" y="2384039"/>
                <a:ext cx="111725" cy="47141"/>
              </a:xfrm>
              <a:custGeom>
                <a:avLst/>
                <a:gdLst/>
                <a:ahLst/>
                <a:cxnLst>
                  <a:cxn ang="0">
                    <a:pos x="44" y="2"/>
                  </a:cxn>
                  <a:cxn ang="0">
                    <a:pos x="48" y="10"/>
                  </a:cxn>
                  <a:cxn ang="0">
                    <a:pos x="58" y="8"/>
                  </a:cxn>
                  <a:cxn ang="0">
                    <a:pos x="68" y="4"/>
                  </a:cxn>
                  <a:cxn ang="0">
                    <a:pos x="76" y="4"/>
                  </a:cxn>
                  <a:cxn ang="0">
                    <a:pos x="86" y="8"/>
                  </a:cxn>
                  <a:cxn ang="0">
                    <a:pos x="90" y="12"/>
                  </a:cxn>
                  <a:cxn ang="0">
                    <a:pos x="86" y="20"/>
                  </a:cxn>
                  <a:cxn ang="0">
                    <a:pos x="82" y="26"/>
                  </a:cxn>
                  <a:cxn ang="0">
                    <a:pos x="72" y="24"/>
                  </a:cxn>
                  <a:cxn ang="0">
                    <a:pos x="62" y="22"/>
                  </a:cxn>
                  <a:cxn ang="0">
                    <a:pos x="56" y="26"/>
                  </a:cxn>
                  <a:cxn ang="0">
                    <a:pos x="54" y="28"/>
                  </a:cxn>
                  <a:cxn ang="0">
                    <a:pos x="44" y="28"/>
                  </a:cxn>
                  <a:cxn ang="0">
                    <a:pos x="38" y="32"/>
                  </a:cxn>
                  <a:cxn ang="0">
                    <a:pos x="30" y="32"/>
                  </a:cxn>
                  <a:cxn ang="0">
                    <a:pos x="26" y="38"/>
                  </a:cxn>
                  <a:cxn ang="0">
                    <a:pos x="18" y="38"/>
                  </a:cxn>
                  <a:cxn ang="0">
                    <a:pos x="10" y="36"/>
                  </a:cxn>
                  <a:cxn ang="0">
                    <a:pos x="4" y="32"/>
                  </a:cxn>
                  <a:cxn ang="0">
                    <a:pos x="2" y="24"/>
                  </a:cxn>
                  <a:cxn ang="0">
                    <a:pos x="0" y="20"/>
                  </a:cxn>
                  <a:cxn ang="0">
                    <a:pos x="6" y="16"/>
                  </a:cxn>
                  <a:cxn ang="0">
                    <a:pos x="16" y="14"/>
                  </a:cxn>
                  <a:cxn ang="0">
                    <a:pos x="24" y="6"/>
                  </a:cxn>
                  <a:cxn ang="0">
                    <a:pos x="34" y="0"/>
                  </a:cxn>
                  <a:cxn ang="0">
                    <a:pos x="44" y="2"/>
                  </a:cxn>
                </a:cxnLst>
                <a:rect l="0" t="0" r="r" b="b"/>
                <a:pathLst>
                  <a:path w="90" h="38">
                    <a:moveTo>
                      <a:pt x="44" y="2"/>
                    </a:moveTo>
                    <a:lnTo>
                      <a:pt x="48" y="10"/>
                    </a:lnTo>
                    <a:lnTo>
                      <a:pt x="58" y="8"/>
                    </a:lnTo>
                    <a:lnTo>
                      <a:pt x="68" y="4"/>
                    </a:lnTo>
                    <a:lnTo>
                      <a:pt x="76" y="4"/>
                    </a:lnTo>
                    <a:lnTo>
                      <a:pt x="86" y="8"/>
                    </a:lnTo>
                    <a:lnTo>
                      <a:pt x="90" y="12"/>
                    </a:lnTo>
                    <a:lnTo>
                      <a:pt x="86" y="20"/>
                    </a:lnTo>
                    <a:lnTo>
                      <a:pt x="82" y="26"/>
                    </a:lnTo>
                    <a:lnTo>
                      <a:pt x="72" y="24"/>
                    </a:lnTo>
                    <a:lnTo>
                      <a:pt x="62" y="22"/>
                    </a:lnTo>
                    <a:lnTo>
                      <a:pt x="56" y="26"/>
                    </a:lnTo>
                    <a:lnTo>
                      <a:pt x="54" y="28"/>
                    </a:lnTo>
                    <a:lnTo>
                      <a:pt x="44" y="28"/>
                    </a:lnTo>
                    <a:lnTo>
                      <a:pt x="38" y="32"/>
                    </a:lnTo>
                    <a:lnTo>
                      <a:pt x="30" y="32"/>
                    </a:lnTo>
                    <a:lnTo>
                      <a:pt x="26" y="38"/>
                    </a:lnTo>
                    <a:lnTo>
                      <a:pt x="18" y="38"/>
                    </a:lnTo>
                    <a:lnTo>
                      <a:pt x="10" y="36"/>
                    </a:lnTo>
                    <a:lnTo>
                      <a:pt x="4" y="32"/>
                    </a:lnTo>
                    <a:lnTo>
                      <a:pt x="2" y="24"/>
                    </a:lnTo>
                    <a:lnTo>
                      <a:pt x="0" y="20"/>
                    </a:lnTo>
                    <a:lnTo>
                      <a:pt x="6" y="16"/>
                    </a:lnTo>
                    <a:lnTo>
                      <a:pt x="16" y="14"/>
                    </a:lnTo>
                    <a:lnTo>
                      <a:pt x="24" y="6"/>
                    </a:lnTo>
                    <a:lnTo>
                      <a:pt x="34" y="0"/>
                    </a:lnTo>
                    <a:lnTo>
                      <a:pt x="44" y="2"/>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25" name="Freeform 164"/>
              <p:cNvSpPr>
                <a:spLocks/>
              </p:cNvSpPr>
              <p:nvPr/>
            </p:nvSpPr>
            <p:spPr bwMode="auto">
              <a:xfrm>
                <a:off x="4511362" y="2398926"/>
                <a:ext cx="157657" cy="64510"/>
              </a:xfrm>
              <a:custGeom>
                <a:avLst/>
                <a:gdLst/>
                <a:ahLst/>
                <a:cxnLst>
                  <a:cxn ang="0">
                    <a:pos x="14" y="46"/>
                  </a:cxn>
                  <a:cxn ang="0">
                    <a:pos x="12" y="42"/>
                  </a:cxn>
                  <a:cxn ang="0">
                    <a:pos x="8" y="42"/>
                  </a:cxn>
                  <a:cxn ang="0">
                    <a:pos x="0" y="40"/>
                  </a:cxn>
                  <a:cxn ang="0">
                    <a:pos x="2" y="34"/>
                  </a:cxn>
                  <a:cxn ang="0">
                    <a:pos x="18" y="34"/>
                  </a:cxn>
                  <a:cxn ang="0">
                    <a:pos x="31" y="32"/>
                  </a:cxn>
                  <a:cxn ang="0">
                    <a:pos x="41" y="26"/>
                  </a:cxn>
                  <a:cxn ang="0">
                    <a:pos x="53" y="26"/>
                  </a:cxn>
                  <a:cxn ang="0">
                    <a:pos x="53" y="18"/>
                  </a:cxn>
                  <a:cxn ang="0">
                    <a:pos x="69" y="10"/>
                  </a:cxn>
                  <a:cxn ang="0">
                    <a:pos x="69" y="4"/>
                  </a:cxn>
                  <a:cxn ang="0">
                    <a:pos x="85" y="6"/>
                  </a:cxn>
                  <a:cxn ang="0">
                    <a:pos x="87" y="0"/>
                  </a:cxn>
                  <a:cxn ang="0">
                    <a:pos x="107" y="8"/>
                  </a:cxn>
                  <a:cxn ang="0">
                    <a:pos x="117" y="8"/>
                  </a:cxn>
                  <a:cxn ang="0">
                    <a:pos x="119" y="12"/>
                  </a:cxn>
                  <a:cxn ang="0">
                    <a:pos x="121" y="20"/>
                  </a:cxn>
                  <a:cxn ang="0">
                    <a:pos x="127" y="24"/>
                  </a:cxn>
                  <a:cxn ang="0">
                    <a:pos x="117" y="28"/>
                  </a:cxn>
                  <a:cxn ang="0">
                    <a:pos x="111" y="34"/>
                  </a:cxn>
                  <a:cxn ang="0">
                    <a:pos x="109" y="40"/>
                  </a:cxn>
                  <a:cxn ang="0">
                    <a:pos x="103" y="44"/>
                  </a:cxn>
                  <a:cxn ang="0">
                    <a:pos x="89" y="50"/>
                  </a:cxn>
                  <a:cxn ang="0">
                    <a:pos x="77" y="52"/>
                  </a:cxn>
                  <a:cxn ang="0">
                    <a:pos x="67" y="48"/>
                  </a:cxn>
                  <a:cxn ang="0">
                    <a:pos x="51" y="50"/>
                  </a:cxn>
                  <a:cxn ang="0">
                    <a:pos x="41" y="46"/>
                  </a:cxn>
                  <a:cxn ang="0">
                    <a:pos x="41" y="40"/>
                  </a:cxn>
                  <a:cxn ang="0">
                    <a:pos x="26" y="40"/>
                  </a:cxn>
                  <a:cxn ang="0">
                    <a:pos x="24" y="46"/>
                  </a:cxn>
                  <a:cxn ang="0">
                    <a:pos x="14" y="46"/>
                  </a:cxn>
                </a:cxnLst>
                <a:rect l="0" t="0" r="r" b="b"/>
                <a:pathLst>
                  <a:path w="127" h="52">
                    <a:moveTo>
                      <a:pt x="14" y="46"/>
                    </a:moveTo>
                    <a:lnTo>
                      <a:pt x="12" y="42"/>
                    </a:lnTo>
                    <a:lnTo>
                      <a:pt x="8" y="42"/>
                    </a:lnTo>
                    <a:lnTo>
                      <a:pt x="0" y="40"/>
                    </a:lnTo>
                    <a:lnTo>
                      <a:pt x="2" y="34"/>
                    </a:lnTo>
                    <a:lnTo>
                      <a:pt x="18" y="34"/>
                    </a:lnTo>
                    <a:lnTo>
                      <a:pt x="31" y="32"/>
                    </a:lnTo>
                    <a:lnTo>
                      <a:pt x="41" y="26"/>
                    </a:lnTo>
                    <a:lnTo>
                      <a:pt x="53" y="26"/>
                    </a:lnTo>
                    <a:lnTo>
                      <a:pt x="53" y="18"/>
                    </a:lnTo>
                    <a:lnTo>
                      <a:pt x="69" y="10"/>
                    </a:lnTo>
                    <a:lnTo>
                      <a:pt x="69" y="4"/>
                    </a:lnTo>
                    <a:lnTo>
                      <a:pt x="85" y="6"/>
                    </a:lnTo>
                    <a:lnTo>
                      <a:pt x="87" y="0"/>
                    </a:lnTo>
                    <a:lnTo>
                      <a:pt x="107" y="8"/>
                    </a:lnTo>
                    <a:lnTo>
                      <a:pt x="117" y="8"/>
                    </a:lnTo>
                    <a:lnTo>
                      <a:pt x="119" y="12"/>
                    </a:lnTo>
                    <a:lnTo>
                      <a:pt x="121" y="20"/>
                    </a:lnTo>
                    <a:lnTo>
                      <a:pt x="127" y="24"/>
                    </a:lnTo>
                    <a:lnTo>
                      <a:pt x="117" y="28"/>
                    </a:lnTo>
                    <a:lnTo>
                      <a:pt x="111" y="34"/>
                    </a:lnTo>
                    <a:lnTo>
                      <a:pt x="109" y="40"/>
                    </a:lnTo>
                    <a:lnTo>
                      <a:pt x="103" y="44"/>
                    </a:lnTo>
                    <a:lnTo>
                      <a:pt x="89" y="50"/>
                    </a:lnTo>
                    <a:lnTo>
                      <a:pt x="77" y="52"/>
                    </a:lnTo>
                    <a:lnTo>
                      <a:pt x="67" y="48"/>
                    </a:lnTo>
                    <a:lnTo>
                      <a:pt x="51" y="50"/>
                    </a:lnTo>
                    <a:lnTo>
                      <a:pt x="41" y="46"/>
                    </a:lnTo>
                    <a:lnTo>
                      <a:pt x="41" y="40"/>
                    </a:lnTo>
                    <a:lnTo>
                      <a:pt x="26" y="40"/>
                    </a:lnTo>
                    <a:lnTo>
                      <a:pt x="24" y="46"/>
                    </a:lnTo>
                    <a:lnTo>
                      <a:pt x="14" y="4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26" name="Freeform 165"/>
              <p:cNvSpPr>
                <a:spLocks/>
              </p:cNvSpPr>
              <p:nvPr/>
            </p:nvSpPr>
            <p:spPr bwMode="auto">
              <a:xfrm>
                <a:off x="4606950" y="2250057"/>
                <a:ext cx="191174" cy="148868"/>
              </a:xfrm>
              <a:custGeom>
                <a:avLst/>
                <a:gdLst/>
                <a:ahLst/>
                <a:cxnLst>
                  <a:cxn ang="0">
                    <a:pos x="0" y="20"/>
                  </a:cxn>
                  <a:cxn ang="0">
                    <a:pos x="16" y="16"/>
                  </a:cxn>
                  <a:cxn ang="0">
                    <a:pos x="32" y="10"/>
                  </a:cxn>
                  <a:cxn ang="0">
                    <a:pos x="48" y="0"/>
                  </a:cxn>
                  <a:cxn ang="0">
                    <a:pos x="66" y="0"/>
                  </a:cxn>
                  <a:cxn ang="0">
                    <a:pos x="70" y="8"/>
                  </a:cxn>
                  <a:cxn ang="0">
                    <a:pos x="88" y="8"/>
                  </a:cxn>
                  <a:cxn ang="0">
                    <a:pos x="108" y="8"/>
                  </a:cxn>
                  <a:cxn ang="0">
                    <a:pos x="134" y="6"/>
                  </a:cxn>
                  <a:cxn ang="0">
                    <a:pos x="140" y="12"/>
                  </a:cxn>
                  <a:cxn ang="0">
                    <a:pos x="144" y="16"/>
                  </a:cxn>
                  <a:cxn ang="0">
                    <a:pos x="148" y="28"/>
                  </a:cxn>
                  <a:cxn ang="0">
                    <a:pos x="152" y="32"/>
                  </a:cxn>
                  <a:cxn ang="0">
                    <a:pos x="152" y="46"/>
                  </a:cxn>
                  <a:cxn ang="0">
                    <a:pos x="144" y="46"/>
                  </a:cxn>
                  <a:cxn ang="0">
                    <a:pos x="142" y="52"/>
                  </a:cxn>
                  <a:cxn ang="0">
                    <a:pos x="148" y="56"/>
                  </a:cxn>
                  <a:cxn ang="0">
                    <a:pos x="148" y="70"/>
                  </a:cxn>
                  <a:cxn ang="0">
                    <a:pos x="150" y="76"/>
                  </a:cxn>
                  <a:cxn ang="0">
                    <a:pos x="152" y="84"/>
                  </a:cxn>
                  <a:cxn ang="0">
                    <a:pos x="154" y="88"/>
                  </a:cxn>
                  <a:cxn ang="0">
                    <a:pos x="144" y="94"/>
                  </a:cxn>
                  <a:cxn ang="0">
                    <a:pos x="136" y="102"/>
                  </a:cxn>
                  <a:cxn ang="0">
                    <a:pos x="132" y="110"/>
                  </a:cxn>
                  <a:cxn ang="0">
                    <a:pos x="130" y="120"/>
                  </a:cxn>
                  <a:cxn ang="0">
                    <a:pos x="126" y="116"/>
                  </a:cxn>
                  <a:cxn ang="0">
                    <a:pos x="116" y="112"/>
                  </a:cxn>
                  <a:cxn ang="0">
                    <a:pos x="108" y="112"/>
                  </a:cxn>
                  <a:cxn ang="0">
                    <a:pos x="98" y="116"/>
                  </a:cxn>
                  <a:cxn ang="0">
                    <a:pos x="88" y="118"/>
                  </a:cxn>
                  <a:cxn ang="0">
                    <a:pos x="84" y="110"/>
                  </a:cxn>
                  <a:cxn ang="0">
                    <a:pos x="74" y="108"/>
                  </a:cxn>
                  <a:cxn ang="0">
                    <a:pos x="66" y="102"/>
                  </a:cxn>
                  <a:cxn ang="0">
                    <a:pos x="58" y="98"/>
                  </a:cxn>
                  <a:cxn ang="0">
                    <a:pos x="52" y="94"/>
                  </a:cxn>
                  <a:cxn ang="0">
                    <a:pos x="44" y="92"/>
                  </a:cxn>
                  <a:cxn ang="0">
                    <a:pos x="42" y="96"/>
                  </a:cxn>
                  <a:cxn ang="0">
                    <a:pos x="34" y="94"/>
                  </a:cxn>
                  <a:cxn ang="0">
                    <a:pos x="32" y="86"/>
                  </a:cxn>
                  <a:cxn ang="0">
                    <a:pos x="24" y="84"/>
                  </a:cxn>
                  <a:cxn ang="0">
                    <a:pos x="12" y="78"/>
                  </a:cxn>
                  <a:cxn ang="0">
                    <a:pos x="8" y="70"/>
                  </a:cxn>
                  <a:cxn ang="0">
                    <a:pos x="8" y="46"/>
                  </a:cxn>
                  <a:cxn ang="0">
                    <a:pos x="0" y="42"/>
                  </a:cxn>
                  <a:cxn ang="0">
                    <a:pos x="4" y="30"/>
                  </a:cxn>
                  <a:cxn ang="0">
                    <a:pos x="0" y="20"/>
                  </a:cxn>
                </a:cxnLst>
                <a:rect l="0" t="0" r="r" b="b"/>
                <a:pathLst>
                  <a:path w="154" h="120">
                    <a:moveTo>
                      <a:pt x="0" y="20"/>
                    </a:moveTo>
                    <a:lnTo>
                      <a:pt x="16" y="16"/>
                    </a:lnTo>
                    <a:lnTo>
                      <a:pt x="32" y="10"/>
                    </a:lnTo>
                    <a:lnTo>
                      <a:pt x="48" y="0"/>
                    </a:lnTo>
                    <a:lnTo>
                      <a:pt x="66" y="0"/>
                    </a:lnTo>
                    <a:lnTo>
                      <a:pt x="70" y="8"/>
                    </a:lnTo>
                    <a:lnTo>
                      <a:pt x="88" y="8"/>
                    </a:lnTo>
                    <a:lnTo>
                      <a:pt x="108" y="8"/>
                    </a:lnTo>
                    <a:lnTo>
                      <a:pt x="134" y="6"/>
                    </a:lnTo>
                    <a:lnTo>
                      <a:pt x="140" y="12"/>
                    </a:lnTo>
                    <a:lnTo>
                      <a:pt x="144" y="16"/>
                    </a:lnTo>
                    <a:lnTo>
                      <a:pt x="148" y="28"/>
                    </a:lnTo>
                    <a:lnTo>
                      <a:pt x="152" y="32"/>
                    </a:lnTo>
                    <a:lnTo>
                      <a:pt x="152" y="46"/>
                    </a:lnTo>
                    <a:lnTo>
                      <a:pt x="144" y="46"/>
                    </a:lnTo>
                    <a:lnTo>
                      <a:pt x="142" y="52"/>
                    </a:lnTo>
                    <a:lnTo>
                      <a:pt x="148" y="56"/>
                    </a:lnTo>
                    <a:lnTo>
                      <a:pt x="148" y="70"/>
                    </a:lnTo>
                    <a:lnTo>
                      <a:pt x="150" y="76"/>
                    </a:lnTo>
                    <a:lnTo>
                      <a:pt x="152" y="84"/>
                    </a:lnTo>
                    <a:lnTo>
                      <a:pt x="154" y="88"/>
                    </a:lnTo>
                    <a:lnTo>
                      <a:pt x="144" y="94"/>
                    </a:lnTo>
                    <a:lnTo>
                      <a:pt x="136" y="102"/>
                    </a:lnTo>
                    <a:lnTo>
                      <a:pt x="132" y="110"/>
                    </a:lnTo>
                    <a:lnTo>
                      <a:pt x="130" y="120"/>
                    </a:lnTo>
                    <a:lnTo>
                      <a:pt x="126" y="116"/>
                    </a:lnTo>
                    <a:lnTo>
                      <a:pt x="116" y="112"/>
                    </a:lnTo>
                    <a:lnTo>
                      <a:pt x="108" y="112"/>
                    </a:lnTo>
                    <a:lnTo>
                      <a:pt x="98" y="116"/>
                    </a:lnTo>
                    <a:lnTo>
                      <a:pt x="88" y="118"/>
                    </a:lnTo>
                    <a:lnTo>
                      <a:pt x="84" y="110"/>
                    </a:lnTo>
                    <a:lnTo>
                      <a:pt x="74" y="108"/>
                    </a:lnTo>
                    <a:lnTo>
                      <a:pt x="66" y="102"/>
                    </a:lnTo>
                    <a:lnTo>
                      <a:pt x="58" y="98"/>
                    </a:lnTo>
                    <a:lnTo>
                      <a:pt x="52" y="94"/>
                    </a:lnTo>
                    <a:lnTo>
                      <a:pt x="44" y="92"/>
                    </a:lnTo>
                    <a:lnTo>
                      <a:pt x="42" y="96"/>
                    </a:lnTo>
                    <a:lnTo>
                      <a:pt x="34" y="94"/>
                    </a:lnTo>
                    <a:lnTo>
                      <a:pt x="32" y="86"/>
                    </a:lnTo>
                    <a:lnTo>
                      <a:pt x="24" y="84"/>
                    </a:lnTo>
                    <a:lnTo>
                      <a:pt x="12" y="78"/>
                    </a:lnTo>
                    <a:lnTo>
                      <a:pt x="8" y="70"/>
                    </a:lnTo>
                    <a:lnTo>
                      <a:pt x="8" y="46"/>
                    </a:lnTo>
                    <a:lnTo>
                      <a:pt x="0" y="42"/>
                    </a:lnTo>
                    <a:lnTo>
                      <a:pt x="4" y="30"/>
                    </a:lnTo>
                    <a:lnTo>
                      <a:pt x="0" y="2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27" name="Freeform 166"/>
              <p:cNvSpPr>
                <a:spLocks/>
              </p:cNvSpPr>
              <p:nvPr/>
            </p:nvSpPr>
            <p:spPr bwMode="auto">
              <a:xfrm>
                <a:off x="4646673" y="2411331"/>
                <a:ext cx="124139" cy="69472"/>
              </a:xfrm>
              <a:custGeom>
                <a:avLst/>
                <a:gdLst/>
                <a:ahLst/>
                <a:cxnLst>
                  <a:cxn ang="0">
                    <a:pos x="0" y="30"/>
                  </a:cxn>
                  <a:cxn ang="0">
                    <a:pos x="2" y="24"/>
                  </a:cxn>
                  <a:cxn ang="0">
                    <a:pos x="8" y="18"/>
                  </a:cxn>
                  <a:cxn ang="0">
                    <a:pos x="18" y="14"/>
                  </a:cxn>
                  <a:cxn ang="0">
                    <a:pos x="34" y="16"/>
                  </a:cxn>
                  <a:cxn ang="0">
                    <a:pos x="38" y="10"/>
                  </a:cxn>
                  <a:cxn ang="0">
                    <a:pos x="46" y="10"/>
                  </a:cxn>
                  <a:cxn ang="0">
                    <a:pos x="52" y="6"/>
                  </a:cxn>
                  <a:cxn ang="0">
                    <a:pos x="62" y="6"/>
                  </a:cxn>
                  <a:cxn ang="0">
                    <a:pos x="64" y="4"/>
                  </a:cxn>
                  <a:cxn ang="0">
                    <a:pos x="70" y="0"/>
                  </a:cxn>
                  <a:cxn ang="0">
                    <a:pos x="90" y="4"/>
                  </a:cxn>
                  <a:cxn ang="0">
                    <a:pos x="96" y="8"/>
                  </a:cxn>
                  <a:cxn ang="0">
                    <a:pos x="100" y="14"/>
                  </a:cxn>
                  <a:cxn ang="0">
                    <a:pos x="92" y="22"/>
                  </a:cxn>
                  <a:cxn ang="0">
                    <a:pos x="82" y="36"/>
                  </a:cxn>
                  <a:cxn ang="0">
                    <a:pos x="68" y="50"/>
                  </a:cxn>
                  <a:cxn ang="0">
                    <a:pos x="48" y="50"/>
                  </a:cxn>
                  <a:cxn ang="0">
                    <a:pos x="40" y="54"/>
                  </a:cxn>
                  <a:cxn ang="0">
                    <a:pos x="22" y="56"/>
                  </a:cxn>
                  <a:cxn ang="0">
                    <a:pos x="10" y="46"/>
                  </a:cxn>
                  <a:cxn ang="0">
                    <a:pos x="2" y="38"/>
                  </a:cxn>
                  <a:cxn ang="0">
                    <a:pos x="0" y="30"/>
                  </a:cxn>
                </a:cxnLst>
                <a:rect l="0" t="0" r="r" b="b"/>
                <a:pathLst>
                  <a:path w="100" h="56">
                    <a:moveTo>
                      <a:pt x="0" y="30"/>
                    </a:moveTo>
                    <a:lnTo>
                      <a:pt x="2" y="24"/>
                    </a:lnTo>
                    <a:lnTo>
                      <a:pt x="8" y="18"/>
                    </a:lnTo>
                    <a:lnTo>
                      <a:pt x="18" y="14"/>
                    </a:lnTo>
                    <a:lnTo>
                      <a:pt x="34" y="16"/>
                    </a:lnTo>
                    <a:lnTo>
                      <a:pt x="38" y="10"/>
                    </a:lnTo>
                    <a:lnTo>
                      <a:pt x="46" y="10"/>
                    </a:lnTo>
                    <a:lnTo>
                      <a:pt x="52" y="6"/>
                    </a:lnTo>
                    <a:lnTo>
                      <a:pt x="62" y="6"/>
                    </a:lnTo>
                    <a:lnTo>
                      <a:pt x="64" y="4"/>
                    </a:lnTo>
                    <a:lnTo>
                      <a:pt x="70" y="0"/>
                    </a:lnTo>
                    <a:lnTo>
                      <a:pt x="90" y="4"/>
                    </a:lnTo>
                    <a:lnTo>
                      <a:pt x="96" y="8"/>
                    </a:lnTo>
                    <a:lnTo>
                      <a:pt x="100" y="14"/>
                    </a:lnTo>
                    <a:lnTo>
                      <a:pt x="92" y="22"/>
                    </a:lnTo>
                    <a:lnTo>
                      <a:pt x="82" y="36"/>
                    </a:lnTo>
                    <a:lnTo>
                      <a:pt x="68" y="50"/>
                    </a:lnTo>
                    <a:lnTo>
                      <a:pt x="48" y="50"/>
                    </a:lnTo>
                    <a:lnTo>
                      <a:pt x="40" y="54"/>
                    </a:lnTo>
                    <a:lnTo>
                      <a:pt x="22" y="56"/>
                    </a:lnTo>
                    <a:lnTo>
                      <a:pt x="10" y="46"/>
                    </a:lnTo>
                    <a:lnTo>
                      <a:pt x="2" y="38"/>
                    </a:lnTo>
                    <a:lnTo>
                      <a:pt x="0" y="3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28" name="Freeform 167"/>
              <p:cNvSpPr>
                <a:spLocks/>
              </p:cNvSpPr>
              <p:nvPr/>
            </p:nvSpPr>
            <p:spPr bwMode="auto">
              <a:xfrm>
                <a:off x="4584603" y="2448549"/>
                <a:ext cx="64552" cy="37217"/>
              </a:xfrm>
              <a:custGeom>
                <a:avLst/>
                <a:gdLst/>
                <a:ahLst/>
                <a:cxnLst>
                  <a:cxn ang="0">
                    <a:pos x="10" y="28"/>
                  </a:cxn>
                  <a:cxn ang="0">
                    <a:pos x="20" y="30"/>
                  </a:cxn>
                  <a:cxn ang="0">
                    <a:pos x="32" y="28"/>
                  </a:cxn>
                  <a:cxn ang="0">
                    <a:pos x="38" y="22"/>
                  </a:cxn>
                  <a:cxn ang="0">
                    <a:pos x="44" y="16"/>
                  </a:cxn>
                  <a:cxn ang="0">
                    <a:pos x="52" y="8"/>
                  </a:cxn>
                  <a:cxn ang="0">
                    <a:pos x="50" y="0"/>
                  </a:cxn>
                  <a:cxn ang="0">
                    <a:pos x="44" y="4"/>
                  </a:cxn>
                  <a:cxn ang="0">
                    <a:pos x="30" y="10"/>
                  </a:cxn>
                  <a:cxn ang="0">
                    <a:pos x="18" y="12"/>
                  </a:cxn>
                  <a:cxn ang="0">
                    <a:pos x="8" y="8"/>
                  </a:cxn>
                  <a:cxn ang="0">
                    <a:pos x="2" y="16"/>
                  </a:cxn>
                  <a:cxn ang="0">
                    <a:pos x="0" y="24"/>
                  </a:cxn>
                  <a:cxn ang="0">
                    <a:pos x="10" y="28"/>
                  </a:cxn>
                </a:cxnLst>
                <a:rect l="0" t="0" r="r" b="b"/>
                <a:pathLst>
                  <a:path w="52" h="30">
                    <a:moveTo>
                      <a:pt x="10" y="28"/>
                    </a:moveTo>
                    <a:lnTo>
                      <a:pt x="20" y="30"/>
                    </a:lnTo>
                    <a:lnTo>
                      <a:pt x="32" y="28"/>
                    </a:lnTo>
                    <a:lnTo>
                      <a:pt x="38" y="22"/>
                    </a:lnTo>
                    <a:lnTo>
                      <a:pt x="44" y="16"/>
                    </a:lnTo>
                    <a:lnTo>
                      <a:pt x="52" y="8"/>
                    </a:lnTo>
                    <a:lnTo>
                      <a:pt x="50" y="0"/>
                    </a:lnTo>
                    <a:lnTo>
                      <a:pt x="44" y="4"/>
                    </a:lnTo>
                    <a:lnTo>
                      <a:pt x="30" y="10"/>
                    </a:lnTo>
                    <a:lnTo>
                      <a:pt x="18" y="12"/>
                    </a:lnTo>
                    <a:lnTo>
                      <a:pt x="8" y="8"/>
                    </a:lnTo>
                    <a:lnTo>
                      <a:pt x="2" y="16"/>
                    </a:lnTo>
                    <a:lnTo>
                      <a:pt x="0" y="24"/>
                    </a:lnTo>
                    <a:lnTo>
                      <a:pt x="10" y="28"/>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29" name="Freeform 168"/>
              <p:cNvSpPr>
                <a:spLocks/>
              </p:cNvSpPr>
              <p:nvPr/>
            </p:nvSpPr>
            <p:spPr bwMode="auto">
              <a:xfrm>
                <a:off x="4592051" y="2458473"/>
                <a:ext cx="111725" cy="91802"/>
              </a:xfrm>
              <a:custGeom>
                <a:avLst/>
                <a:gdLst/>
                <a:ahLst/>
                <a:cxnLst>
                  <a:cxn ang="0">
                    <a:pos x="84" y="16"/>
                  </a:cxn>
                  <a:cxn ang="0">
                    <a:pos x="86" y="24"/>
                  </a:cxn>
                  <a:cxn ang="0">
                    <a:pos x="90" y="30"/>
                  </a:cxn>
                  <a:cxn ang="0">
                    <a:pos x="86" y="34"/>
                  </a:cxn>
                  <a:cxn ang="0">
                    <a:pos x="70" y="32"/>
                  </a:cxn>
                  <a:cxn ang="0">
                    <a:pos x="54" y="30"/>
                  </a:cxn>
                  <a:cxn ang="0">
                    <a:pos x="48" y="28"/>
                  </a:cxn>
                  <a:cxn ang="0">
                    <a:pos x="36" y="30"/>
                  </a:cxn>
                  <a:cxn ang="0">
                    <a:pos x="38" y="38"/>
                  </a:cxn>
                  <a:cxn ang="0">
                    <a:pos x="42" y="50"/>
                  </a:cxn>
                  <a:cxn ang="0">
                    <a:pos x="46" y="56"/>
                  </a:cxn>
                  <a:cxn ang="0">
                    <a:pos x="56" y="64"/>
                  </a:cxn>
                  <a:cxn ang="0">
                    <a:pos x="62" y="68"/>
                  </a:cxn>
                  <a:cxn ang="0">
                    <a:pos x="60" y="74"/>
                  </a:cxn>
                  <a:cxn ang="0">
                    <a:pos x="48" y="64"/>
                  </a:cxn>
                  <a:cxn ang="0">
                    <a:pos x="36" y="56"/>
                  </a:cxn>
                  <a:cxn ang="0">
                    <a:pos x="28" y="48"/>
                  </a:cxn>
                  <a:cxn ang="0">
                    <a:pos x="24" y="40"/>
                  </a:cxn>
                  <a:cxn ang="0">
                    <a:pos x="22" y="32"/>
                  </a:cxn>
                  <a:cxn ang="0">
                    <a:pos x="16" y="32"/>
                  </a:cxn>
                  <a:cxn ang="0">
                    <a:pos x="8" y="36"/>
                  </a:cxn>
                  <a:cxn ang="0">
                    <a:pos x="0" y="32"/>
                  </a:cxn>
                  <a:cxn ang="0">
                    <a:pos x="0" y="24"/>
                  </a:cxn>
                  <a:cxn ang="0">
                    <a:pos x="4" y="20"/>
                  </a:cxn>
                  <a:cxn ang="0">
                    <a:pos x="8" y="22"/>
                  </a:cxn>
                  <a:cxn ang="0">
                    <a:pos x="14" y="22"/>
                  </a:cxn>
                  <a:cxn ang="0">
                    <a:pos x="26" y="20"/>
                  </a:cxn>
                  <a:cxn ang="0">
                    <a:pos x="32" y="14"/>
                  </a:cxn>
                  <a:cxn ang="0">
                    <a:pos x="38" y="8"/>
                  </a:cxn>
                  <a:cxn ang="0">
                    <a:pos x="46" y="0"/>
                  </a:cxn>
                  <a:cxn ang="0">
                    <a:pos x="54" y="8"/>
                  </a:cxn>
                  <a:cxn ang="0">
                    <a:pos x="66" y="18"/>
                  </a:cxn>
                  <a:cxn ang="0">
                    <a:pos x="74" y="18"/>
                  </a:cxn>
                  <a:cxn ang="0">
                    <a:pos x="84" y="16"/>
                  </a:cxn>
                </a:cxnLst>
                <a:rect l="0" t="0" r="r" b="b"/>
                <a:pathLst>
                  <a:path w="90" h="74">
                    <a:moveTo>
                      <a:pt x="84" y="16"/>
                    </a:moveTo>
                    <a:lnTo>
                      <a:pt x="86" y="24"/>
                    </a:lnTo>
                    <a:lnTo>
                      <a:pt x="90" y="30"/>
                    </a:lnTo>
                    <a:lnTo>
                      <a:pt x="86" y="34"/>
                    </a:lnTo>
                    <a:lnTo>
                      <a:pt x="70" y="32"/>
                    </a:lnTo>
                    <a:lnTo>
                      <a:pt x="54" y="30"/>
                    </a:lnTo>
                    <a:lnTo>
                      <a:pt x="48" y="28"/>
                    </a:lnTo>
                    <a:lnTo>
                      <a:pt x="36" y="30"/>
                    </a:lnTo>
                    <a:lnTo>
                      <a:pt x="38" y="38"/>
                    </a:lnTo>
                    <a:lnTo>
                      <a:pt x="42" y="50"/>
                    </a:lnTo>
                    <a:lnTo>
                      <a:pt x="46" y="56"/>
                    </a:lnTo>
                    <a:lnTo>
                      <a:pt x="56" y="64"/>
                    </a:lnTo>
                    <a:lnTo>
                      <a:pt x="62" y="68"/>
                    </a:lnTo>
                    <a:lnTo>
                      <a:pt x="60" y="74"/>
                    </a:lnTo>
                    <a:lnTo>
                      <a:pt x="48" y="64"/>
                    </a:lnTo>
                    <a:lnTo>
                      <a:pt x="36" y="56"/>
                    </a:lnTo>
                    <a:lnTo>
                      <a:pt x="28" y="48"/>
                    </a:lnTo>
                    <a:lnTo>
                      <a:pt x="24" y="40"/>
                    </a:lnTo>
                    <a:lnTo>
                      <a:pt x="22" y="32"/>
                    </a:lnTo>
                    <a:lnTo>
                      <a:pt x="16" y="32"/>
                    </a:lnTo>
                    <a:lnTo>
                      <a:pt x="8" y="36"/>
                    </a:lnTo>
                    <a:lnTo>
                      <a:pt x="0" y="32"/>
                    </a:lnTo>
                    <a:lnTo>
                      <a:pt x="0" y="24"/>
                    </a:lnTo>
                    <a:lnTo>
                      <a:pt x="4" y="20"/>
                    </a:lnTo>
                    <a:lnTo>
                      <a:pt x="8" y="22"/>
                    </a:lnTo>
                    <a:lnTo>
                      <a:pt x="14" y="22"/>
                    </a:lnTo>
                    <a:lnTo>
                      <a:pt x="26" y="20"/>
                    </a:lnTo>
                    <a:lnTo>
                      <a:pt x="32" y="14"/>
                    </a:lnTo>
                    <a:lnTo>
                      <a:pt x="38" y="8"/>
                    </a:lnTo>
                    <a:lnTo>
                      <a:pt x="46" y="0"/>
                    </a:lnTo>
                    <a:lnTo>
                      <a:pt x="54" y="8"/>
                    </a:lnTo>
                    <a:lnTo>
                      <a:pt x="66" y="18"/>
                    </a:lnTo>
                    <a:lnTo>
                      <a:pt x="74" y="18"/>
                    </a:lnTo>
                    <a:lnTo>
                      <a:pt x="84" y="1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30" name="Freeform 169"/>
              <p:cNvSpPr>
                <a:spLocks/>
              </p:cNvSpPr>
              <p:nvPr/>
            </p:nvSpPr>
            <p:spPr bwMode="auto">
              <a:xfrm>
                <a:off x="4636743" y="2493209"/>
                <a:ext cx="74483" cy="64510"/>
              </a:xfrm>
              <a:custGeom>
                <a:avLst/>
                <a:gdLst/>
                <a:ahLst/>
                <a:cxnLst>
                  <a:cxn ang="0">
                    <a:pos x="0" y="2"/>
                  </a:cxn>
                  <a:cxn ang="0">
                    <a:pos x="12" y="0"/>
                  </a:cxn>
                  <a:cxn ang="0">
                    <a:pos x="26" y="2"/>
                  </a:cxn>
                  <a:cxn ang="0">
                    <a:pos x="50" y="6"/>
                  </a:cxn>
                  <a:cxn ang="0">
                    <a:pos x="56" y="6"/>
                  </a:cxn>
                  <a:cxn ang="0">
                    <a:pos x="58" y="14"/>
                  </a:cxn>
                  <a:cxn ang="0">
                    <a:pos x="54" y="18"/>
                  </a:cxn>
                  <a:cxn ang="0">
                    <a:pos x="60" y="26"/>
                  </a:cxn>
                  <a:cxn ang="0">
                    <a:pos x="52" y="32"/>
                  </a:cxn>
                  <a:cxn ang="0">
                    <a:pos x="50" y="40"/>
                  </a:cxn>
                  <a:cxn ang="0">
                    <a:pos x="44" y="40"/>
                  </a:cxn>
                  <a:cxn ang="0">
                    <a:pos x="42" y="52"/>
                  </a:cxn>
                  <a:cxn ang="0">
                    <a:pos x="34" y="46"/>
                  </a:cxn>
                  <a:cxn ang="0">
                    <a:pos x="26" y="40"/>
                  </a:cxn>
                  <a:cxn ang="0">
                    <a:pos x="16" y="32"/>
                  </a:cxn>
                  <a:cxn ang="0">
                    <a:pos x="10" y="28"/>
                  </a:cxn>
                  <a:cxn ang="0">
                    <a:pos x="6" y="22"/>
                  </a:cxn>
                  <a:cxn ang="0">
                    <a:pos x="2" y="10"/>
                  </a:cxn>
                  <a:cxn ang="0">
                    <a:pos x="0" y="2"/>
                  </a:cxn>
                </a:cxnLst>
                <a:rect l="0" t="0" r="r" b="b"/>
                <a:pathLst>
                  <a:path w="60" h="52">
                    <a:moveTo>
                      <a:pt x="0" y="2"/>
                    </a:moveTo>
                    <a:lnTo>
                      <a:pt x="12" y="0"/>
                    </a:lnTo>
                    <a:lnTo>
                      <a:pt x="26" y="2"/>
                    </a:lnTo>
                    <a:lnTo>
                      <a:pt x="50" y="6"/>
                    </a:lnTo>
                    <a:lnTo>
                      <a:pt x="56" y="6"/>
                    </a:lnTo>
                    <a:lnTo>
                      <a:pt x="58" y="14"/>
                    </a:lnTo>
                    <a:lnTo>
                      <a:pt x="54" y="18"/>
                    </a:lnTo>
                    <a:lnTo>
                      <a:pt x="60" y="26"/>
                    </a:lnTo>
                    <a:lnTo>
                      <a:pt x="52" y="32"/>
                    </a:lnTo>
                    <a:lnTo>
                      <a:pt x="50" y="40"/>
                    </a:lnTo>
                    <a:lnTo>
                      <a:pt x="44" y="40"/>
                    </a:lnTo>
                    <a:lnTo>
                      <a:pt x="42" y="52"/>
                    </a:lnTo>
                    <a:lnTo>
                      <a:pt x="34" y="46"/>
                    </a:lnTo>
                    <a:lnTo>
                      <a:pt x="26" y="40"/>
                    </a:lnTo>
                    <a:lnTo>
                      <a:pt x="16" y="32"/>
                    </a:lnTo>
                    <a:lnTo>
                      <a:pt x="10" y="28"/>
                    </a:lnTo>
                    <a:lnTo>
                      <a:pt x="6" y="22"/>
                    </a:lnTo>
                    <a:lnTo>
                      <a:pt x="2" y="10"/>
                    </a:lnTo>
                    <a:lnTo>
                      <a:pt x="0" y="2"/>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31" name="Freeform 170"/>
              <p:cNvSpPr>
                <a:spLocks/>
              </p:cNvSpPr>
              <p:nvPr/>
            </p:nvSpPr>
            <p:spPr bwMode="auto">
              <a:xfrm>
                <a:off x="4688881" y="2473359"/>
                <a:ext cx="86897" cy="96764"/>
              </a:xfrm>
              <a:custGeom>
                <a:avLst/>
                <a:gdLst/>
                <a:ahLst/>
                <a:cxnLst>
                  <a:cxn ang="0">
                    <a:pos x="14" y="78"/>
                  </a:cxn>
                  <a:cxn ang="0">
                    <a:pos x="6" y="72"/>
                  </a:cxn>
                  <a:cxn ang="0">
                    <a:pos x="0" y="68"/>
                  </a:cxn>
                  <a:cxn ang="0">
                    <a:pos x="2" y="56"/>
                  </a:cxn>
                  <a:cxn ang="0">
                    <a:pos x="8" y="56"/>
                  </a:cxn>
                  <a:cxn ang="0">
                    <a:pos x="10" y="48"/>
                  </a:cxn>
                  <a:cxn ang="0">
                    <a:pos x="18" y="42"/>
                  </a:cxn>
                  <a:cxn ang="0">
                    <a:pos x="12" y="34"/>
                  </a:cxn>
                  <a:cxn ang="0">
                    <a:pos x="16" y="30"/>
                  </a:cxn>
                  <a:cxn ang="0">
                    <a:pos x="14" y="22"/>
                  </a:cxn>
                  <a:cxn ang="0">
                    <a:pos x="8" y="22"/>
                  </a:cxn>
                  <a:cxn ang="0">
                    <a:pos x="12" y="18"/>
                  </a:cxn>
                  <a:cxn ang="0">
                    <a:pos x="6" y="4"/>
                  </a:cxn>
                  <a:cxn ang="0">
                    <a:pos x="14" y="0"/>
                  </a:cxn>
                  <a:cxn ang="0">
                    <a:pos x="34" y="0"/>
                  </a:cxn>
                  <a:cxn ang="0">
                    <a:pos x="36" y="8"/>
                  </a:cxn>
                  <a:cxn ang="0">
                    <a:pos x="42" y="16"/>
                  </a:cxn>
                  <a:cxn ang="0">
                    <a:pos x="50" y="28"/>
                  </a:cxn>
                  <a:cxn ang="0">
                    <a:pos x="66" y="30"/>
                  </a:cxn>
                  <a:cxn ang="0">
                    <a:pos x="66" y="40"/>
                  </a:cxn>
                  <a:cxn ang="0">
                    <a:pos x="60" y="44"/>
                  </a:cxn>
                  <a:cxn ang="0">
                    <a:pos x="66" y="52"/>
                  </a:cxn>
                  <a:cxn ang="0">
                    <a:pos x="70" y="58"/>
                  </a:cxn>
                  <a:cxn ang="0">
                    <a:pos x="64" y="70"/>
                  </a:cxn>
                  <a:cxn ang="0">
                    <a:pos x="54" y="72"/>
                  </a:cxn>
                  <a:cxn ang="0">
                    <a:pos x="44" y="76"/>
                  </a:cxn>
                  <a:cxn ang="0">
                    <a:pos x="36" y="76"/>
                  </a:cxn>
                  <a:cxn ang="0">
                    <a:pos x="28" y="70"/>
                  </a:cxn>
                  <a:cxn ang="0">
                    <a:pos x="20" y="68"/>
                  </a:cxn>
                  <a:cxn ang="0">
                    <a:pos x="16" y="72"/>
                  </a:cxn>
                  <a:cxn ang="0">
                    <a:pos x="14" y="78"/>
                  </a:cxn>
                </a:cxnLst>
                <a:rect l="0" t="0" r="r" b="b"/>
                <a:pathLst>
                  <a:path w="70" h="78">
                    <a:moveTo>
                      <a:pt x="14" y="78"/>
                    </a:moveTo>
                    <a:lnTo>
                      <a:pt x="6" y="72"/>
                    </a:lnTo>
                    <a:lnTo>
                      <a:pt x="0" y="68"/>
                    </a:lnTo>
                    <a:lnTo>
                      <a:pt x="2" y="56"/>
                    </a:lnTo>
                    <a:lnTo>
                      <a:pt x="8" y="56"/>
                    </a:lnTo>
                    <a:lnTo>
                      <a:pt x="10" y="48"/>
                    </a:lnTo>
                    <a:lnTo>
                      <a:pt x="18" y="42"/>
                    </a:lnTo>
                    <a:lnTo>
                      <a:pt x="12" y="34"/>
                    </a:lnTo>
                    <a:lnTo>
                      <a:pt x="16" y="30"/>
                    </a:lnTo>
                    <a:lnTo>
                      <a:pt x="14" y="22"/>
                    </a:lnTo>
                    <a:lnTo>
                      <a:pt x="8" y="22"/>
                    </a:lnTo>
                    <a:lnTo>
                      <a:pt x="12" y="18"/>
                    </a:lnTo>
                    <a:lnTo>
                      <a:pt x="6" y="4"/>
                    </a:lnTo>
                    <a:lnTo>
                      <a:pt x="14" y="0"/>
                    </a:lnTo>
                    <a:lnTo>
                      <a:pt x="34" y="0"/>
                    </a:lnTo>
                    <a:lnTo>
                      <a:pt x="36" y="8"/>
                    </a:lnTo>
                    <a:lnTo>
                      <a:pt x="42" y="16"/>
                    </a:lnTo>
                    <a:lnTo>
                      <a:pt x="50" y="28"/>
                    </a:lnTo>
                    <a:lnTo>
                      <a:pt x="66" y="30"/>
                    </a:lnTo>
                    <a:lnTo>
                      <a:pt x="66" y="40"/>
                    </a:lnTo>
                    <a:lnTo>
                      <a:pt x="60" y="44"/>
                    </a:lnTo>
                    <a:lnTo>
                      <a:pt x="66" y="52"/>
                    </a:lnTo>
                    <a:lnTo>
                      <a:pt x="70" y="58"/>
                    </a:lnTo>
                    <a:lnTo>
                      <a:pt x="64" y="70"/>
                    </a:lnTo>
                    <a:lnTo>
                      <a:pt x="54" y="72"/>
                    </a:lnTo>
                    <a:lnTo>
                      <a:pt x="44" y="76"/>
                    </a:lnTo>
                    <a:lnTo>
                      <a:pt x="36" y="76"/>
                    </a:lnTo>
                    <a:lnTo>
                      <a:pt x="28" y="70"/>
                    </a:lnTo>
                    <a:lnTo>
                      <a:pt x="20" y="68"/>
                    </a:lnTo>
                    <a:lnTo>
                      <a:pt x="16" y="72"/>
                    </a:lnTo>
                    <a:lnTo>
                      <a:pt x="14" y="78"/>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32" name="Freeform 171"/>
              <p:cNvSpPr>
                <a:spLocks/>
              </p:cNvSpPr>
              <p:nvPr/>
            </p:nvSpPr>
            <p:spPr bwMode="auto">
              <a:xfrm>
                <a:off x="4731088" y="2560200"/>
                <a:ext cx="49656" cy="39698"/>
              </a:xfrm>
              <a:custGeom>
                <a:avLst/>
                <a:gdLst/>
                <a:ahLst/>
                <a:cxnLst>
                  <a:cxn ang="0">
                    <a:pos x="30" y="0"/>
                  </a:cxn>
                  <a:cxn ang="0">
                    <a:pos x="32" y="8"/>
                  </a:cxn>
                  <a:cxn ang="0">
                    <a:pos x="38" y="14"/>
                  </a:cxn>
                  <a:cxn ang="0">
                    <a:pos x="40" y="20"/>
                  </a:cxn>
                  <a:cxn ang="0">
                    <a:pos x="32" y="26"/>
                  </a:cxn>
                  <a:cxn ang="0">
                    <a:pos x="20" y="28"/>
                  </a:cxn>
                  <a:cxn ang="0">
                    <a:pos x="6" y="32"/>
                  </a:cxn>
                  <a:cxn ang="0">
                    <a:pos x="0" y="20"/>
                  </a:cxn>
                  <a:cxn ang="0">
                    <a:pos x="2" y="6"/>
                  </a:cxn>
                  <a:cxn ang="0">
                    <a:pos x="10" y="6"/>
                  </a:cxn>
                  <a:cxn ang="0">
                    <a:pos x="20" y="2"/>
                  </a:cxn>
                  <a:cxn ang="0">
                    <a:pos x="30" y="0"/>
                  </a:cxn>
                </a:cxnLst>
                <a:rect l="0" t="0" r="r" b="b"/>
                <a:pathLst>
                  <a:path w="40" h="32">
                    <a:moveTo>
                      <a:pt x="30" y="0"/>
                    </a:moveTo>
                    <a:lnTo>
                      <a:pt x="32" y="8"/>
                    </a:lnTo>
                    <a:lnTo>
                      <a:pt x="38" y="14"/>
                    </a:lnTo>
                    <a:lnTo>
                      <a:pt x="40" y="20"/>
                    </a:lnTo>
                    <a:lnTo>
                      <a:pt x="32" y="26"/>
                    </a:lnTo>
                    <a:lnTo>
                      <a:pt x="20" y="28"/>
                    </a:lnTo>
                    <a:lnTo>
                      <a:pt x="6" y="32"/>
                    </a:lnTo>
                    <a:lnTo>
                      <a:pt x="0" y="20"/>
                    </a:lnTo>
                    <a:lnTo>
                      <a:pt x="2" y="6"/>
                    </a:lnTo>
                    <a:lnTo>
                      <a:pt x="10" y="6"/>
                    </a:lnTo>
                    <a:lnTo>
                      <a:pt x="20" y="2"/>
                    </a:lnTo>
                    <a:lnTo>
                      <a:pt x="30"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33" name="Freeform 172"/>
              <p:cNvSpPr>
                <a:spLocks/>
              </p:cNvSpPr>
              <p:nvPr/>
            </p:nvSpPr>
            <p:spPr bwMode="auto">
              <a:xfrm>
                <a:off x="4574672" y="2664407"/>
                <a:ext cx="52139" cy="29773"/>
              </a:xfrm>
              <a:custGeom>
                <a:avLst/>
                <a:gdLst/>
                <a:ahLst/>
                <a:cxnLst>
                  <a:cxn ang="0">
                    <a:pos x="2" y="0"/>
                  </a:cxn>
                  <a:cxn ang="0">
                    <a:pos x="16" y="0"/>
                  </a:cxn>
                  <a:cxn ang="0">
                    <a:pos x="26" y="0"/>
                  </a:cxn>
                  <a:cxn ang="0">
                    <a:pos x="42" y="0"/>
                  </a:cxn>
                  <a:cxn ang="0">
                    <a:pos x="42" y="4"/>
                  </a:cxn>
                  <a:cxn ang="0">
                    <a:pos x="36" y="10"/>
                  </a:cxn>
                  <a:cxn ang="0">
                    <a:pos x="38" y="18"/>
                  </a:cxn>
                  <a:cxn ang="0">
                    <a:pos x="34" y="24"/>
                  </a:cxn>
                  <a:cxn ang="0">
                    <a:pos x="26" y="16"/>
                  </a:cxn>
                  <a:cxn ang="0">
                    <a:pos x="16" y="16"/>
                  </a:cxn>
                  <a:cxn ang="0">
                    <a:pos x="10" y="10"/>
                  </a:cxn>
                  <a:cxn ang="0">
                    <a:pos x="0" y="8"/>
                  </a:cxn>
                  <a:cxn ang="0">
                    <a:pos x="2" y="0"/>
                  </a:cxn>
                </a:cxnLst>
                <a:rect l="0" t="0" r="r" b="b"/>
                <a:pathLst>
                  <a:path w="42" h="24">
                    <a:moveTo>
                      <a:pt x="2" y="0"/>
                    </a:moveTo>
                    <a:lnTo>
                      <a:pt x="16" y="0"/>
                    </a:lnTo>
                    <a:lnTo>
                      <a:pt x="26" y="0"/>
                    </a:lnTo>
                    <a:lnTo>
                      <a:pt x="42" y="0"/>
                    </a:lnTo>
                    <a:lnTo>
                      <a:pt x="42" y="4"/>
                    </a:lnTo>
                    <a:lnTo>
                      <a:pt x="36" y="10"/>
                    </a:lnTo>
                    <a:lnTo>
                      <a:pt x="38" y="18"/>
                    </a:lnTo>
                    <a:lnTo>
                      <a:pt x="34" y="24"/>
                    </a:lnTo>
                    <a:lnTo>
                      <a:pt x="26" y="16"/>
                    </a:lnTo>
                    <a:lnTo>
                      <a:pt x="16" y="16"/>
                    </a:lnTo>
                    <a:lnTo>
                      <a:pt x="10" y="10"/>
                    </a:lnTo>
                    <a:lnTo>
                      <a:pt x="0" y="8"/>
                    </a:lnTo>
                    <a:lnTo>
                      <a:pt x="2"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34" name="Freeform 173"/>
              <p:cNvSpPr>
                <a:spLocks/>
              </p:cNvSpPr>
              <p:nvPr/>
            </p:nvSpPr>
            <p:spPr bwMode="auto">
              <a:xfrm>
                <a:off x="4459222" y="2448549"/>
                <a:ext cx="232140" cy="218340"/>
              </a:xfrm>
              <a:custGeom>
                <a:avLst/>
                <a:gdLst/>
                <a:ahLst/>
                <a:cxnLst>
                  <a:cxn ang="0">
                    <a:pos x="10" y="58"/>
                  </a:cxn>
                  <a:cxn ang="0">
                    <a:pos x="0" y="42"/>
                  </a:cxn>
                  <a:cxn ang="0">
                    <a:pos x="2" y="30"/>
                  </a:cxn>
                  <a:cxn ang="0">
                    <a:pos x="16" y="22"/>
                  </a:cxn>
                  <a:cxn ang="0">
                    <a:pos x="20" y="16"/>
                  </a:cxn>
                  <a:cxn ang="0">
                    <a:pos x="32" y="22"/>
                  </a:cxn>
                  <a:cxn ang="0">
                    <a:pos x="36" y="10"/>
                  </a:cxn>
                  <a:cxn ang="0">
                    <a:pos x="52" y="14"/>
                  </a:cxn>
                  <a:cxn ang="0">
                    <a:pos x="66" y="6"/>
                  </a:cxn>
                  <a:cxn ang="0">
                    <a:pos x="83" y="0"/>
                  </a:cxn>
                  <a:cxn ang="0">
                    <a:pos x="93" y="10"/>
                  </a:cxn>
                  <a:cxn ang="0">
                    <a:pos x="103" y="16"/>
                  </a:cxn>
                  <a:cxn ang="0">
                    <a:pos x="95" y="26"/>
                  </a:cxn>
                  <a:cxn ang="0">
                    <a:pos x="83" y="42"/>
                  </a:cxn>
                  <a:cxn ang="0">
                    <a:pos x="91" y="60"/>
                  </a:cxn>
                  <a:cxn ang="0">
                    <a:pos x="111" y="72"/>
                  </a:cxn>
                  <a:cxn ang="0">
                    <a:pos x="119" y="94"/>
                  </a:cxn>
                  <a:cxn ang="0">
                    <a:pos x="145" y="102"/>
                  </a:cxn>
                  <a:cxn ang="0">
                    <a:pos x="145" y="108"/>
                  </a:cxn>
                  <a:cxn ang="0">
                    <a:pos x="161" y="118"/>
                  </a:cxn>
                  <a:cxn ang="0">
                    <a:pos x="183" y="132"/>
                  </a:cxn>
                  <a:cxn ang="0">
                    <a:pos x="181" y="142"/>
                  </a:cxn>
                  <a:cxn ang="0">
                    <a:pos x="167" y="130"/>
                  </a:cxn>
                  <a:cxn ang="0">
                    <a:pos x="155" y="140"/>
                  </a:cxn>
                  <a:cxn ang="0">
                    <a:pos x="165" y="152"/>
                  </a:cxn>
                  <a:cxn ang="0">
                    <a:pos x="159" y="158"/>
                  </a:cxn>
                  <a:cxn ang="0">
                    <a:pos x="151" y="172"/>
                  </a:cxn>
                  <a:cxn ang="0">
                    <a:pos x="141" y="170"/>
                  </a:cxn>
                  <a:cxn ang="0">
                    <a:pos x="147" y="148"/>
                  </a:cxn>
                  <a:cxn ang="0">
                    <a:pos x="131" y="132"/>
                  </a:cxn>
                  <a:cxn ang="0">
                    <a:pos x="119" y="126"/>
                  </a:cxn>
                  <a:cxn ang="0">
                    <a:pos x="95" y="112"/>
                  </a:cxn>
                  <a:cxn ang="0">
                    <a:pos x="75" y="92"/>
                  </a:cxn>
                  <a:cxn ang="0">
                    <a:pos x="54" y="68"/>
                  </a:cxn>
                  <a:cxn ang="0">
                    <a:pos x="40" y="56"/>
                  </a:cxn>
                  <a:cxn ang="0">
                    <a:pos x="20" y="58"/>
                  </a:cxn>
                  <a:cxn ang="0">
                    <a:pos x="10" y="66"/>
                  </a:cxn>
                </a:cxnLst>
                <a:rect l="0" t="0" r="r" b="b"/>
                <a:pathLst>
                  <a:path w="187" h="176">
                    <a:moveTo>
                      <a:pt x="10" y="66"/>
                    </a:moveTo>
                    <a:lnTo>
                      <a:pt x="10" y="58"/>
                    </a:lnTo>
                    <a:lnTo>
                      <a:pt x="2" y="58"/>
                    </a:lnTo>
                    <a:lnTo>
                      <a:pt x="0" y="42"/>
                    </a:lnTo>
                    <a:lnTo>
                      <a:pt x="4" y="34"/>
                    </a:lnTo>
                    <a:lnTo>
                      <a:pt x="2" y="30"/>
                    </a:lnTo>
                    <a:lnTo>
                      <a:pt x="2" y="24"/>
                    </a:lnTo>
                    <a:lnTo>
                      <a:pt x="16" y="22"/>
                    </a:lnTo>
                    <a:lnTo>
                      <a:pt x="16" y="18"/>
                    </a:lnTo>
                    <a:lnTo>
                      <a:pt x="20" y="16"/>
                    </a:lnTo>
                    <a:lnTo>
                      <a:pt x="26" y="20"/>
                    </a:lnTo>
                    <a:lnTo>
                      <a:pt x="32" y="22"/>
                    </a:lnTo>
                    <a:lnTo>
                      <a:pt x="36" y="20"/>
                    </a:lnTo>
                    <a:lnTo>
                      <a:pt x="36" y="10"/>
                    </a:lnTo>
                    <a:lnTo>
                      <a:pt x="42" y="16"/>
                    </a:lnTo>
                    <a:lnTo>
                      <a:pt x="52" y="14"/>
                    </a:lnTo>
                    <a:lnTo>
                      <a:pt x="56" y="6"/>
                    </a:lnTo>
                    <a:lnTo>
                      <a:pt x="66" y="6"/>
                    </a:lnTo>
                    <a:lnTo>
                      <a:pt x="68" y="0"/>
                    </a:lnTo>
                    <a:lnTo>
                      <a:pt x="83" y="0"/>
                    </a:lnTo>
                    <a:lnTo>
                      <a:pt x="83" y="6"/>
                    </a:lnTo>
                    <a:lnTo>
                      <a:pt x="93" y="10"/>
                    </a:lnTo>
                    <a:lnTo>
                      <a:pt x="109" y="8"/>
                    </a:lnTo>
                    <a:lnTo>
                      <a:pt x="103" y="16"/>
                    </a:lnTo>
                    <a:lnTo>
                      <a:pt x="101" y="24"/>
                    </a:lnTo>
                    <a:lnTo>
                      <a:pt x="95" y="26"/>
                    </a:lnTo>
                    <a:lnTo>
                      <a:pt x="83" y="32"/>
                    </a:lnTo>
                    <a:lnTo>
                      <a:pt x="83" y="42"/>
                    </a:lnTo>
                    <a:lnTo>
                      <a:pt x="83" y="52"/>
                    </a:lnTo>
                    <a:lnTo>
                      <a:pt x="91" y="60"/>
                    </a:lnTo>
                    <a:lnTo>
                      <a:pt x="101" y="66"/>
                    </a:lnTo>
                    <a:lnTo>
                      <a:pt x="111" y="72"/>
                    </a:lnTo>
                    <a:lnTo>
                      <a:pt x="113" y="84"/>
                    </a:lnTo>
                    <a:lnTo>
                      <a:pt x="119" y="94"/>
                    </a:lnTo>
                    <a:lnTo>
                      <a:pt x="129" y="102"/>
                    </a:lnTo>
                    <a:lnTo>
                      <a:pt x="145" y="102"/>
                    </a:lnTo>
                    <a:lnTo>
                      <a:pt x="149" y="106"/>
                    </a:lnTo>
                    <a:lnTo>
                      <a:pt x="145" y="108"/>
                    </a:lnTo>
                    <a:lnTo>
                      <a:pt x="151" y="114"/>
                    </a:lnTo>
                    <a:lnTo>
                      <a:pt x="161" y="118"/>
                    </a:lnTo>
                    <a:lnTo>
                      <a:pt x="175" y="124"/>
                    </a:lnTo>
                    <a:lnTo>
                      <a:pt x="183" y="132"/>
                    </a:lnTo>
                    <a:lnTo>
                      <a:pt x="187" y="138"/>
                    </a:lnTo>
                    <a:lnTo>
                      <a:pt x="181" y="142"/>
                    </a:lnTo>
                    <a:lnTo>
                      <a:pt x="175" y="136"/>
                    </a:lnTo>
                    <a:lnTo>
                      <a:pt x="167" y="130"/>
                    </a:lnTo>
                    <a:lnTo>
                      <a:pt x="159" y="132"/>
                    </a:lnTo>
                    <a:lnTo>
                      <a:pt x="155" y="140"/>
                    </a:lnTo>
                    <a:lnTo>
                      <a:pt x="161" y="148"/>
                    </a:lnTo>
                    <a:lnTo>
                      <a:pt x="165" y="152"/>
                    </a:lnTo>
                    <a:lnTo>
                      <a:pt x="167" y="156"/>
                    </a:lnTo>
                    <a:lnTo>
                      <a:pt x="159" y="158"/>
                    </a:lnTo>
                    <a:lnTo>
                      <a:pt x="157" y="164"/>
                    </a:lnTo>
                    <a:lnTo>
                      <a:pt x="151" y="172"/>
                    </a:lnTo>
                    <a:lnTo>
                      <a:pt x="145" y="176"/>
                    </a:lnTo>
                    <a:lnTo>
                      <a:pt x="141" y="170"/>
                    </a:lnTo>
                    <a:lnTo>
                      <a:pt x="143" y="162"/>
                    </a:lnTo>
                    <a:lnTo>
                      <a:pt x="147" y="148"/>
                    </a:lnTo>
                    <a:lnTo>
                      <a:pt x="143" y="136"/>
                    </a:lnTo>
                    <a:lnTo>
                      <a:pt x="131" y="132"/>
                    </a:lnTo>
                    <a:lnTo>
                      <a:pt x="129" y="126"/>
                    </a:lnTo>
                    <a:lnTo>
                      <a:pt x="119" y="126"/>
                    </a:lnTo>
                    <a:lnTo>
                      <a:pt x="109" y="112"/>
                    </a:lnTo>
                    <a:lnTo>
                      <a:pt x="95" y="112"/>
                    </a:lnTo>
                    <a:lnTo>
                      <a:pt x="83" y="96"/>
                    </a:lnTo>
                    <a:lnTo>
                      <a:pt x="75" y="92"/>
                    </a:lnTo>
                    <a:lnTo>
                      <a:pt x="56" y="84"/>
                    </a:lnTo>
                    <a:lnTo>
                      <a:pt x="54" y="68"/>
                    </a:lnTo>
                    <a:lnTo>
                      <a:pt x="52" y="60"/>
                    </a:lnTo>
                    <a:lnTo>
                      <a:pt x="40" y="56"/>
                    </a:lnTo>
                    <a:lnTo>
                      <a:pt x="26" y="52"/>
                    </a:lnTo>
                    <a:lnTo>
                      <a:pt x="20" y="58"/>
                    </a:lnTo>
                    <a:lnTo>
                      <a:pt x="18" y="64"/>
                    </a:lnTo>
                    <a:lnTo>
                      <a:pt x="10" y="6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35" name="Freeform 174"/>
              <p:cNvSpPr>
                <a:spLocks/>
              </p:cNvSpPr>
              <p:nvPr/>
            </p:nvSpPr>
            <p:spPr bwMode="auto">
              <a:xfrm>
                <a:off x="4857709" y="2413812"/>
                <a:ext cx="64552" cy="74434"/>
              </a:xfrm>
              <a:custGeom>
                <a:avLst/>
                <a:gdLst/>
                <a:ahLst/>
                <a:cxnLst>
                  <a:cxn ang="0">
                    <a:pos x="20" y="60"/>
                  </a:cxn>
                  <a:cxn ang="0">
                    <a:pos x="16" y="48"/>
                  </a:cxn>
                  <a:cxn ang="0">
                    <a:pos x="20" y="36"/>
                  </a:cxn>
                  <a:cxn ang="0">
                    <a:pos x="18" y="32"/>
                  </a:cxn>
                  <a:cxn ang="0">
                    <a:pos x="14" y="26"/>
                  </a:cxn>
                  <a:cxn ang="0">
                    <a:pos x="4" y="18"/>
                  </a:cxn>
                  <a:cxn ang="0">
                    <a:pos x="2" y="10"/>
                  </a:cxn>
                  <a:cxn ang="0">
                    <a:pos x="0" y="4"/>
                  </a:cxn>
                  <a:cxn ang="0">
                    <a:pos x="4" y="0"/>
                  </a:cxn>
                  <a:cxn ang="0">
                    <a:pos x="18" y="2"/>
                  </a:cxn>
                  <a:cxn ang="0">
                    <a:pos x="30" y="6"/>
                  </a:cxn>
                  <a:cxn ang="0">
                    <a:pos x="34" y="14"/>
                  </a:cxn>
                  <a:cxn ang="0">
                    <a:pos x="38" y="22"/>
                  </a:cxn>
                  <a:cxn ang="0">
                    <a:pos x="48" y="28"/>
                  </a:cxn>
                  <a:cxn ang="0">
                    <a:pos x="52" y="36"/>
                  </a:cxn>
                  <a:cxn ang="0">
                    <a:pos x="48" y="42"/>
                  </a:cxn>
                  <a:cxn ang="0">
                    <a:pos x="40" y="42"/>
                  </a:cxn>
                  <a:cxn ang="0">
                    <a:pos x="30" y="40"/>
                  </a:cxn>
                  <a:cxn ang="0">
                    <a:pos x="30" y="48"/>
                  </a:cxn>
                  <a:cxn ang="0">
                    <a:pos x="24" y="56"/>
                  </a:cxn>
                  <a:cxn ang="0">
                    <a:pos x="20" y="60"/>
                  </a:cxn>
                </a:cxnLst>
                <a:rect l="0" t="0" r="r" b="b"/>
                <a:pathLst>
                  <a:path w="52" h="60">
                    <a:moveTo>
                      <a:pt x="20" y="60"/>
                    </a:moveTo>
                    <a:lnTo>
                      <a:pt x="16" y="48"/>
                    </a:lnTo>
                    <a:lnTo>
                      <a:pt x="20" y="36"/>
                    </a:lnTo>
                    <a:lnTo>
                      <a:pt x="18" y="32"/>
                    </a:lnTo>
                    <a:lnTo>
                      <a:pt x="14" y="26"/>
                    </a:lnTo>
                    <a:lnTo>
                      <a:pt x="4" y="18"/>
                    </a:lnTo>
                    <a:lnTo>
                      <a:pt x="2" y="10"/>
                    </a:lnTo>
                    <a:lnTo>
                      <a:pt x="0" y="4"/>
                    </a:lnTo>
                    <a:lnTo>
                      <a:pt x="4" y="0"/>
                    </a:lnTo>
                    <a:lnTo>
                      <a:pt x="18" y="2"/>
                    </a:lnTo>
                    <a:lnTo>
                      <a:pt x="30" y="6"/>
                    </a:lnTo>
                    <a:lnTo>
                      <a:pt x="34" y="14"/>
                    </a:lnTo>
                    <a:lnTo>
                      <a:pt x="38" y="22"/>
                    </a:lnTo>
                    <a:lnTo>
                      <a:pt x="48" y="28"/>
                    </a:lnTo>
                    <a:lnTo>
                      <a:pt x="52" y="36"/>
                    </a:lnTo>
                    <a:lnTo>
                      <a:pt x="48" y="42"/>
                    </a:lnTo>
                    <a:lnTo>
                      <a:pt x="40" y="42"/>
                    </a:lnTo>
                    <a:lnTo>
                      <a:pt x="30" y="40"/>
                    </a:lnTo>
                    <a:lnTo>
                      <a:pt x="30" y="48"/>
                    </a:lnTo>
                    <a:lnTo>
                      <a:pt x="24" y="56"/>
                    </a:lnTo>
                    <a:lnTo>
                      <a:pt x="20" y="6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36" name="Freeform 175"/>
              <p:cNvSpPr>
                <a:spLocks/>
              </p:cNvSpPr>
              <p:nvPr/>
            </p:nvSpPr>
            <p:spPr bwMode="auto">
              <a:xfrm>
                <a:off x="4758397" y="2314567"/>
                <a:ext cx="355037" cy="198490"/>
              </a:xfrm>
              <a:custGeom>
                <a:avLst/>
                <a:gdLst/>
                <a:ahLst/>
                <a:cxnLst>
                  <a:cxn ang="0">
                    <a:pos x="158" y="6"/>
                  </a:cxn>
                  <a:cxn ang="0">
                    <a:pos x="168" y="0"/>
                  </a:cxn>
                  <a:cxn ang="0">
                    <a:pos x="192" y="0"/>
                  </a:cxn>
                  <a:cxn ang="0">
                    <a:pos x="194" y="22"/>
                  </a:cxn>
                  <a:cxn ang="0">
                    <a:pos x="216" y="40"/>
                  </a:cxn>
                  <a:cxn ang="0">
                    <a:pos x="250" y="48"/>
                  </a:cxn>
                  <a:cxn ang="0">
                    <a:pos x="286" y="58"/>
                  </a:cxn>
                  <a:cxn ang="0">
                    <a:pos x="284" y="90"/>
                  </a:cxn>
                  <a:cxn ang="0">
                    <a:pos x="258" y="98"/>
                  </a:cxn>
                  <a:cxn ang="0">
                    <a:pos x="242" y="112"/>
                  </a:cxn>
                  <a:cxn ang="0">
                    <a:pos x="208" y="124"/>
                  </a:cxn>
                  <a:cxn ang="0">
                    <a:pos x="190" y="132"/>
                  </a:cxn>
                  <a:cxn ang="0">
                    <a:pos x="206" y="140"/>
                  </a:cxn>
                  <a:cxn ang="0">
                    <a:pos x="216" y="144"/>
                  </a:cxn>
                  <a:cxn ang="0">
                    <a:pos x="238" y="144"/>
                  </a:cxn>
                  <a:cxn ang="0">
                    <a:pos x="234" y="150"/>
                  </a:cxn>
                  <a:cxn ang="0">
                    <a:pos x="210" y="150"/>
                  </a:cxn>
                  <a:cxn ang="0">
                    <a:pos x="194" y="160"/>
                  </a:cxn>
                  <a:cxn ang="0">
                    <a:pos x="184" y="152"/>
                  </a:cxn>
                  <a:cxn ang="0">
                    <a:pos x="170" y="140"/>
                  </a:cxn>
                  <a:cxn ang="0">
                    <a:pos x="184" y="132"/>
                  </a:cxn>
                  <a:cxn ang="0">
                    <a:pos x="162" y="128"/>
                  </a:cxn>
                  <a:cxn ang="0">
                    <a:pos x="146" y="116"/>
                  </a:cxn>
                  <a:cxn ang="0">
                    <a:pos x="138" y="126"/>
                  </a:cxn>
                  <a:cxn ang="0">
                    <a:pos x="120" y="146"/>
                  </a:cxn>
                  <a:cxn ang="0">
                    <a:pos x="110" y="144"/>
                  </a:cxn>
                  <a:cxn ang="0">
                    <a:pos x="100" y="140"/>
                  </a:cxn>
                  <a:cxn ang="0">
                    <a:pos x="110" y="120"/>
                  </a:cxn>
                  <a:cxn ang="0">
                    <a:pos x="132" y="116"/>
                  </a:cxn>
                  <a:cxn ang="0">
                    <a:pos x="118" y="102"/>
                  </a:cxn>
                  <a:cxn ang="0">
                    <a:pos x="98" y="82"/>
                  </a:cxn>
                  <a:cxn ang="0">
                    <a:pos x="84" y="80"/>
                  </a:cxn>
                  <a:cxn ang="0">
                    <a:pos x="68" y="84"/>
                  </a:cxn>
                  <a:cxn ang="0">
                    <a:pos x="44" y="92"/>
                  </a:cxn>
                  <a:cxn ang="0">
                    <a:pos x="10" y="94"/>
                  </a:cxn>
                  <a:cxn ang="0">
                    <a:pos x="0" y="82"/>
                  </a:cxn>
                  <a:cxn ang="0">
                    <a:pos x="8" y="66"/>
                  </a:cxn>
                  <a:cxn ang="0">
                    <a:pos x="18" y="46"/>
                  </a:cxn>
                  <a:cxn ang="0">
                    <a:pos x="32" y="36"/>
                  </a:cxn>
                  <a:cxn ang="0">
                    <a:pos x="28" y="16"/>
                  </a:cxn>
                  <a:cxn ang="0">
                    <a:pos x="84" y="14"/>
                  </a:cxn>
                  <a:cxn ang="0">
                    <a:pos x="114" y="20"/>
                  </a:cxn>
                  <a:cxn ang="0">
                    <a:pos x="138" y="4"/>
                  </a:cxn>
                </a:cxnLst>
                <a:rect l="0" t="0" r="r" b="b"/>
                <a:pathLst>
                  <a:path w="286" h="160">
                    <a:moveTo>
                      <a:pt x="150" y="2"/>
                    </a:moveTo>
                    <a:lnTo>
                      <a:pt x="158" y="6"/>
                    </a:lnTo>
                    <a:lnTo>
                      <a:pt x="164" y="4"/>
                    </a:lnTo>
                    <a:lnTo>
                      <a:pt x="168" y="0"/>
                    </a:lnTo>
                    <a:lnTo>
                      <a:pt x="176" y="0"/>
                    </a:lnTo>
                    <a:lnTo>
                      <a:pt x="192" y="0"/>
                    </a:lnTo>
                    <a:lnTo>
                      <a:pt x="196" y="10"/>
                    </a:lnTo>
                    <a:lnTo>
                      <a:pt x="194" y="22"/>
                    </a:lnTo>
                    <a:lnTo>
                      <a:pt x="212" y="26"/>
                    </a:lnTo>
                    <a:lnTo>
                      <a:pt x="216" y="40"/>
                    </a:lnTo>
                    <a:lnTo>
                      <a:pt x="248" y="42"/>
                    </a:lnTo>
                    <a:lnTo>
                      <a:pt x="250" y="48"/>
                    </a:lnTo>
                    <a:lnTo>
                      <a:pt x="270" y="48"/>
                    </a:lnTo>
                    <a:lnTo>
                      <a:pt x="286" y="58"/>
                    </a:lnTo>
                    <a:lnTo>
                      <a:pt x="286" y="78"/>
                    </a:lnTo>
                    <a:lnTo>
                      <a:pt x="284" y="90"/>
                    </a:lnTo>
                    <a:lnTo>
                      <a:pt x="268" y="94"/>
                    </a:lnTo>
                    <a:lnTo>
                      <a:pt x="258" y="98"/>
                    </a:lnTo>
                    <a:lnTo>
                      <a:pt x="256" y="106"/>
                    </a:lnTo>
                    <a:lnTo>
                      <a:pt x="242" y="112"/>
                    </a:lnTo>
                    <a:lnTo>
                      <a:pt x="224" y="116"/>
                    </a:lnTo>
                    <a:lnTo>
                      <a:pt x="208" y="124"/>
                    </a:lnTo>
                    <a:lnTo>
                      <a:pt x="192" y="128"/>
                    </a:lnTo>
                    <a:lnTo>
                      <a:pt x="190" y="132"/>
                    </a:lnTo>
                    <a:lnTo>
                      <a:pt x="200" y="134"/>
                    </a:lnTo>
                    <a:lnTo>
                      <a:pt x="206" y="140"/>
                    </a:lnTo>
                    <a:lnTo>
                      <a:pt x="210" y="142"/>
                    </a:lnTo>
                    <a:lnTo>
                      <a:pt x="216" y="144"/>
                    </a:lnTo>
                    <a:lnTo>
                      <a:pt x="232" y="142"/>
                    </a:lnTo>
                    <a:lnTo>
                      <a:pt x="238" y="144"/>
                    </a:lnTo>
                    <a:lnTo>
                      <a:pt x="240" y="150"/>
                    </a:lnTo>
                    <a:lnTo>
                      <a:pt x="234" y="150"/>
                    </a:lnTo>
                    <a:lnTo>
                      <a:pt x="220" y="150"/>
                    </a:lnTo>
                    <a:lnTo>
                      <a:pt x="210" y="150"/>
                    </a:lnTo>
                    <a:lnTo>
                      <a:pt x="202" y="154"/>
                    </a:lnTo>
                    <a:lnTo>
                      <a:pt x="194" y="160"/>
                    </a:lnTo>
                    <a:lnTo>
                      <a:pt x="184" y="160"/>
                    </a:lnTo>
                    <a:lnTo>
                      <a:pt x="184" y="152"/>
                    </a:lnTo>
                    <a:lnTo>
                      <a:pt x="180" y="146"/>
                    </a:lnTo>
                    <a:lnTo>
                      <a:pt x="170" y="140"/>
                    </a:lnTo>
                    <a:lnTo>
                      <a:pt x="176" y="136"/>
                    </a:lnTo>
                    <a:lnTo>
                      <a:pt x="184" y="132"/>
                    </a:lnTo>
                    <a:lnTo>
                      <a:pt x="184" y="128"/>
                    </a:lnTo>
                    <a:lnTo>
                      <a:pt x="162" y="128"/>
                    </a:lnTo>
                    <a:lnTo>
                      <a:pt x="158" y="116"/>
                    </a:lnTo>
                    <a:lnTo>
                      <a:pt x="146" y="116"/>
                    </a:lnTo>
                    <a:lnTo>
                      <a:pt x="138" y="118"/>
                    </a:lnTo>
                    <a:lnTo>
                      <a:pt x="138" y="126"/>
                    </a:lnTo>
                    <a:lnTo>
                      <a:pt x="126" y="134"/>
                    </a:lnTo>
                    <a:lnTo>
                      <a:pt x="120" y="146"/>
                    </a:lnTo>
                    <a:lnTo>
                      <a:pt x="114" y="140"/>
                    </a:lnTo>
                    <a:lnTo>
                      <a:pt x="110" y="144"/>
                    </a:lnTo>
                    <a:lnTo>
                      <a:pt x="100" y="142"/>
                    </a:lnTo>
                    <a:lnTo>
                      <a:pt x="100" y="140"/>
                    </a:lnTo>
                    <a:lnTo>
                      <a:pt x="110" y="128"/>
                    </a:lnTo>
                    <a:lnTo>
                      <a:pt x="110" y="120"/>
                    </a:lnTo>
                    <a:lnTo>
                      <a:pt x="128" y="122"/>
                    </a:lnTo>
                    <a:lnTo>
                      <a:pt x="132" y="116"/>
                    </a:lnTo>
                    <a:lnTo>
                      <a:pt x="128" y="108"/>
                    </a:lnTo>
                    <a:lnTo>
                      <a:pt x="118" y="102"/>
                    </a:lnTo>
                    <a:lnTo>
                      <a:pt x="110" y="86"/>
                    </a:lnTo>
                    <a:lnTo>
                      <a:pt x="98" y="82"/>
                    </a:lnTo>
                    <a:lnTo>
                      <a:pt x="88" y="80"/>
                    </a:lnTo>
                    <a:lnTo>
                      <a:pt x="84" y="80"/>
                    </a:lnTo>
                    <a:lnTo>
                      <a:pt x="80" y="84"/>
                    </a:lnTo>
                    <a:lnTo>
                      <a:pt x="68" y="84"/>
                    </a:lnTo>
                    <a:lnTo>
                      <a:pt x="64" y="92"/>
                    </a:lnTo>
                    <a:lnTo>
                      <a:pt x="44" y="92"/>
                    </a:lnTo>
                    <a:lnTo>
                      <a:pt x="32" y="86"/>
                    </a:lnTo>
                    <a:lnTo>
                      <a:pt x="10" y="94"/>
                    </a:lnTo>
                    <a:lnTo>
                      <a:pt x="6" y="86"/>
                    </a:lnTo>
                    <a:lnTo>
                      <a:pt x="0" y="82"/>
                    </a:lnTo>
                    <a:lnTo>
                      <a:pt x="4" y="76"/>
                    </a:lnTo>
                    <a:lnTo>
                      <a:pt x="8" y="66"/>
                    </a:lnTo>
                    <a:lnTo>
                      <a:pt x="10" y="58"/>
                    </a:lnTo>
                    <a:lnTo>
                      <a:pt x="18" y="46"/>
                    </a:lnTo>
                    <a:lnTo>
                      <a:pt x="22" y="42"/>
                    </a:lnTo>
                    <a:lnTo>
                      <a:pt x="32" y="36"/>
                    </a:lnTo>
                    <a:lnTo>
                      <a:pt x="28" y="24"/>
                    </a:lnTo>
                    <a:lnTo>
                      <a:pt x="28" y="16"/>
                    </a:lnTo>
                    <a:lnTo>
                      <a:pt x="36" y="4"/>
                    </a:lnTo>
                    <a:lnTo>
                      <a:pt x="84" y="14"/>
                    </a:lnTo>
                    <a:lnTo>
                      <a:pt x="112" y="14"/>
                    </a:lnTo>
                    <a:lnTo>
                      <a:pt x="114" y="20"/>
                    </a:lnTo>
                    <a:lnTo>
                      <a:pt x="134" y="22"/>
                    </a:lnTo>
                    <a:lnTo>
                      <a:pt x="138" y="4"/>
                    </a:lnTo>
                    <a:lnTo>
                      <a:pt x="150" y="2"/>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37" name="Freeform 176"/>
              <p:cNvSpPr>
                <a:spLocks/>
              </p:cNvSpPr>
              <p:nvPr/>
            </p:nvSpPr>
            <p:spPr bwMode="auto">
              <a:xfrm>
                <a:off x="4731088" y="2418774"/>
                <a:ext cx="176277" cy="111651"/>
              </a:xfrm>
              <a:custGeom>
                <a:avLst/>
                <a:gdLst/>
                <a:ahLst/>
                <a:cxnLst>
                  <a:cxn ang="0">
                    <a:pos x="32" y="10"/>
                  </a:cxn>
                  <a:cxn ang="0">
                    <a:pos x="46" y="4"/>
                  </a:cxn>
                  <a:cxn ang="0">
                    <a:pos x="54" y="2"/>
                  </a:cxn>
                  <a:cxn ang="0">
                    <a:pos x="66" y="8"/>
                  </a:cxn>
                  <a:cxn ang="0">
                    <a:pos x="86" y="8"/>
                  </a:cxn>
                  <a:cxn ang="0">
                    <a:pos x="90" y="0"/>
                  </a:cxn>
                  <a:cxn ang="0">
                    <a:pos x="102" y="0"/>
                  </a:cxn>
                  <a:cxn ang="0">
                    <a:pos x="106" y="10"/>
                  </a:cxn>
                  <a:cxn ang="0">
                    <a:pos x="108" y="16"/>
                  </a:cxn>
                  <a:cxn ang="0">
                    <a:pos x="120" y="28"/>
                  </a:cxn>
                  <a:cxn ang="0">
                    <a:pos x="122" y="32"/>
                  </a:cxn>
                  <a:cxn ang="0">
                    <a:pos x="118" y="42"/>
                  </a:cxn>
                  <a:cxn ang="0">
                    <a:pos x="120" y="52"/>
                  </a:cxn>
                  <a:cxn ang="0">
                    <a:pos x="122" y="58"/>
                  </a:cxn>
                  <a:cxn ang="0">
                    <a:pos x="132" y="60"/>
                  </a:cxn>
                  <a:cxn ang="0">
                    <a:pos x="136" y="56"/>
                  </a:cxn>
                  <a:cxn ang="0">
                    <a:pos x="142" y="62"/>
                  </a:cxn>
                  <a:cxn ang="0">
                    <a:pos x="138" y="68"/>
                  </a:cxn>
                  <a:cxn ang="0">
                    <a:pos x="130" y="72"/>
                  </a:cxn>
                  <a:cxn ang="0">
                    <a:pos x="126" y="78"/>
                  </a:cxn>
                  <a:cxn ang="0">
                    <a:pos x="124" y="90"/>
                  </a:cxn>
                  <a:cxn ang="0">
                    <a:pos x="118" y="90"/>
                  </a:cxn>
                  <a:cxn ang="0">
                    <a:pos x="106" y="84"/>
                  </a:cxn>
                  <a:cxn ang="0">
                    <a:pos x="92" y="80"/>
                  </a:cxn>
                  <a:cxn ang="0">
                    <a:pos x="84" y="88"/>
                  </a:cxn>
                  <a:cxn ang="0">
                    <a:pos x="72" y="88"/>
                  </a:cxn>
                  <a:cxn ang="0">
                    <a:pos x="44" y="88"/>
                  </a:cxn>
                  <a:cxn ang="0">
                    <a:pos x="32" y="84"/>
                  </a:cxn>
                  <a:cxn ang="0">
                    <a:pos x="32" y="74"/>
                  </a:cxn>
                  <a:cxn ang="0">
                    <a:pos x="16" y="72"/>
                  </a:cxn>
                  <a:cxn ang="0">
                    <a:pos x="8" y="60"/>
                  </a:cxn>
                  <a:cxn ang="0">
                    <a:pos x="2" y="52"/>
                  </a:cxn>
                  <a:cxn ang="0">
                    <a:pos x="0" y="44"/>
                  </a:cxn>
                  <a:cxn ang="0">
                    <a:pos x="14" y="30"/>
                  </a:cxn>
                  <a:cxn ang="0">
                    <a:pos x="24" y="16"/>
                  </a:cxn>
                  <a:cxn ang="0">
                    <a:pos x="32" y="10"/>
                  </a:cxn>
                </a:cxnLst>
                <a:rect l="0" t="0" r="r" b="b"/>
                <a:pathLst>
                  <a:path w="142" h="90">
                    <a:moveTo>
                      <a:pt x="32" y="10"/>
                    </a:moveTo>
                    <a:lnTo>
                      <a:pt x="46" y="4"/>
                    </a:lnTo>
                    <a:lnTo>
                      <a:pt x="54" y="2"/>
                    </a:lnTo>
                    <a:lnTo>
                      <a:pt x="66" y="8"/>
                    </a:lnTo>
                    <a:lnTo>
                      <a:pt x="86" y="8"/>
                    </a:lnTo>
                    <a:lnTo>
                      <a:pt x="90" y="0"/>
                    </a:lnTo>
                    <a:lnTo>
                      <a:pt x="102" y="0"/>
                    </a:lnTo>
                    <a:lnTo>
                      <a:pt x="106" y="10"/>
                    </a:lnTo>
                    <a:lnTo>
                      <a:pt x="108" y="16"/>
                    </a:lnTo>
                    <a:lnTo>
                      <a:pt x="120" y="28"/>
                    </a:lnTo>
                    <a:lnTo>
                      <a:pt x="122" y="32"/>
                    </a:lnTo>
                    <a:lnTo>
                      <a:pt x="118" y="42"/>
                    </a:lnTo>
                    <a:lnTo>
                      <a:pt x="120" y="52"/>
                    </a:lnTo>
                    <a:lnTo>
                      <a:pt x="122" y="58"/>
                    </a:lnTo>
                    <a:lnTo>
                      <a:pt x="132" y="60"/>
                    </a:lnTo>
                    <a:lnTo>
                      <a:pt x="136" y="56"/>
                    </a:lnTo>
                    <a:lnTo>
                      <a:pt x="142" y="62"/>
                    </a:lnTo>
                    <a:lnTo>
                      <a:pt x="138" y="68"/>
                    </a:lnTo>
                    <a:lnTo>
                      <a:pt x="130" y="72"/>
                    </a:lnTo>
                    <a:lnTo>
                      <a:pt x="126" y="78"/>
                    </a:lnTo>
                    <a:lnTo>
                      <a:pt x="124" y="90"/>
                    </a:lnTo>
                    <a:lnTo>
                      <a:pt x="118" y="90"/>
                    </a:lnTo>
                    <a:lnTo>
                      <a:pt x="106" y="84"/>
                    </a:lnTo>
                    <a:lnTo>
                      <a:pt x="92" y="80"/>
                    </a:lnTo>
                    <a:lnTo>
                      <a:pt x="84" y="88"/>
                    </a:lnTo>
                    <a:lnTo>
                      <a:pt x="72" y="88"/>
                    </a:lnTo>
                    <a:lnTo>
                      <a:pt x="44" y="88"/>
                    </a:lnTo>
                    <a:lnTo>
                      <a:pt x="32" y="84"/>
                    </a:lnTo>
                    <a:lnTo>
                      <a:pt x="32" y="74"/>
                    </a:lnTo>
                    <a:lnTo>
                      <a:pt x="16" y="72"/>
                    </a:lnTo>
                    <a:lnTo>
                      <a:pt x="8" y="60"/>
                    </a:lnTo>
                    <a:lnTo>
                      <a:pt x="2" y="52"/>
                    </a:lnTo>
                    <a:lnTo>
                      <a:pt x="0" y="44"/>
                    </a:lnTo>
                    <a:lnTo>
                      <a:pt x="14" y="30"/>
                    </a:lnTo>
                    <a:lnTo>
                      <a:pt x="24" y="16"/>
                    </a:lnTo>
                    <a:lnTo>
                      <a:pt x="32" y="1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38" name="Freeform 177"/>
              <p:cNvSpPr>
                <a:spLocks/>
              </p:cNvSpPr>
              <p:nvPr/>
            </p:nvSpPr>
            <p:spPr bwMode="auto">
              <a:xfrm>
                <a:off x="4763364" y="2518020"/>
                <a:ext cx="121656" cy="69472"/>
              </a:xfrm>
              <a:custGeom>
                <a:avLst/>
                <a:gdLst/>
                <a:ahLst/>
                <a:cxnLst>
                  <a:cxn ang="0">
                    <a:pos x="18" y="8"/>
                  </a:cxn>
                  <a:cxn ang="0">
                    <a:pos x="46" y="8"/>
                  </a:cxn>
                  <a:cxn ang="0">
                    <a:pos x="58" y="8"/>
                  </a:cxn>
                  <a:cxn ang="0">
                    <a:pos x="66" y="0"/>
                  </a:cxn>
                  <a:cxn ang="0">
                    <a:pos x="80" y="4"/>
                  </a:cxn>
                  <a:cxn ang="0">
                    <a:pos x="92" y="10"/>
                  </a:cxn>
                  <a:cxn ang="0">
                    <a:pos x="98" y="10"/>
                  </a:cxn>
                  <a:cxn ang="0">
                    <a:pos x="98" y="14"/>
                  </a:cxn>
                  <a:cxn ang="0">
                    <a:pos x="90" y="16"/>
                  </a:cxn>
                  <a:cxn ang="0">
                    <a:pos x="90" y="28"/>
                  </a:cxn>
                  <a:cxn ang="0">
                    <a:pos x="82" y="36"/>
                  </a:cxn>
                  <a:cxn ang="0">
                    <a:pos x="84" y="38"/>
                  </a:cxn>
                  <a:cxn ang="0">
                    <a:pos x="92" y="42"/>
                  </a:cxn>
                  <a:cxn ang="0">
                    <a:pos x="90" y="46"/>
                  </a:cxn>
                  <a:cxn ang="0">
                    <a:pos x="80" y="44"/>
                  </a:cxn>
                  <a:cxn ang="0">
                    <a:pos x="72" y="42"/>
                  </a:cxn>
                  <a:cxn ang="0">
                    <a:pos x="64" y="46"/>
                  </a:cxn>
                  <a:cxn ang="0">
                    <a:pos x="60" y="52"/>
                  </a:cxn>
                  <a:cxn ang="0">
                    <a:pos x="60" y="56"/>
                  </a:cxn>
                  <a:cxn ang="0">
                    <a:pos x="52" y="56"/>
                  </a:cxn>
                  <a:cxn ang="0">
                    <a:pos x="40" y="56"/>
                  </a:cxn>
                  <a:cxn ang="0">
                    <a:pos x="30" y="52"/>
                  </a:cxn>
                  <a:cxn ang="0">
                    <a:pos x="24" y="52"/>
                  </a:cxn>
                  <a:cxn ang="0">
                    <a:pos x="14" y="54"/>
                  </a:cxn>
                  <a:cxn ang="0">
                    <a:pos x="12" y="48"/>
                  </a:cxn>
                  <a:cxn ang="0">
                    <a:pos x="6" y="42"/>
                  </a:cxn>
                  <a:cxn ang="0">
                    <a:pos x="4" y="34"/>
                  </a:cxn>
                  <a:cxn ang="0">
                    <a:pos x="10" y="22"/>
                  </a:cxn>
                  <a:cxn ang="0">
                    <a:pos x="4" y="14"/>
                  </a:cxn>
                  <a:cxn ang="0">
                    <a:pos x="0" y="8"/>
                  </a:cxn>
                  <a:cxn ang="0">
                    <a:pos x="6" y="4"/>
                  </a:cxn>
                  <a:cxn ang="0">
                    <a:pos x="18" y="8"/>
                  </a:cxn>
                </a:cxnLst>
                <a:rect l="0" t="0" r="r" b="b"/>
                <a:pathLst>
                  <a:path w="98" h="56">
                    <a:moveTo>
                      <a:pt x="18" y="8"/>
                    </a:moveTo>
                    <a:lnTo>
                      <a:pt x="46" y="8"/>
                    </a:lnTo>
                    <a:lnTo>
                      <a:pt x="58" y="8"/>
                    </a:lnTo>
                    <a:lnTo>
                      <a:pt x="66" y="0"/>
                    </a:lnTo>
                    <a:lnTo>
                      <a:pt x="80" y="4"/>
                    </a:lnTo>
                    <a:lnTo>
                      <a:pt x="92" y="10"/>
                    </a:lnTo>
                    <a:lnTo>
                      <a:pt x="98" y="10"/>
                    </a:lnTo>
                    <a:lnTo>
                      <a:pt x="98" y="14"/>
                    </a:lnTo>
                    <a:lnTo>
                      <a:pt x="90" y="16"/>
                    </a:lnTo>
                    <a:lnTo>
                      <a:pt x="90" y="28"/>
                    </a:lnTo>
                    <a:lnTo>
                      <a:pt x="82" y="36"/>
                    </a:lnTo>
                    <a:lnTo>
                      <a:pt x="84" y="38"/>
                    </a:lnTo>
                    <a:lnTo>
                      <a:pt x="92" y="42"/>
                    </a:lnTo>
                    <a:lnTo>
                      <a:pt x="90" y="46"/>
                    </a:lnTo>
                    <a:lnTo>
                      <a:pt x="80" y="44"/>
                    </a:lnTo>
                    <a:lnTo>
                      <a:pt x="72" y="42"/>
                    </a:lnTo>
                    <a:lnTo>
                      <a:pt x="64" y="46"/>
                    </a:lnTo>
                    <a:lnTo>
                      <a:pt x="60" y="52"/>
                    </a:lnTo>
                    <a:lnTo>
                      <a:pt x="60" y="56"/>
                    </a:lnTo>
                    <a:lnTo>
                      <a:pt x="52" y="56"/>
                    </a:lnTo>
                    <a:lnTo>
                      <a:pt x="40" y="56"/>
                    </a:lnTo>
                    <a:lnTo>
                      <a:pt x="30" y="52"/>
                    </a:lnTo>
                    <a:lnTo>
                      <a:pt x="24" y="52"/>
                    </a:lnTo>
                    <a:lnTo>
                      <a:pt x="14" y="54"/>
                    </a:lnTo>
                    <a:lnTo>
                      <a:pt x="12" y="48"/>
                    </a:lnTo>
                    <a:lnTo>
                      <a:pt x="6" y="42"/>
                    </a:lnTo>
                    <a:lnTo>
                      <a:pt x="4" y="34"/>
                    </a:lnTo>
                    <a:lnTo>
                      <a:pt x="10" y="22"/>
                    </a:lnTo>
                    <a:lnTo>
                      <a:pt x="4" y="14"/>
                    </a:lnTo>
                    <a:lnTo>
                      <a:pt x="0" y="8"/>
                    </a:lnTo>
                    <a:lnTo>
                      <a:pt x="6" y="4"/>
                    </a:lnTo>
                    <a:lnTo>
                      <a:pt x="18" y="8"/>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39" name="Freeform 178"/>
              <p:cNvSpPr>
                <a:spLocks/>
              </p:cNvSpPr>
              <p:nvPr/>
            </p:nvSpPr>
            <p:spPr bwMode="auto">
              <a:xfrm>
                <a:off x="4837847" y="2570124"/>
                <a:ext cx="52139" cy="37217"/>
              </a:xfrm>
              <a:custGeom>
                <a:avLst/>
                <a:gdLst/>
                <a:ahLst/>
                <a:cxnLst>
                  <a:cxn ang="0">
                    <a:pos x="0" y="14"/>
                  </a:cxn>
                  <a:cxn ang="0">
                    <a:pos x="0" y="20"/>
                  </a:cxn>
                  <a:cxn ang="0">
                    <a:pos x="2" y="26"/>
                  </a:cxn>
                  <a:cxn ang="0">
                    <a:pos x="10" y="26"/>
                  </a:cxn>
                  <a:cxn ang="0">
                    <a:pos x="4" y="30"/>
                  </a:cxn>
                  <a:cxn ang="0">
                    <a:pos x="14" y="28"/>
                  </a:cxn>
                  <a:cxn ang="0">
                    <a:pos x="26" y="20"/>
                  </a:cxn>
                  <a:cxn ang="0">
                    <a:pos x="34" y="16"/>
                  </a:cxn>
                  <a:cxn ang="0">
                    <a:pos x="42" y="18"/>
                  </a:cxn>
                  <a:cxn ang="0">
                    <a:pos x="38" y="14"/>
                  </a:cxn>
                  <a:cxn ang="0">
                    <a:pos x="32" y="10"/>
                  </a:cxn>
                  <a:cxn ang="0">
                    <a:pos x="30" y="4"/>
                  </a:cxn>
                  <a:cxn ang="0">
                    <a:pos x="22" y="4"/>
                  </a:cxn>
                  <a:cxn ang="0">
                    <a:pos x="12" y="0"/>
                  </a:cxn>
                  <a:cxn ang="0">
                    <a:pos x="4" y="4"/>
                  </a:cxn>
                  <a:cxn ang="0">
                    <a:pos x="0" y="10"/>
                  </a:cxn>
                  <a:cxn ang="0">
                    <a:pos x="0" y="14"/>
                  </a:cxn>
                </a:cxnLst>
                <a:rect l="0" t="0" r="r" b="b"/>
                <a:pathLst>
                  <a:path w="42" h="30">
                    <a:moveTo>
                      <a:pt x="0" y="14"/>
                    </a:moveTo>
                    <a:lnTo>
                      <a:pt x="0" y="20"/>
                    </a:lnTo>
                    <a:lnTo>
                      <a:pt x="2" y="26"/>
                    </a:lnTo>
                    <a:lnTo>
                      <a:pt x="10" y="26"/>
                    </a:lnTo>
                    <a:lnTo>
                      <a:pt x="4" y="30"/>
                    </a:lnTo>
                    <a:lnTo>
                      <a:pt x="14" y="28"/>
                    </a:lnTo>
                    <a:lnTo>
                      <a:pt x="26" y="20"/>
                    </a:lnTo>
                    <a:lnTo>
                      <a:pt x="34" y="16"/>
                    </a:lnTo>
                    <a:lnTo>
                      <a:pt x="42" y="18"/>
                    </a:lnTo>
                    <a:lnTo>
                      <a:pt x="38" y="14"/>
                    </a:lnTo>
                    <a:lnTo>
                      <a:pt x="32" y="10"/>
                    </a:lnTo>
                    <a:lnTo>
                      <a:pt x="30" y="4"/>
                    </a:lnTo>
                    <a:lnTo>
                      <a:pt x="22" y="4"/>
                    </a:lnTo>
                    <a:lnTo>
                      <a:pt x="12" y="0"/>
                    </a:lnTo>
                    <a:lnTo>
                      <a:pt x="4" y="4"/>
                    </a:lnTo>
                    <a:lnTo>
                      <a:pt x="0" y="10"/>
                    </a:lnTo>
                    <a:lnTo>
                      <a:pt x="0" y="14"/>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40" name="Freeform 179"/>
              <p:cNvSpPr>
                <a:spLocks/>
              </p:cNvSpPr>
              <p:nvPr/>
            </p:nvSpPr>
            <p:spPr bwMode="auto">
              <a:xfrm>
                <a:off x="4788191" y="2721473"/>
                <a:ext cx="54621" cy="12406"/>
              </a:xfrm>
              <a:custGeom>
                <a:avLst/>
                <a:gdLst/>
                <a:ahLst/>
                <a:cxnLst>
                  <a:cxn ang="0">
                    <a:pos x="4" y="0"/>
                  </a:cxn>
                  <a:cxn ang="0">
                    <a:pos x="10" y="0"/>
                  </a:cxn>
                  <a:cxn ang="0">
                    <a:pos x="16" y="2"/>
                  </a:cxn>
                  <a:cxn ang="0">
                    <a:pos x="22" y="2"/>
                  </a:cxn>
                  <a:cxn ang="0">
                    <a:pos x="30" y="2"/>
                  </a:cxn>
                  <a:cxn ang="0">
                    <a:pos x="34" y="2"/>
                  </a:cxn>
                  <a:cxn ang="0">
                    <a:pos x="42" y="4"/>
                  </a:cxn>
                  <a:cxn ang="0">
                    <a:pos x="44" y="8"/>
                  </a:cxn>
                  <a:cxn ang="0">
                    <a:pos x="40" y="10"/>
                  </a:cxn>
                  <a:cxn ang="0">
                    <a:pos x="32" y="8"/>
                  </a:cxn>
                  <a:cxn ang="0">
                    <a:pos x="24" y="8"/>
                  </a:cxn>
                  <a:cxn ang="0">
                    <a:pos x="18" y="10"/>
                  </a:cxn>
                  <a:cxn ang="0">
                    <a:pos x="16" y="6"/>
                  </a:cxn>
                  <a:cxn ang="0">
                    <a:pos x="8" y="6"/>
                  </a:cxn>
                  <a:cxn ang="0">
                    <a:pos x="0" y="4"/>
                  </a:cxn>
                  <a:cxn ang="0">
                    <a:pos x="4" y="0"/>
                  </a:cxn>
                </a:cxnLst>
                <a:rect l="0" t="0" r="r" b="b"/>
                <a:pathLst>
                  <a:path w="44" h="10">
                    <a:moveTo>
                      <a:pt x="4" y="0"/>
                    </a:moveTo>
                    <a:lnTo>
                      <a:pt x="10" y="0"/>
                    </a:lnTo>
                    <a:lnTo>
                      <a:pt x="16" y="2"/>
                    </a:lnTo>
                    <a:lnTo>
                      <a:pt x="22" y="2"/>
                    </a:lnTo>
                    <a:lnTo>
                      <a:pt x="30" y="2"/>
                    </a:lnTo>
                    <a:lnTo>
                      <a:pt x="34" y="2"/>
                    </a:lnTo>
                    <a:lnTo>
                      <a:pt x="42" y="4"/>
                    </a:lnTo>
                    <a:lnTo>
                      <a:pt x="44" y="8"/>
                    </a:lnTo>
                    <a:lnTo>
                      <a:pt x="40" y="10"/>
                    </a:lnTo>
                    <a:lnTo>
                      <a:pt x="32" y="8"/>
                    </a:lnTo>
                    <a:lnTo>
                      <a:pt x="24" y="8"/>
                    </a:lnTo>
                    <a:lnTo>
                      <a:pt x="18" y="10"/>
                    </a:lnTo>
                    <a:lnTo>
                      <a:pt x="16" y="6"/>
                    </a:lnTo>
                    <a:lnTo>
                      <a:pt x="8" y="6"/>
                    </a:lnTo>
                    <a:lnTo>
                      <a:pt x="0" y="4"/>
                    </a:lnTo>
                    <a:lnTo>
                      <a:pt x="4"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41" name="Freeform 180"/>
              <p:cNvSpPr>
                <a:spLocks/>
              </p:cNvSpPr>
              <p:nvPr/>
            </p:nvSpPr>
            <p:spPr bwMode="auto">
              <a:xfrm>
                <a:off x="4721156" y="2580048"/>
                <a:ext cx="116690" cy="121576"/>
              </a:xfrm>
              <a:custGeom>
                <a:avLst/>
                <a:gdLst/>
                <a:ahLst/>
                <a:cxnLst>
                  <a:cxn ang="0">
                    <a:pos x="46" y="64"/>
                  </a:cxn>
                  <a:cxn ang="0">
                    <a:pos x="38" y="68"/>
                  </a:cxn>
                  <a:cxn ang="0">
                    <a:pos x="24" y="66"/>
                  </a:cxn>
                  <a:cxn ang="0">
                    <a:pos x="20" y="78"/>
                  </a:cxn>
                  <a:cxn ang="0">
                    <a:pos x="26" y="88"/>
                  </a:cxn>
                  <a:cxn ang="0">
                    <a:pos x="32" y="86"/>
                  </a:cxn>
                  <a:cxn ang="0">
                    <a:pos x="36" y="98"/>
                  </a:cxn>
                  <a:cxn ang="0">
                    <a:pos x="42" y="92"/>
                  </a:cxn>
                  <a:cxn ang="0">
                    <a:pos x="48" y="94"/>
                  </a:cxn>
                  <a:cxn ang="0">
                    <a:pos x="44" y="86"/>
                  </a:cxn>
                  <a:cxn ang="0">
                    <a:pos x="42" y="76"/>
                  </a:cxn>
                  <a:cxn ang="0">
                    <a:pos x="52" y="74"/>
                  </a:cxn>
                  <a:cxn ang="0">
                    <a:pos x="48" y="64"/>
                  </a:cxn>
                  <a:cxn ang="0">
                    <a:pos x="58" y="70"/>
                  </a:cxn>
                  <a:cxn ang="0">
                    <a:pos x="62" y="60"/>
                  </a:cxn>
                  <a:cxn ang="0">
                    <a:pos x="50" y="54"/>
                  </a:cxn>
                  <a:cxn ang="0">
                    <a:pos x="44" y="44"/>
                  </a:cxn>
                  <a:cxn ang="0">
                    <a:pos x="38" y="32"/>
                  </a:cxn>
                  <a:cxn ang="0">
                    <a:pos x="38" y="22"/>
                  </a:cxn>
                  <a:cxn ang="0">
                    <a:pos x="48" y="26"/>
                  </a:cxn>
                  <a:cxn ang="0">
                    <a:pos x="58" y="26"/>
                  </a:cxn>
                  <a:cxn ang="0">
                    <a:pos x="58" y="16"/>
                  </a:cxn>
                  <a:cxn ang="0">
                    <a:pos x="70" y="14"/>
                  </a:cxn>
                  <a:cxn ang="0">
                    <a:pos x="84" y="14"/>
                  </a:cxn>
                  <a:cxn ang="0">
                    <a:pos x="94" y="12"/>
                  </a:cxn>
                  <a:cxn ang="0">
                    <a:pos x="86" y="6"/>
                  </a:cxn>
                  <a:cxn ang="0">
                    <a:pos x="70" y="4"/>
                  </a:cxn>
                  <a:cxn ang="0">
                    <a:pos x="58" y="0"/>
                  </a:cxn>
                  <a:cxn ang="0">
                    <a:pos x="40" y="10"/>
                  </a:cxn>
                  <a:cxn ang="0">
                    <a:pos x="26" y="12"/>
                  </a:cxn>
                  <a:cxn ang="0">
                    <a:pos x="14" y="16"/>
                  </a:cxn>
                  <a:cxn ang="0">
                    <a:pos x="10" y="26"/>
                  </a:cxn>
                  <a:cxn ang="0">
                    <a:pos x="0" y="38"/>
                  </a:cxn>
                  <a:cxn ang="0">
                    <a:pos x="10" y="46"/>
                  </a:cxn>
                  <a:cxn ang="0">
                    <a:pos x="20" y="48"/>
                  </a:cxn>
                  <a:cxn ang="0">
                    <a:pos x="14" y="58"/>
                  </a:cxn>
                  <a:cxn ang="0">
                    <a:pos x="26" y="58"/>
                  </a:cxn>
                  <a:cxn ang="0">
                    <a:pos x="42" y="62"/>
                  </a:cxn>
                </a:cxnLst>
                <a:rect l="0" t="0" r="r" b="b"/>
                <a:pathLst>
                  <a:path w="94" h="98">
                    <a:moveTo>
                      <a:pt x="42" y="62"/>
                    </a:moveTo>
                    <a:lnTo>
                      <a:pt x="46" y="64"/>
                    </a:lnTo>
                    <a:lnTo>
                      <a:pt x="44" y="68"/>
                    </a:lnTo>
                    <a:lnTo>
                      <a:pt x="38" y="68"/>
                    </a:lnTo>
                    <a:lnTo>
                      <a:pt x="30" y="66"/>
                    </a:lnTo>
                    <a:lnTo>
                      <a:pt x="24" y="66"/>
                    </a:lnTo>
                    <a:lnTo>
                      <a:pt x="20" y="70"/>
                    </a:lnTo>
                    <a:lnTo>
                      <a:pt x="20" y="78"/>
                    </a:lnTo>
                    <a:lnTo>
                      <a:pt x="26" y="82"/>
                    </a:lnTo>
                    <a:lnTo>
                      <a:pt x="26" y="88"/>
                    </a:lnTo>
                    <a:lnTo>
                      <a:pt x="28" y="92"/>
                    </a:lnTo>
                    <a:lnTo>
                      <a:pt x="32" y="86"/>
                    </a:lnTo>
                    <a:lnTo>
                      <a:pt x="34" y="90"/>
                    </a:lnTo>
                    <a:lnTo>
                      <a:pt x="36" y="98"/>
                    </a:lnTo>
                    <a:lnTo>
                      <a:pt x="42" y="96"/>
                    </a:lnTo>
                    <a:lnTo>
                      <a:pt x="42" y="92"/>
                    </a:lnTo>
                    <a:lnTo>
                      <a:pt x="46" y="98"/>
                    </a:lnTo>
                    <a:lnTo>
                      <a:pt x="48" y="94"/>
                    </a:lnTo>
                    <a:lnTo>
                      <a:pt x="48" y="90"/>
                    </a:lnTo>
                    <a:lnTo>
                      <a:pt x="44" y="86"/>
                    </a:lnTo>
                    <a:lnTo>
                      <a:pt x="40" y="80"/>
                    </a:lnTo>
                    <a:lnTo>
                      <a:pt x="42" y="76"/>
                    </a:lnTo>
                    <a:lnTo>
                      <a:pt x="46" y="76"/>
                    </a:lnTo>
                    <a:lnTo>
                      <a:pt x="52" y="74"/>
                    </a:lnTo>
                    <a:lnTo>
                      <a:pt x="48" y="70"/>
                    </a:lnTo>
                    <a:lnTo>
                      <a:pt x="48" y="64"/>
                    </a:lnTo>
                    <a:lnTo>
                      <a:pt x="52" y="68"/>
                    </a:lnTo>
                    <a:lnTo>
                      <a:pt x="58" y="70"/>
                    </a:lnTo>
                    <a:lnTo>
                      <a:pt x="64" y="66"/>
                    </a:lnTo>
                    <a:lnTo>
                      <a:pt x="62" y="60"/>
                    </a:lnTo>
                    <a:lnTo>
                      <a:pt x="58" y="56"/>
                    </a:lnTo>
                    <a:lnTo>
                      <a:pt x="50" y="54"/>
                    </a:lnTo>
                    <a:lnTo>
                      <a:pt x="46" y="50"/>
                    </a:lnTo>
                    <a:lnTo>
                      <a:pt x="44" y="44"/>
                    </a:lnTo>
                    <a:lnTo>
                      <a:pt x="44" y="40"/>
                    </a:lnTo>
                    <a:lnTo>
                      <a:pt x="38" y="32"/>
                    </a:lnTo>
                    <a:lnTo>
                      <a:pt x="36" y="28"/>
                    </a:lnTo>
                    <a:lnTo>
                      <a:pt x="38" y="22"/>
                    </a:lnTo>
                    <a:lnTo>
                      <a:pt x="44" y="20"/>
                    </a:lnTo>
                    <a:lnTo>
                      <a:pt x="48" y="26"/>
                    </a:lnTo>
                    <a:lnTo>
                      <a:pt x="56" y="28"/>
                    </a:lnTo>
                    <a:lnTo>
                      <a:pt x="58" y="26"/>
                    </a:lnTo>
                    <a:lnTo>
                      <a:pt x="60" y="22"/>
                    </a:lnTo>
                    <a:lnTo>
                      <a:pt x="58" y="16"/>
                    </a:lnTo>
                    <a:lnTo>
                      <a:pt x="64" y="16"/>
                    </a:lnTo>
                    <a:lnTo>
                      <a:pt x="70" y="14"/>
                    </a:lnTo>
                    <a:lnTo>
                      <a:pt x="78" y="14"/>
                    </a:lnTo>
                    <a:lnTo>
                      <a:pt x="84" y="14"/>
                    </a:lnTo>
                    <a:lnTo>
                      <a:pt x="90" y="14"/>
                    </a:lnTo>
                    <a:lnTo>
                      <a:pt x="94" y="12"/>
                    </a:lnTo>
                    <a:lnTo>
                      <a:pt x="94" y="6"/>
                    </a:lnTo>
                    <a:lnTo>
                      <a:pt x="86" y="6"/>
                    </a:lnTo>
                    <a:lnTo>
                      <a:pt x="74" y="6"/>
                    </a:lnTo>
                    <a:lnTo>
                      <a:pt x="70" y="4"/>
                    </a:lnTo>
                    <a:lnTo>
                      <a:pt x="64" y="2"/>
                    </a:lnTo>
                    <a:lnTo>
                      <a:pt x="58" y="0"/>
                    </a:lnTo>
                    <a:lnTo>
                      <a:pt x="48" y="4"/>
                    </a:lnTo>
                    <a:lnTo>
                      <a:pt x="40" y="10"/>
                    </a:lnTo>
                    <a:lnTo>
                      <a:pt x="34" y="10"/>
                    </a:lnTo>
                    <a:lnTo>
                      <a:pt x="26" y="12"/>
                    </a:lnTo>
                    <a:lnTo>
                      <a:pt x="18" y="14"/>
                    </a:lnTo>
                    <a:lnTo>
                      <a:pt x="14" y="16"/>
                    </a:lnTo>
                    <a:lnTo>
                      <a:pt x="14" y="20"/>
                    </a:lnTo>
                    <a:lnTo>
                      <a:pt x="10" y="26"/>
                    </a:lnTo>
                    <a:lnTo>
                      <a:pt x="2" y="34"/>
                    </a:lnTo>
                    <a:lnTo>
                      <a:pt x="0" y="38"/>
                    </a:lnTo>
                    <a:lnTo>
                      <a:pt x="4" y="42"/>
                    </a:lnTo>
                    <a:lnTo>
                      <a:pt x="10" y="46"/>
                    </a:lnTo>
                    <a:lnTo>
                      <a:pt x="16" y="46"/>
                    </a:lnTo>
                    <a:lnTo>
                      <a:pt x="20" y="48"/>
                    </a:lnTo>
                    <a:lnTo>
                      <a:pt x="14" y="52"/>
                    </a:lnTo>
                    <a:lnTo>
                      <a:pt x="14" y="58"/>
                    </a:lnTo>
                    <a:lnTo>
                      <a:pt x="18" y="60"/>
                    </a:lnTo>
                    <a:lnTo>
                      <a:pt x="26" y="58"/>
                    </a:lnTo>
                    <a:lnTo>
                      <a:pt x="32" y="60"/>
                    </a:lnTo>
                    <a:lnTo>
                      <a:pt x="42" y="62"/>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542" name="Freeform 181"/>
              <p:cNvSpPr>
                <a:spLocks/>
              </p:cNvSpPr>
              <p:nvPr/>
            </p:nvSpPr>
            <p:spPr bwMode="auto">
              <a:xfrm>
                <a:off x="4706261" y="2557718"/>
                <a:ext cx="32276" cy="69472"/>
              </a:xfrm>
              <a:custGeom>
                <a:avLst/>
                <a:gdLst/>
                <a:ahLst/>
                <a:cxnLst>
                  <a:cxn ang="0">
                    <a:pos x="0" y="12"/>
                  </a:cxn>
                  <a:cxn ang="0">
                    <a:pos x="2" y="4"/>
                  </a:cxn>
                  <a:cxn ang="0">
                    <a:pos x="6" y="0"/>
                  </a:cxn>
                  <a:cxn ang="0">
                    <a:pos x="14" y="2"/>
                  </a:cxn>
                  <a:cxn ang="0">
                    <a:pos x="22" y="8"/>
                  </a:cxn>
                  <a:cxn ang="0">
                    <a:pos x="20" y="16"/>
                  </a:cxn>
                  <a:cxn ang="0">
                    <a:pos x="20" y="22"/>
                  </a:cxn>
                  <a:cxn ang="0">
                    <a:pos x="24" y="30"/>
                  </a:cxn>
                  <a:cxn ang="0">
                    <a:pos x="26" y="34"/>
                  </a:cxn>
                  <a:cxn ang="0">
                    <a:pos x="26" y="38"/>
                  </a:cxn>
                  <a:cxn ang="0">
                    <a:pos x="22" y="44"/>
                  </a:cxn>
                  <a:cxn ang="0">
                    <a:pos x="12" y="56"/>
                  </a:cxn>
                  <a:cxn ang="0">
                    <a:pos x="2" y="40"/>
                  </a:cxn>
                  <a:cxn ang="0">
                    <a:pos x="4" y="28"/>
                  </a:cxn>
                  <a:cxn ang="0">
                    <a:pos x="2" y="18"/>
                  </a:cxn>
                  <a:cxn ang="0">
                    <a:pos x="0" y="12"/>
                  </a:cxn>
                </a:cxnLst>
                <a:rect l="0" t="0" r="r" b="b"/>
                <a:pathLst>
                  <a:path w="26" h="56">
                    <a:moveTo>
                      <a:pt x="0" y="12"/>
                    </a:moveTo>
                    <a:lnTo>
                      <a:pt x="2" y="4"/>
                    </a:lnTo>
                    <a:lnTo>
                      <a:pt x="6" y="0"/>
                    </a:lnTo>
                    <a:lnTo>
                      <a:pt x="14" y="2"/>
                    </a:lnTo>
                    <a:lnTo>
                      <a:pt x="22" y="8"/>
                    </a:lnTo>
                    <a:lnTo>
                      <a:pt x="20" y="16"/>
                    </a:lnTo>
                    <a:lnTo>
                      <a:pt x="20" y="22"/>
                    </a:lnTo>
                    <a:lnTo>
                      <a:pt x="24" y="30"/>
                    </a:lnTo>
                    <a:lnTo>
                      <a:pt x="26" y="34"/>
                    </a:lnTo>
                    <a:lnTo>
                      <a:pt x="26" y="38"/>
                    </a:lnTo>
                    <a:lnTo>
                      <a:pt x="22" y="44"/>
                    </a:lnTo>
                    <a:lnTo>
                      <a:pt x="12" y="56"/>
                    </a:lnTo>
                    <a:lnTo>
                      <a:pt x="2" y="40"/>
                    </a:lnTo>
                    <a:lnTo>
                      <a:pt x="4" y="28"/>
                    </a:lnTo>
                    <a:lnTo>
                      <a:pt x="2" y="18"/>
                    </a:lnTo>
                    <a:lnTo>
                      <a:pt x="0" y="12"/>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grpSp>
        <p:sp>
          <p:nvSpPr>
            <p:cNvPr id="298" name="Freeform 228"/>
            <p:cNvSpPr>
              <a:spLocks/>
            </p:cNvSpPr>
            <p:nvPr/>
          </p:nvSpPr>
          <p:spPr bwMode="auto">
            <a:xfrm>
              <a:off x="5683250" y="2716511"/>
              <a:ext cx="571039" cy="575623"/>
            </a:xfrm>
            <a:custGeom>
              <a:avLst/>
              <a:gdLst/>
              <a:ahLst/>
              <a:cxnLst>
                <a:cxn ang="0">
                  <a:pos x="14" y="196"/>
                </a:cxn>
                <a:cxn ang="0">
                  <a:pos x="40" y="196"/>
                </a:cxn>
                <a:cxn ang="0">
                  <a:pos x="24" y="158"/>
                </a:cxn>
                <a:cxn ang="0">
                  <a:pos x="26" y="136"/>
                </a:cxn>
                <a:cxn ang="0">
                  <a:pos x="54" y="138"/>
                </a:cxn>
                <a:cxn ang="0">
                  <a:pos x="106" y="62"/>
                </a:cxn>
                <a:cxn ang="0">
                  <a:pos x="118" y="22"/>
                </a:cxn>
                <a:cxn ang="0">
                  <a:pos x="152" y="2"/>
                </a:cxn>
                <a:cxn ang="0">
                  <a:pos x="166" y="30"/>
                </a:cxn>
                <a:cxn ang="0">
                  <a:pos x="176" y="56"/>
                </a:cxn>
                <a:cxn ang="0">
                  <a:pos x="162" y="76"/>
                </a:cxn>
                <a:cxn ang="0">
                  <a:pos x="188" y="106"/>
                </a:cxn>
                <a:cxn ang="0">
                  <a:pos x="232" y="144"/>
                </a:cxn>
                <a:cxn ang="0">
                  <a:pos x="286" y="164"/>
                </a:cxn>
                <a:cxn ang="0">
                  <a:pos x="328" y="138"/>
                </a:cxn>
                <a:cxn ang="0">
                  <a:pos x="336" y="156"/>
                </a:cxn>
                <a:cxn ang="0">
                  <a:pos x="378" y="148"/>
                </a:cxn>
                <a:cxn ang="0">
                  <a:pos x="394" y="122"/>
                </a:cxn>
                <a:cxn ang="0">
                  <a:pos x="434" y="114"/>
                </a:cxn>
                <a:cxn ang="0">
                  <a:pos x="460" y="128"/>
                </a:cxn>
                <a:cxn ang="0">
                  <a:pos x="440" y="148"/>
                </a:cxn>
                <a:cxn ang="0">
                  <a:pos x="414" y="182"/>
                </a:cxn>
                <a:cxn ang="0">
                  <a:pos x="390" y="232"/>
                </a:cxn>
                <a:cxn ang="0">
                  <a:pos x="382" y="222"/>
                </a:cxn>
                <a:cxn ang="0">
                  <a:pos x="370" y="220"/>
                </a:cxn>
                <a:cxn ang="0">
                  <a:pos x="366" y="202"/>
                </a:cxn>
                <a:cxn ang="0">
                  <a:pos x="378" y="184"/>
                </a:cxn>
                <a:cxn ang="0">
                  <a:pos x="328" y="168"/>
                </a:cxn>
                <a:cxn ang="0">
                  <a:pos x="318" y="174"/>
                </a:cxn>
                <a:cxn ang="0">
                  <a:pos x="316" y="196"/>
                </a:cxn>
                <a:cxn ang="0">
                  <a:pos x="328" y="236"/>
                </a:cxn>
                <a:cxn ang="0">
                  <a:pos x="290" y="262"/>
                </a:cxn>
                <a:cxn ang="0">
                  <a:pos x="258" y="290"/>
                </a:cxn>
                <a:cxn ang="0">
                  <a:pos x="218" y="320"/>
                </a:cxn>
                <a:cxn ang="0">
                  <a:pos x="202" y="340"/>
                </a:cxn>
                <a:cxn ang="0">
                  <a:pos x="188" y="368"/>
                </a:cxn>
                <a:cxn ang="0">
                  <a:pos x="180" y="404"/>
                </a:cxn>
                <a:cxn ang="0">
                  <a:pos x="170" y="446"/>
                </a:cxn>
                <a:cxn ang="0">
                  <a:pos x="148" y="464"/>
                </a:cxn>
                <a:cxn ang="0">
                  <a:pos x="126" y="428"/>
                </a:cxn>
                <a:cxn ang="0">
                  <a:pos x="80" y="330"/>
                </a:cxn>
                <a:cxn ang="0">
                  <a:pos x="74" y="254"/>
                </a:cxn>
                <a:cxn ang="0">
                  <a:pos x="60" y="234"/>
                </a:cxn>
                <a:cxn ang="0">
                  <a:pos x="38" y="260"/>
                </a:cxn>
                <a:cxn ang="0">
                  <a:pos x="10" y="232"/>
                </a:cxn>
                <a:cxn ang="0">
                  <a:pos x="24" y="222"/>
                </a:cxn>
                <a:cxn ang="0">
                  <a:pos x="0" y="208"/>
                </a:cxn>
              </a:cxnLst>
              <a:rect l="0" t="0" r="r" b="b"/>
              <a:pathLst>
                <a:path w="460" h="464">
                  <a:moveTo>
                    <a:pt x="0" y="208"/>
                  </a:moveTo>
                  <a:lnTo>
                    <a:pt x="6" y="196"/>
                  </a:lnTo>
                  <a:lnTo>
                    <a:pt x="14" y="196"/>
                  </a:lnTo>
                  <a:lnTo>
                    <a:pt x="22" y="202"/>
                  </a:lnTo>
                  <a:lnTo>
                    <a:pt x="26" y="196"/>
                  </a:lnTo>
                  <a:lnTo>
                    <a:pt x="40" y="196"/>
                  </a:lnTo>
                  <a:lnTo>
                    <a:pt x="40" y="186"/>
                  </a:lnTo>
                  <a:lnTo>
                    <a:pt x="28" y="172"/>
                  </a:lnTo>
                  <a:lnTo>
                    <a:pt x="24" y="158"/>
                  </a:lnTo>
                  <a:lnTo>
                    <a:pt x="16" y="158"/>
                  </a:lnTo>
                  <a:lnTo>
                    <a:pt x="16" y="148"/>
                  </a:lnTo>
                  <a:lnTo>
                    <a:pt x="26" y="136"/>
                  </a:lnTo>
                  <a:lnTo>
                    <a:pt x="34" y="136"/>
                  </a:lnTo>
                  <a:lnTo>
                    <a:pt x="42" y="140"/>
                  </a:lnTo>
                  <a:lnTo>
                    <a:pt x="54" y="138"/>
                  </a:lnTo>
                  <a:lnTo>
                    <a:pt x="98" y="82"/>
                  </a:lnTo>
                  <a:lnTo>
                    <a:pt x="100" y="68"/>
                  </a:lnTo>
                  <a:lnTo>
                    <a:pt x="106" y="62"/>
                  </a:lnTo>
                  <a:lnTo>
                    <a:pt x="90" y="48"/>
                  </a:lnTo>
                  <a:lnTo>
                    <a:pt x="88" y="18"/>
                  </a:lnTo>
                  <a:lnTo>
                    <a:pt x="118" y="22"/>
                  </a:lnTo>
                  <a:lnTo>
                    <a:pt x="134" y="18"/>
                  </a:lnTo>
                  <a:lnTo>
                    <a:pt x="140" y="0"/>
                  </a:lnTo>
                  <a:lnTo>
                    <a:pt x="152" y="2"/>
                  </a:lnTo>
                  <a:lnTo>
                    <a:pt x="154" y="16"/>
                  </a:lnTo>
                  <a:lnTo>
                    <a:pt x="164" y="22"/>
                  </a:lnTo>
                  <a:lnTo>
                    <a:pt x="166" y="30"/>
                  </a:lnTo>
                  <a:lnTo>
                    <a:pt x="166" y="40"/>
                  </a:lnTo>
                  <a:lnTo>
                    <a:pt x="178" y="48"/>
                  </a:lnTo>
                  <a:lnTo>
                    <a:pt x="176" y="56"/>
                  </a:lnTo>
                  <a:lnTo>
                    <a:pt x="166" y="58"/>
                  </a:lnTo>
                  <a:lnTo>
                    <a:pt x="162" y="68"/>
                  </a:lnTo>
                  <a:lnTo>
                    <a:pt x="162" y="76"/>
                  </a:lnTo>
                  <a:lnTo>
                    <a:pt x="188" y="88"/>
                  </a:lnTo>
                  <a:lnTo>
                    <a:pt x="200" y="98"/>
                  </a:lnTo>
                  <a:lnTo>
                    <a:pt x="188" y="106"/>
                  </a:lnTo>
                  <a:lnTo>
                    <a:pt x="184" y="122"/>
                  </a:lnTo>
                  <a:lnTo>
                    <a:pt x="204" y="128"/>
                  </a:lnTo>
                  <a:lnTo>
                    <a:pt x="232" y="144"/>
                  </a:lnTo>
                  <a:lnTo>
                    <a:pt x="256" y="146"/>
                  </a:lnTo>
                  <a:lnTo>
                    <a:pt x="272" y="158"/>
                  </a:lnTo>
                  <a:lnTo>
                    <a:pt x="286" y="164"/>
                  </a:lnTo>
                  <a:lnTo>
                    <a:pt x="314" y="162"/>
                  </a:lnTo>
                  <a:lnTo>
                    <a:pt x="312" y="138"/>
                  </a:lnTo>
                  <a:lnTo>
                    <a:pt x="328" y="138"/>
                  </a:lnTo>
                  <a:lnTo>
                    <a:pt x="328" y="146"/>
                  </a:lnTo>
                  <a:lnTo>
                    <a:pt x="330" y="152"/>
                  </a:lnTo>
                  <a:lnTo>
                    <a:pt x="336" y="156"/>
                  </a:lnTo>
                  <a:lnTo>
                    <a:pt x="344" y="158"/>
                  </a:lnTo>
                  <a:lnTo>
                    <a:pt x="374" y="154"/>
                  </a:lnTo>
                  <a:lnTo>
                    <a:pt x="378" y="148"/>
                  </a:lnTo>
                  <a:lnTo>
                    <a:pt x="374" y="138"/>
                  </a:lnTo>
                  <a:lnTo>
                    <a:pt x="384" y="136"/>
                  </a:lnTo>
                  <a:lnTo>
                    <a:pt x="394" y="122"/>
                  </a:lnTo>
                  <a:lnTo>
                    <a:pt x="406" y="122"/>
                  </a:lnTo>
                  <a:lnTo>
                    <a:pt x="412" y="114"/>
                  </a:lnTo>
                  <a:lnTo>
                    <a:pt x="434" y="114"/>
                  </a:lnTo>
                  <a:lnTo>
                    <a:pt x="444" y="112"/>
                  </a:lnTo>
                  <a:lnTo>
                    <a:pt x="444" y="126"/>
                  </a:lnTo>
                  <a:lnTo>
                    <a:pt x="460" y="128"/>
                  </a:lnTo>
                  <a:lnTo>
                    <a:pt x="454" y="138"/>
                  </a:lnTo>
                  <a:lnTo>
                    <a:pt x="454" y="148"/>
                  </a:lnTo>
                  <a:lnTo>
                    <a:pt x="440" y="148"/>
                  </a:lnTo>
                  <a:lnTo>
                    <a:pt x="424" y="162"/>
                  </a:lnTo>
                  <a:lnTo>
                    <a:pt x="422" y="174"/>
                  </a:lnTo>
                  <a:lnTo>
                    <a:pt x="414" y="182"/>
                  </a:lnTo>
                  <a:lnTo>
                    <a:pt x="410" y="202"/>
                  </a:lnTo>
                  <a:lnTo>
                    <a:pt x="396" y="204"/>
                  </a:lnTo>
                  <a:lnTo>
                    <a:pt x="390" y="232"/>
                  </a:lnTo>
                  <a:lnTo>
                    <a:pt x="384" y="238"/>
                  </a:lnTo>
                  <a:lnTo>
                    <a:pt x="382" y="232"/>
                  </a:lnTo>
                  <a:lnTo>
                    <a:pt x="382" y="222"/>
                  </a:lnTo>
                  <a:lnTo>
                    <a:pt x="384" y="210"/>
                  </a:lnTo>
                  <a:lnTo>
                    <a:pt x="374" y="208"/>
                  </a:lnTo>
                  <a:lnTo>
                    <a:pt x="370" y="220"/>
                  </a:lnTo>
                  <a:lnTo>
                    <a:pt x="362" y="216"/>
                  </a:lnTo>
                  <a:lnTo>
                    <a:pt x="362" y="208"/>
                  </a:lnTo>
                  <a:lnTo>
                    <a:pt x="366" y="202"/>
                  </a:lnTo>
                  <a:lnTo>
                    <a:pt x="370" y="200"/>
                  </a:lnTo>
                  <a:lnTo>
                    <a:pt x="378" y="196"/>
                  </a:lnTo>
                  <a:lnTo>
                    <a:pt x="378" y="184"/>
                  </a:lnTo>
                  <a:lnTo>
                    <a:pt x="344" y="184"/>
                  </a:lnTo>
                  <a:lnTo>
                    <a:pt x="338" y="172"/>
                  </a:lnTo>
                  <a:lnTo>
                    <a:pt x="328" y="168"/>
                  </a:lnTo>
                  <a:lnTo>
                    <a:pt x="324" y="162"/>
                  </a:lnTo>
                  <a:lnTo>
                    <a:pt x="318" y="168"/>
                  </a:lnTo>
                  <a:lnTo>
                    <a:pt x="318" y="174"/>
                  </a:lnTo>
                  <a:lnTo>
                    <a:pt x="326" y="182"/>
                  </a:lnTo>
                  <a:lnTo>
                    <a:pt x="314" y="188"/>
                  </a:lnTo>
                  <a:lnTo>
                    <a:pt x="316" y="196"/>
                  </a:lnTo>
                  <a:lnTo>
                    <a:pt x="322" y="200"/>
                  </a:lnTo>
                  <a:lnTo>
                    <a:pt x="324" y="214"/>
                  </a:lnTo>
                  <a:lnTo>
                    <a:pt x="328" y="236"/>
                  </a:lnTo>
                  <a:lnTo>
                    <a:pt x="318" y="242"/>
                  </a:lnTo>
                  <a:lnTo>
                    <a:pt x="296" y="246"/>
                  </a:lnTo>
                  <a:lnTo>
                    <a:pt x="290" y="262"/>
                  </a:lnTo>
                  <a:lnTo>
                    <a:pt x="276" y="274"/>
                  </a:lnTo>
                  <a:lnTo>
                    <a:pt x="262" y="278"/>
                  </a:lnTo>
                  <a:lnTo>
                    <a:pt x="258" y="290"/>
                  </a:lnTo>
                  <a:lnTo>
                    <a:pt x="234" y="312"/>
                  </a:lnTo>
                  <a:lnTo>
                    <a:pt x="222" y="314"/>
                  </a:lnTo>
                  <a:lnTo>
                    <a:pt x="218" y="320"/>
                  </a:lnTo>
                  <a:lnTo>
                    <a:pt x="216" y="328"/>
                  </a:lnTo>
                  <a:lnTo>
                    <a:pt x="204" y="332"/>
                  </a:lnTo>
                  <a:lnTo>
                    <a:pt x="202" y="340"/>
                  </a:lnTo>
                  <a:lnTo>
                    <a:pt x="190" y="342"/>
                  </a:lnTo>
                  <a:lnTo>
                    <a:pt x="182" y="350"/>
                  </a:lnTo>
                  <a:lnTo>
                    <a:pt x="188" y="368"/>
                  </a:lnTo>
                  <a:lnTo>
                    <a:pt x="186" y="376"/>
                  </a:lnTo>
                  <a:lnTo>
                    <a:pt x="188" y="388"/>
                  </a:lnTo>
                  <a:lnTo>
                    <a:pt x="180" y="404"/>
                  </a:lnTo>
                  <a:lnTo>
                    <a:pt x="180" y="424"/>
                  </a:lnTo>
                  <a:lnTo>
                    <a:pt x="166" y="436"/>
                  </a:lnTo>
                  <a:lnTo>
                    <a:pt x="170" y="446"/>
                  </a:lnTo>
                  <a:lnTo>
                    <a:pt x="160" y="446"/>
                  </a:lnTo>
                  <a:lnTo>
                    <a:pt x="156" y="452"/>
                  </a:lnTo>
                  <a:lnTo>
                    <a:pt x="148" y="464"/>
                  </a:lnTo>
                  <a:lnTo>
                    <a:pt x="136" y="460"/>
                  </a:lnTo>
                  <a:lnTo>
                    <a:pt x="124" y="440"/>
                  </a:lnTo>
                  <a:lnTo>
                    <a:pt x="126" y="428"/>
                  </a:lnTo>
                  <a:lnTo>
                    <a:pt x="104" y="390"/>
                  </a:lnTo>
                  <a:lnTo>
                    <a:pt x="102" y="374"/>
                  </a:lnTo>
                  <a:lnTo>
                    <a:pt x="80" y="330"/>
                  </a:lnTo>
                  <a:lnTo>
                    <a:pt x="74" y="278"/>
                  </a:lnTo>
                  <a:lnTo>
                    <a:pt x="68" y="262"/>
                  </a:lnTo>
                  <a:lnTo>
                    <a:pt x="74" y="254"/>
                  </a:lnTo>
                  <a:lnTo>
                    <a:pt x="72" y="246"/>
                  </a:lnTo>
                  <a:lnTo>
                    <a:pt x="68" y="234"/>
                  </a:lnTo>
                  <a:lnTo>
                    <a:pt x="60" y="234"/>
                  </a:lnTo>
                  <a:lnTo>
                    <a:pt x="58" y="246"/>
                  </a:lnTo>
                  <a:lnTo>
                    <a:pt x="46" y="258"/>
                  </a:lnTo>
                  <a:lnTo>
                    <a:pt x="38" y="260"/>
                  </a:lnTo>
                  <a:lnTo>
                    <a:pt x="24" y="252"/>
                  </a:lnTo>
                  <a:lnTo>
                    <a:pt x="20" y="244"/>
                  </a:lnTo>
                  <a:lnTo>
                    <a:pt x="10" y="232"/>
                  </a:lnTo>
                  <a:lnTo>
                    <a:pt x="26" y="232"/>
                  </a:lnTo>
                  <a:lnTo>
                    <a:pt x="32" y="224"/>
                  </a:lnTo>
                  <a:lnTo>
                    <a:pt x="24" y="222"/>
                  </a:lnTo>
                  <a:lnTo>
                    <a:pt x="10" y="222"/>
                  </a:lnTo>
                  <a:lnTo>
                    <a:pt x="4" y="216"/>
                  </a:lnTo>
                  <a:lnTo>
                    <a:pt x="0" y="208"/>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grpSp>
          <p:nvGrpSpPr>
            <p:cNvPr id="299" name="Group 298"/>
            <p:cNvGrpSpPr/>
            <p:nvPr/>
          </p:nvGrpSpPr>
          <p:grpSpPr>
            <a:xfrm>
              <a:off x="5525082" y="2652002"/>
              <a:ext cx="630626" cy="377132"/>
              <a:chOff x="5518127" y="2652002"/>
              <a:chExt cx="630626" cy="377132"/>
            </a:xfrm>
            <a:grpFill/>
          </p:grpSpPr>
          <p:grpSp>
            <p:nvGrpSpPr>
              <p:cNvPr id="495" name="Group 494"/>
              <p:cNvGrpSpPr/>
              <p:nvPr/>
            </p:nvGrpSpPr>
            <p:grpSpPr>
              <a:xfrm>
                <a:off x="5528059" y="2686738"/>
                <a:ext cx="620694" cy="342396"/>
                <a:chOff x="5528059" y="2686738"/>
                <a:chExt cx="620694" cy="342396"/>
              </a:xfrm>
              <a:grpFill/>
            </p:grpSpPr>
            <p:sp>
              <p:nvSpPr>
                <p:cNvPr id="498" name="Freeform 215"/>
                <p:cNvSpPr>
                  <a:spLocks/>
                </p:cNvSpPr>
                <p:nvPr/>
              </p:nvSpPr>
              <p:spPr bwMode="auto">
                <a:xfrm>
                  <a:off x="5528059" y="2686738"/>
                  <a:ext cx="317796" cy="287812"/>
                </a:xfrm>
                <a:custGeom>
                  <a:avLst/>
                  <a:gdLst/>
                  <a:ahLst/>
                  <a:cxnLst>
                    <a:cxn ang="0">
                      <a:pos x="8" y="192"/>
                    </a:cxn>
                    <a:cxn ang="0">
                      <a:pos x="36" y="182"/>
                    </a:cxn>
                    <a:cxn ang="0">
                      <a:pos x="28" y="174"/>
                    </a:cxn>
                    <a:cxn ang="0">
                      <a:pos x="16" y="152"/>
                    </a:cxn>
                    <a:cxn ang="0">
                      <a:pos x="10" y="128"/>
                    </a:cxn>
                    <a:cxn ang="0">
                      <a:pos x="34" y="134"/>
                    </a:cxn>
                    <a:cxn ang="0">
                      <a:pos x="70" y="130"/>
                    </a:cxn>
                    <a:cxn ang="0">
                      <a:pos x="82" y="110"/>
                    </a:cxn>
                    <a:cxn ang="0">
                      <a:pos x="102" y="104"/>
                    </a:cxn>
                    <a:cxn ang="0">
                      <a:pos x="130" y="96"/>
                    </a:cxn>
                    <a:cxn ang="0">
                      <a:pos x="134" y="72"/>
                    </a:cxn>
                    <a:cxn ang="0">
                      <a:pos x="144" y="56"/>
                    </a:cxn>
                    <a:cxn ang="0">
                      <a:pos x="166" y="30"/>
                    </a:cxn>
                    <a:cxn ang="0">
                      <a:pos x="166" y="12"/>
                    </a:cxn>
                    <a:cxn ang="0">
                      <a:pos x="190" y="2"/>
                    </a:cxn>
                    <a:cxn ang="0">
                      <a:pos x="218" y="0"/>
                    </a:cxn>
                    <a:cxn ang="0">
                      <a:pos x="236" y="6"/>
                    </a:cxn>
                    <a:cxn ang="0">
                      <a:pos x="256" y="24"/>
                    </a:cxn>
                    <a:cxn ang="0">
                      <a:pos x="250" y="42"/>
                    </a:cxn>
                    <a:cxn ang="0">
                      <a:pos x="204" y="42"/>
                    </a:cxn>
                    <a:cxn ang="0">
                      <a:pos x="214" y="78"/>
                    </a:cxn>
                    <a:cxn ang="0">
                      <a:pos x="216" y="92"/>
                    </a:cxn>
                    <a:cxn ang="0">
                      <a:pos x="172" y="160"/>
                    </a:cxn>
                    <a:cxn ang="0">
                      <a:pos x="150" y="160"/>
                    </a:cxn>
                    <a:cxn ang="0">
                      <a:pos x="132" y="172"/>
                    </a:cxn>
                    <a:cxn ang="0">
                      <a:pos x="140" y="182"/>
                    </a:cxn>
                    <a:cxn ang="0">
                      <a:pos x="150" y="202"/>
                    </a:cxn>
                    <a:cxn ang="0">
                      <a:pos x="156" y="220"/>
                    </a:cxn>
                    <a:cxn ang="0">
                      <a:pos x="138" y="226"/>
                    </a:cxn>
                    <a:cxn ang="0">
                      <a:pos x="122" y="220"/>
                    </a:cxn>
                    <a:cxn ang="0">
                      <a:pos x="104" y="228"/>
                    </a:cxn>
                    <a:cxn ang="0">
                      <a:pos x="86" y="200"/>
                    </a:cxn>
                    <a:cxn ang="0">
                      <a:pos x="34" y="210"/>
                    </a:cxn>
                  </a:cxnLst>
                  <a:rect l="0" t="0" r="r" b="b"/>
                  <a:pathLst>
                    <a:path w="256" h="232">
                      <a:moveTo>
                        <a:pt x="8" y="208"/>
                      </a:moveTo>
                      <a:lnTo>
                        <a:pt x="8" y="192"/>
                      </a:lnTo>
                      <a:lnTo>
                        <a:pt x="22" y="184"/>
                      </a:lnTo>
                      <a:lnTo>
                        <a:pt x="36" y="182"/>
                      </a:lnTo>
                      <a:lnTo>
                        <a:pt x="36" y="174"/>
                      </a:lnTo>
                      <a:lnTo>
                        <a:pt x="28" y="174"/>
                      </a:lnTo>
                      <a:lnTo>
                        <a:pt x="28" y="162"/>
                      </a:lnTo>
                      <a:lnTo>
                        <a:pt x="16" y="152"/>
                      </a:lnTo>
                      <a:lnTo>
                        <a:pt x="0" y="132"/>
                      </a:lnTo>
                      <a:lnTo>
                        <a:pt x="10" y="128"/>
                      </a:lnTo>
                      <a:lnTo>
                        <a:pt x="16" y="134"/>
                      </a:lnTo>
                      <a:lnTo>
                        <a:pt x="34" y="134"/>
                      </a:lnTo>
                      <a:lnTo>
                        <a:pt x="54" y="132"/>
                      </a:lnTo>
                      <a:lnTo>
                        <a:pt x="70" y="130"/>
                      </a:lnTo>
                      <a:lnTo>
                        <a:pt x="80" y="128"/>
                      </a:lnTo>
                      <a:lnTo>
                        <a:pt x="82" y="110"/>
                      </a:lnTo>
                      <a:lnTo>
                        <a:pt x="86" y="104"/>
                      </a:lnTo>
                      <a:lnTo>
                        <a:pt x="102" y="104"/>
                      </a:lnTo>
                      <a:lnTo>
                        <a:pt x="106" y="96"/>
                      </a:lnTo>
                      <a:lnTo>
                        <a:pt x="130" y="96"/>
                      </a:lnTo>
                      <a:lnTo>
                        <a:pt x="130" y="82"/>
                      </a:lnTo>
                      <a:lnTo>
                        <a:pt x="134" y="72"/>
                      </a:lnTo>
                      <a:lnTo>
                        <a:pt x="140" y="68"/>
                      </a:lnTo>
                      <a:lnTo>
                        <a:pt x="144" y="56"/>
                      </a:lnTo>
                      <a:lnTo>
                        <a:pt x="160" y="50"/>
                      </a:lnTo>
                      <a:lnTo>
                        <a:pt x="166" y="30"/>
                      </a:lnTo>
                      <a:lnTo>
                        <a:pt x="160" y="18"/>
                      </a:lnTo>
                      <a:lnTo>
                        <a:pt x="166" y="12"/>
                      </a:lnTo>
                      <a:lnTo>
                        <a:pt x="182" y="2"/>
                      </a:lnTo>
                      <a:lnTo>
                        <a:pt x="190" y="2"/>
                      </a:lnTo>
                      <a:lnTo>
                        <a:pt x="206" y="2"/>
                      </a:lnTo>
                      <a:lnTo>
                        <a:pt x="218" y="0"/>
                      </a:lnTo>
                      <a:lnTo>
                        <a:pt x="224" y="2"/>
                      </a:lnTo>
                      <a:lnTo>
                        <a:pt x="236" y="6"/>
                      </a:lnTo>
                      <a:lnTo>
                        <a:pt x="236" y="16"/>
                      </a:lnTo>
                      <a:lnTo>
                        <a:pt x="256" y="24"/>
                      </a:lnTo>
                      <a:lnTo>
                        <a:pt x="254" y="30"/>
                      </a:lnTo>
                      <a:lnTo>
                        <a:pt x="250" y="42"/>
                      </a:lnTo>
                      <a:lnTo>
                        <a:pt x="234" y="46"/>
                      </a:lnTo>
                      <a:lnTo>
                        <a:pt x="204" y="42"/>
                      </a:lnTo>
                      <a:lnTo>
                        <a:pt x="206" y="72"/>
                      </a:lnTo>
                      <a:lnTo>
                        <a:pt x="214" y="78"/>
                      </a:lnTo>
                      <a:lnTo>
                        <a:pt x="222" y="86"/>
                      </a:lnTo>
                      <a:lnTo>
                        <a:pt x="216" y="92"/>
                      </a:lnTo>
                      <a:lnTo>
                        <a:pt x="214" y="106"/>
                      </a:lnTo>
                      <a:lnTo>
                        <a:pt x="172" y="160"/>
                      </a:lnTo>
                      <a:lnTo>
                        <a:pt x="158" y="164"/>
                      </a:lnTo>
                      <a:lnTo>
                        <a:pt x="150" y="160"/>
                      </a:lnTo>
                      <a:lnTo>
                        <a:pt x="142" y="160"/>
                      </a:lnTo>
                      <a:lnTo>
                        <a:pt x="132" y="172"/>
                      </a:lnTo>
                      <a:lnTo>
                        <a:pt x="132" y="182"/>
                      </a:lnTo>
                      <a:lnTo>
                        <a:pt x="140" y="182"/>
                      </a:lnTo>
                      <a:lnTo>
                        <a:pt x="144" y="196"/>
                      </a:lnTo>
                      <a:lnTo>
                        <a:pt x="150" y="202"/>
                      </a:lnTo>
                      <a:lnTo>
                        <a:pt x="156" y="210"/>
                      </a:lnTo>
                      <a:lnTo>
                        <a:pt x="156" y="220"/>
                      </a:lnTo>
                      <a:lnTo>
                        <a:pt x="142" y="220"/>
                      </a:lnTo>
                      <a:lnTo>
                        <a:pt x="138" y="226"/>
                      </a:lnTo>
                      <a:lnTo>
                        <a:pt x="130" y="220"/>
                      </a:lnTo>
                      <a:lnTo>
                        <a:pt x="122" y="220"/>
                      </a:lnTo>
                      <a:lnTo>
                        <a:pt x="116" y="232"/>
                      </a:lnTo>
                      <a:lnTo>
                        <a:pt x="104" y="228"/>
                      </a:lnTo>
                      <a:lnTo>
                        <a:pt x="86" y="204"/>
                      </a:lnTo>
                      <a:lnTo>
                        <a:pt x="86" y="200"/>
                      </a:lnTo>
                      <a:lnTo>
                        <a:pt x="38" y="204"/>
                      </a:lnTo>
                      <a:lnTo>
                        <a:pt x="34" y="210"/>
                      </a:lnTo>
                      <a:lnTo>
                        <a:pt x="8" y="208"/>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99" name="Freeform 226"/>
                <p:cNvSpPr>
                  <a:spLocks/>
                </p:cNvSpPr>
                <p:nvPr/>
              </p:nvSpPr>
              <p:spPr bwMode="auto">
                <a:xfrm>
                  <a:off x="6061856" y="2917483"/>
                  <a:ext cx="86897" cy="111651"/>
                </a:xfrm>
                <a:custGeom>
                  <a:avLst/>
                  <a:gdLst/>
                  <a:ahLst/>
                  <a:cxnLst>
                    <a:cxn ang="0">
                      <a:pos x="14" y="74"/>
                    </a:cxn>
                    <a:cxn ang="0">
                      <a:pos x="10" y="50"/>
                    </a:cxn>
                    <a:cxn ang="0">
                      <a:pos x="8" y="38"/>
                    </a:cxn>
                    <a:cxn ang="0">
                      <a:pos x="2" y="34"/>
                    </a:cxn>
                    <a:cxn ang="0">
                      <a:pos x="0" y="26"/>
                    </a:cxn>
                    <a:cxn ang="0">
                      <a:pos x="12" y="20"/>
                    </a:cxn>
                    <a:cxn ang="0">
                      <a:pos x="4" y="12"/>
                    </a:cxn>
                    <a:cxn ang="0">
                      <a:pos x="4" y="6"/>
                    </a:cxn>
                    <a:cxn ang="0">
                      <a:pos x="10" y="0"/>
                    </a:cxn>
                    <a:cxn ang="0">
                      <a:pos x="14" y="6"/>
                    </a:cxn>
                    <a:cxn ang="0">
                      <a:pos x="24" y="10"/>
                    </a:cxn>
                    <a:cxn ang="0">
                      <a:pos x="30" y="22"/>
                    </a:cxn>
                    <a:cxn ang="0">
                      <a:pos x="64" y="22"/>
                    </a:cxn>
                    <a:cxn ang="0">
                      <a:pos x="64" y="34"/>
                    </a:cxn>
                    <a:cxn ang="0">
                      <a:pos x="56" y="38"/>
                    </a:cxn>
                    <a:cxn ang="0">
                      <a:pos x="52" y="40"/>
                    </a:cxn>
                    <a:cxn ang="0">
                      <a:pos x="48" y="46"/>
                    </a:cxn>
                    <a:cxn ang="0">
                      <a:pos x="48" y="50"/>
                    </a:cxn>
                    <a:cxn ang="0">
                      <a:pos x="48" y="54"/>
                    </a:cxn>
                    <a:cxn ang="0">
                      <a:pos x="56" y="58"/>
                    </a:cxn>
                    <a:cxn ang="0">
                      <a:pos x="60" y="46"/>
                    </a:cxn>
                    <a:cxn ang="0">
                      <a:pos x="70" y="48"/>
                    </a:cxn>
                    <a:cxn ang="0">
                      <a:pos x="68" y="60"/>
                    </a:cxn>
                    <a:cxn ang="0">
                      <a:pos x="68" y="70"/>
                    </a:cxn>
                    <a:cxn ang="0">
                      <a:pos x="70" y="76"/>
                    </a:cxn>
                    <a:cxn ang="0">
                      <a:pos x="70" y="86"/>
                    </a:cxn>
                    <a:cxn ang="0">
                      <a:pos x="64" y="90"/>
                    </a:cxn>
                    <a:cxn ang="0">
                      <a:pos x="60" y="82"/>
                    </a:cxn>
                    <a:cxn ang="0">
                      <a:pos x="58" y="68"/>
                    </a:cxn>
                    <a:cxn ang="0">
                      <a:pos x="54" y="64"/>
                    </a:cxn>
                    <a:cxn ang="0">
                      <a:pos x="48" y="62"/>
                    </a:cxn>
                    <a:cxn ang="0">
                      <a:pos x="40" y="56"/>
                    </a:cxn>
                    <a:cxn ang="0">
                      <a:pos x="36" y="62"/>
                    </a:cxn>
                    <a:cxn ang="0">
                      <a:pos x="36" y="74"/>
                    </a:cxn>
                    <a:cxn ang="0">
                      <a:pos x="26" y="74"/>
                    </a:cxn>
                    <a:cxn ang="0">
                      <a:pos x="14" y="74"/>
                    </a:cxn>
                  </a:cxnLst>
                  <a:rect l="0" t="0" r="r" b="b"/>
                  <a:pathLst>
                    <a:path w="70" h="90">
                      <a:moveTo>
                        <a:pt x="14" y="74"/>
                      </a:moveTo>
                      <a:lnTo>
                        <a:pt x="10" y="50"/>
                      </a:lnTo>
                      <a:lnTo>
                        <a:pt x="8" y="38"/>
                      </a:lnTo>
                      <a:lnTo>
                        <a:pt x="2" y="34"/>
                      </a:lnTo>
                      <a:lnTo>
                        <a:pt x="0" y="26"/>
                      </a:lnTo>
                      <a:lnTo>
                        <a:pt x="12" y="20"/>
                      </a:lnTo>
                      <a:lnTo>
                        <a:pt x="4" y="12"/>
                      </a:lnTo>
                      <a:lnTo>
                        <a:pt x="4" y="6"/>
                      </a:lnTo>
                      <a:lnTo>
                        <a:pt x="10" y="0"/>
                      </a:lnTo>
                      <a:lnTo>
                        <a:pt x="14" y="6"/>
                      </a:lnTo>
                      <a:lnTo>
                        <a:pt x="24" y="10"/>
                      </a:lnTo>
                      <a:lnTo>
                        <a:pt x="30" y="22"/>
                      </a:lnTo>
                      <a:lnTo>
                        <a:pt x="64" y="22"/>
                      </a:lnTo>
                      <a:lnTo>
                        <a:pt x="64" y="34"/>
                      </a:lnTo>
                      <a:lnTo>
                        <a:pt x="56" y="38"/>
                      </a:lnTo>
                      <a:lnTo>
                        <a:pt x="52" y="40"/>
                      </a:lnTo>
                      <a:lnTo>
                        <a:pt x="48" y="46"/>
                      </a:lnTo>
                      <a:lnTo>
                        <a:pt x="48" y="50"/>
                      </a:lnTo>
                      <a:lnTo>
                        <a:pt x="48" y="54"/>
                      </a:lnTo>
                      <a:lnTo>
                        <a:pt x="56" y="58"/>
                      </a:lnTo>
                      <a:lnTo>
                        <a:pt x="60" y="46"/>
                      </a:lnTo>
                      <a:lnTo>
                        <a:pt x="70" y="48"/>
                      </a:lnTo>
                      <a:lnTo>
                        <a:pt x="68" y="60"/>
                      </a:lnTo>
                      <a:lnTo>
                        <a:pt x="68" y="70"/>
                      </a:lnTo>
                      <a:lnTo>
                        <a:pt x="70" y="76"/>
                      </a:lnTo>
                      <a:lnTo>
                        <a:pt x="70" y="86"/>
                      </a:lnTo>
                      <a:lnTo>
                        <a:pt x="64" y="90"/>
                      </a:lnTo>
                      <a:lnTo>
                        <a:pt x="60" y="82"/>
                      </a:lnTo>
                      <a:lnTo>
                        <a:pt x="58" y="68"/>
                      </a:lnTo>
                      <a:lnTo>
                        <a:pt x="54" y="64"/>
                      </a:lnTo>
                      <a:lnTo>
                        <a:pt x="48" y="62"/>
                      </a:lnTo>
                      <a:lnTo>
                        <a:pt x="40" y="56"/>
                      </a:lnTo>
                      <a:lnTo>
                        <a:pt x="36" y="62"/>
                      </a:lnTo>
                      <a:lnTo>
                        <a:pt x="36" y="74"/>
                      </a:lnTo>
                      <a:lnTo>
                        <a:pt x="26" y="74"/>
                      </a:lnTo>
                      <a:lnTo>
                        <a:pt x="14" y="74"/>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grpSp>
          <p:sp>
            <p:nvSpPr>
              <p:cNvPr id="496" name="Freeform 214"/>
              <p:cNvSpPr>
                <a:spLocks/>
              </p:cNvSpPr>
              <p:nvPr/>
            </p:nvSpPr>
            <p:spPr bwMode="auto">
              <a:xfrm>
                <a:off x="5518127" y="2652002"/>
                <a:ext cx="280554" cy="200971"/>
              </a:xfrm>
              <a:custGeom>
                <a:avLst/>
                <a:gdLst/>
                <a:ahLst/>
                <a:cxnLst>
                  <a:cxn ang="0">
                    <a:pos x="12" y="56"/>
                  </a:cxn>
                  <a:cxn ang="0">
                    <a:pos x="24" y="56"/>
                  </a:cxn>
                  <a:cxn ang="0">
                    <a:pos x="34" y="60"/>
                  </a:cxn>
                  <a:cxn ang="0">
                    <a:pos x="44" y="48"/>
                  </a:cxn>
                  <a:cxn ang="0">
                    <a:pos x="56" y="44"/>
                  </a:cxn>
                  <a:cxn ang="0">
                    <a:pos x="68" y="26"/>
                  </a:cxn>
                  <a:cxn ang="0">
                    <a:pos x="84" y="20"/>
                  </a:cxn>
                  <a:cxn ang="0">
                    <a:pos x="96" y="20"/>
                  </a:cxn>
                  <a:cxn ang="0">
                    <a:pos x="116" y="26"/>
                  </a:cxn>
                  <a:cxn ang="0">
                    <a:pos x="126" y="30"/>
                  </a:cxn>
                  <a:cxn ang="0">
                    <a:pos x="146" y="18"/>
                  </a:cxn>
                  <a:cxn ang="0">
                    <a:pos x="154" y="16"/>
                  </a:cxn>
                  <a:cxn ang="0">
                    <a:pos x="164" y="0"/>
                  </a:cxn>
                  <a:cxn ang="0">
                    <a:pos x="172" y="6"/>
                  </a:cxn>
                  <a:cxn ang="0">
                    <a:pos x="174" y="18"/>
                  </a:cxn>
                  <a:cxn ang="0">
                    <a:pos x="172" y="26"/>
                  </a:cxn>
                  <a:cxn ang="0">
                    <a:pos x="172" y="32"/>
                  </a:cxn>
                  <a:cxn ang="0">
                    <a:pos x="182" y="30"/>
                  </a:cxn>
                  <a:cxn ang="0">
                    <a:pos x="190" y="26"/>
                  </a:cxn>
                  <a:cxn ang="0">
                    <a:pos x="198" y="20"/>
                  </a:cxn>
                  <a:cxn ang="0">
                    <a:pos x="226" y="20"/>
                  </a:cxn>
                  <a:cxn ang="0">
                    <a:pos x="226" y="28"/>
                  </a:cxn>
                  <a:cxn ang="0">
                    <a:pos x="214" y="30"/>
                  </a:cxn>
                  <a:cxn ang="0">
                    <a:pos x="198" y="30"/>
                  </a:cxn>
                  <a:cxn ang="0">
                    <a:pos x="190" y="30"/>
                  </a:cxn>
                  <a:cxn ang="0">
                    <a:pos x="186" y="32"/>
                  </a:cxn>
                  <a:cxn ang="0">
                    <a:pos x="174" y="40"/>
                  </a:cxn>
                  <a:cxn ang="0">
                    <a:pos x="168" y="46"/>
                  </a:cxn>
                  <a:cxn ang="0">
                    <a:pos x="172" y="52"/>
                  </a:cxn>
                  <a:cxn ang="0">
                    <a:pos x="174" y="58"/>
                  </a:cxn>
                  <a:cxn ang="0">
                    <a:pos x="172" y="68"/>
                  </a:cxn>
                  <a:cxn ang="0">
                    <a:pos x="168" y="78"/>
                  </a:cxn>
                  <a:cxn ang="0">
                    <a:pos x="152" y="84"/>
                  </a:cxn>
                  <a:cxn ang="0">
                    <a:pos x="148" y="96"/>
                  </a:cxn>
                  <a:cxn ang="0">
                    <a:pos x="142" y="100"/>
                  </a:cxn>
                  <a:cxn ang="0">
                    <a:pos x="138" y="110"/>
                  </a:cxn>
                  <a:cxn ang="0">
                    <a:pos x="138" y="124"/>
                  </a:cxn>
                  <a:cxn ang="0">
                    <a:pos x="114" y="124"/>
                  </a:cxn>
                  <a:cxn ang="0">
                    <a:pos x="110" y="132"/>
                  </a:cxn>
                  <a:cxn ang="0">
                    <a:pos x="94" y="132"/>
                  </a:cxn>
                  <a:cxn ang="0">
                    <a:pos x="90" y="138"/>
                  </a:cxn>
                  <a:cxn ang="0">
                    <a:pos x="88" y="156"/>
                  </a:cxn>
                  <a:cxn ang="0">
                    <a:pos x="78" y="158"/>
                  </a:cxn>
                  <a:cxn ang="0">
                    <a:pos x="42" y="162"/>
                  </a:cxn>
                  <a:cxn ang="0">
                    <a:pos x="24" y="162"/>
                  </a:cxn>
                  <a:cxn ang="0">
                    <a:pos x="18" y="156"/>
                  </a:cxn>
                  <a:cxn ang="0">
                    <a:pos x="8" y="160"/>
                  </a:cxn>
                  <a:cxn ang="0">
                    <a:pos x="4" y="154"/>
                  </a:cxn>
                  <a:cxn ang="0">
                    <a:pos x="18" y="140"/>
                  </a:cxn>
                  <a:cxn ang="0">
                    <a:pos x="20" y="128"/>
                  </a:cxn>
                  <a:cxn ang="0">
                    <a:pos x="6" y="128"/>
                  </a:cxn>
                  <a:cxn ang="0">
                    <a:pos x="4" y="114"/>
                  </a:cxn>
                  <a:cxn ang="0">
                    <a:pos x="0" y="104"/>
                  </a:cxn>
                  <a:cxn ang="0">
                    <a:pos x="2" y="76"/>
                  </a:cxn>
                  <a:cxn ang="0">
                    <a:pos x="12" y="56"/>
                  </a:cxn>
                </a:cxnLst>
                <a:rect l="0" t="0" r="r" b="b"/>
                <a:pathLst>
                  <a:path w="226" h="162">
                    <a:moveTo>
                      <a:pt x="12" y="56"/>
                    </a:moveTo>
                    <a:lnTo>
                      <a:pt x="24" y="56"/>
                    </a:lnTo>
                    <a:lnTo>
                      <a:pt x="34" y="60"/>
                    </a:lnTo>
                    <a:lnTo>
                      <a:pt x="44" y="48"/>
                    </a:lnTo>
                    <a:lnTo>
                      <a:pt x="56" y="44"/>
                    </a:lnTo>
                    <a:lnTo>
                      <a:pt x="68" y="26"/>
                    </a:lnTo>
                    <a:lnTo>
                      <a:pt x="84" y="20"/>
                    </a:lnTo>
                    <a:lnTo>
                      <a:pt x="96" y="20"/>
                    </a:lnTo>
                    <a:lnTo>
                      <a:pt x="116" y="26"/>
                    </a:lnTo>
                    <a:lnTo>
                      <a:pt x="126" y="30"/>
                    </a:lnTo>
                    <a:lnTo>
                      <a:pt x="146" y="18"/>
                    </a:lnTo>
                    <a:lnTo>
                      <a:pt x="154" y="16"/>
                    </a:lnTo>
                    <a:lnTo>
                      <a:pt x="164" y="0"/>
                    </a:lnTo>
                    <a:lnTo>
                      <a:pt x="172" y="6"/>
                    </a:lnTo>
                    <a:lnTo>
                      <a:pt x="174" y="18"/>
                    </a:lnTo>
                    <a:lnTo>
                      <a:pt x="172" y="26"/>
                    </a:lnTo>
                    <a:lnTo>
                      <a:pt x="172" y="32"/>
                    </a:lnTo>
                    <a:lnTo>
                      <a:pt x="182" y="30"/>
                    </a:lnTo>
                    <a:lnTo>
                      <a:pt x="190" y="26"/>
                    </a:lnTo>
                    <a:lnTo>
                      <a:pt x="198" y="20"/>
                    </a:lnTo>
                    <a:lnTo>
                      <a:pt x="226" y="20"/>
                    </a:lnTo>
                    <a:lnTo>
                      <a:pt x="226" y="28"/>
                    </a:lnTo>
                    <a:lnTo>
                      <a:pt x="214" y="30"/>
                    </a:lnTo>
                    <a:lnTo>
                      <a:pt x="198" y="30"/>
                    </a:lnTo>
                    <a:lnTo>
                      <a:pt x="190" y="30"/>
                    </a:lnTo>
                    <a:lnTo>
                      <a:pt x="186" y="32"/>
                    </a:lnTo>
                    <a:lnTo>
                      <a:pt x="174" y="40"/>
                    </a:lnTo>
                    <a:lnTo>
                      <a:pt x="168" y="46"/>
                    </a:lnTo>
                    <a:lnTo>
                      <a:pt x="172" y="52"/>
                    </a:lnTo>
                    <a:lnTo>
                      <a:pt x="174" y="58"/>
                    </a:lnTo>
                    <a:lnTo>
                      <a:pt x="172" y="68"/>
                    </a:lnTo>
                    <a:lnTo>
                      <a:pt x="168" y="78"/>
                    </a:lnTo>
                    <a:lnTo>
                      <a:pt x="152" y="84"/>
                    </a:lnTo>
                    <a:lnTo>
                      <a:pt x="148" y="96"/>
                    </a:lnTo>
                    <a:lnTo>
                      <a:pt x="142" y="100"/>
                    </a:lnTo>
                    <a:lnTo>
                      <a:pt x="138" y="110"/>
                    </a:lnTo>
                    <a:lnTo>
                      <a:pt x="138" y="124"/>
                    </a:lnTo>
                    <a:lnTo>
                      <a:pt x="114" y="124"/>
                    </a:lnTo>
                    <a:lnTo>
                      <a:pt x="110" y="132"/>
                    </a:lnTo>
                    <a:lnTo>
                      <a:pt x="94" y="132"/>
                    </a:lnTo>
                    <a:lnTo>
                      <a:pt x="90" y="138"/>
                    </a:lnTo>
                    <a:lnTo>
                      <a:pt x="88" y="156"/>
                    </a:lnTo>
                    <a:lnTo>
                      <a:pt x="78" y="158"/>
                    </a:lnTo>
                    <a:lnTo>
                      <a:pt x="42" y="162"/>
                    </a:lnTo>
                    <a:lnTo>
                      <a:pt x="24" y="162"/>
                    </a:lnTo>
                    <a:lnTo>
                      <a:pt x="18" y="156"/>
                    </a:lnTo>
                    <a:lnTo>
                      <a:pt x="8" y="160"/>
                    </a:lnTo>
                    <a:lnTo>
                      <a:pt x="4" y="154"/>
                    </a:lnTo>
                    <a:lnTo>
                      <a:pt x="18" y="140"/>
                    </a:lnTo>
                    <a:lnTo>
                      <a:pt x="20" y="128"/>
                    </a:lnTo>
                    <a:lnTo>
                      <a:pt x="6" y="128"/>
                    </a:lnTo>
                    <a:lnTo>
                      <a:pt x="4" y="114"/>
                    </a:lnTo>
                    <a:lnTo>
                      <a:pt x="0" y="104"/>
                    </a:lnTo>
                    <a:lnTo>
                      <a:pt x="2" y="76"/>
                    </a:lnTo>
                    <a:lnTo>
                      <a:pt x="12" y="5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97" name="Freeform 224"/>
              <p:cNvSpPr>
                <a:spLocks/>
              </p:cNvSpPr>
              <p:nvPr/>
            </p:nvSpPr>
            <p:spPr bwMode="auto">
              <a:xfrm>
                <a:off x="5900476" y="2830644"/>
                <a:ext cx="161381" cy="89320"/>
              </a:xfrm>
              <a:custGeom>
                <a:avLst/>
                <a:gdLst/>
                <a:ahLst/>
                <a:cxnLst>
                  <a:cxn ang="0">
                    <a:pos x="16" y="6"/>
                  </a:cxn>
                  <a:cxn ang="0">
                    <a:pos x="30" y="0"/>
                  </a:cxn>
                  <a:cxn ang="0">
                    <a:pos x="44" y="14"/>
                  </a:cxn>
                  <a:cxn ang="0">
                    <a:pos x="60" y="22"/>
                  </a:cxn>
                  <a:cxn ang="0">
                    <a:pos x="72" y="30"/>
                  </a:cxn>
                  <a:cxn ang="0">
                    <a:pos x="88" y="40"/>
                  </a:cxn>
                  <a:cxn ang="0">
                    <a:pos x="104" y="44"/>
                  </a:cxn>
                  <a:cxn ang="0">
                    <a:pos x="128" y="46"/>
                  </a:cxn>
                  <a:cxn ang="0">
                    <a:pos x="128" y="58"/>
                  </a:cxn>
                  <a:cxn ang="0">
                    <a:pos x="130" y="70"/>
                  </a:cxn>
                  <a:cxn ang="0">
                    <a:pos x="102" y="72"/>
                  </a:cxn>
                  <a:cxn ang="0">
                    <a:pos x="88" y="66"/>
                  </a:cxn>
                  <a:cxn ang="0">
                    <a:pos x="72" y="54"/>
                  </a:cxn>
                  <a:cxn ang="0">
                    <a:pos x="48" y="52"/>
                  </a:cxn>
                  <a:cxn ang="0">
                    <a:pos x="34" y="46"/>
                  </a:cxn>
                  <a:cxn ang="0">
                    <a:pos x="20" y="36"/>
                  </a:cxn>
                  <a:cxn ang="0">
                    <a:pos x="0" y="30"/>
                  </a:cxn>
                  <a:cxn ang="0">
                    <a:pos x="4" y="14"/>
                  </a:cxn>
                  <a:cxn ang="0">
                    <a:pos x="16" y="6"/>
                  </a:cxn>
                </a:cxnLst>
                <a:rect l="0" t="0" r="r" b="b"/>
                <a:pathLst>
                  <a:path w="130" h="72">
                    <a:moveTo>
                      <a:pt x="16" y="6"/>
                    </a:moveTo>
                    <a:lnTo>
                      <a:pt x="30" y="0"/>
                    </a:lnTo>
                    <a:lnTo>
                      <a:pt x="44" y="14"/>
                    </a:lnTo>
                    <a:lnTo>
                      <a:pt x="60" y="22"/>
                    </a:lnTo>
                    <a:lnTo>
                      <a:pt x="72" y="30"/>
                    </a:lnTo>
                    <a:lnTo>
                      <a:pt x="88" y="40"/>
                    </a:lnTo>
                    <a:lnTo>
                      <a:pt x="104" y="44"/>
                    </a:lnTo>
                    <a:lnTo>
                      <a:pt x="128" y="46"/>
                    </a:lnTo>
                    <a:lnTo>
                      <a:pt x="128" y="58"/>
                    </a:lnTo>
                    <a:lnTo>
                      <a:pt x="130" y="70"/>
                    </a:lnTo>
                    <a:lnTo>
                      <a:pt x="102" y="72"/>
                    </a:lnTo>
                    <a:lnTo>
                      <a:pt x="88" y="66"/>
                    </a:lnTo>
                    <a:lnTo>
                      <a:pt x="72" y="54"/>
                    </a:lnTo>
                    <a:lnTo>
                      <a:pt x="48" y="52"/>
                    </a:lnTo>
                    <a:lnTo>
                      <a:pt x="34" y="46"/>
                    </a:lnTo>
                    <a:lnTo>
                      <a:pt x="20" y="36"/>
                    </a:lnTo>
                    <a:lnTo>
                      <a:pt x="0" y="30"/>
                    </a:lnTo>
                    <a:lnTo>
                      <a:pt x="4" y="14"/>
                    </a:lnTo>
                    <a:lnTo>
                      <a:pt x="16" y="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grpSp>
        <p:sp>
          <p:nvSpPr>
            <p:cNvPr id="300" name="Freeform 5"/>
            <p:cNvSpPr>
              <a:spLocks/>
            </p:cNvSpPr>
            <p:nvPr/>
          </p:nvSpPr>
          <p:spPr bwMode="auto">
            <a:xfrm>
              <a:off x="2013687" y="2783502"/>
              <a:ext cx="598349" cy="379613"/>
            </a:xfrm>
            <a:custGeom>
              <a:avLst/>
              <a:gdLst/>
              <a:ahLst/>
              <a:cxnLst>
                <a:cxn ang="0">
                  <a:pos x="76" y="18"/>
                </a:cxn>
                <a:cxn ang="0">
                  <a:pos x="146" y="18"/>
                </a:cxn>
                <a:cxn ang="0">
                  <a:pos x="196" y="38"/>
                </a:cxn>
                <a:cxn ang="0">
                  <a:pos x="226" y="62"/>
                </a:cxn>
                <a:cxn ang="0">
                  <a:pos x="258" y="58"/>
                </a:cxn>
                <a:cxn ang="0">
                  <a:pos x="282" y="96"/>
                </a:cxn>
                <a:cxn ang="0">
                  <a:pos x="318" y="116"/>
                </a:cxn>
                <a:cxn ang="0">
                  <a:pos x="308" y="152"/>
                </a:cxn>
                <a:cxn ang="0">
                  <a:pos x="312" y="192"/>
                </a:cxn>
                <a:cxn ang="0">
                  <a:pos x="338" y="234"/>
                </a:cxn>
                <a:cxn ang="0">
                  <a:pos x="376" y="244"/>
                </a:cxn>
                <a:cxn ang="0">
                  <a:pos x="424" y="220"/>
                </a:cxn>
                <a:cxn ang="0">
                  <a:pos x="442" y="192"/>
                </a:cxn>
                <a:cxn ang="0">
                  <a:pos x="482" y="194"/>
                </a:cxn>
                <a:cxn ang="0">
                  <a:pos x="470" y="220"/>
                </a:cxn>
                <a:cxn ang="0">
                  <a:pos x="464" y="246"/>
                </a:cxn>
                <a:cxn ang="0">
                  <a:pos x="452" y="246"/>
                </a:cxn>
                <a:cxn ang="0">
                  <a:pos x="416" y="254"/>
                </a:cxn>
                <a:cxn ang="0">
                  <a:pos x="424" y="272"/>
                </a:cxn>
                <a:cxn ang="0">
                  <a:pos x="412" y="282"/>
                </a:cxn>
                <a:cxn ang="0">
                  <a:pos x="402" y="288"/>
                </a:cxn>
                <a:cxn ang="0">
                  <a:pos x="392" y="300"/>
                </a:cxn>
                <a:cxn ang="0">
                  <a:pos x="364" y="280"/>
                </a:cxn>
                <a:cxn ang="0">
                  <a:pos x="338" y="284"/>
                </a:cxn>
                <a:cxn ang="0">
                  <a:pos x="298" y="276"/>
                </a:cxn>
                <a:cxn ang="0">
                  <a:pos x="254" y="260"/>
                </a:cxn>
                <a:cxn ang="0">
                  <a:pos x="218" y="240"/>
                </a:cxn>
                <a:cxn ang="0">
                  <a:pos x="186" y="212"/>
                </a:cxn>
                <a:cxn ang="0">
                  <a:pos x="192" y="186"/>
                </a:cxn>
                <a:cxn ang="0">
                  <a:pos x="156" y="146"/>
                </a:cxn>
                <a:cxn ang="0">
                  <a:pos x="126" y="120"/>
                </a:cxn>
                <a:cxn ang="0">
                  <a:pos x="100" y="86"/>
                </a:cxn>
                <a:cxn ang="0">
                  <a:pos x="72" y="48"/>
                </a:cxn>
                <a:cxn ang="0">
                  <a:pos x="50" y="20"/>
                </a:cxn>
                <a:cxn ang="0">
                  <a:pos x="40" y="38"/>
                </a:cxn>
                <a:cxn ang="0">
                  <a:pos x="64" y="76"/>
                </a:cxn>
                <a:cxn ang="0">
                  <a:pos x="90" y="108"/>
                </a:cxn>
                <a:cxn ang="0">
                  <a:pos x="106" y="146"/>
                </a:cxn>
                <a:cxn ang="0">
                  <a:pos x="120" y="156"/>
                </a:cxn>
                <a:cxn ang="0">
                  <a:pos x="108" y="158"/>
                </a:cxn>
                <a:cxn ang="0">
                  <a:pos x="84" y="134"/>
                </a:cxn>
                <a:cxn ang="0">
                  <a:pos x="72" y="108"/>
                </a:cxn>
                <a:cxn ang="0">
                  <a:pos x="48" y="98"/>
                </a:cxn>
                <a:cxn ang="0">
                  <a:pos x="42" y="84"/>
                </a:cxn>
                <a:cxn ang="0">
                  <a:pos x="46" y="74"/>
                </a:cxn>
                <a:cxn ang="0">
                  <a:pos x="30" y="56"/>
                </a:cxn>
                <a:cxn ang="0">
                  <a:pos x="12" y="24"/>
                </a:cxn>
              </a:cxnLst>
              <a:rect l="0" t="0" r="r" b="b"/>
              <a:pathLst>
                <a:path w="482" h="306">
                  <a:moveTo>
                    <a:pt x="0" y="2"/>
                  </a:moveTo>
                  <a:lnTo>
                    <a:pt x="32" y="0"/>
                  </a:lnTo>
                  <a:lnTo>
                    <a:pt x="76" y="18"/>
                  </a:lnTo>
                  <a:lnTo>
                    <a:pt x="92" y="24"/>
                  </a:lnTo>
                  <a:lnTo>
                    <a:pt x="138" y="24"/>
                  </a:lnTo>
                  <a:lnTo>
                    <a:pt x="146" y="18"/>
                  </a:lnTo>
                  <a:lnTo>
                    <a:pt x="166" y="14"/>
                  </a:lnTo>
                  <a:lnTo>
                    <a:pt x="186" y="30"/>
                  </a:lnTo>
                  <a:lnTo>
                    <a:pt x="196" y="38"/>
                  </a:lnTo>
                  <a:lnTo>
                    <a:pt x="198" y="54"/>
                  </a:lnTo>
                  <a:lnTo>
                    <a:pt x="214" y="64"/>
                  </a:lnTo>
                  <a:lnTo>
                    <a:pt x="226" y="62"/>
                  </a:lnTo>
                  <a:lnTo>
                    <a:pt x="228" y="52"/>
                  </a:lnTo>
                  <a:lnTo>
                    <a:pt x="236" y="48"/>
                  </a:lnTo>
                  <a:lnTo>
                    <a:pt x="258" y="58"/>
                  </a:lnTo>
                  <a:lnTo>
                    <a:pt x="264" y="72"/>
                  </a:lnTo>
                  <a:lnTo>
                    <a:pt x="274" y="84"/>
                  </a:lnTo>
                  <a:lnTo>
                    <a:pt x="282" y="96"/>
                  </a:lnTo>
                  <a:lnTo>
                    <a:pt x="290" y="108"/>
                  </a:lnTo>
                  <a:lnTo>
                    <a:pt x="306" y="114"/>
                  </a:lnTo>
                  <a:lnTo>
                    <a:pt x="318" y="116"/>
                  </a:lnTo>
                  <a:lnTo>
                    <a:pt x="314" y="124"/>
                  </a:lnTo>
                  <a:lnTo>
                    <a:pt x="310" y="136"/>
                  </a:lnTo>
                  <a:lnTo>
                    <a:pt x="308" y="152"/>
                  </a:lnTo>
                  <a:lnTo>
                    <a:pt x="308" y="162"/>
                  </a:lnTo>
                  <a:lnTo>
                    <a:pt x="308" y="174"/>
                  </a:lnTo>
                  <a:lnTo>
                    <a:pt x="312" y="192"/>
                  </a:lnTo>
                  <a:lnTo>
                    <a:pt x="322" y="210"/>
                  </a:lnTo>
                  <a:lnTo>
                    <a:pt x="330" y="222"/>
                  </a:lnTo>
                  <a:lnTo>
                    <a:pt x="338" y="234"/>
                  </a:lnTo>
                  <a:lnTo>
                    <a:pt x="348" y="240"/>
                  </a:lnTo>
                  <a:lnTo>
                    <a:pt x="360" y="244"/>
                  </a:lnTo>
                  <a:lnTo>
                    <a:pt x="376" y="244"/>
                  </a:lnTo>
                  <a:lnTo>
                    <a:pt x="396" y="240"/>
                  </a:lnTo>
                  <a:lnTo>
                    <a:pt x="416" y="236"/>
                  </a:lnTo>
                  <a:lnTo>
                    <a:pt x="424" y="220"/>
                  </a:lnTo>
                  <a:lnTo>
                    <a:pt x="424" y="210"/>
                  </a:lnTo>
                  <a:lnTo>
                    <a:pt x="428" y="200"/>
                  </a:lnTo>
                  <a:lnTo>
                    <a:pt x="442" y="192"/>
                  </a:lnTo>
                  <a:lnTo>
                    <a:pt x="452" y="192"/>
                  </a:lnTo>
                  <a:lnTo>
                    <a:pt x="470" y="192"/>
                  </a:lnTo>
                  <a:lnTo>
                    <a:pt x="482" y="194"/>
                  </a:lnTo>
                  <a:lnTo>
                    <a:pt x="478" y="206"/>
                  </a:lnTo>
                  <a:lnTo>
                    <a:pt x="472" y="214"/>
                  </a:lnTo>
                  <a:lnTo>
                    <a:pt x="470" y="220"/>
                  </a:lnTo>
                  <a:lnTo>
                    <a:pt x="468" y="232"/>
                  </a:lnTo>
                  <a:lnTo>
                    <a:pt x="468" y="244"/>
                  </a:lnTo>
                  <a:lnTo>
                    <a:pt x="464" y="246"/>
                  </a:lnTo>
                  <a:lnTo>
                    <a:pt x="460" y="240"/>
                  </a:lnTo>
                  <a:lnTo>
                    <a:pt x="456" y="242"/>
                  </a:lnTo>
                  <a:lnTo>
                    <a:pt x="452" y="246"/>
                  </a:lnTo>
                  <a:lnTo>
                    <a:pt x="446" y="252"/>
                  </a:lnTo>
                  <a:lnTo>
                    <a:pt x="434" y="252"/>
                  </a:lnTo>
                  <a:lnTo>
                    <a:pt x="416" y="254"/>
                  </a:lnTo>
                  <a:lnTo>
                    <a:pt x="414" y="258"/>
                  </a:lnTo>
                  <a:lnTo>
                    <a:pt x="416" y="266"/>
                  </a:lnTo>
                  <a:lnTo>
                    <a:pt x="424" y="272"/>
                  </a:lnTo>
                  <a:lnTo>
                    <a:pt x="428" y="278"/>
                  </a:lnTo>
                  <a:lnTo>
                    <a:pt x="424" y="280"/>
                  </a:lnTo>
                  <a:lnTo>
                    <a:pt x="412" y="282"/>
                  </a:lnTo>
                  <a:lnTo>
                    <a:pt x="408" y="280"/>
                  </a:lnTo>
                  <a:lnTo>
                    <a:pt x="406" y="284"/>
                  </a:lnTo>
                  <a:lnTo>
                    <a:pt x="402" y="288"/>
                  </a:lnTo>
                  <a:lnTo>
                    <a:pt x="400" y="294"/>
                  </a:lnTo>
                  <a:lnTo>
                    <a:pt x="398" y="306"/>
                  </a:lnTo>
                  <a:lnTo>
                    <a:pt x="392" y="300"/>
                  </a:lnTo>
                  <a:lnTo>
                    <a:pt x="382" y="290"/>
                  </a:lnTo>
                  <a:lnTo>
                    <a:pt x="372" y="284"/>
                  </a:lnTo>
                  <a:lnTo>
                    <a:pt x="364" y="280"/>
                  </a:lnTo>
                  <a:lnTo>
                    <a:pt x="356" y="278"/>
                  </a:lnTo>
                  <a:lnTo>
                    <a:pt x="346" y="280"/>
                  </a:lnTo>
                  <a:lnTo>
                    <a:pt x="338" y="284"/>
                  </a:lnTo>
                  <a:lnTo>
                    <a:pt x="328" y="286"/>
                  </a:lnTo>
                  <a:lnTo>
                    <a:pt x="312" y="282"/>
                  </a:lnTo>
                  <a:lnTo>
                    <a:pt x="298" y="276"/>
                  </a:lnTo>
                  <a:lnTo>
                    <a:pt x="282" y="270"/>
                  </a:lnTo>
                  <a:lnTo>
                    <a:pt x="264" y="264"/>
                  </a:lnTo>
                  <a:lnTo>
                    <a:pt x="254" y="260"/>
                  </a:lnTo>
                  <a:lnTo>
                    <a:pt x="246" y="248"/>
                  </a:lnTo>
                  <a:lnTo>
                    <a:pt x="232" y="248"/>
                  </a:lnTo>
                  <a:lnTo>
                    <a:pt x="218" y="240"/>
                  </a:lnTo>
                  <a:lnTo>
                    <a:pt x="204" y="232"/>
                  </a:lnTo>
                  <a:lnTo>
                    <a:pt x="192" y="222"/>
                  </a:lnTo>
                  <a:lnTo>
                    <a:pt x="186" y="212"/>
                  </a:lnTo>
                  <a:lnTo>
                    <a:pt x="186" y="202"/>
                  </a:lnTo>
                  <a:lnTo>
                    <a:pt x="192" y="196"/>
                  </a:lnTo>
                  <a:lnTo>
                    <a:pt x="192" y="186"/>
                  </a:lnTo>
                  <a:lnTo>
                    <a:pt x="178" y="168"/>
                  </a:lnTo>
                  <a:lnTo>
                    <a:pt x="168" y="156"/>
                  </a:lnTo>
                  <a:lnTo>
                    <a:pt x="156" y="146"/>
                  </a:lnTo>
                  <a:lnTo>
                    <a:pt x="146" y="134"/>
                  </a:lnTo>
                  <a:lnTo>
                    <a:pt x="134" y="126"/>
                  </a:lnTo>
                  <a:lnTo>
                    <a:pt x="126" y="120"/>
                  </a:lnTo>
                  <a:lnTo>
                    <a:pt x="126" y="106"/>
                  </a:lnTo>
                  <a:lnTo>
                    <a:pt x="110" y="96"/>
                  </a:lnTo>
                  <a:lnTo>
                    <a:pt x="100" y="86"/>
                  </a:lnTo>
                  <a:lnTo>
                    <a:pt x="88" y="70"/>
                  </a:lnTo>
                  <a:lnTo>
                    <a:pt x="78" y="60"/>
                  </a:lnTo>
                  <a:lnTo>
                    <a:pt x="72" y="48"/>
                  </a:lnTo>
                  <a:lnTo>
                    <a:pt x="66" y="34"/>
                  </a:lnTo>
                  <a:lnTo>
                    <a:pt x="64" y="28"/>
                  </a:lnTo>
                  <a:lnTo>
                    <a:pt x="50" y="20"/>
                  </a:lnTo>
                  <a:lnTo>
                    <a:pt x="38" y="20"/>
                  </a:lnTo>
                  <a:lnTo>
                    <a:pt x="36" y="26"/>
                  </a:lnTo>
                  <a:lnTo>
                    <a:pt x="40" y="38"/>
                  </a:lnTo>
                  <a:lnTo>
                    <a:pt x="46" y="52"/>
                  </a:lnTo>
                  <a:lnTo>
                    <a:pt x="56" y="62"/>
                  </a:lnTo>
                  <a:lnTo>
                    <a:pt x="64" y="76"/>
                  </a:lnTo>
                  <a:lnTo>
                    <a:pt x="72" y="86"/>
                  </a:lnTo>
                  <a:lnTo>
                    <a:pt x="80" y="96"/>
                  </a:lnTo>
                  <a:lnTo>
                    <a:pt x="90" y="108"/>
                  </a:lnTo>
                  <a:lnTo>
                    <a:pt x="98" y="124"/>
                  </a:lnTo>
                  <a:lnTo>
                    <a:pt x="104" y="136"/>
                  </a:lnTo>
                  <a:lnTo>
                    <a:pt x="106" y="146"/>
                  </a:lnTo>
                  <a:lnTo>
                    <a:pt x="114" y="146"/>
                  </a:lnTo>
                  <a:lnTo>
                    <a:pt x="118" y="152"/>
                  </a:lnTo>
                  <a:lnTo>
                    <a:pt x="120" y="156"/>
                  </a:lnTo>
                  <a:lnTo>
                    <a:pt x="122" y="166"/>
                  </a:lnTo>
                  <a:lnTo>
                    <a:pt x="114" y="170"/>
                  </a:lnTo>
                  <a:lnTo>
                    <a:pt x="108" y="158"/>
                  </a:lnTo>
                  <a:lnTo>
                    <a:pt x="100" y="152"/>
                  </a:lnTo>
                  <a:lnTo>
                    <a:pt x="92" y="144"/>
                  </a:lnTo>
                  <a:lnTo>
                    <a:pt x="84" y="134"/>
                  </a:lnTo>
                  <a:lnTo>
                    <a:pt x="82" y="126"/>
                  </a:lnTo>
                  <a:lnTo>
                    <a:pt x="80" y="116"/>
                  </a:lnTo>
                  <a:lnTo>
                    <a:pt x="72" y="108"/>
                  </a:lnTo>
                  <a:lnTo>
                    <a:pt x="66" y="104"/>
                  </a:lnTo>
                  <a:lnTo>
                    <a:pt x="56" y="102"/>
                  </a:lnTo>
                  <a:lnTo>
                    <a:pt x="48" y="98"/>
                  </a:lnTo>
                  <a:lnTo>
                    <a:pt x="40" y="90"/>
                  </a:lnTo>
                  <a:lnTo>
                    <a:pt x="38" y="86"/>
                  </a:lnTo>
                  <a:lnTo>
                    <a:pt x="42" y="84"/>
                  </a:lnTo>
                  <a:lnTo>
                    <a:pt x="46" y="84"/>
                  </a:lnTo>
                  <a:lnTo>
                    <a:pt x="48" y="80"/>
                  </a:lnTo>
                  <a:lnTo>
                    <a:pt x="46" y="74"/>
                  </a:lnTo>
                  <a:lnTo>
                    <a:pt x="42" y="64"/>
                  </a:lnTo>
                  <a:lnTo>
                    <a:pt x="38" y="60"/>
                  </a:lnTo>
                  <a:lnTo>
                    <a:pt x="30" y="56"/>
                  </a:lnTo>
                  <a:lnTo>
                    <a:pt x="22" y="46"/>
                  </a:lnTo>
                  <a:lnTo>
                    <a:pt x="16" y="32"/>
                  </a:lnTo>
                  <a:lnTo>
                    <a:pt x="12" y="24"/>
                  </a:lnTo>
                  <a:lnTo>
                    <a:pt x="8" y="14"/>
                  </a:lnTo>
                  <a:lnTo>
                    <a:pt x="0" y="2"/>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grpSp>
          <p:nvGrpSpPr>
            <p:cNvPr id="301" name="Group 300"/>
            <p:cNvGrpSpPr/>
            <p:nvPr/>
          </p:nvGrpSpPr>
          <p:grpSpPr>
            <a:xfrm>
              <a:off x="1844858" y="1212944"/>
              <a:ext cx="2239465" cy="888246"/>
              <a:chOff x="1844858" y="1212944"/>
              <a:chExt cx="2239465" cy="888246"/>
            </a:xfrm>
            <a:grpFill/>
          </p:grpSpPr>
          <p:sp>
            <p:nvSpPr>
              <p:cNvPr id="466" name="Freeform 3"/>
              <p:cNvSpPr>
                <a:spLocks/>
              </p:cNvSpPr>
              <p:nvPr/>
            </p:nvSpPr>
            <p:spPr bwMode="auto">
              <a:xfrm>
                <a:off x="3848459" y="1897737"/>
                <a:ext cx="206071" cy="101726"/>
              </a:xfrm>
              <a:custGeom>
                <a:avLst/>
                <a:gdLst/>
                <a:ahLst/>
                <a:cxnLst>
                  <a:cxn ang="0">
                    <a:pos x="14" y="28"/>
                  </a:cxn>
                  <a:cxn ang="0">
                    <a:pos x="0" y="28"/>
                  </a:cxn>
                  <a:cxn ang="0">
                    <a:pos x="6" y="18"/>
                  </a:cxn>
                  <a:cxn ang="0">
                    <a:pos x="10" y="10"/>
                  </a:cxn>
                  <a:cxn ang="0">
                    <a:pos x="20" y="2"/>
                  </a:cxn>
                  <a:cxn ang="0">
                    <a:pos x="30" y="6"/>
                  </a:cxn>
                  <a:cxn ang="0">
                    <a:pos x="42" y="14"/>
                  </a:cxn>
                  <a:cxn ang="0">
                    <a:pos x="44" y="24"/>
                  </a:cxn>
                  <a:cxn ang="0">
                    <a:pos x="48" y="28"/>
                  </a:cxn>
                  <a:cxn ang="0">
                    <a:pos x="54" y="24"/>
                  </a:cxn>
                  <a:cxn ang="0">
                    <a:pos x="58" y="18"/>
                  </a:cxn>
                  <a:cxn ang="0">
                    <a:pos x="64" y="12"/>
                  </a:cxn>
                  <a:cxn ang="0">
                    <a:pos x="68" y="16"/>
                  </a:cxn>
                  <a:cxn ang="0">
                    <a:pos x="72" y="22"/>
                  </a:cxn>
                  <a:cxn ang="0">
                    <a:pos x="80" y="14"/>
                  </a:cxn>
                  <a:cxn ang="0">
                    <a:pos x="86" y="8"/>
                  </a:cxn>
                  <a:cxn ang="0">
                    <a:pos x="92" y="12"/>
                  </a:cxn>
                  <a:cxn ang="0">
                    <a:pos x="104" y="14"/>
                  </a:cxn>
                  <a:cxn ang="0">
                    <a:pos x="118" y="8"/>
                  </a:cxn>
                  <a:cxn ang="0">
                    <a:pos x="128" y="0"/>
                  </a:cxn>
                  <a:cxn ang="0">
                    <a:pos x="140" y="12"/>
                  </a:cxn>
                  <a:cxn ang="0">
                    <a:pos x="150" y="16"/>
                  </a:cxn>
                  <a:cxn ang="0">
                    <a:pos x="158" y="24"/>
                  </a:cxn>
                  <a:cxn ang="0">
                    <a:pos x="166" y="34"/>
                  </a:cxn>
                  <a:cxn ang="0">
                    <a:pos x="166" y="42"/>
                  </a:cxn>
                  <a:cxn ang="0">
                    <a:pos x="156" y="50"/>
                  </a:cxn>
                  <a:cxn ang="0">
                    <a:pos x="140" y="60"/>
                  </a:cxn>
                  <a:cxn ang="0">
                    <a:pos x="120" y="68"/>
                  </a:cxn>
                  <a:cxn ang="0">
                    <a:pos x="102" y="74"/>
                  </a:cxn>
                  <a:cxn ang="0">
                    <a:pos x="88" y="82"/>
                  </a:cxn>
                  <a:cxn ang="0">
                    <a:pos x="74" y="82"/>
                  </a:cxn>
                  <a:cxn ang="0">
                    <a:pos x="58" y="76"/>
                  </a:cxn>
                  <a:cxn ang="0">
                    <a:pos x="48" y="70"/>
                  </a:cxn>
                  <a:cxn ang="0">
                    <a:pos x="18" y="70"/>
                  </a:cxn>
                  <a:cxn ang="0">
                    <a:pos x="32" y="62"/>
                  </a:cxn>
                  <a:cxn ang="0">
                    <a:pos x="34" y="52"/>
                  </a:cxn>
                  <a:cxn ang="0">
                    <a:pos x="26" y="48"/>
                  </a:cxn>
                  <a:cxn ang="0">
                    <a:pos x="14" y="46"/>
                  </a:cxn>
                  <a:cxn ang="0">
                    <a:pos x="2" y="44"/>
                  </a:cxn>
                  <a:cxn ang="0">
                    <a:pos x="18" y="38"/>
                  </a:cxn>
                  <a:cxn ang="0">
                    <a:pos x="30" y="32"/>
                  </a:cxn>
                  <a:cxn ang="0">
                    <a:pos x="24" y="28"/>
                  </a:cxn>
                  <a:cxn ang="0">
                    <a:pos x="14" y="28"/>
                  </a:cxn>
                </a:cxnLst>
                <a:rect l="0" t="0" r="r" b="b"/>
                <a:pathLst>
                  <a:path w="166" h="82">
                    <a:moveTo>
                      <a:pt x="14" y="28"/>
                    </a:moveTo>
                    <a:lnTo>
                      <a:pt x="0" y="28"/>
                    </a:lnTo>
                    <a:lnTo>
                      <a:pt x="6" y="18"/>
                    </a:lnTo>
                    <a:lnTo>
                      <a:pt x="10" y="10"/>
                    </a:lnTo>
                    <a:lnTo>
                      <a:pt x="20" y="2"/>
                    </a:lnTo>
                    <a:lnTo>
                      <a:pt x="30" y="6"/>
                    </a:lnTo>
                    <a:lnTo>
                      <a:pt x="42" y="14"/>
                    </a:lnTo>
                    <a:lnTo>
                      <a:pt x="44" y="24"/>
                    </a:lnTo>
                    <a:lnTo>
                      <a:pt x="48" y="28"/>
                    </a:lnTo>
                    <a:lnTo>
                      <a:pt x="54" y="24"/>
                    </a:lnTo>
                    <a:lnTo>
                      <a:pt x="58" y="18"/>
                    </a:lnTo>
                    <a:lnTo>
                      <a:pt x="64" y="12"/>
                    </a:lnTo>
                    <a:lnTo>
                      <a:pt x="68" y="16"/>
                    </a:lnTo>
                    <a:lnTo>
                      <a:pt x="72" y="22"/>
                    </a:lnTo>
                    <a:lnTo>
                      <a:pt x="80" y="14"/>
                    </a:lnTo>
                    <a:lnTo>
                      <a:pt x="86" y="8"/>
                    </a:lnTo>
                    <a:lnTo>
                      <a:pt x="92" y="12"/>
                    </a:lnTo>
                    <a:lnTo>
                      <a:pt x="104" y="14"/>
                    </a:lnTo>
                    <a:lnTo>
                      <a:pt x="118" y="8"/>
                    </a:lnTo>
                    <a:lnTo>
                      <a:pt x="128" y="0"/>
                    </a:lnTo>
                    <a:lnTo>
                      <a:pt x="140" y="12"/>
                    </a:lnTo>
                    <a:lnTo>
                      <a:pt x="150" y="16"/>
                    </a:lnTo>
                    <a:lnTo>
                      <a:pt x="158" y="24"/>
                    </a:lnTo>
                    <a:lnTo>
                      <a:pt x="166" y="34"/>
                    </a:lnTo>
                    <a:lnTo>
                      <a:pt x="166" y="42"/>
                    </a:lnTo>
                    <a:lnTo>
                      <a:pt x="156" y="50"/>
                    </a:lnTo>
                    <a:lnTo>
                      <a:pt x="140" y="60"/>
                    </a:lnTo>
                    <a:lnTo>
                      <a:pt x="120" y="68"/>
                    </a:lnTo>
                    <a:lnTo>
                      <a:pt x="102" y="74"/>
                    </a:lnTo>
                    <a:lnTo>
                      <a:pt x="88" y="82"/>
                    </a:lnTo>
                    <a:lnTo>
                      <a:pt x="74" y="82"/>
                    </a:lnTo>
                    <a:lnTo>
                      <a:pt x="58" y="76"/>
                    </a:lnTo>
                    <a:lnTo>
                      <a:pt x="48" y="70"/>
                    </a:lnTo>
                    <a:lnTo>
                      <a:pt x="18" y="70"/>
                    </a:lnTo>
                    <a:lnTo>
                      <a:pt x="32" y="62"/>
                    </a:lnTo>
                    <a:lnTo>
                      <a:pt x="34" y="52"/>
                    </a:lnTo>
                    <a:lnTo>
                      <a:pt x="26" y="48"/>
                    </a:lnTo>
                    <a:lnTo>
                      <a:pt x="14" y="46"/>
                    </a:lnTo>
                    <a:lnTo>
                      <a:pt x="2" y="44"/>
                    </a:lnTo>
                    <a:lnTo>
                      <a:pt x="18" y="38"/>
                    </a:lnTo>
                    <a:lnTo>
                      <a:pt x="30" y="32"/>
                    </a:lnTo>
                    <a:lnTo>
                      <a:pt x="24" y="28"/>
                    </a:lnTo>
                    <a:lnTo>
                      <a:pt x="14" y="28"/>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67" name="Freeform 4"/>
              <p:cNvSpPr>
                <a:spLocks/>
              </p:cNvSpPr>
              <p:nvPr/>
            </p:nvSpPr>
            <p:spPr bwMode="auto">
              <a:xfrm>
                <a:off x="2890107" y="1212944"/>
                <a:ext cx="1194216" cy="888246"/>
              </a:xfrm>
              <a:custGeom>
                <a:avLst/>
                <a:gdLst/>
                <a:ahLst/>
                <a:cxnLst>
                  <a:cxn ang="0">
                    <a:pos x="676" y="508"/>
                  </a:cxn>
                  <a:cxn ang="0">
                    <a:pos x="628" y="526"/>
                  </a:cxn>
                  <a:cxn ang="0">
                    <a:pos x="546" y="572"/>
                  </a:cxn>
                  <a:cxn ang="0">
                    <a:pos x="510" y="592"/>
                  </a:cxn>
                  <a:cxn ang="0">
                    <a:pos x="502" y="636"/>
                  </a:cxn>
                  <a:cxn ang="0">
                    <a:pos x="482" y="664"/>
                  </a:cxn>
                  <a:cxn ang="0">
                    <a:pos x="428" y="702"/>
                  </a:cxn>
                  <a:cxn ang="0">
                    <a:pos x="390" y="700"/>
                  </a:cxn>
                  <a:cxn ang="0">
                    <a:pos x="348" y="634"/>
                  </a:cxn>
                  <a:cxn ang="0">
                    <a:pos x="340" y="600"/>
                  </a:cxn>
                  <a:cxn ang="0">
                    <a:pos x="312" y="546"/>
                  </a:cxn>
                  <a:cxn ang="0">
                    <a:pos x="312" y="516"/>
                  </a:cxn>
                  <a:cxn ang="0">
                    <a:pos x="346" y="522"/>
                  </a:cxn>
                  <a:cxn ang="0">
                    <a:pos x="356" y="466"/>
                  </a:cxn>
                  <a:cxn ang="0">
                    <a:pos x="296" y="436"/>
                  </a:cxn>
                  <a:cxn ang="0">
                    <a:pos x="330" y="414"/>
                  </a:cxn>
                  <a:cxn ang="0">
                    <a:pos x="274" y="414"/>
                  </a:cxn>
                  <a:cxn ang="0">
                    <a:pos x="238" y="306"/>
                  </a:cxn>
                  <a:cxn ang="0">
                    <a:pos x="148" y="262"/>
                  </a:cxn>
                  <a:cxn ang="0">
                    <a:pos x="100" y="272"/>
                  </a:cxn>
                  <a:cxn ang="0">
                    <a:pos x="68" y="256"/>
                  </a:cxn>
                  <a:cxn ang="0">
                    <a:pos x="24" y="240"/>
                  </a:cxn>
                  <a:cxn ang="0">
                    <a:pos x="102" y="222"/>
                  </a:cxn>
                  <a:cxn ang="0">
                    <a:pos x="8" y="206"/>
                  </a:cxn>
                  <a:cxn ang="0">
                    <a:pos x="58" y="180"/>
                  </a:cxn>
                  <a:cxn ang="0">
                    <a:pos x="124" y="134"/>
                  </a:cxn>
                  <a:cxn ang="0">
                    <a:pos x="128" y="102"/>
                  </a:cxn>
                  <a:cxn ang="0">
                    <a:pos x="182" y="70"/>
                  </a:cxn>
                  <a:cxn ang="0">
                    <a:pos x="230" y="68"/>
                  </a:cxn>
                  <a:cxn ang="0">
                    <a:pos x="296" y="50"/>
                  </a:cxn>
                  <a:cxn ang="0">
                    <a:pos x="344" y="66"/>
                  </a:cxn>
                  <a:cxn ang="0">
                    <a:pos x="374" y="44"/>
                  </a:cxn>
                  <a:cxn ang="0">
                    <a:pos x="400" y="40"/>
                  </a:cxn>
                  <a:cxn ang="0">
                    <a:pos x="478" y="14"/>
                  </a:cxn>
                  <a:cxn ang="0">
                    <a:pos x="618" y="0"/>
                  </a:cxn>
                  <a:cxn ang="0">
                    <a:pos x="756" y="18"/>
                  </a:cxn>
                  <a:cxn ang="0">
                    <a:pos x="738" y="56"/>
                  </a:cxn>
                  <a:cxn ang="0">
                    <a:pos x="754" y="66"/>
                  </a:cxn>
                  <a:cxn ang="0">
                    <a:pos x="760" y="76"/>
                  </a:cxn>
                  <a:cxn ang="0">
                    <a:pos x="806" y="66"/>
                  </a:cxn>
                  <a:cxn ang="0">
                    <a:pos x="792" y="102"/>
                  </a:cxn>
                  <a:cxn ang="0">
                    <a:pos x="884" y="68"/>
                  </a:cxn>
                  <a:cxn ang="0">
                    <a:pos x="948" y="90"/>
                  </a:cxn>
                  <a:cxn ang="0">
                    <a:pos x="872" y="110"/>
                  </a:cxn>
                  <a:cxn ang="0">
                    <a:pos x="888" y="130"/>
                  </a:cxn>
                  <a:cxn ang="0">
                    <a:pos x="866" y="138"/>
                  </a:cxn>
                  <a:cxn ang="0">
                    <a:pos x="842" y="170"/>
                  </a:cxn>
                  <a:cxn ang="0">
                    <a:pos x="848" y="212"/>
                  </a:cxn>
                  <a:cxn ang="0">
                    <a:pos x="840" y="228"/>
                  </a:cxn>
                  <a:cxn ang="0">
                    <a:pos x="860" y="258"/>
                  </a:cxn>
                  <a:cxn ang="0">
                    <a:pos x="814" y="248"/>
                  </a:cxn>
                  <a:cxn ang="0">
                    <a:pos x="848" y="296"/>
                  </a:cxn>
                  <a:cxn ang="0">
                    <a:pos x="850" y="324"/>
                  </a:cxn>
                  <a:cxn ang="0">
                    <a:pos x="830" y="350"/>
                  </a:cxn>
                  <a:cxn ang="0">
                    <a:pos x="756" y="360"/>
                  </a:cxn>
                  <a:cxn ang="0">
                    <a:pos x="800" y="400"/>
                  </a:cxn>
                  <a:cxn ang="0">
                    <a:pos x="804" y="410"/>
                  </a:cxn>
                  <a:cxn ang="0">
                    <a:pos x="756" y="416"/>
                  </a:cxn>
                  <a:cxn ang="0">
                    <a:pos x="778" y="452"/>
                  </a:cxn>
                </a:cxnLst>
                <a:rect l="0" t="0" r="r" b="b"/>
                <a:pathLst>
                  <a:path w="962" h="716">
                    <a:moveTo>
                      <a:pt x="790" y="462"/>
                    </a:moveTo>
                    <a:lnTo>
                      <a:pt x="752" y="484"/>
                    </a:lnTo>
                    <a:lnTo>
                      <a:pt x="736" y="496"/>
                    </a:lnTo>
                    <a:lnTo>
                      <a:pt x="676" y="508"/>
                    </a:lnTo>
                    <a:lnTo>
                      <a:pt x="658" y="512"/>
                    </a:lnTo>
                    <a:lnTo>
                      <a:pt x="646" y="506"/>
                    </a:lnTo>
                    <a:lnTo>
                      <a:pt x="642" y="514"/>
                    </a:lnTo>
                    <a:lnTo>
                      <a:pt x="628" y="526"/>
                    </a:lnTo>
                    <a:lnTo>
                      <a:pt x="608" y="552"/>
                    </a:lnTo>
                    <a:lnTo>
                      <a:pt x="582" y="564"/>
                    </a:lnTo>
                    <a:lnTo>
                      <a:pt x="560" y="572"/>
                    </a:lnTo>
                    <a:lnTo>
                      <a:pt x="546" y="572"/>
                    </a:lnTo>
                    <a:lnTo>
                      <a:pt x="524" y="576"/>
                    </a:lnTo>
                    <a:lnTo>
                      <a:pt x="518" y="582"/>
                    </a:lnTo>
                    <a:lnTo>
                      <a:pt x="518" y="588"/>
                    </a:lnTo>
                    <a:lnTo>
                      <a:pt x="510" y="592"/>
                    </a:lnTo>
                    <a:lnTo>
                      <a:pt x="512" y="606"/>
                    </a:lnTo>
                    <a:lnTo>
                      <a:pt x="504" y="612"/>
                    </a:lnTo>
                    <a:lnTo>
                      <a:pt x="508" y="620"/>
                    </a:lnTo>
                    <a:lnTo>
                      <a:pt x="502" y="636"/>
                    </a:lnTo>
                    <a:lnTo>
                      <a:pt x="486" y="648"/>
                    </a:lnTo>
                    <a:lnTo>
                      <a:pt x="474" y="650"/>
                    </a:lnTo>
                    <a:lnTo>
                      <a:pt x="480" y="658"/>
                    </a:lnTo>
                    <a:lnTo>
                      <a:pt x="482" y="664"/>
                    </a:lnTo>
                    <a:lnTo>
                      <a:pt x="476" y="686"/>
                    </a:lnTo>
                    <a:lnTo>
                      <a:pt x="462" y="716"/>
                    </a:lnTo>
                    <a:lnTo>
                      <a:pt x="444" y="714"/>
                    </a:lnTo>
                    <a:lnTo>
                      <a:pt x="428" y="702"/>
                    </a:lnTo>
                    <a:lnTo>
                      <a:pt x="426" y="690"/>
                    </a:lnTo>
                    <a:lnTo>
                      <a:pt x="416" y="694"/>
                    </a:lnTo>
                    <a:lnTo>
                      <a:pt x="406" y="694"/>
                    </a:lnTo>
                    <a:lnTo>
                      <a:pt x="390" y="700"/>
                    </a:lnTo>
                    <a:lnTo>
                      <a:pt x="374" y="672"/>
                    </a:lnTo>
                    <a:lnTo>
                      <a:pt x="356" y="654"/>
                    </a:lnTo>
                    <a:lnTo>
                      <a:pt x="362" y="644"/>
                    </a:lnTo>
                    <a:lnTo>
                      <a:pt x="348" y="634"/>
                    </a:lnTo>
                    <a:lnTo>
                      <a:pt x="348" y="618"/>
                    </a:lnTo>
                    <a:lnTo>
                      <a:pt x="360" y="604"/>
                    </a:lnTo>
                    <a:lnTo>
                      <a:pt x="354" y="594"/>
                    </a:lnTo>
                    <a:lnTo>
                      <a:pt x="340" y="600"/>
                    </a:lnTo>
                    <a:lnTo>
                      <a:pt x="324" y="588"/>
                    </a:lnTo>
                    <a:lnTo>
                      <a:pt x="312" y="572"/>
                    </a:lnTo>
                    <a:lnTo>
                      <a:pt x="304" y="560"/>
                    </a:lnTo>
                    <a:lnTo>
                      <a:pt x="312" y="546"/>
                    </a:lnTo>
                    <a:lnTo>
                      <a:pt x="316" y="540"/>
                    </a:lnTo>
                    <a:lnTo>
                      <a:pt x="304" y="540"/>
                    </a:lnTo>
                    <a:lnTo>
                      <a:pt x="302" y="528"/>
                    </a:lnTo>
                    <a:lnTo>
                      <a:pt x="312" y="516"/>
                    </a:lnTo>
                    <a:lnTo>
                      <a:pt x="318" y="516"/>
                    </a:lnTo>
                    <a:lnTo>
                      <a:pt x="336" y="520"/>
                    </a:lnTo>
                    <a:lnTo>
                      <a:pt x="342" y="522"/>
                    </a:lnTo>
                    <a:lnTo>
                      <a:pt x="346" y="522"/>
                    </a:lnTo>
                    <a:lnTo>
                      <a:pt x="348" y="520"/>
                    </a:lnTo>
                    <a:lnTo>
                      <a:pt x="344" y="500"/>
                    </a:lnTo>
                    <a:lnTo>
                      <a:pt x="344" y="478"/>
                    </a:lnTo>
                    <a:lnTo>
                      <a:pt x="356" y="466"/>
                    </a:lnTo>
                    <a:lnTo>
                      <a:pt x="352" y="456"/>
                    </a:lnTo>
                    <a:lnTo>
                      <a:pt x="330" y="456"/>
                    </a:lnTo>
                    <a:lnTo>
                      <a:pt x="310" y="444"/>
                    </a:lnTo>
                    <a:lnTo>
                      <a:pt x="296" y="436"/>
                    </a:lnTo>
                    <a:lnTo>
                      <a:pt x="318" y="434"/>
                    </a:lnTo>
                    <a:lnTo>
                      <a:pt x="342" y="442"/>
                    </a:lnTo>
                    <a:lnTo>
                      <a:pt x="344" y="430"/>
                    </a:lnTo>
                    <a:lnTo>
                      <a:pt x="330" y="414"/>
                    </a:lnTo>
                    <a:lnTo>
                      <a:pt x="320" y="410"/>
                    </a:lnTo>
                    <a:lnTo>
                      <a:pt x="304" y="400"/>
                    </a:lnTo>
                    <a:lnTo>
                      <a:pt x="296" y="412"/>
                    </a:lnTo>
                    <a:lnTo>
                      <a:pt x="274" y="414"/>
                    </a:lnTo>
                    <a:lnTo>
                      <a:pt x="274" y="398"/>
                    </a:lnTo>
                    <a:lnTo>
                      <a:pt x="288" y="378"/>
                    </a:lnTo>
                    <a:lnTo>
                      <a:pt x="264" y="332"/>
                    </a:lnTo>
                    <a:lnTo>
                      <a:pt x="238" y="306"/>
                    </a:lnTo>
                    <a:lnTo>
                      <a:pt x="228" y="294"/>
                    </a:lnTo>
                    <a:lnTo>
                      <a:pt x="226" y="284"/>
                    </a:lnTo>
                    <a:lnTo>
                      <a:pt x="196" y="274"/>
                    </a:lnTo>
                    <a:lnTo>
                      <a:pt x="148" y="262"/>
                    </a:lnTo>
                    <a:lnTo>
                      <a:pt x="138" y="266"/>
                    </a:lnTo>
                    <a:lnTo>
                      <a:pt x="118" y="274"/>
                    </a:lnTo>
                    <a:lnTo>
                      <a:pt x="106" y="264"/>
                    </a:lnTo>
                    <a:lnTo>
                      <a:pt x="100" y="272"/>
                    </a:lnTo>
                    <a:lnTo>
                      <a:pt x="94" y="276"/>
                    </a:lnTo>
                    <a:lnTo>
                      <a:pt x="76" y="272"/>
                    </a:lnTo>
                    <a:lnTo>
                      <a:pt x="52" y="262"/>
                    </a:lnTo>
                    <a:lnTo>
                      <a:pt x="68" y="256"/>
                    </a:lnTo>
                    <a:lnTo>
                      <a:pt x="76" y="252"/>
                    </a:lnTo>
                    <a:lnTo>
                      <a:pt x="62" y="250"/>
                    </a:lnTo>
                    <a:lnTo>
                      <a:pt x="42" y="250"/>
                    </a:lnTo>
                    <a:lnTo>
                      <a:pt x="24" y="240"/>
                    </a:lnTo>
                    <a:lnTo>
                      <a:pt x="30" y="234"/>
                    </a:lnTo>
                    <a:lnTo>
                      <a:pt x="60" y="234"/>
                    </a:lnTo>
                    <a:lnTo>
                      <a:pt x="100" y="230"/>
                    </a:lnTo>
                    <a:lnTo>
                      <a:pt x="102" y="222"/>
                    </a:lnTo>
                    <a:lnTo>
                      <a:pt x="84" y="222"/>
                    </a:lnTo>
                    <a:lnTo>
                      <a:pt x="62" y="224"/>
                    </a:lnTo>
                    <a:lnTo>
                      <a:pt x="40" y="220"/>
                    </a:lnTo>
                    <a:lnTo>
                      <a:pt x="8" y="206"/>
                    </a:lnTo>
                    <a:lnTo>
                      <a:pt x="0" y="196"/>
                    </a:lnTo>
                    <a:lnTo>
                      <a:pt x="8" y="188"/>
                    </a:lnTo>
                    <a:lnTo>
                      <a:pt x="32" y="184"/>
                    </a:lnTo>
                    <a:lnTo>
                      <a:pt x="58" y="180"/>
                    </a:lnTo>
                    <a:lnTo>
                      <a:pt x="76" y="170"/>
                    </a:lnTo>
                    <a:lnTo>
                      <a:pt x="106" y="170"/>
                    </a:lnTo>
                    <a:lnTo>
                      <a:pt x="122" y="156"/>
                    </a:lnTo>
                    <a:lnTo>
                      <a:pt x="124" y="134"/>
                    </a:lnTo>
                    <a:lnTo>
                      <a:pt x="112" y="140"/>
                    </a:lnTo>
                    <a:lnTo>
                      <a:pt x="82" y="128"/>
                    </a:lnTo>
                    <a:lnTo>
                      <a:pt x="102" y="114"/>
                    </a:lnTo>
                    <a:lnTo>
                      <a:pt x="128" y="102"/>
                    </a:lnTo>
                    <a:lnTo>
                      <a:pt x="160" y="92"/>
                    </a:lnTo>
                    <a:lnTo>
                      <a:pt x="184" y="100"/>
                    </a:lnTo>
                    <a:lnTo>
                      <a:pt x="190" y="80"/>
                    </a:lnTo>
                    <a:lnTo>
                      <a:pt x="182" y="70"/>
                    </a:lnTo>
                    <a:lnTo>
                      <a:pt x="212" y="66"/>
                    </a:lnTo>
                    <a:lnTo>
                      <a:pt x="222" y="76"/>
                    </a:lnTo>
                    <a:lnTo>
                      <a:pt x="238" y="80"/>
                    </a:lnTo>
                    <a:lnTo>
                      <a:pt x="230" y="68"/>
                    </a:lnTo>
                    <a:lnTo>
                      <a:pt x="226" y="62"/>
                    </a:lnTo>
                    <a:lnTo>
                      <a:pt x="224" y="60"/>
                    </a:lnTo>
                    <a:lnTo>
                      <a:pt x="224" y="58"/>
                    </a:lnTo>
                    <a:lnTo>
                      <a:pt x="296" y="50"/>
                    </a:lnTo>
                    <a:lnTo>
                      <a:pt x="304" y="70"/>
                    </a:lnTo>
                    <a:lnTo>
                      <a:pt x="316" y="66"/>
                    </a:lnTo>
                    <a:lnTo>
                      <a:pt x="312" y="48"/>
                    </a:lnTo>
                    <a:lnTo>
                      <a:pt x="344" y="66"/>
                    </a:lnTo>
                    <a:lnTo>
                      <a:pt x="366" y="66"/>
                    </a:lnTo>
                    <a:lnTo>
                      <a:pt x="350" y="56"/>
                    </a:lnTo>
                    <a:lnTo>
                      <a:pt x="358" y="44"/>
                    </a:lnTo>
                    <a:lnTo>
                      <a:pt x="374" y="44"/>
                    </a:lnTo>
                    <a:lnTo>
                      <a:pt x="404" y="56"/>
                    </a:lnTo>
                    <a:lnTo>
                      <a:pt x="442" y="74"/>
                    </a:lnTo>
                    <a:lnTo>
                      <a:pt x="450" y="68"/>
                    </a:lnTo>
                    <a:lnTo>
                      <a:pt x="400" y="40"/>
                    </a:lnTo>
                    <a:lnTo>
                      <a:pt x="422" y="34"/>
                    </a:lnTo>
                    <a:lnTo>
                      <a:pt x="424" y="24"/>
                    </a:lnTo>
                    <a:lnTo>
                      <a:pt x="450" y="16"/>
                    </a:lnTo>
                    <a:lnTo>
                      <a:pt x="478" y="14"/>
                    </a:lnTo>
                    <a:lnTo>
                      <a:pt x="510" y="18"/>
                    </a:lnTo>
                    <a:lnTo>
                      <a:pt x="534" y="16"/>
                    </a:lnTo>
                    <a:lnTo>
                      <a:pt x="562" y="4"/>
                    </a:lnTo>
                    <a:lnTo>
                      <a:pt x="618" y="0"/>
                    </a:lnTo>
                    <a:lnTo>
                      <a:pt x="680" y="0"/>
                    </a:lnTo>
                    <a:lnTo>
                      <a:pt x="716" y="4"/>
                    </a:lnTo>
                    <a:lnTo>
                      <a:pt x="746" y="12"/>
                    </a:lnTo>
                    <a:lnTo>
                      <a:pt x="756" y="18"/>
                    </a:lnTo>
                    <a:lnTo>
                      <a:pt x="760" y="24"/>
                    </a:lnTo>
                    <a:lnTo>
                      <a:pt x="814" y="38"/>
                    </a:lnTo>
                    <a:lnTo>
                      <a:pt x="800" y="48"/>
                    </a:lnTo>
                    <a:lnTo>
                      <a:pt x="738" y="56"/>
                    </a:lnTo>
                    <a:lnTo>
                      <a:pt x="676" y="58"/>
                    </a:lnTo>
                    <a:lnTo>
                      <a:pt x="668" y="70"/>
                    </a:lnTo>
                    <a:lnTo>
                      <a:pt x="694" y="64"/>
                    </a:lnTo>
                    <a:lnTo>
                      <a:pt x="754" y="66"/>
                    </a:lnTo>
                    <a:lnTo>
                      <a:pt x="740" y="76"/>
                    </a:lnTo>
                    <a:lnTo>
                      <a:pt x="726" y="80"/>
                    </a:lnTo>
                    <a:lnTo>
                      <a:pt x="734" y="82"/>
                    </a:lnTo>
                    <a:lnTo>
                      <a:pt x="760" y="76"/>
                    </a:lnTo>
                    <a:lnTo>
                      <a:pt x="774" y="68"/>
                    </a:lnTo>
                    <a:lnTo>
                      <a:pt x="782" y="58"/>
                    </a:lnTo>
                    <a:lnTo>
                      <a:pt x="800" y="58"/>
                    </a:lnTo>
                    <a:lnTo>
                      <a:pt x="806" y="66"/>
                    </a:lnTo>
                    <a:lnTo>
                      <a:pt x="806" y="82"/>
                    </a:lnTo>
                    <a:lnTo>
                      <a:pt x="774" y="104"/>
                    </a:lnTo>
                    <a:lnTo>
                      <a:pt x="770" y="114"/>
                    </a:lnTo>
                    <a:lnTo>
                      <a:pt x="792" y="102"/>
                    </a:lnTo>
                    <a:lnTo>
                      <a:pt x="820" y="86"/>
                    </a:lnTo>
                    <a:lnTo>
                      <a:pt x="836" y="74"/>
                    </a:lnTo>
                    <a:lnTo>
                      <a:pt x="868" y="84"/>
                    </a:lnTo>
                    <a:lnTo>
                      <a:pt x="884" y="68"/>
                    </a:lnTo>
                    <a:lnTo>
                      <a:pt x="914" y="66"/>
                    </a:lnTo>
                    <a:lnTo>
                      <a:pt x="946" y="70"/>
                    </a:lnTo>
                    <a:lnTo>
                      <a:pt x="962" y="80"/>
                    </a:lnTo>
                    <a:lnTo>
                      <a:pt x="948" y="90"/>
                    </a:lnTo>
                    <a:lnTo>
                      <a:pt x="922" y="98"/>
                    </a:lnTo>
                    <a:lnTo>
                      <a:pt x="916" y="106"/>
                    </a:lnTo>
                    <a:lnTo>
                      <a:pt x="906" y="110"/>
                    </a:lnTo>
                    <a:lnTo>
                      <a:pt x="872" y="110"/>
                    </a:lnTo>
                    <a:lnTo>
                      <a:pt x="852" y="116"/>
                    </a:lnTo>
                    <a:lnTo>
                      <a:pt x="870" y="120"/>
                    </a:lnTo>
                    <a:lnTo>
                      <a:pt x="896" y="122"/>
                    </a:lnTo>
                    <a:lnTo>
                      <a:pt x="888" y="130"/>
                    </a:lnTo>
                    <a:lnTo>
                      <a:pt x="850" y="128"/>
                    </a:lnTo>
                    <a:lnTo>
                      <a:pt x="832" y="132"/>
                    </a:lnTo>
                    <a:lnTo>
                      <a:pt x="840" y="140"/>
                    </a:lnTo>
                    <a:lnTo>
                      <a:pt x="866" y="138"/>
                    </a:lnTo>
                    <a:lnTo>
                      <a:pt x="876" y="138"/>
                    </a:lnTo>
                    <a:lnTo>
                      <a:pt x="868" y="146"/>
                    </a:lnTo>
                    <a:lnTo>
                      <a:pt x="844" y="152"/>
                    </a:lnTo>
                    <a:lnTo>
                      <a:pt x="842" y="170"/>
                    </a:lnTo>
                    <a:lnTo>
                      <a:pt x="822" y="180"/>
                    </a:lnTo>
                    <a:lnTo>
                      <a:pt x="812" y="208"/>
                    </a:lnTo>
                    <a:lnTo>
                      <a:pt x="822" y="210"/>
                    </a:lnTo>
                    <a:lnTo>
                      <a:pt x="848" y="212"/>
                    </a:lnTo>
                    <a:lnTo>
                      <a:pt x="836" y="220"/>
                    </a:lnTo>
                    <a:lnTo>
                      <a:pt x="836" y="224"/>
                    </a:lnTo>
                    <a:lnTo>
                      <a:pt x="838" y="226"/>
                    </a:lnTo>
                    <a:lnTo>
                      <a:pt x="840" y="228"/>
                    </a:lnTo>
                    <a:lnTo>
                      <a:pt x="854" y="234"/>
                    </a:lnTo>
                    <a:lnTo>
                      <a:pt x="868" y="238"/>
                    </a:lnTo>
                    <a:lnTo>
                      <a:pt x="864" y="250"/>
                    </a:lnTo>
                    <a:lnTo>
                      <a:pt x="860" y="258"/>
                    </a:lnTo>
                    <a:lnTo>
                      <a:pt x="858" y="260"/>
                    </a:lnTo>
                    <a:lnTo>
                      <a:pt x="846" y="252"/>
                    </a:lnTo>
                    <a:lnTo>
                      <a:pt x="836" y="244"/>
                    </a:lnTo>
                    <a:lnTo>
                      <a:pt x="814" y="248"/>
                    </a:lnTo>
                    <a:lnTo>
                      <a:pt x="814" y="262"/>
                    </a:lnTo>
                    <a:lnTo>
                      <a:pt x="834" y="268"/>
                    </a:lnTo>
                    <a:lnTo>
                      <a:pt x="850" y="280"/>
                    </a:lnTo>
                    <a:lnTo>
                      <a:pt x="848" y="296"/>
                    </a:lnTo>
                    <a:lnTo>
                      <a:pt x="828" y="298"/>
                    </a:lnTo>
                    <a:lnTo>
                      <a:pt x="840" y="312"/>
                    </a:lnTo>
                    <a:lnTo>
                      <a:pt x="846" y="320"/>
                    </a:lnTo>
                    <a:lnTo>
                      <a:pt x="850" y="324"/>
                    </a:lnTo>
                    <a:lnTo>
                      <a:pt x="850" y="328"/>
                    </a:lnTo>
                    <a:lnTo>
                      <a:pt x="838" y="334"/>
                    </a:lnTo>
                    <a:lnTo>
                      <a:pt x="826" y="336"/>
                    </a:lnTo>
                    <a:lnTo>
                      <a:pt x="830" y="350"/>
                    </a:lnTo>
                    <a:lnTo>
                      <a:pt x="812" y="356"/>
                    </a:lnTo>
                    <a:lnTo>
                      <a:pt x="790" y="356"/>
                    </a:lnTo>
                    <a:lnTo>
                      <a:pt x="768" y="354"/>
                    </a:lnTo>
                    <a:lnTo>
                      <a:pt x="756" y="360"/>
                    </a:lnTo>
                    <a:lnTo>
                      <a:pt x="768" y="372"/>
                    </a:lnTo>
                    <a:lnTo>
                      <a:pt x="800" y="372"/>
                    </a:lnTo>
                    <a:lnTo>
                      <a:pt x="804" y="382"/>
                    </a:lnTo>
                    <a:lnTo>
                      <a:pt x="800" y="400"/>
                    </a:lnTo>
                    <a:lnTo>
                      <a:pt x="782" y="386"/>
                    </a:lnTo>
                    <a:lnTo>
                      <a:pt x="774" y="386"/>
                    </a:lnTo>
                    <a:lnTo>
                      <a:pt x="776" y="392"/>
                    </a:lnTo>
                    <a:lnTo>
                      <a:pt x="804" y="410"/>
                    </a:lnTo>
                    <a:lnTo>
                      <a:pt x="810" y="446"/>
                    </a:lnTo>
                    <a:lnTo>
                      <a:pt x="790" y="444"/>
                    </a:lnTo>
                    <a:lnTo>
                      <a:pt x="770" y="430"/>
                    </a:lnTo>
                    <a:lnTo>
                      <a:pt x="756" y="416"/>
                    </a:lnTo>
                    <a:lnTo>
                      <a:pt x="750" y="414"/>
                    </a:lnTo>
                    <a:lnTo>
                      <a:pt x="750" y="432"/>
                    </a:lnTo>
                    <a:lnTo>
                      <a:pt x="756" y="446"/>
                    </a:lnTo>
                    <a:lnTo>
                      <a:pt x="778" y="452"/>
                    </a:lnTo>
                    <a:lnTo>
                      <a:pt x="804" y="454"/>
                    </a:lnTo>
                    <a:lnTo>
                      <a:pt x="790" y="462"/>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68" name="Freeform 6"/>
              <p:cNvSpPr>
                <a:spLocks/>
              </p:cNvSpPr>
              <p:nvPr/>
            </p:nvSpPr>
            <p:spPr bwMode="auto">
              <a:xfrm>
                <a:off x="1844858" y="1612407"/>
                <a:ext cx="206071" cy="129019"/>
              </a:xfrm>
              <a:custGeom>
                <a:avLst/>
                <a:gdLst/>
                <a:ahLst/>
                <a:cxnLst>
                  <a:cxn ang="0">
                    <a:pos x="20" y="6"/>
                  </a:cxn>
                  <a:cxn ang="0">
                    <a:pos x="20" y="14"/>
                  </a:cxn>
                  <a:cxn ang="0">
                    <a:pos x="28" y="22"/>
                  </a:cxn>
                  <a:cxn ang="0">
                    <a:pos x="28" y="28"/>
                  </a:cxn>
                  <a:cxn ang="0">
                    <a:pos x="24" y="34"/>
                  </a:cxn>
                  <a:cxn ang="0">
                    <a:pos x="20" y="44"/>
                  </a:cxn>
                  <a:cxn ang="0">
                    <a:pos x="12" y="54"/>
                  </a:cxn>
                  <a:cxn ang="0">
                    <a:pos x="8" y="68"/>
                  </a:cxn>
                  <a:cxn ang="0">
                    <a:pos x="0" y="76"/>
                  </a:cxn>
                  <a:cxn ang="0">
                    <a:pos x="12" y="80"/>
                  </a:cxn>
                  <a:cxn ang="0">
                    <a:pos x="20" y="84"/>
                  </a:cxn>
                  <a:cxn ang="0">
                    <a:pos x="32" y="92"/>
                  </a:cxn>
                  <a:cxn ang="0">
                    <a:pos x="42" y="104"/>
                  </a:cxn>
                  <a:cxn ang="0">
                    <a:pos x="54" y="100"/>
                  </a:cxn>
                  <a:cxn ang="0">
                    <a:pos x="68" y="92"/>
                  </a:cxn>
                  <a:cxn ang="0">
                    <a:pos x="80" y="92"/>
                  </a:cxn>
                  <a:cxn ang="0">
                    <a:pos x="86" y="82"/>
                  </a:cxn>
                  <a:cxn ang="0">
                    <a:pos x="90" y="72"/>
                  </a:cxn>
                  <a:cxn ang="0">
                    <a:pos x="102" y="66"/>
                  </a:cxn>
                  <a:cxn ang="0">
                    <a:pos x="106" y="58"/>
                  </a:cxn>
                  <a:cxn ang="0">
                    <a:pos x="120" y="50"/>
                  </a:cxn>
                  <a:cxn ang="0">
                    <a:pos x="140" y="40"/>
                  </a:cxn>
                  <a:cxn ang="0">
                    <a:pos x="166" y="32"/>
                  </a:cxn>
                  <a:cxn ang="0">
                    <a:pos x="158" y="26"/>
                  </a:cxn>
                  <a:cxn ang="0">
                    <a:pos x="142" y="16"/>
                  </a:cxn>
                  <a:cxn ang="0">
                    <a:pos x="128" y="8"/>
                  </a:cxn>
                  <a:cxn ang="0">
                    <a:pos x="114" y="10"/>
                  </a:cxn>
                  <a:cxn ang="0">
                    <a:pos x="106" y="16"/>
                  </a:cxn>
                  <a:cxn ang="0">
                    <a:pos x="94" y="14"/>
                  </a:cxn>
                  <a:cxn ang="0">
                    <a:pos x="74" y="6"/>
                  </a:cxn>
                  <a:cxn ang="0">
                    <a:pos x="72" y="0"/>
                  </a:cxn>
                  <a:cxn ang="0">
                    <a:pos x="54" y="0"/>
                  </a:cxn>
                  <a:cxn ang="0">
                    <a:pos x="52" y="6"/>
                  </a:cxn>
                  <a:cxn ang="0">
                    <a:pos x="34" y="4"/>
                  </a:cxn>
                  <a:cxn ang="0">
                    <a:pos x="20" y="6"/>
                  </a:cxn>
                </a:cxnLst>
                <a:rect l="0" t="0" r="r" b="b"/>
                <a:pathLst>
                  <a:path w="166" h="104">
                    <a:moveTo>
                      <a:pt x="20" y="6"/>
                    </a:moveTo>
                    <a:lnTo>
                      <a:pt x="20" y="14"/>
                    </a:lnTo>
                    <a:lnTo>
                      <a:pt x="28" y="22"/>
                    </a:lnTo>
                    <a:lnTo>
                      <a:pt x="28" y="28"/>
                    </a:lnTo>
                    <a:lnTo>
                      <a:pt x="24" y="34"/>
                    </a:lnTo>
                    <a:lnTo>
                      <a:pt x="20" y="44"/>
                    </a:lnTo>
                    <a:lnTo>
                      <a:pt x="12" y="54"/>
                    </a:lnTo>
                    <a:lnTo>
                      <a:pt x="8" y="68"/>
                    </a:lnTo>
                    <a:lnTo>
                      <a:pt x="0" y="76"/>
                    </a:lnTo>
                    <a:lnTo>
                      <a:pt x="12" y="80"/>
                    </a:lnTo>
                    <a:lnTo>
                      <a:pt x="20" y="84"/>
                    </a:lnTo>
                    <a:lnTo>
                      <a:pt x="32" y="92"/>
                    </a:lnTo>
                    <a:lnTo>
                      <a:pt x="42" y="104"/>
                    </a:lnTo>
                    <a:lnTo>
                      <a:pt x="54" y="100"/>
                    </a:lnTo>
                    <a:lnTo>
                      <a:pt x="68" y="92"/>
                    </a:lnTo>
                    <a:lnTo>
                      <a:pt x="80" y="92"/>
                    </a:lnTo>
                    <a:lnTo>
                      <a:pt x="86" y="82"/>
                    </a:lnTo>
                    <a:lnTo>
                      <a:pt x="90" y="72"/>
                    </a:lnTo>
                    <a:lnTo>
                      <a:pt x="102" y="66"/>
                    </a:lnTo>
                    <a:lnTo>
                      <a:pt x="106" y="58"/>
                    </a:lnTo>
                    <a:lnTo>
                      <a:pt x="120" y="50"/>
                    </a:lnTo>
                    <a:lnTo>
                      <a:pt x="140" y="40"/>
                    </a:lnTo>
                    <a:lnTo>
                      <a:pt x="166" y="32"/>
                    </a:lnTo>
                    <a:lnTo>
                      <a:pt x="158" y="26"/>
                    </a:lnTo>
                    <a:lnTo>
                      <a:pt x="142" y="16"/>
                    </a:lnTo>
                    <a:lnTo>
                      <a:pt x="128" y="8"/>
                    </a:lnTo>
                    <a:lnTo>
                      <a:pt x="114" y="10"/>
                    </a:lnTo>
                    <a:lnTo>
                      <a:pt x="106" y="16"/>
                    </a:lnTo>
                    <a:lnTo>
                      <a:pt x="94" y="14"/>
                    </a:lnTo>
                    <a:lnTo>
                      <a:pt x="74" y="6"/>
                    </a:lnTo>
                    <a:lnTo>
                      <a:pt x="72" y="0"/>
                    </a:lnTo>
                    <a:lnTo>
                      <a:pt x="54" y="0"/>
                    </a:lnTo>
                    <a:lnTo>
                      <a:pt x="52" y="6"/>
                    </a:lnTo>
                    <a:lnTo>
                      <a:pt x="34" y="4"/>
                    </a:lnTo>
                    <a:lnTo>
                      <a:pt x="20" y="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69" name="Freeform 7"/>
              <p:cNvSpPr>
                <a:spLocks/>
              </p:cNvSpPr>
              <p:nvPr/>
            </p:nvSpPr>
            <p:spPr bwMode="auto">
              <a:xfrm>
                <a:off x="1981411" y="1659548"/>
                <a:ext cx="352554" cy="168717"/>
              </a:xfrm>
              <a:custGeom>
                <a:avLst/>
                <a:gdLst/>
                <a:ahLst/>
                <a:cxnLst>
                  <a:cxn ang="0">
                    <a:pos x="104" y="82"/>
                  </a:cxn>
                  <a:cxn ang="0">
                    <a:pos x="52" y="78"/>
                  </a:cxn>
                  <a:cxn ang="0">
                    <a:pos x="10" y="74"/>
                  </a:cxn>
                  <a:cxn ang="0">
                    <a:pos x="30" y="62"/>
                  </a:cxn>
                  <a:cxn ang="0">
                    <a:pos x="56" y="54"/>
                  </a:cxn>
                  <a:cxn ang="0">
                    <a:pos x="34" y="56"/>
                  </a:cxn>
                  <a:cxn ang="0">
                    <a:pos x="14" y="52"/>
                  </a:cxn>
                  <a:cxn ang="0">
                    <a:pos x="0" y="42"/>
                  </a:cxn>
                  <a:cxn ang="0">
                    <a:pos x="12" y="30"/>
                  </a:cxn>
                  <a:cxn ang="0">
                    <a:pos x="26" y="14"/>
                  </a:cxn>
                  <a:cxn ang="0">
                    <a:pos x="74" y="0"/>
                  </a:cxn>
                  <a:cxn ang="0">
                    <a:pos x="74" y="12"/>
                  </a:cxn>
                  <a:cxn ang="0">
                    <a:pos x="84" y="22"/>
                  </a:cxn>
                  <a:cxn ang="0">
                    <a:pos x="106" y="12"/>
                  </a:cxn>
                  <a:cxn ang="0">
                    <a:pos x="118" y="24"/>
                  </a:cxn>
                  <a:cxn ang="0">
                    <a:pos x="128" y="26"/>
                  </a:cxn>
                  <a:cxn ang="0">
                    <a:pos x="144" y="18"/>
                  </a:cxn>
                  <a:cxn ang="0">
                    <a:pos x="142" y="10"/>
                  </a:cxn>
                  <a:cxn ang="0">
                    <a:pos x="162" y="26"/>
                  </a:cxn>
                  <a:cxn ang="0">
                    <a:pos x="172" y="48"/>
                  </a:cxn>
                  <a:cxn ang="0">
                    <a:pos x="176" y="34"/>
                  </a:cxn>
                  <a:cxn ang="0">
                    <a:pos x="170" y="4"/>
                  </a:cxn>
                  <a:cxn ang="0">
                    <a:pos x="192" y="4"/>
                  </a:cxn>
                  <a:cxn ang="0">
                    <a:pos x="216" y="24"/>
                  </a:cxn>
                  <a:cxn ang="0">
                    <a:pos x="230" y="52"/>
                  </a:cxn>
                  <a:cxn ang="0">
                    <a:pos x="228" y="66"/>
                  </a:cxn>
                  <a:cxn ang="0">
                    <a:pos x="248" y="82"/>
                  </a:cxn>
                  <a:cxn ang="0">
                    <a:pos x="268" y="90"/>
                  </a:cxn>
                  <a:cxn ang="0">
                    <a:pos x="280" y="104"/>
                  </a:cxn>
                  <a:cxn ang="0">
                    <a:pos x="254" y="106"/>
                  </a:cxn>
                  <a:cxn ang="0">
                    <a:pos x="268" y="116"/>
                  </a:cxn>
                  <a:cxn ang="0">
                    <a:pos x="262" y="128"/>
                  </a:cxn>
                  <a:cxn ang="0">
                    <a:pos x="216" y="128"/>
                  </a:cxn>
                  <a:cxn ang="0">
                    <a:pos x="202" y="122"/>
                  </a:cxn>
                  <a:cxn ang="0">
                    <a:pos x="184" y="122"/>
                  </a:cxn>
                  <a:cxn ang="0">
                    <a:pos x="152" y="134"/>
                  </a:cxn>
                  <a:cxn ang="0">
                    <a:pos x="84" y="130"/>
                  </a:cxn>
                  <a:cxn ang="0">
                    <a:pos x="40" y="118"/>
                  </a:cxn>
                  <a:cxn ang="0">
                    <a:pos x="30" y="92"/>
                  </a:cxn>
                  <a:cxn ang="0">
                    <a:pos x="80" y="88"/>
                  </a:cxn>
                  <a:cxn ang="0">
                    <a:pos x="110" y="90"/>
                  </a:cxn>
                </a:cxnLst>
                <a:rect l="0" t="0" r="r" b="b"/>
                <a:pathLst>
                  <a:path w="284" h="136">
                    <a:moveTo>
                      <a:pt x="110" y="90"/>
                    </a:moveTo>
                    <a:lnTo>
                      <a:pt x="104" y="82"/>
                    </a:lnTo>
                    <a:lnTo>
                      <a:pt x="86" y="76"/>
                    </a:lnTo>
                    <a:lnTo>
                      <a:pt x="52" y="78"/>
                    </a:lnTo>
                    <a:lnTo>
                      <a:pt x="28" y="80"/>
                    </a:lnTo>
                    <a:lnTo>
                      <a:pt x="10" y="74"/>
                    </a:lnTo>
                    <a:lnTo>
                      <a:pt x="14" y="62"/>
                    </a:lnTo>
                    <a:lnTo>
                      <a:pt x="30" y="62"/>
                    </a:lnTo>
                    <a:lnTo>
                      <a:pt x="46" y="58"/>
                    </a:lnTo>
                    <a:lnTo>
                      <a:pt x="56" y="54"/>
                    </a:lnTo>
                    <a:lnTo>
                      <a:pt x="46" y="52"/>
                    </a:lnTo>
                    <a:lnTo>
                      <a:pt x="34" y="56"/>
                    </a:lnTo>
                    <a:lnTo>
                      <a:pt x="20" y="56"/>
                    </a:lnTo>
                    <a:lnTo>
                      <a:pt x="14" y="52"/>
                    </a:lnTo>
                    <a:lnTo>
                      <a:pt x="0" y="50"/>
                    </a:lnTo>
                    <a:lnTo>
                      <a:pt x="0" y="42"/>
                    </a:lnTo>
                    <a:lnTo>
                      <a:pt x="8" y="36"/>
                    </a:lnTo>
                    <a:lnTo>
                      <a:pt x="12" y="30"/>
                    </a:lnTo>
                    <a:lnTo>
                      <a:pt x="10" y="22"/>
                    </a:lnTo>
                    <a:lnTo>
                      <a:pt x="26" y="14"/>
                    </a:lnTo>
                    <a:lnTo>
                      <a:pt x="50" y="4"/>
                    </a:lnTo>
                    <a:lnTo>
                      <a:pt x="74" y="0"/>
                    </a:lnTo>
                    <a:lnTo>
                      <a:pt x="76" y="8"/>
                    </a:lnTo>
                    <a:lnTo>
                      <a:pt x="74" y="12"/>
                    </a:lnTo>
                    <a:lnTo>
                      <a:pt x="70" y="18"/>
                    </a:lnTo>
                    <a:lnTo>
                      <a:pt x="84" y="22"/>
                    </a:lnTo>
                    <a:lnTo>
                      <a:pt x="90" y="8"/>
                    </a:lnTo>
                    <a:lnTo>
                      <a:pt x="106" y="12"/>
                    </a:lnTo>
                    <a:lnTo>
                      <a:pt x="122" y="18"/>
                    </a:lnTo>
                    <a:lnTo>
                      <a:pt x="118" y="24"/>
                    </a:lnTo>
                    <a:lnTo>
                      <a:pt x="120" y="28"/>
                    </a:lnTo>
                    <a:lnTo>
                      <a:pt x="128" y="26"/>
                    </a:lnTo>
                    <a:lnTo>
                      <a:pt x="142" y="26"/>
                    </a:lnTo>
                    <a:lnTo>
                      <a:pt x="144" y="18"/>
                    </a:lnTo>
                    <a:lnTo>
                      <a:pt x="136" y="12"/>
                    </a:lnTo>
                    <a:lnTo>
                      <a:pt x="142" y="10"/>
                    </a:lnTo>
                    <a:lnTo>
                      <a:pt x="154" y="16"/>
                    </a:lnTo>
                    <a:lnTo>
                      <a:pt x="162" y="26"/>
                    </a:lnTo>
                    <a:lnTo>
                      <a:pt x="166" y="38"/>
                    </a:lnTo>
                    <a:lnTo>
                      <a:pt x="172" y="48"/>
                    </a:lnTo>
                    <a:lnTo>
                      <a:pt x="182" y="44"/>
                    </a:lnTo>
                    <a:lnTo>
                      <a:pt x="176" y="34"/>
                    </a:lnTo>
                    <a:lnTo>
                      <a:pt x="172" y="16"/>
                    </a:lnTo>
                    <a:lnTo>
                      <a:pt x="170" y="4"/>
                    </a:lnTo>
                    <a:lnTo>
                      <a:pt x="178" y="0"/>
                    </a:lnTo>
                    <a:lnTo>
                      <a:pt x="192" y="4"/>
                    </a:lnTo>
                    <a:lnTo>
                      <a:pt x="206" y="12"/>
                    </a:lnTo>
                    <a:lnTo>
                      <a:pt x="216" y="24"/>
                    </a:lnTo>
                    <a:lnTo>
                      <a:pt x="222" y="40"/>
                    </a:lnTo>
                    <a:lnTo>
                      <a:pt x="230" y="52"/>
                    </a:lnTo>
                    <a:lnTo>
                      <a:pt x="230" y="60"/>
                    </a:lnTo>
                    <a:lnTo>
                      <a:pt x="228" y="66"/>
                    </a:lnTo>
                    <a:lnTo>
                      <a:pt x="238" y="78"/>
                    </a:lnTo>
                    <a:lnTo>
                      <a:pt x="248" y="82"/>
                    </a:lnTo>
                    <a:lnTo>
                      <a:pt x="260" y="84"/>
                    </a:lnTo>
                    <a:lnTo>
                      <a:pt x="268" y="90"/>
                    </a:lnTo>
                    <a:lnTo>
                      <a:pt x="284" y="100"/>
                    </a:lnTo>
                    <a:lnTo>
                      <a:pt x="280" y="104"/>
                    </a:lnTo>
                    <a:lnTo>
                      <a:pt x="264" y="104"/>
                    </a:lnTo>
                    <a:lnTo>
                      <a:pt x="254" y="106"/>
                    </a:lnTo>
                    <a:lnTo>
                      <a:pt x="256" y="112"/>
                    </a:lnTo>
                    <a:lnTo>
                      <a:pt x="268" y="116"/>
                    </a:lnTo>
                    <a:lnTo>
                      <a:pt x="272" y="126"/>
                    </a:lnTo>
                    <a:lnTo>
                      <a:pt x="262" y="128"/>
                    </a:lnTo>
                    <a:lnTo>
                      <a:pt x="240" y="130"/>
                    </a:lnTo>
                    <a:lnTo>
                      <a:pt x="216" y="128"/>
                    </a:lnTo>
                    <a:lnTo>
                      <a:pt x="212" y="122"/>
                    </a:lnTo>
                    <a:lnTo>
                      <a:pt x="202" y="122"/>
                    </a:lnTo>
                    <a:lnTo>
                      <a:pt x="196" y="108"/>
                    </a:lnTo>
                    <a:lnTo>
                      <a:pt x="184" y="122"/>
                    </a:lnTo>
                    <a:lnTo>
                      <a:pt x="168" y="126"/>
                    </a:lnTo>
                    <a:lnTo>
                      <a:pt x="152" y="134"/>
                    </a:lnTo>
                    <a:lnTo>
                      <a:pt x="90" y="136"/>
                    </a:lnTo>
                    <a:lnTo>
                      <a:pt x="84" y="130"/>
                    </a:lnTo>
                    <a:lnTo>
                      <a:pt x="82" y="118"/>
                    </a:lnTo>
                    <a:lnTo>
                      <a:pt x="40" y="118"/>
                    </a:lnTo>
                    <a:lnTo>
                      <a:pt x="22" y="100"/>
                    </a:lnTo>
                    <a:lnTo>
                      <a:pt x="30" y="92"/>
                    </a:lnTo>
                    <a:lnTo>
                      <a:pt x="48" y="90"/>
                    </a:lnTo>
                    <a:lnTo>
                      <a:pt x="80" y="88"/>
                    </a:lnTo>
                    <a:lnTo>
                      <a:pt x="98" y="90"/>
                    </a:lnTo>
                    <a:lnTo>
                      <a:pt x="110" y="9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70" name="Freeform 8"/>
              <p:cNvSpPr>
                <a:spLocks/>
              </p:cNvSpPr>
              <p:nvPr/>
            </p:nvSpPr>
            <p:spPr bwMode="auto">
              <a:xfrm>
                <a:off x="2008722" y="1518124"/>
                <a:ext cx="235864" cy="101726"/>
              </a:xfrm>
              <a:custGeom>
                <a:avLst/>
                <a:gdLst/>
                <a:ahLst/>
                <a:cxnLst>
                  <a:cxn ang="0">
                    <a:pos x="98" y="56"/>
                  </a:cxn>
                  <a:cxn ang="0">
                    <a:pos x="80" y="56"/>
                  </a:cxn>
                  <a:cxn ang="0">
                    <a:pos x="58" y="56"/>
                  </a:cxn>
                  <a:cxn ang="0">
                    <a:pos x="62" y="48"/>
                  </a:cxn>
                  <a:cxn ang="0">
                    <a:pos x="52" y="50"/>
                  </a:cxn>
                  <a:cxn ang="0">
                    <a:pos x="48" y="58"/>
                  </a:cxn>
                  <a:cxn ang="0">
                    <a:pos x="30" y="62"/>
                  </a:cxn>
                  <a:cxn ang="0">
                    <a:pos x="20" y="58"/>
                  </a:cxn>
                  <a:cxn ang="0">
                    <a:pos x="2" y="56"/>
                  </a:cxn>
                  <a:cxn ang="0">
                    <a:pos x="0" y="48"/>
                  </a:cxn>
                  <a:cxn ang="0">
                    <a:pos x="18" y="46"/>
                  </a:cxn>
                  <a:cxn ang="0">
                    <a:pos x="4" y="42"/>
                  </a:cxn>
                  <a:cxn ang="0">
                    <a:pos x="10" y="36"/>
                  </a:cxn>
                  <a:cxn ang="0">
                    <a:pos x="34" y="34"/>
                  </a:cxn>
                  <a:cxn ang="0">
                    <a:pos x="16" y="30"/>
                  </a:cxn>
                  <a:cxn ang="0">
                    <a:pos x="18" y="24"/>
                  </a:cxn>
                  <a:cxn ang="0">
                    <a:pos x="26" y="20"/>
                  </a:cxn>
                  <a:cxn ang="0">
                    <a:pos x="34" y="16"/>
                  </a:cxn>
                  <a:cxn ang="0">
                    <a:pos x="50" y="14"/>
                  </a:cxn>
                  <a:cxn ang="0">
                    <a:pos x="58" y="22"/>
                  </a:cxn>
                  <a:cxn ang="0">
                    <a:pos x="66" y="20"/>
                  </a:cxn>
                  <a:cxn ang="0">
                    <a:pos x="74" y="20"/>
                  </a:cxn>
                  <a:cxn ang="0">
                    <a:pos x="88" y="28"/>
                  </a:cxn>
                  <a:cxn ang="0">
                    <a:pos x="98" y="36"/>
                  </a:cxn>
                  <a:cxn ang="0">
                    <a:pos x="98" y="40"/>
                  </a:cxn>
                  <a:cxn ang="0">
                    <a:pos x="98" y="42"/>
                  </a:cxn>
                  <a:cxn ang="0">
                    <a:pos x="100" y="44"/>
                  </a:cxn>
                  <a:cxn ang="0">
                    <a:pos x="136" y="44"/>
                  </a:cxn>
                  <a:cxn ang="0">
                    <a:pos x="136" y="38"/>
                  </a:cxn>
                  <a:cxn ang="0">
                    <a:pos x="118" y="34"/>
                  </a:cxn>
                  <a:cxn ang="0">
                    <a:pos x="130" y="28"/>
                  </a:cxn>
                  <a:cxn ang="0">
                    <a:pos x="128" y="24"/>
                  </a:cxn>
                  <a:cxn ang="0">
                    <a:pos x="116" y="20"/>
                  </a:cxn>
                  <a:cxn ang="0">
                    <a:pos x="122" y="10"/>
                  </a:cxn>
                  <a:cxn ang="0">
                    <a:pos x="130" y="0"/>
                  </a:cxn>
                  <a:cxn ang="0">
                    <a:pos x="140" y="2"/>
                  </a:cxn>
                  <a:cxn ang="0">
                    <a:pos x="142" y="8"/>
                  </a:cxn>
                  <a:cxn ang="0">
                    <a:pos x="148" y="16"/>
                  </a:cxn>
                  <a:cxn ang="0">
                    <a:pos x="146" y="22"/>
                  </a:cxn>
                  <a:cxn ang="0">
                    <a:pos x="148" y="30"/>
                  </a:cxn>
                  <a:cxn ang="0">
                    <a:pos x="162" y="34"/>
                  </a:cxn>
                  <a:cxn ang="0">
                    <a:pos x="168" y="34"/>
                  </a:cxn>
                  <a:cxn ang="0">
                    <a:pos x="172" y="28"/>
                  </a:cxn>
                  <a:cxn ang="0">
                    <a:pos x="184" y="28"/>
                  </a:cxn>
                  <a:cxn ang="0">
                    <a:pos x="190" y="34"/>
                  </a:cxn>
                  <a:cxn ang="0">
                    <a:pos x="190" y="48"/>
                  </a:cxn>
                  <a:cxn ang="0">
                    <a:pos x="182" y="58"/>
                  </a:cxn>
                  <a:cxn ang="0">
                    <a:pos x="168" y="64"/>
                  </a:cxn>
                  <a:cxn ang="0">
                    <a:pos x="148" y="58"/>
                  </a:cxn>
                  <a:cxn ang="0">
                    <a:pos x="134" y="64"/>
                  </a:cxn>
                  <a:cxn ang="0">
                    <a:pos x="114" y="66"/>
                  </a:cxn>
                  <a:cxn ang="0">
                    <a:pos x="96" y="76"/>
                  </a:cxn>
                  <a:cxn ang="0">
                    <a:pos x="74" y="82"/>
                  </a:cxn>
                  <a:cxn ang="0">
                    <a:pos x="58" y="78"/>
                  </a:cxn>
                  <a:cxn ang="0">
                    <a:pos x="50" y="70"/>
                  </a:cxn>
                  <a:cxn ang="0">
                    <a:pos x="62" y="64"/>
                  </a:cxn>
                  <a:cxn ang="0">
                    <a:pos x="80" y="64"/>
                  </a:cxn>
                  <a:cxn ang="0">
                    <a:pos x="96" y="62"/>
                  </a:cxn>
                  <a:cxn ang="0">
                    <a:pos x="98" y="56"/>
                  </a:cxn>
                </a:cxnLst>
                <a:rect l="0" t="0" r="r" b="b"/>
                <a:pathLst>
                  <a:path w="190" h="82">
                    <a:moveTo>
                      <a:pt x="98" y="56"/>
                    </a:moveTo>
                    <a:lnTo>
                      <a:pt x="80" y="56"/>
                    </a:lnTo>
                    <a:lnTo>
                      <a:pt x="58" y="56"/>
                    </a:lnTo>
                    <a:lnTo>
                      <a:pt x="62" y="48"/>
                    </a:lnTo>
                    <a:lnTo>
                      <a:pt x="52" y="50"/>
                    </a:lnTo>
                    <a:lnTo>
                      <a:pt x="48" y="58"/>
                    </a:lnTo>
                    <a:lnTo>
                      <a:pt x="30" y="62"/>
                    </a:lnTo>
                    <a:lnTo>
                      <a:pt x="20" y="58"/>
                    </a:lnTo>
                    <a:lnTo>
                      <a:pt x="2" y="56"/>
                    </a:lnTo>
                    <a:lnTo>
                      <a:pt x="0" y="48"/>
                    </a:lnTo>
                    <a:lnTo>
                      <a:pt x="18" y="46"/>
                    </a:lnTo>
                    <a:lnTo>
                      <a:pt x="4" y="42"/>
                    </a:lnTo>
                    <a:lnTo>
                      <a:pt x="10" y="36"/>
                    </a:lnTo>
                    <a:lnTo>
                      <a:pt x="34" y="34"/>
                    </a:lnTo>
                    <a:lnTo>
                      <a:pt x="16" y="30"/>
                    </a:lnTo>
                    <a:lnTo>
                      <a:pt x="18" y="24"/>
                    </a:lnTo>
                    <a:lnTo>
                      <a:pt x="26" y="20"/>
                    </a:lnTo>
                    <a:lnTo>
                      <a:pt x="34" y="16"/>
                    </a:lnTo>
                    <a:lnTo>
                      <a:pt x="50" y="14"/>
                    </a:lnTo>
                    <a:lnTo>
                      <a:pt x="58" y="22"/>
                    </a:lnTo>
                    <a:lnTo>
                      <a:pt x="66" y="20"/>
                    </a:lnTo>
                    <a:lnTo>
                      <a:pt x="74" y="20"/>
                    </a:lnTo>
                    <a:lnTo>
                      <a:pt x="88" y="28"/>
                    </a:lnTo>
                    <a:lnTo>
                      <a:pt x="98" y="36"/>
                    </a:lnTo>
                    <a:lnTo>
                      <a:pt x="98" y="40"/>
                    </a:lnTo>
                    <a:lnTo>
                      <a:pt x="98" y="42"/>
                    </a:lnTo>
                    <a:lnTo>
                      <a:pt x="100" y="44"/>
                    </a:lnTo>
                    <a:lnTo>
                      <a:pt x="136" y="44"/>
                    </a:lnTo>
                    <a:lnTo>
                      <a:pt x="136" y="38"/>
                    </a:lnTo>
                    <a:lnTo>
                      <a:pt x="118" y="34"/>
                    </a:lnTo>
                    <a:lnTo>
                      <a:pt x="130" y="28"/>
                    </a:lnTo>
                    <a:lnTo>
                      <a:pt x="128" y="24"/>
                    </a:lnTo>
                    <a:lnTo>
                      <a:pt x="116" y="20"/>
                    </a:lnTo>
                    <a:lnTo>
                      <a:pt x="122" y="10"/>
                    </a:lnTo>
                    <a:lnTo>
                      <a:pt x="130" y="0"/>
                    </a:lnTo>
                    <a:lnTo>
                      <a:pt x="140" y="2"/>
                    </a:lnTo>
                    <a:lnTo>
                      <a:pt x="142" y="8"/>
                    </a:lnTo>
                    <a:lnTo>
                      <a:pt x="148" y="16"/>
                    </a:lnTo>
                    <a:lnTo>
                      <a:pt x="146" y="22"/>
                    </a:lnTo>
                    <a:lnTo>
                      <a:pt x="148" y="30"/>
                    </a:lnTo>
                    <a:lnTo>
                      <a:pt x="162" y="34"/>
                    </a:lnTo>
                    <a:lnTo>
                      <a:pt x="168" y="34"/>
                    </a:lnTo>
                    <a:lnTo>
                      <a:pt x="172" y="28"/>
                    </a:lnTo>
                    <a:lnTo>
                      <a:pt x="184" y="28"/>
                    </a:lnTo>
                    <a:lnTo>
                      <a:pt x="190" y="34"/>
                    </a:lnTo>
                    <a:lnTo>
                      <a:pt x="190" y="48"/>
                    </a:lnTo>
                    <a:lnTo>
                      <a:pt x="182" y="58"/>
                    </a:lnTo>
                    <a:lnTo>
                      <a:pt x="168" y="64"/>
                    </a:lnTo>
                    <a:lnTo>
                      <a:pt x="148" y="58"/>
                    </a:lnTo>
                    <a:lnTo>
                      <a:pt x="134" y="64"/>
                    </a:lnTo>
                    <a:lnTo>
                      <a:pt x="114" y="66"/>
                    </a:lnTo>
                    <a:lnTo>
                      <a:pt x="96" y="76"/>
                    </a:lnTo>
                    <a:lnTo>
                      <a:pt x="74" y="82"/>
                    </a:lnTo>
                    <a:lnTo>
                      <a:pt x="58" y="78"/>
                    </a:lnTo>
                    <a:lnTo>
                      <a:pt x="50" y="70"/>
                    </a:lnTo>
                    <a:lnTo>
                      <a:pt x="62" y="64"/>
                    </a:lnTo>
                    <a:lnTo>
                      <a:pt x="80" y="64"/>
                    </a:lnTo>
                    <a:lnTo>
                      <a:pt x="96" y="62"/>
                    </a:lnTo>
                    <a:lnTo>
                      <a:pt x="98" y="5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71" name="Freeform 9"/>
              <p:cNvSpPr>
                <a:spLocks/>
              </p:cNvSpPr>
              <p:nvPr/>
            </p:nvSpPr>
            <p:spPr bwMode="auto">
              <a:xfrm>
                <a:off x="2244586" y="1411434"/>
                <a:ext cx="131587" cy="69472"/>
              </a:xfrm>
              <a:custGeom>
                <a:avLst/>
                <a:gdLst/>
                <a:ahLst/>
                <a:cxnLst>
                  <a:cxn ang="0">
                    <a:pos x="0" y="12"/>
                  </a:cxn>
                  <a:cxn ang="0">
                    <a:pos x="16" y="16"/>
                  </a:cxn>
                  <a:cxn ang="0">
                    <a:pos x="26" y="20"/>
                  </a:cxn>
                  <a:cxn ang="0">
                    <a:pos x="34" y="28"/>
                  </a:cxn>
                  <a:cxn ang="0">
                    <a:pos x="32" y="30"/>
                  </a:cxn>
                  <a:cxn ang="0">
                    <a:pos x="18" y="28"/>
                  </a:cxn>
                  <a:cxn ang="0">
                    <a:pos x="10" y="30"/>
                  </a:cxn>
                  <a:cxn ang="0">
                    <a:pos x="8" y="40"/>
                  </a:cxn>
                  <a:cxn ang="0">
                    <a:pos x="20" y="42"/>
                  </a:cxn>
                  <a:cxn ang="0">
                    <a:pos x="34" y="40"/>
                  </a:cxn>
                  <a:cxn ang="0">
                    <a:pos x="50" y="38"/>
                  </a:cxn>
                  <a:cxn ang="0">
                    <a:pos x="66" y="40"/>
                  </a:cxn>
                  <a:cxn ang="0">
                    <a:pos x="74" y="46"/>
                  </a:cxn>
                  <a:cxn ang="0">
                    <a:pos x="82" y="56"/>
                  </a:cxn>
                  <a:cxn ang="0">
                    <a:pos x="98" y="56"/>
                  </a:cxn>
                  <a:cxn ang="0">
                    <a:pos x="106" y="48"/>
                  </a:cxn>
                  <a:cxn ang="0">
                    <a:pos x="94" y="38"/>
                  </a:cxn>
                  <a:cxn ang="0">
                    <a:pos x="90" y="28"/>
                  </a:cxn>
                  <a:cxn ang="0">
                    <a:pos x="80" y="20"/>
                  </a:cxn>
                  <a:cxn ang="0">
                    <a:pos x="70" y="18"/>
                  </a:cxn>
                  <a:cxn ang="0">
                    <a:pos x="64" y="12"/>
                  </a:cxn>
                  <a:cxn ang="0">
                    <a:pos x="50" y="10"/>
                  </a:cxn>
                  <a:cxn ang="0">
                    <a:pos x="44" y="20"/>
                  </a:cxn>
                  <a:cxn ang="0">
                    <a:pos x="42" y="10"/>
                  </a:cxn>
                  <a:cxn ang="0">
                    <a:pos x="40" y="2"/>
                  </a:cxn>
                  <a:cxn ang="0">
                    <a:pos x="18" y="0"/>
                  </a:cxn>
                  <a:cxn ang="0">
                    <a:pos x="0" y="2"/>
                  </a:cxn>
                  <a:cxn ang="0">
                    <a:pos x="0" y="12"/>
                  </a:cxn>
                </a:cxnLst>
                <a:rect l="0" t="0" r="r" b="b"/>
                <a:pathLst>
                  <a:path w="106" h="56">
                    <a:moveTo>
                      <a:pt x="0" y="12"/>
                    </a:moveTo>
                    <a:lnTo>
                      <a:pt x="16" y="16"/>
                    </a:lnTo>
                    <a:lnTo>
                      <a:pt x="26" y="20"/>
                    </a:lnTo>
                    <a:lnTo>
                      <a:pt x="34" y="28"/>
                    </a:lnTo>
                    <a:lnTo>
                      <a:pt x="32" y="30"/>
                    </a:lnTo>
                    <a:lnTo>
                      <a:pt x="18" y="28"/>
                    </a:lnTo>
                    <a:lnTo>
                      <a:pt x="10" y="30"/>
                    </a:lnTo>
                    <a:lnTo>
                      <a:pt x="8" y="40"/>
                    </a:lnTo>
                    <a:lnTo>
                      <a:pt x="20" y="42"/>
                    </a:lnTo>
                    <a:lnTo>
                      <a:pt x="34" y="40"/>
                    </a:lnTo>
                    <a:lnTo>
                      <a:pt x="50" y="38"/>
                    </a:lnTo>
                    <a:lnTo>
                      <a:pt x="66" y="40"/>
                    </a:lnTo>
                    <a:lnTo>
                      <a:pt x="74" y="46"/>
                    </a:lnTo>
                    <a:lnTo>
                      <a:pt x="82" y="56"/>
                    </a:lnTo>
                    <a:lnTo>
                      <a:pt x="98" y="56"/>
                    </a:lnTo>
                    <a:lnTo>
                      <a:pt x="106" y="48"/>
                    </a:lnTo>
                    <a:lnTo>
                      <a:pt x="94" y="38"/>
                    </a:lnTo>
                    <a:lnTo>
                      <a:pt x="90" y="28"/>
                    </a:lnTo>
                    <a:lnTo>
                      <a:pt x="80" y="20"/>
                    </a:lnTo>
                    <a:lnTo>
                      <a:pt x="70" y="18"/>
                    </a:lnTo>
                    <a:lnTo>
                      <a:pt x="64" y="12"/>
                    </a:lnTo>
                    <a:lnTo>
                      <a:pt x="50" y="10"/>
                    </a:lnTo>
                    <a:lnTo>
                      <a:pt x="44" y="20"/>
                    </a:lnTo>
                    <a:lnTo>
                      <a:pt x="42" y="10"/>
                    </a:lnTo>
                    <a:lnTo>
                      <a:pt x="40" y="2"/>
                    </a:lnTo>
                    <a:lnTo>
                      <a:pt x="18" y="0"/>
                    </a:lnTo>
                    <a:lnTo>
                      <a:pt x="0" y="2"/>
                    </a:lnTo>
                    <a:lnTo>
                      <a:pt x="0" y="12"/>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72" name="Freeform 10"/>
              <p:cNvSpPr>
                <a:spLocks/>
              </p:cNvSpPr>
              <p:nvPr/>
            </p:nvSpPr>
            <p:spPr bwMode="auto">
              <a:xfrm>
                <a:off x="2264448" y="1525566"/>
                <a:ext cx="139036" cy="69472"/>
              </a:xfrm>
              <a:custGeom>
                <a:avLst/>
                <a:gdLst/>
                <a:ahLst/>
                <a:cxnLst>
                  <a:cxn ang="0">
                    <a:pos x="104" y="52"/>
                  </a:cxn>
                  <a:cxn ang="0">
                    <a:pos x="92" y="54"/>
                  </a:cxn>
                  <a:cxn ang="0">
                    <a:pos x="70" y="56"/>
                  </a:cxn>
                  <a:cxn ang="0">
                    <a:pos x="66" y="44"/>
                  </a:cxn>
                  <a:cxn ang="0">
                    <a:pos x="74" y="36"/>
                  </a:cxn>
                  <a:cxn ang="0">
                    <a:pos x="68" y="36"/>
                  </a:cxn>
                  <a:cxn ang="0">
                    <a:pos x="58" y="34"/>
                  </a:cxn>
                  <a:cxn ang="0">
                    <a:pos x="48" y="34"/>
                  </a:cxn>
                  <a:cxn ang="0">
                    <a:pos x="36" y="38"/>
                  </a:cxn>
                  <a:cxn ang="0">
                    <a:pos x="26" y="34"/>
                  </a:cxn>
                  <a:cxn ang="0">
                    <a:pos x="8" y="20"/>
                  </a:cxn>
                  <a:cxn ang="0">
                    <a:pos x="0" y="4"/>
                  </a:cxn>
                  <a:cxn ang="0">
                    <a:pos x="8" y="0"/>
                  </a:cxn>
                  <a:cxn ang="0">
                    <a:pos x="18" y="6"/>
                  </a:cxn>
                  <a:cxn ang="0">
                    <a:pos x="26" y="14"/>
                  </a:cxn>
                  <a:cxn ang="0">
                    <a:pos x="40" y="26"/>
                  </a:cxn>
                  <a:cxn ang="0">
                    <a:pos x="48" y="24"/>
                  </a:cxn>
                  <a:cxn ang="0">
                    <a:pos x="40" y="16"/>
                  </a:cxn>
                  <a:cxn ang="0">
                    <a:pos x="40" y="10"/>
                  </a:cxn>
                  <a:cxn ang="0">
                    <a:pos x="48" y="8"/>
                  </a:cxn>
                  <a:cxn ang="0">
                    <a:pos x="58" y="16"/>
                  </a:cxn>
                  <a:cxn ang="0">
                    <a:pos x="70" y="26"/>
                  </a:cxn>
                  <a:cxn ang="0">
                    <a:pos x="74" y="20"/>
                  </a:cxn>
                  <a:cxn ang="0">
                    <a:pos x="68" y="12"/>
                  </a:cxn>
                  <a:cxn ang="0">
                    <a:pos x="62" y="4"/>
                  </a:cxn>
                  <a:cxn ang="0">
                    <a:pos x="64" y="0"/>
                  </a:cxn>
                  <a:cxn ang="0">
                    <a:pos x="78" y="2"/>
                  </a:cxn>
                  <a:cxn ang="0">
                    <a:pos x="84" y="8"/>
                  </a:cxn>
                  <a:cxn ang="0">
                    <a:pos x="92" y="4"/>
                  </a:cxn>
                  <a:cxn ang="0">
                    <a:pos x="104" y="4"/>
                  </a:cxn>
                  <a:cxn ang="0">
                    <a:pos x="108" y="10"/>
                  </a:cxn>
                  <a:cxn ang="0">
                    <a:pos x="110" y="28"/>
                  </a:cxn>
                  <a:cxn ang="0">
                    <a:pos x="112" y="36"/>
                  </a:cxn>
                  <a:cxn ang="0">
                    <a:pos x="104" y="40"/>
                  </a:cxn>
                  <a:cxn ang="0">
                    <a:pos x="104" y="52"/>
                  </a:cxn>
                </a:cxnLst>
                <a:rect l="0" t="0" r="r" b="b"/>
                <a:pathLst>
                  <a:path w="112" h="56">
                    <a:moveTo>
                      <a:pt x="104" y="52"/>
                    </a:moveTo>
                    <a:lnTo>
                      <a:pt x="92" y="54"/>
                    </a:lnTo>
                    <a:lnTo>
                      <a:pt x="70" y="56"/>
                    </a:lnTo>
                    <a:lnTo>
                      <a:pt x="66" y="44"/>
                    </a:lnTo>
                    <a:lnTo>
                      <a:pt x="74" y="36"/>
                    </a:lnTo>
                    <a:lnTo>
                      <a:pt x="68" y="36"/>
                    </a:lnTo>
                    <a:lnTo>
                      <a:pt x="58" y="34"/>
                    </a:lnTo>
                    <a:lnTo>
                      <a:pt x="48" y="34"/>
                    </a:lnTo>
                    <a:lnTo>
                      <a:pt x="36" y="38"/>
                    </a:lnTo>
                    <a:lnTo>
                      <a:pt x="26" y="34"/>
                    </a:lnTo>
                    <a:lnTo>
                      <a:pt x="8" y="20"/>
                    </a:lnTo>
                    <a:lnTo>
                      <a:pt x="0" y="4"/>
                    </a:lnTo>
                    <a:lnTo>
                      <a:pt x="8" y="0"/>
                    </a:lnTo>
                    <a:lnTo>
                      <a:pt x="18" y="6"/>
                    </a:lnTo>
                    <a:lnTo>
                      <a:pt x="26" y="14"/>
                    </a:lnTo>
                    <a:lnTo>
                      <a:pt x="40" y="26"/>
                    </a:lnTo>
                    <a:lnTo>
                      <a:pt x="48" y="24"/>
                    </a:lnTo>
                    <a:lnTo>
                      <a:pt x="40" y="16"/>
                    </a:lnTo>
                    <a:lnTo>
                      <a:pt x="40" y="10"/>
                    </a:lnTo>
                    <a:lnTo>
                      <a:pt x="48" y="8"/>
                    </a:lnTo>
                    <a:lnTo>
                      <a:pt x="58" y="16"/>
                    </a:lnTo>
                    <a:lnTo>
                      <a:pt x="70" y="26"/>
                    </a:lnTo>
                    <a:lnTo>
                      <a:pt x="74" y="20"/>
                    </a:lnTo>
                    <a:lnTo>
                      <a:pt x="68" y="12"/>
                    </a:lnTo>
                    <a:lnTo>
                      <a:pt x="62" y="4"/>
                    </a:lnTo>
                    <a:lnTo>
                      <a:pt x="64" y="0"/>
                    </a:lnTo>
                    <a:lnTo>
                      <a:pt x="78" y="2"/>
                    </a:lnTo>
                    <a:lnTo>
                      <a:pt x="84" y="8"/>
                    </a:lnTo>
                    <a:lnTo>
                      <a:pt x="92" y="4"/>
                    </a:lnTo>
                    <a:lnTo>
                      <a:pt x="104" y="4"/>
                    </a:lnTo>
                    <a:lnTo>
                      <a:pt x="108" y="10"/>
                    </a:lnTo>
                    <a:lnTo>
                      <a:pt x="110" y="28"/>
                    </a:lnTo>
                    <a:lnTo>
                      <a:pt x="112" y="36"/>
                    </a:lnTo>
                    <a:lnTo>
                      <a:pt x="104" y="40"/>
                    </a:lnTo>
                    <a:lnTo>
                      <a:pt x="104" y="52"/>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73" name="Freeform 11"/>
              <p:cNvSpPr>
                <a:spLocks/>
              </p:cNvSpPr>
              <p:nvPr/>
            </p:nvSpPr>
            <p:spPr bwMode="auto">
              <a:xfrm>
                <a:off x="2420862" y="1508199"/>
                <a:ext cx="335175" cy="104207"/>
              </a:xfrm>
              <a:custGeom>
                <a:avLst/>
                <a:gdLst/>
                <a:ahLst/>
                <a:cxnLst>
                  <a:cxn ang="0">
                    <a:pos x="48" y="26"/>
                  </a:cxn>
                  <a:cxn ang="0">
                    <a:pos x="34" y="28"/>
                  </a:cxn>
                  <a:cxn ang="0">
                    <a:pos x="20" y="26"/>
                  </a:cxn>
                  <a:cxn ang="0">
                    <a:pos x="6" y="20"/>
                  </a:cxn>
                  <a:cxn ang="0">
                    <a:pos x="0" y="14"/>
                  </a:cxn>
                  <a:cxn ang="0">
                    <a:pos x="2" y="4"/>
                  </a:cxn>
                  <a:cxn ang="0">
                    <a:pos x="14" y="0"/>
                  </a:cxn>
                  <a:cxn ang="0">
                    <a:pos x="32" y="6"/>
                  </a:cxn>
                  <a:cxn ang="0">
                    <a:pos x="48" y="10"/>
                  </a:cxn>
                  <a:cxn ang="0">
                    <a:pos x="54" y="18"/>
                  </a:cxn>
                  <a:cxn ang="0">
                    <a:pos x="70" y="18"/>
                  </a:cxn>
                  <a:cxn ang="0">
                    <a:pos x="88" y="14"/>
                  </a:cxn>
                  <a:cxn ang="0">
                    <a:pos x="96" y="24"/>
                  </a:cxn>
                  <a:cxn ang="0">
                    <a:pos x="96" y="34"/>
                  </a:cxn>
                  <a:cxn ang="0">
                    <a:pos x="100" y="40"/>
                  </a:cxn>
                  <a:cxn ang="0">
                    <a:pos x="120" y="52"/>
                  </a:cxn>
                  <a:cxn ang="0">
                    <a:pos x="150" y="52"/>
                  </a:cxn>
                  <a:cxn ang="0">
                    <a:pos x="172" y="54"/>
                  </a:cxn>
                  <a:cxn ang="0">
                    <a:pos x="198" y="44"/>
                  </a:cxn>
                  <a:cxn ang="0">
                    <a:pos x="236" y="46"/>
                  </a:cxn>
                  <a:cxn ang="0">
                    <a:pos x="256" y="50"/>
                  </a:cxn>
                  <a:cxn ang="0">
                    <a:pos x="270" y="56"/>
                  </a:cxn>
                  <a:cxn ang="0">
                    <a:pos x="268" y="66"/>
                  </a:cxn>
                  <a:cxn ang="0">
                    <a:pos x="262" y="70"/>
                  </a:cxn>
                  <a:cxn ang="0">
                    <a:pos x="260" y="82"/>
                  </a:cxn>
                  <a:cxn ang="0">
                    <a:pos x="222" y="84"/>
                  </a:cxn>
                  <a:cxn ang="0">
                    <a:pos x="212" y="76"/>
                  </a:cxn>
                  <a:cxn ang="0">
                    <a:pos x="206" y="84"/>
                  </a:cxn>
                  <a:cxn ang="0">
                    <a:pos x="132" y="84"/>
                  </a:cxn>
                  <a:cxn ang="0">
                    <a:pos x="130" y="74"/>
                  </a:cxn>
                  <a:cxn ang="0">
                    <a:pos x="126" y="72"/>
                  </a:cxn>
                  <a:cxn ang="0">
                    <a:pos x="120" y="78"/>
                  </a:cxn>
                  <a:cxn ang="0">
                    <a:pos x="116" y="84"/>
                  </a:cxn>
                  <a:cxn ang="0">
                    <a:pos x="92" y="80"/>
                  </a:cxn>
                  <a:cxn ang="0">
                    <a:pos x="88" y="74"/>
                  </a:cxn>
                  <a:cxn ang="0">
                    <a:pos x="84" y="78"/>
                  </a:cxn>
                  <a:cxn ang="0">
                    <a:pos x="78" y="78"/>
                  </a:cxn>
                  <a:cxn ang="0">
                    <a:pos x="72" y="70"/>
                  </a:cxn>
                  <a:cxn ang="0">
                    <a:pos x="68" y="58"/>
                  </a:cxn>
                  <a:cxn ang="0">
                    <a:pos x="68" y="54"/>
                  </a:cxn>
                  <a:cxn ang="0">
                    <a:pos x="72" y="48"/>
                  </a:cxn>
                  <a:cxn ang="0">
                    <a:pos x="64" y="38"/>
                  </a:cxn>
                  <a:cxn ang="0">
                    <a:pos x="58" y="28"/>
                  </a:cxn>
                  <a:cxn ang="0">
                    <a:pos x="48" y="26"/>
                  </a:cxn>
                </a:cxnLst>
                <a:rect l="0" t="0" r="r" b="b"/>
                <a:pathLst>
                  <a:path w="270" h="84">
                    <a:moveTo>
                      <a:pt x="48" y="26"/>
                    </a:moveTo>
                    <a:lnTo>
                      <a:pt x="34" y="28"/>
                    </a:lnTo>
                    <a:lnTo>
                      <a:pt x="20" y="26"/>
                    </a:lnTo>
                    <a:lnTo>
                      <a:pt x="6" y="20"/>
                    </a:lnTo>
                    <a:lnTo>
                      <a:pt x="0" y="14"/>
                    </a:lnTo>
                    <a:lnTo>
                      <a:pt x="2" y="4"/>
                    </a:lnTo>
                    <a:lnTo>
                      <a:pt x="14" y="0"/>
                    </a:lnTo>
                    <a:lnTo>
                      <a:pt x="32" y="6"/>
                    </a:lnTo>
                    <a:lnTo>
                      <a:pt x="48" y="10"/>
                    </a:lnTo>
                    <a:lnTo>
                      <a:pt x="54" y="18"/>
                    </a:lnTo>
                    <a:lnTo>
                      <a:pt x="70" y="18"/>
                    </a:lnTo>
                    <a:lnTo>
                      <a:pt x="88" y="14"/>
                    </a:lnTo>
                    <a:lnTo>
                      <a:pt x="96" y="24"/>
                    </a:lnTo>
                    <a:lnTo>
                      <a:pt x="96" y="34"/>
                    </a:lnTo>
                    <a:lnTo>
                      <a:pt x="100" y="40"/>
                    </a:lnTo>
                    <a:lnTo>
                      <a:pt x="120" y="52"/>
                    </a:lnTo>
                    <a:lnTo>
                      <a:pt x="150" y="52"/>
                    </a:lnTo>
                    <a:lnTo>
                      <a:pt x="172" y="54"/>
                    </a:lnTo>
                    <a:lnTo>
                      <a:pt x="198" y="44"/>
                    </a:lnTo>
                    <a:lnTo>
                      <a:pt x="236" y="46"/>
                    </a:lnTo>
                    <a:lnTo>
                      <a:pt x="256" y="50"/>
                    </a:lnTo>
                    <a:lnTo>
                      <a:pt x="270" y="56"/>
                    </a:lnTo>
                    <a:lnTo>
                      <a:pt x="268" y="66"/>
                    </a:lnTo>
                    <a:lnTo>
                      <a:pt x="262" y="70"/>
                    </a:lnTo>
                    <a:lnTo>
                      <a:pt x="260" y="82"/>
                    </a:lnTo>
                    <a:lnTo>
                      <a:pt x="222" y="84"/>
                    </a:lnTo>
                    <a:lnTo>
                      <a:pt x="212" y="76"/>
                    </a:lnTo>
                    <a:lnTo>
                      <a:pt x="206" y="84"/>
                    </a:lnTo>
                    <a:lnTo>
                      <a:pt x="132" y="84"/>
                    </a:lnTo>
                    <a:lnTo>
                      <a:pt x="130" y="74"/>
                    </a:lnTo>
                    <a:lnTo>
                      <a:pt x="126" y="72"/>
                    </a:lnTo>
                    <a:lnTo>
                      <a:pt x="120" y="78"/>
                    </a:lnTo>
                    <a:lnTo>
                      <a:pt x="116" y="84"/>
                    </a:lnTo>
                    <a:lnTo>
                      <a:pt x="92" y="80"/>
                    </a:lnTo>
                    <a:lnTo>
                      <a:pt x="88" y="74"/>
                    </a:lnTo>
                    <a:lnTo>
                      <a:pt x="84" y="78"/>
                    </a:lnTo>
                    <a:lnTo>
                      <a:pt x="78" y="78"/>
                    </a:lnTo>
                    <a:lnTo>
                      <a:pt x="72" y="70"/>
                    </a:lnTo>
                    <a:lnTo>
                      <a:pt x="68" y="58"/>
                    </a:lnTo>
                    <a:lnTo>
                      <a:pt x="68" y="54"/>
                    </a:lnTo>
                    <a:lnTo>
                      <a:pt x="72" y="48"/>
                    </a:lnTo>
                    <a:lnTo>
                      <a:pt x="64" y="38"/>
                    </a:lnTo>
                    <a:lnTo>
                      <a:pt x="58" y="28"/>
                    </a:lnTo>
                    <a:lnTo>
                      <a:pt x="48" y="2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74" name="Freeform 12"/>
              <p:cNvSpPr>
                <a:spLocks/>
              </p:cNvSpPr>
              <p:nvPr/>
            </p:nvSpPr>
            <p:spPr bwMode="auto">
              <a:xfrm>
                <a:off x="2438241" y="1629775"/>
                <a:ext cx="111725" cy="79397"/>
              </a:xfrm>
              <a:custGeom>
                <a:avLst/>
                <a:gdLst/>
                <a:ahLst/>
                <a:cxnLst>
                  <a:cxn ang="0">
                    <a:pos x="8" y="2"/>
                  </a:cxn>
                  <a:cxn ang="0">
                    <a:pos x="0" y="14"/>
                  </a:cxn>
                  <a:cxn ang="0">
                    <a:pos x="4" y="36"/>
                  </a:cxn>
                  <a:cxn ang="0">
                    <a:pos x="8" y="50"/>
                  </a:cxn>
                  <a:cxn ang="0">
                    <a:pos x="12" y="62"/>
                  </a:cxn>
                  <a:cxn ang="0">
                    <a:pos x="24" y="64"/>
                  </a:cxn>
                  <a:cxn ang="0">
                    <a:pos x="34" y="52"/>
                  </a:cxn>
                  <a:cxn ang="0">
                    <a:pos x="30" y="42"/>
                  </a:cxn>
                  <a:cxn ang="0">
                    <a:pos x="42" y="40"/>
                  </a:cxn>
                  <a:cxn ang="0">
                    <a:pos x="60" y="40"/>
                  </a:cxn>
                  <a:cxn ang="0">
                    <a:pos x="78" y="18"/>
                  </a:cxn>
                  <a:cxn ang="0">
                    <a:pos x="90" y="2"/>
                  </a:cxn>
                  <a:cxn ang="0">
                    <a:pos x="60" y="2"/>
                  </a:cxn>
                  <a:cxn ang="0">
                    <a:pos x="42" y="0"/>
                  </a:cxn>
                  <a:cxn ang="0">
                    <a:pos x="20" y="0"/>
                  </a:cxn>
                  <a:cxn ang="0">
                    <a:pos x="8" y="2"/>
                  </a:cxn>
                </a:cxnLst>
                <a:rect l="0" t="0" r="r" b="b"/>
                <a:pathLst>
                  <a:path w="90" h="64">
                    <a:moveTo>
                      <a:pt x="8" y="2"/>
                    </a:moveTo>
                    <a:lnTo>
                      <a:pt x="0" y="14"/>
                    </a:lnTo>
                    <a:lnTo>
                      <a:pt x="4" y="36"/>
                    </a:lnTo>
                    <a:lnTo>
                      <a:pt x="8" y="50"/>
                    </a:lnTo>
                    <a:lnTo>
                      <a:pt x="12" y="62"/>
                    </a:lnTo>
                    <a:lnTo>
                      <a:pt x="24" y="64"/>
                    </a:lnTo>
                    <a:lnTo>
                      <a:pt x="34" y="52"/>
                    </a:lnTo>
                    <a:lnTo>
                      <a:pt x="30" y="42"/>
                    </a:lnTo>
                    <a:lnTo>
                      <a:pt x="42" y="40"/>
                    </a:lnTo>
                    <a:lnTo>
                      <a:pt x="60" y="40"/>
                    </a:lnTo>
                    <a:lnTo>
                      <a:pt x="78" y="18"/>
                    </a:lnTo>
                    <a:lnTo>
                      <a:pt x="90" y="2"/>
                    </a:lnTo>
                    <a:lnTo>
                      <a:pt x="60" y="2"/>
                    </a:lnTo>
                    <a:lnTo>
                      <a:pt x="42" y="0"/>
                    </a:lnTo>
                    <a:lnTo>
                      <a:pt x="20" y="0"/>
                    </a:lnTo>
                    <a:lnTo>
                      <a:pt x="8" y="2"/>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75" name="Freeform 13"/>
              <p:cNvSpPr>
                <a:spLocks/>
              </p:cNvSpPr>
              <p:nvPr/>
            </p:nvSpPr>
            <p:spPr bwMode="auto">
              <a:xfrm>
                <a:off x="2512725" y="1235275"/>
                <a:ext cx="608281" cy="312622"/>
              </a:xfrm>
              <a:custGeom>
                <a:avLst/>
                <a:gdLst/>
                <a:ahLst/>
                <a:cxnLst>
                  <a:cxn ang="0">
                    <a:pos x="370" y="94"/>
                  </a:cxn>
                  <a:cxn ang="0">
                    <a:pos x="324" y="130"/>
                  </a:cxn>
                  <a:cxn ang="0">
                    <a:pos x="280" y="126"/>
                  </a:cxn>
                  <a:cxn ang="0">
                    <a:pos x="296" y="138"/>
                  </a:cxn>
                  <a:cxn ang="0">
                    <a:pos x="264" y="140"/>
                  </a:cxn>
                  <a:cxn ang="0">
                    <a:pos x="254" y="148"/>
                  </a:cxn>
                  <a:cxn ang="0">
                    <a:pos x="254" y="154"/>
                  </a:cxn>
                  <a:cxn ang="0">
                    <a:pos x="268" y="170"/>
                  </a:cxn>
                  <a:cxn ang="0">
                    <a:pos x="260" y="184"/>
                  </a:cxn>
                  <a:cxn ang="0">
                    <a:pos x="220" y="206"/>
                  </a:cxn>
                  <a:cxn ang="0">
                    <a:pos x="164" y="216"/>
                  </a:cxn>
                  <a:cxn ang="0">
                    <a:pos x="206" y="232"/>
                  </a:cxn>
                  <a:cxn ang="0">
                    <a:pos x="224" y="236"/>
                  </a:cxn>
                  <a:cxn ang="0">
                    <a:pos x="172" y="252"/>
                  </a:cxn>
                  <a:cxn ang="0">
                    <a:pos x="138" y="238"/>
                  </a:cxn>
                  <a:cxn ang="0">
                    <a:pos x="88" y="244"/>
                  </a:cxn>
                  <a:cxn ang="0">
                    <a:pos x="62" y="244"/>
                  </a:cxn>
                  <a:cxn ang="0">
                    <a:pos x="42" y="224"/>
                  </a:cxn>
                  <a:cxn ang="0">
                    <a:pos x="80" y="212"/>
                  </a:cxn>
                  <a:cxn ang="0">
                    <a:pos x="88" y="196"/>
                  </a:cxn>
                  <a:cxn ang="0">
                    <a:pos x="132" y="212"/>
                  </a:cxn>
                  <a:cxn ang="0">
                    <a:pos x="140" y="194"/>
                  </a:cxn>
                  <a:cxn ang="0">
                    <a:pos x="108" y="194"/>
                  </a:cxn>
                  <a:cxn ang="0">
                    <a:pos x="106" y="180"/>
                  </a:cxn>
                  <a:cxn ang="0">
                    <a:pos x="68" y="176"/>
                  </a:cxn>
                  <a:cxn ang="0">
                    <a:pos x="114" y="160"/>
                  </a:cxn>
                  <a:cxn ang="0">
                    <a:pos x="160" y="158"/>
                  </a:cxn>
                  <a:cxn ang="0">
                    <a:pos x="114" y="138"/>
                  </a:cxn>
                  <a:cxn ang="0">
                    <a:pos x="86" y="114"/>
                  </a:cxn>
                  <a:cxn ang="0">
                    <a:pos x="144" y="120"/>
                  </a:cxn>
                  <a:cxn ang="0">
                    <a:pos x="166" y="126"/>
                  </a:cxn>
                  <a:cxn ang="0">
                    <a:pos x="168" y="104"/>
                  </a:cxn>
                  <a:cxn ang="0">
                    <a:pos x="208" y="86"/>
                  </a:cxn>
                  <a:cxn ang="0">
                    <a:pos x="226" y="68"/>
                  </a:cxn>
                  <a:cxn ang="0">
                    <a:pos x="162" y="96"/>
                  </a:cxn>
                  <a:cxn ang="0">
                    <a:pos x="128" y="100"/>
                  </a:cxn>
                  <a:cxn ang="0">
                    <a:pos x="98" y="82"/>
                  </a:cxn>
                  <a:cxn ang="0">
                    <a:pos x="62" y="78"/>
                  </a:cxn>
                  <a:cxn ang="0">
                    <a:pos x="48" y="66"/>
                  </a:cxn>
                  <a:cxn ang="0">
                    <a:pos x="32" y="66"/>
                  </a:cxn>
                  <a:cxn ang="0">
                    <a:pos x="20" y="56"/>
                  </a:cxn>
                  <a:cxn ang="0">
                    <a:pos x="36" y="50"/>
                  </a:cxn>
                  <a:cxn ang="0">
                    <a:pos x="80" y="46"/>
                  </a:cxn>
                  <a:cxn ang="0">
                    <a:pos x="102" y="28"/>
                  </a:cxn>
                  <a:cxn ang="0">
                    <a:pos x="168" y="40"/>
                  </a:cxn>
                  <a:cxn ang="0">
                    <a:pos x="164" y="18"/>
                  </a:cxn>
                  <a:cxn ang="0">
                    <a:pos x="216" y="10"/>
                  </a:cxn>
                  <a:cxn ang="0">
                    <a:pos x="254" y="22"/>
                  </a:cxn>
                  <a:cxn ang="0">
                    <a:pos x="278" y="4"/>
                  </a:cxn>
                  <a:cxn ang="0">
                    <a:pos x="298" y="2"/>
                  </a:cxn>
                  <a:cxn ang="0">
                    <a:pos x="350" y="2"/>
                  </a:cxn>
                  <a:cxn ang="0">
                    <a:pos x="388" y="16"/>
                  </a:cxn>
                  <a:cxn ang="0">
                    <a:pos x="452" y="14"/>
                  </a:cxn>
                  <a:cxn ang="0">
                    <a:pos x="482" y="40"/>
                  </a:cxn>
                  <a:cxn ang="0">
                    <a:pos x="376" y="62"/>
                  </a:cxn>
                  <a:cxn ang="0">
                    <a:pos x="398" y="70"/>
                  </a:cxn>
                </a:cxnLst>
                <a:rect l="0" t="0" r="r" b="b"/>
                <a:pathLst>
                  <a:path w="490" h="252">
                    <a:moveTo>
                      <a:pt x="434" y="68"/>
                    </a:moveTo>
                    <a:lnTo>
                      <a:pt x="412" y="76"/>
                    </a:lnTo>
                    <a:lnTo>
                      <a:pt x="396" y="86"/>
                    </a:lnTo>
                    <a:lnTo>
                      <a:pt x="370" y="94"/>
                    </a:lnTo>
                    <a:lnTo>
                      <a:pt x="352" y="108"/>
                    </a:lnTo>
                    <a:lnTo>
                      <a:pt x="340" y="108"/>
                    </a:lnTo>
                    <a:lnTo>
                      <a:pt x="336" y="120"/>
                    </a:lnTo>
                    <a:lnTo>
                      <a:pt x="324" y="130"/>
                    </a:lnTo>
                    <a:lnTo>
                      <a:pt x="308" y="134"/>
                    </a:lnTo>
                    <a:lnTo>
                      <a:pt x="300" y="128"/>
                    </a:lnTo>
                    <a:lnTo>
                      <a:pt x="286" y="124"/>
                    </a:lnTo>
                    <a:lnTo>
                      <a:pt x="280" y="126"/>
                    </a:lnTo>
                    <a:lnTo>
                      <a:pt x="288" y="130"/>
                    </a:lnTo>
                    <a:lnTo>
                      <a:pt x="296" y="132"/>
                    </a:lnTo>
                    <a:lnTo>
                      <a:pt x="296" y="136"/>
                    </a:lnTo>
                    <a:lnTo>
                      <a:pt x="296" y="138"/>
                    </a:lnTo>
                    <a:lnTo>
                      <a:pt x="294" y="138"/>
                    </a:lnTo>
                    <a:lnTo>
                      <a:pt x="286" y="138"/>
                    </a:lnTo>
                    <a:lnTo>
                      <a:pt x="276" y="142"/>
                    </a:lnTo>
                    <a:lnTo>
                      <a:pt x="264" y="140"/>
                    </a:lnTo>
                    <a:lnTo>
                      <a:pt x="246" y="138"/>
                    </a:lnTo>
                    <a:lnTo>
                      <a:pt x="234" y="142"/>
                    </a:lnTo>
                    <a:lnTo>
                      <a:pt x="240" y="148"/>
                    </a:lnTo>
                    <a:lnTo>
                      <a:pt x="254" y="148"/>
                    </a:lnTo>
                    <a:lnTo>
                      <a:pt x="272" y="148"/>
                    </a:lnTo>
                    <a:lnTo>
                      <a:pt x="276" y="154"/>
                    </a:lnTo>
                    <a:lnTo>
                      <a:pt x="268" y="154"/>
                    </a:lnTo>
                    <a:lnTo>
                      <a:pt x="254" y="154"/>
                    </a:lnTo>
                    <a:lnTo>
                      <a:pt x="256" y="160"/>
                    </a:lnTo>
                    <a:lnTo>
                      <a:pt x="272" y="162"/>
                    </a:lnTo>
                    <a:lnTo>
                      <a:pt x="272" y="168"/>
                    </a:lnTo>
                    <a:lnTo>
                      <a:pt x="268" y="170"/>
                    </a:lnTo>
                    <a:lnTo>
                      <a:pt x="250" y="168"/>
                    </a:lnTo>
                    <a:lnTo>
                      <a:pt x="254" y="174"/>
                    </a:lnTo>
                    <a:lnTo>
                      <a:pt x="266" y="180"/>
                    </a:lnTo>
                    <a:lnTo>
                      <a:pt x="260" y="184"/>
                    </a:lnTo>
                    <a:lnTo>
                      <a:pt x="258" y="188"/>
                    </a:lnTo>
                    <a:lnTo>
                      <a:pt x="254" y="192"/>
                    </a:lnTo>
                    <a:lnTo>
                      <a:pt x="224" y="194"/>
                    </a:lnTo>
                    <a:lnTo>
                      <a:pt x="220" y="206"/>
                    </a:lnTo>
                    <a:lnTo>
                      <a:pt x="210" y="212"/>
                    </a:lnTo>
                    <a:lnTo>
                      <a:pt x="186" y="212"/>
                    </a:lnTo>
                    <a:lnTo>
                      <a:pt x="166" y="208"/>
                    </a:lnTo>
                    <a:lnTo>
                      <a:pt x="164" y="216"/>
                    </a:lnTo>
                    <a:lnTo>
                      <a:pt x="180" y="220"/>
                    </a:lnTo>
                    <a:lnTo>
                      <a:pt x="202" y="220"/>
                    </a:lnTo>
                    <a:lnTo>
                      <a:pt x="204" y="226"/>
                    </a:lnTo>
                    <a:lnTo>
                      <a:pt x="206" y="232"/>
                    </a:lnTo>
                    <a:lnTo>
                      <a:pt x="214" y="226"/>
                    </a:lnTo>
                    <a:lnTo>
                      <a:pt x="218" y="222"/>
                    </a:lnTo>
                    <a:lnTo>
                      <a:pt x="222" y="226"/>
                    </a:lnTo>
                    <a:lnTo>
                      <a:pt x="224" y="236"/>
                    </a:lnTo>
                    <a:lnTo>
                      <a:pt x="218" y="240"/>
                    </a:lnTo>
                    <a:lnTo>
                      <a:pt x="204" y="244"/>
                    </a:lnTo>
                    <a:lnTo>
                      <a:pt x="188" y="250"/>
                    </a:lnTo>
                    <a:lnTo>
                      <a:pt x="172" y="252"/>
                    </a:lnTo>
                    <a:lnTo>
                      <a:pt x="172" y="244"/>
                    </a:lnTo>
                    <a:lnTo>
                      <a:pt x="162" y="240"/>
                    </a:lnTo>
                    <a:lnTo>
                      <a:pt x="150" y="242"/>
                    </a:lnTo>
                    <a:lnTo>
                      <a:pt x="138" y="238"/>
                    </a:lnTo>
                    <a:lnTo>
                      <a:pt x="132" y="244"/>
                    </a:lnTo>
                    <a:lnTo>
                      <a:pt x="124" y="238"/>
                    </a:lnTo>
                    <a:lnTo>
                      <a:pt x="120" y="244"/>
                    </a:lnTo>
                    <a:lnTo>
                      <a:pt x="88" y="244"/>
                    </a:lnTo>
                    <a:lnTo>
                      <a:pt x="82" y="238"/>
                    </a:lnTo>
                    <a:lnTo>
                      <a:pt x="72" y="244"/>
                    </a:lnTo>
                    <a:lnTo>
                      <a:pt x="68" y="240"/>
                    </a:lnTo>
                    <a:lnTo>
                      <a:pt x="62" y="244"/>
                    </a:lnTo>
                    <a:lnTo>
                      <a:pt x="56" y="236"/>
                    </a:lnTo>
                    <a:lnTo>
                      <a:pt x="46" y="244"/>
                    </a:lnTo>
                    <a:lnTo>
                      <a:pt x="38" y="236"/>
                    </a:lnTo>
                    <a:lnTo>
                      <a:pt x="42" y="224"/>
                    </a:lnTo>
                    <a:lnTo>
                      <a:pt x="56" y="220"/>
                    </a:lnTo>
                    <a:lnTo>
                      <a:pt x="72" y="220"/>
                    </a:lnTo>
                    <a:lnTo>
                      <a:pt x="84" y="220"/>
                    </a:lnTo>
                    <a:lnTo>
                      <a:pt x="80" y="212"/>
                    </a:lnTo>
                    <a:lnTo>
                      <a:pt x="70" y="212"/>
                    </a:lnTo>
                    <a:lnTo>
                      <a:pt x="62" y="204"/>
                    </a:lnTo>
                    <a:lnTo>
                      <a:pt x="62" y="196"/>
                    </a:lnTo>
                    <a:lnTo>
                      <a:pt x="88" y="196"/>
                    </a:lnTo>
                    <a:lnTo>
                      <a:pt x="94" y="204"/>
                    </a:lnTo>
                    <a:lnTo>
                      <a:pt x="102" y="210"/>
                    </a:lnTo>
                    <a:lnTo>
                      <a:pt x="120" y="212"/>
                    </a:lnTo>
                    <a:lnTo>
                      <a:pt x="132" y="212"/>
                    </a:lnTo>
                    <a:lnTo>
                      <a:pt x="146" y="202"/>
                    </a:lnTo>
                    <a:lnTo>
                      <a:pt x="152" y="190"/>
                    </a:lnTo>
                    <a:lnTo>
                      <a:pt x="148" y="188"/>
                    </a:lnTo>
                    <a:lnTo>
                      <a:pt x="140" y="194"/>
                    </a:lnTo>
                    <a:lnTo>
                      <a:pt x="132" y="202"/>
                    </a:lnTo>
                    <a:lnTo>
                      <a:pt x="122" y="206"/>
                    </a:lnTo>
                    <a:lnTo>
                      <a:pt x="104" y="200"/>
                    </a:lnTo>
                    <a:lnTo>
                      <a:pt x="108" y="194"/>
                    </a:lnTo>
                    <a:lnTo>
                      <a:pt x="118" y="186"/>
                    </a:lnTo>
                    <a:lnTo>
                      <a:pt x="116" y="182"/>
                    </a:lnTo>
                    <a:lnTo>
                      <a:pt x="114" y="174"/>
                    </a:lnTo>
                    <a:lnTo>
                      <a:pt x="106" y="180"/>
                    </a:lnTo>
                    <a:lnTo>
                      <a:pt x="100" y="186"/>
                    </a:lnTo>
                    <a:lnTo>
                      <a:pt x="88" y="182"/>
                    </a:lnTo>
                    <a:lnTo>
                      <a:pt x="76" y="184"/>
                    </a:lnTo>
                    <a:lnTo>
                      <a:pt x="68" y="176"/>
                    </a:lnTo>
                    <a:lnTo>
                      <a:pt x="78" y="166"/>
                    </a:lnTo>
                    <a:lnTo>
                      <a:pt x="86" y="162"/>
                    </a:lnTo>
                    <a:lnTo>
                      <a:pt x="104" y="162"/>
                    </a:lnTo>
                    <a:lnTo>
                      <a:pt x="114" y="160"/>
                    </a:lnTo>
                    <a:lnTo>
                      <a:pt x="126" y="162"/>
                    </a:lnTo>
                    <a:lnTo>
                      <a:pt x="138" y="166"/>
                    </a:lnTo>
                    <a:lnTo>
                      <a:pt x="150" y="166"/>
                    </a:lnTo>
                    <a:lnTo>
                      <a:pt x="160" y="158"/>
                    </a:lnTo>
                    <a:lnTo>
                      <a:pt x="154" y="156"/>
                    </a:lnTo>
                    <a:lnTo>
                      <a:pt x="142" y="158"/>
                    </a:lnTo>
                    <a:lnTo>
                      <a:pt x="126" y="154"/>
                    </a:lnTo>
                    <a:lnTo>
                      <a:pt x="114" y="138"/>
                    </a:lnTo>
                    <a:lnTo>
                      <a:pt x="106" y="130"/>
                    </a:lnTo>
                    <a:lnTo>
                      <a:pt x="94" y="130"/>
                    </a:lnTo>
                    <a:lnTo>
                      <a:pt x="86" y="128"/>
                    </a:lnTo>
                    <a:lnTo>
                      <a:pt x="86" y="114"/>
                    </a:lnTo>
                    <a:lnTo>
                      <a:pt x="90" y="106"/>
                    </a:lnTo>
                    <a:lnTo>
                      <a:pt x="108" y="112"/>
                    </a:lnTo>
                    <a:lnTo>
                      <a:pt x="130" y="110"/>
                    </a:lnTo>
                    <a:lnTo>
                      <a:pt x="144" y="120"/>
                    </a:lnTo>
                    <a:lnTo>
                      <a:pt x="156" y="128"/>
                    </a:lnTo>
                    <a:lnTo>
                      <a:pt x="166" y="134"/>
                    </a:lnTo>
                    <a:lnTo>
                      <a:pt x="180" y="130"/>
                    </a:lnTo>
                    <a:lnTo>
                      <a:pt x="166" y="126"/>
                    </a:lnTo>
                    <a:lnTo>
                      <a:pt x="156" y="118"/>
                    </a:lnTo>
                    <a:lnTo>
                      <a:pt x="140" y="110"/>
                    </a:lnTo>
                    <a:lnTo>
                      <a:pt x="146" y="104"/>
                    </a:lnTo>
                    <a:lnTo>
                      <a:pt x="168" y="104"/>
                    </a:lnTo>
                    <a:lnTo>
                      <a:pt x="194" y="102"/>
                    </a:lnTo>
                    <a:lnTo>
                      <a:pt x="206" y="94"/>
                    </a:lnTo>
                    <a:lnTo>
                      <a:pt x="216" y="88"/>
                    </a:lnTo>
                    <a:lnTo>
                      <a:pt x="208" y="86"/>
                    </a:lnTo>
                    <a:lnTo>
                      <a:pt x="216" y="80"/>
                    </a:lnTo>
                    <a:lnTo>
                      <a:pt x="224" y="74"/>
                    </a:lnTo>
                    <a:lnTo>
                      <a:pt x="232" y="70"/>
                    </a:lnTo>
                    <a:lnTo>
                      <a:pt x="226" y="68"/>
                    </a:lnTo>
                    <a:lnTo>
                      <a:pt x="206" y="76"/>
                    </a:lnTo>
                    <a:lnTo>
                      <a:pt x="196" y="86"/>
                    </a:lnTo>
                    <a:lnTo>
                      <a:pt x="182" y="96"/>
                    </a:lnTo>
                    <a:lnTo>
                      <a:pt x="162" y="96"/>
                    </a:lnTo>
                    <a:lnTo>
                      <a:pt x="144" y="98"/>
                    </a:lnTo>
                    <a:lnTo>
                      <a:pt x="138" y="92"/>
                    </a:lnTo>
                    <a:lnTo>
                      <a:pt x="132" y="92"/>
                    </a:lnTo>
                    <a:lnTo>
                      <a:pt x="128" y="100"/>
                    </a:lnTo>
                    <a:lnTo>
                      <a:pt x="110" y="102"/>
                    </a:lnTo>
                    <a:lnTo>
                      <a:pt x="84" y="98"/>
                    </a:lnTo>
                    <a:lnTo>
                      <a:pt x="90" y="88"/>
                    </a:lnTo>
                    <a:lnTo>
                      <a:pt x="98" y="82"/>
                    </a:lnTo>
                    <a:lnTo>
                      <a:pt x="104" y="76"/>
                    </a:lnTo>
                    <a:lnTo>
                      <a:pt x="96" y="72"/>
                    </a:lnTo>
                    <a:lnTo>
                      <a:pt x="80" y="78"/>
                    </a:lnTo>
                    <a:lnTo>
                      <a:pt x="62" y="78"/>
                    </a:lnTo>
                    <a:lnTo>
                      <a:pt x="38" y="80"/>
                    </a:lnTo>
                    <a:lnTo>
                      <a:pt x="26" y="76"/>
                    </a:lnTo>
                    <a:lnTo>
                      <a:pt x="34" y="72"/>
                    </a:lnTo>
                    <a:lnTo>
                      <a:pt x="48" y="66"/>
                    </a:lnTo>
                    <a:lnTo>
                      <a:pt x="60" y="64"/>
                    </a:lnTo>
                    <a:lnTo>
                      <a:pt x="52" y="62"/>
                    </a:lnTo>
                    <a:lnTo>
                      <a:pt x="40" y="62"/>
                    </a:lnTo>
                    <a:lnTo>
                      <a:pt x="32" y="66"/>
                    </a:lnTo>
                    <a:lnTo>
                      <a:pt x="20" y="70"/>
                    </a:lnTo>
                    <a:lnTo>
                      <a:pt x="22" y="64"/>
                    </a:lnTo>
                    <a:lnTo>
                      <a:pt x="28" y="60"/>
                    </a:lnTo>
                    <a:lnTo>
                      <a:pt x="20" y="56"/>
                    </a:lnTo>
                    <a:lnTo>
                      <a:pt x="14" y="60"/>
                    </a:lnTo>
                    <a:lnTo>
                      <a:pt x="0" y="60"/>
                    </a:lnTo>
                    <a:lnTo>
                      <a:pt x="12" y="50"/>
                    </a:lnTo>
                    <a:lnTo>
                      <a:pt x="36" y="50"/>
                    </a:lnTo>
                    <a:lnTo>
                      <a:pt x="46" y="46"/>
                    </a:lnTo>
                    <a:lnTo>
                      <a:pt x="54" y="42"/>
                    </a:lnTo>
                    <a:lnTo>
                      <a:pt x="72" y="42"/>
                    </a:lnTo>
                    <a:lnTo>
                      <a:pt x="80" y="46"/>
                    </a:lnTo>
                    <a:lnTo>
                      <a:pt x="94" y="46"/>
                    </a:lnTo>
                    <a:lnTo>
                      <a:pt x="106" y="46"/>
                    </a:lnTo>
                    <a:lnTo>
                      <a:pt x="98" y="36"/>
                    </a:lnTo>
                    <a:lnTo>
                      <a:pt x="102" y="28"/>
                    </a:lnTo>
                    <a:lnTo>
                      <a:pt x="118" y="28"/>
                    </a:lnTo>
                    <a:lnTo>
                      <a:pt x="130" y="34"/>
                    </a:lnTo>
                    <a:lnTo>
                      <a:pt x="148" y="38"/>
                    </a:lnTo>
                    <a:lnTo>
                      <a:pt x="168" y="40"/>
                    </a:lnTo>
                    <a:lnTo>
                      <a:pt x="156" y="32"/>
                    </a:lnTo>
                    <a:lnTo>
                      <a:pt x="146" y="26"/>
                    </a:lnTo>
                    <a:lnTo>
                      <a:pt x="150" y="20"/>
                    </a:lnTo>
                    <a:lnTo>
                      <a:pt x="164" y="18"/>
                    </a:lnTo>
                    <a:lnTo>
                      <a:pt x="170" y="14"/>
                    </a:lnTo>
                    <a:lnTo>
                      <a:pt x="184" y="14"/>
                    </a:lnTo>
                    <a:lnTo>
                      <a:pt x="198" y="8"/>
                    </a:lnTo>
                    <a:lnTo>
                      <a:pt x="216" y="10"/>
                    </a:lnTo>
                    <a:lnTo>
                      <a:pt x="228" y="14"/>
                    </a:lnTo>
                    <a:lnTo>
                      <a:pt x="236" y="18"/>
                    </a:lnTo>
                    <a:lnTo>
                      <a:pt x="246" y="26"/>
                    </a:lnTo>
                    <a:lnTo>
                      <a:pt x="254" y="22"/>
                    </a:lnTo>
                    <a:lnTo>
                      <a:pt x="246" y="14"/>
                    </a:lnTo>
                    <a:lnTo>
                      <a:pt x="238" y="6"/>
                    </a:lnTo>
                    <a:lnTo>
                      <a:pt x="236" y="0"/>
                    </a:lnTo>
                    <a:lnTo>
                      <a:pt x="278" y="4"/>
                    </a:lnTo>
                    <a:lnTo>
                      <a:pt x="284" y="12"/>
                    </a:lnTo>
                    <a:lnTo>
                      <a:pt x="304" y="18"/>
                    </a:lnTo>
                    <a:lnTo>
                      <a:pt x="296" y="10"/>
                    </a:lnTo>
                    <a:lnTo>
                      <a:pt x="298" y="2"/>
                    </a:lnTo>
                    <a:lnTo>
                      <a:pt x="318" y="4"/>
                    </a:lnTo>
                    <a:lnTo>
                      <a:pt x="326" y="10"/>
                    </a:lnTo>
                    <a:lnTo>
                      <a:pt x="330" y="4"/>
                    </a:lnTo>
                    <a:lnTo>
                      <a:pt x="350" y="2"/>
                    </a:lnTo>
                    <a:lnTo>
                      <a:pt x="366" y="6"/>
                    </a:lnTo>
                    <a:lnTo>
                      <a:pt x="406" y="8"/>
                    </a:lnTo>
                    <a:lnTo>
                      <a:pt x="404" y="12"/>
                    </a:lnTo>
                    <a:lnTo>
                      <a:pt x="388" y="16"/>
                    </a:lnTo>
                    <a:lnTo>
                      <a:pt x="388" y="20"/>
                    </a:lnTo>
                    <a:lnTo>
                      <a:pt x="410" y="14"/>
                    </a:lnTo>
                    <a:lnTo>
                      <a:pt x="434" y="14"/>
                    </a:lnTo>
                    <a:lnTo>
                      <a:pt x="452" y="14"/>
                    </a:lnTo>
                    <a:lnTo>
                      <a:pt x="460" y="26"/>
                    </a:lnTo>
                    <a:lnTo>
                      <a:pt x="484" y="26"/>
                    </a:lnTo>
                    <a:lnTo>
                      <a:pt x="490" y="36"/>
                    </a:lnTo>
                    <a:lnTo>
                      <a:pt x="482" y="40"/>
                    </a:lnTo>
                    <a:lnTo>
                      <a:pt x="458" y="48"/>
                    </a:lnTo>
                    <a:lnTo>
                      <a:pt x="442" y="56"/>
                    </a:lnTo>
                    <a:lnTo>
                      <a:pt x="382" y="58"/>
                    </a:lnTo>
                    <a:lnTo>
                      <a:pt x="376" y="62"/>
                    </a:lnTo>
                    <a:lnTo>
                      <a:pt x="398" y="64"/>
                    </a:lnTo>
                    <a:lnTo>
                      <a:pt x="388" y="66"/>
                    </a:lnTo>
                    <a:lnTo>
                      <a:pt x="368" y="74"/>
                    </a:lnTo>
                    <a:lnTo>
                      <a:pt x="398" y="70"/>
                    </a:lnTo>
                    <a:lnTo>
                      <a:pt x="418" y="64"/>
                    </a:lnTo>
                    <a:lnTo>
                      <a:pt x="432" y="64"/>
                    </a:lnTo>
                    <a:lnTo>
                      <a:pt x="434" y="68"/>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76" name="Freeform 16"/>
              <p:cNvSpPr>
                <a:spLocks/>
              </p:cNvSpPr>
              <p:nvPr/>
            </p:nvSpPr>
            <p:spPr bwMode="auto">
              <a:xfrm>
                <a:off x="2217275" y="1642180"/>
                <a:ext cx="47172" cy="34735"/>
              </a:xfrm>
              <a:custGeom>
                <a:avLst/>
                <a:gdLst/>
                <a:ahLst/>
                <a:cxnLst>
                  <a:cxn ang="0">
                    <a:pos x="6" y="0"/>
                  </a:cxn>
                  <a:cxn ang="0">
                    <a:pos x="22" y="0"/>
                  </a:cxn>
                  <a:cxn ang="0">
                    <a:pos x="36" y="0"/>
                  </a:cxn>
                  <a:cxn ang="0">
                    <a:pos x="38" y="8"/>
                  </a:cxn>
                  <a:cxn ang="0">
                    <a:pos x="34" y="20"/>
                  </a:cxn>
                  <a:cxn ang="0">
                    <a:pos x="28" y="28"/>
                  </a:cxn>
                  <a:cxn ang="0">
                    <a:pos x="22" y="24"/>
                  </a:cxn>
                  <a:cxn ang="0">
                    <a:pos x="14" y="14"/>
                  </a:cxn>
                  <a:cxn ang="0">
                    <a:pos x="6" y="10"/>
                  </a:cxn>
                  <a:cxn ang="0">
                    <a:pos x="0" y="4"/>
                  </a:cxn>
                  <a:cxn ang="0">
                    <a:pos x="6" y="0"/>
                  </a:cxn>
                </a:cxnLst>
                <a:rect l="0" t="0" r="r" b="b"/>
                <a:pathLst>
                  <a:path w="38" h="28">
                    <a:moveTo>
                      <a:pt x="6" y="0"/>
                    </a:moveTo>
                    <a:lnTo>
                      <a:pt x="22" y="0"/>
                    </a:lnTo>
                    <a:lnTo>
                      <a:pt x="36" y="0"/>
                    </a:lnTo>
                    <a:lnTo>
                      <a:pt x="38" y="8"/>
                    </a:lnTo>
                    <a:lnTo>
                      <a:pt x="34" y="20"/>
                    </a:lnTo>
                    <a:lnTo>
                      <a:pt x="28" y="28"/>
                    </a:lnTo>
                    <a:lnTo>
                      <a:pt x="22" y="24"/>
                    </a:lnTo>
                    <a:lnTo>
                      <a:pt x="14" y="14"/>
                    </a:lnTo>
                    <a:lnTo>
                      <a:pt x="6" y="10"/>
                    </a:lnTo>
                    <a:lnTo>
                      <a:pt x="0" y="4"/>
                    </a:lnTo>
                    <a:lnTo>
                      <a:pt x="6"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77" name="Freeform 17"/>
              <p:cNvSpPr>
                <a:spLocks/>
              </p:cNvSpPr>
              <p:nvPr/>
            </p:nvSpPr>
            <p:spPr bwMode="auto">
              <a:xfrm>
                <a:off x="1906927" y="1488350"/>
                <a:ext cx="139036" cy="71953"/>
              </a:xfrm>
              <a:custGeom>
                <a:avLst/>
                <a:gdLst/>
                <a:ahLst/>
                <a:cxnLst>
                  <a:cxn ang="0">
                    <a:pos x="0" y="50"/>
                  </a:cxn>
                  <a:cxn ang="0">
                    <a:pos x="4" y="40"/>
                  </a:cxn>
                  <a:cxn ang="0">
                    <a:pos x="16" y="38"/>
                  </a:cxn>
                  <a:cxn ang="0">
                    <a:pos x="26" y="32"/>
                  </a:cxn>
                  <a:cxn ang="0">
                    <a:pos x="36" y="26"/>
                  </a:cxn>
                  <a:cxn ang="0">
                    <a:pos x="50" y="18"/>
                  </a:cxn>
                  <a:cxn ang="0">
                    <a:pos x="58" y="10"/>
                  </a:cxn>
                  <a:cxn ang="0">
                    <a:pos x="76" y="8"/>
                  </a:cxn>
                  <a:cxn ang="0">
                    <a:pos x="86" y="8"/>
                  </a:cxn>
                  <a:cxn ang="0">
                    <a:pos x="92" y="12"/>
                  </a:cxn>
                  <a:cxn ang="0">
                    <a:pos x="96" y="0"/>
                  </a:cxn>
                  <a:cxn ang="0">
                    <a:pos x="106" y="4"/>
                  </a:cxn>
                  <a:cxn ang="0">
                    <a:pos x="112" y="8"/>
                  </a:cxn>
                  <a:cxn ang="0">
                    <a:pos x="108" y="14"/>
                  </a:cxn>
                  <a:cxn ang="0">
                    <a:pos x="100" y="16"/>
                  </a:cxn>
                  <a:cxn ang="0">
                    <a:pos x="106" y="24"/>
                  </a:cxn>
                  <a:cxn ang="0">
                    <a:pos x="104" y="30"/>
                  </a:cxn>
                  <a:cxn ang="0">
                    <a:pos x="96" y="32"/>
                  </a:cxn>
                  <a:cxn ang="0">
                    <a:pos x="90" y="38"/>
                  </a:cxn>
                  <a:cxn ang="0">
                    <a:pos x="84" y="44"/>
                  </a:cxn>
                  <a:cxn ang="0">
                    <a:pos x="74" y="42"/>
                  </a:cxn>
                  <a:cxn ang="0">
                    <a:pos x="76" y="32"/>
                  </a:cxn>
                  <a:cxn ang="0">
                    <a:pos x="72" y="28"/>
                  </a:cxn>
                  <a:cxn ang="0">
                    <a:pos x="66" y="30"/>
                  </a:cxn>
                  <a:cxn ang="0">
                    <a:pos x="64" y="34"/>
                  </a:cxn>
                  <a:cxn ang="0">
                    <a:pos x="64" y="40"/>
                  </a:cxn>
                  <a:cxn ang="0">
                    <a:pos x="60" y="48"/>
                  </a:cxn>
                  <a:cxn ang="0">
                    <a:pos x="54" y="50"/>
                  </a:cxn>
                  <a:cxn ang="0">
                    <a:pos x="48" y="48"/>
                  </a:cxn>
                  <a:cxn ang="0">
                    <a:pos x="48" y="58"/>
                  </a:cxn>
                  <a:cxn ang="0">
                    <a:pos x="34" y="58"/>
                  </a:cxn>
                  <a:cxn ang="0">
                    <a:pos x="32" y="50"/>
                  </a:cxn>
                  <a:cxn ang="0">
                    <a:pos x="24" y="50"/>
                  </a:cxn>
                  <a:cxn ang="0">
                    <a:pos x="24" y="54"/>
                  </a:cxn>
                  <a:cxn ang="0">
                    <a:pos x="8" y="54"/>
                  </a:cxn>
                  <a:cxn ang="0">
                    <a:pos x="0" y="50"/>
                  </a:cxn>
                </a:cxnLst>
                <a:rect l="0" t="0" r="r" b="b"/>
                <a:pathLst>
                  <a:path w="112" h="58">
                    <a:moveTo>
                      <a:pt x="0" y="50"/>
                    </a:moveTo>
                    <a:lnTo>
                      <a:pt x="4" y="40"/>
                    </a:lnTo>
                    <a:lnTo>
                      <a:pt x="16" y="38"/>
                    </a:lnTo>
                    <a:lnTo>
                      <a:pt x="26" y="32"/>
                    </a:lnTo>
                    <a:lnTo>
                      <a:pt x="36" y="26"/>
                    </a:lnTo>
                    <a:lnTo>
                      <a:pt x="50" y="18"/>
                    </a:lnTo>
                    <a:lnTo>
                      <a:pt x="58" y="10"/>
                    </a:lnTo>
                    <a:lnTo>
                      <a:pt x="76" y="8"/>
                    </a:lnTo>
                    <a:lnTo>
                      <a:pt x="86" y="8"/>
                    </a:lnTo>
                    <a:lnTo>
                      <a:pt x="92" y="12"/>
                    </a:lnTo>
                    <a:lnTo>
                      <a:pt x="96" y="0"/>
                    </a:lnTo>
                    <a:lnTo>
                      <a:pt x="106" y="4"/>
                    </a:lnTo>
                    <a:lnTo>
                      <a:pt x="112" y="8"/>
                    </a:lnTo>
                    <a:lnTo>
                      <a:pt x="108" y="14"/>
                    </a:lnTo>
                    <a:lnTo>
                      <a:pt x="100" y="16"/>
                    </a:lnTo>
                    <a:lnTo>
                      <a:pt x="106" y="24"/>
                    </a:lnTo>
                    <a:lnTo>
                      <a:pt x="104" y="30"/>
                    </a:lnTo>
                    <a:lnTo>
                      <a:pt x="96" y="32"/>
                    </a:lnTo>
                    <a:lnTo>
                      <a:pt x="90" y="38"/>
                    </a:lnTo>
                    <a:lnTo>
                      <a:pt x="84" y="44"/>
                    </a:lnTo>
                    <a:lnTo>
                      <a:pt x="74" y="42"/>
                    </a:lnTo>
                    <a:lnTo>
                      <a:pt x="76" y="32"/>
                    </a:lnTo>
                    <a:lnTo>
                      <a:pt x="72" y="28"/>
                    </a:lnTo>
                    <a:lnTo>
                      <a:pt x="66" y="30"/>
                    </a:lnTo>
                    <a:lnTo>
                      <a:pt x="64" y="34"/>
                    </a:lnTo>
                    <a:lnTo>
                      <a:pt x="64" y="40"/>
                    </a:lnTo>
                    <a:lnTo>
                      <a:pt x="60" y="48"/>
                    </a:lnTo>
                    <a:lnTo>
                      <a:pt x="54" y="50"/>
                    </a:lnTo>
                    <a:lnTo>
                      <a:pt x="48" y="48"/>
                    </a:lnTo>
                    <a:lnTo>
                      <a:pt x="48" y="58"/>
                    </a:lnTo>
                    <a:lnTo>
                      <a:pt x="34" y="58"/>
                    </a:lnTo>
                    <a:lnTo>
                      <a:pt x="32" y="50"/>
                    </a:lnTo>
                    <a:lnTo>
                      <a:pt x="24" y="50"/>
                    </a:lnTo>
                    <a:lnTo>
                      <a:pt x="24" y="54"/>
                    </a:lnTo>
                    <a:lnTo>
                      <a:pt x="8" y="54"/>
                    </a:lnTo>
                    <a:lnTo>
                      <a:pt x="0" y="5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78" name="Freeform 18"/>
              <p:cNvSpPr>
                <a:spLocks/>
              </p:cNvSpPr>
              <p:nvPr/>
            </p:nvSpPr>
            <p:spPr bwMode="auto">
              <a:xfrm>
                <a:off x="1973963" y="1550378"/>
                <a:ext cx="34758" cy="24812"/>
              </a:xfrm>
              <a:custGeom>
                <a:avLst/>
                <a:gdLst/>
                <a:ahLst/>
                <a:cxnLst>
                  <a:cxn ang="0">
                    <a:pos x="18" y="0"/>
                  </a:cxn>
                  <a:cxn ang="0">
                    <a:pos x="28" y="2"/>
                  </a:cxn>
                  <a:cxn ang="0">
                    <a:pos x="26" y="8"/>
                  </a:cxn>
                  <a:cxn ang="0">
                    <a:pos x="20" y="18"/>
                  </a:cxn>
                  <a:cxn ang="0">
                    <a:pos x="12" y="20"/>
                  </a:cxn>
                  <a:cxn ang="0">
                    <a:pos x="0" y="16"/>
                  </a:cxn>
                  <a:cxn ang="0">
                    <a:pos x="4" y="8"/>
                  </a:cxn>
                  <a:cxn ang="0">
                    <a:pos x="14" y="2"/>
                  </a:cxn>
                  <a:cxn ang="0">
                    <a:pos x="18" y="0"/>
                  </a:cxn>
                </a:cxnLst>
                <a:rect l="0" t="0" r="r" b="b"/>
                <a:pathLst>
                  <a:path w="28" h="20">
                    <a:moveTo>
                      <a:pt x="18" y="0"/>
                    </a:moveTo>
                    <a:lnTo>
                      <a:pt x="28" y="2"/>
                    </a:lnTo>
                    <a:lnTo>
                      <a:pt x="26" y="8"/>
                    </a:lnTo>
                    <a:lnTo>
                      <a:pt x="20" y="18"/>
                    </a:lnTo>
                    <a:lnTo>
                      <a:pt x="12" y="20"/>
                    </a:lnTo>
                    <a:lnTo>
                      <a:pt x="0" y="16"/>
                    </a:lnTo>
                    <a:lnTo>
                      <a:pt x="4" y="8"/>
                    </a:lnTo>
                    <a:lnTo>
                      <a:pt x="14" y="2"/>
                    </a:lnTo>
                    <a:lnTo>
                      <a:pt x="18"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79" name="Freeform 19"/>
              <p:cNvSpPr>
                <a:spLocks/>
              </p:cNvSpPr>
              <p:nvPr/>
            </p:nvSpPr>
            <p:spPr bwMode="auto">
              <a:xfrm>
                <a:off x="2093136" y="1468500"/>
                <a:ext cx="69518" cy="32254"/>
              </a:xfrm>
              <a:custGeom>
                <a:avLst/>
                <a:gdLst/>
                <a:ahLst/>
                <a:cxnLst>
                  <a:cxn ang="0">
                    <a:pos x="0" y="6"/>
                  </a:cxn>
                  <a:cxn ang="0">
                    <a:pos x="14" y="0"/>
                  </a:cxn>
                  <a:cxn ang="0">
                    <a:pos x="32" y="0"/>
                  </a:cxn>
                  <a:cxn ang="0">
                    <a:pos x="54" y="0"/>
                  </a:cxn>
                  <a:cxn ang="0">
                    <a:pos x="56" y="6"/>
                  </a:cxn>
                  <a:cxn ang="0">
                    <a:pos x="44" y="8"/>
                  </a:cxn>
                  <a:cxn ang="0">
                    <a:pos x="40" y="12"/>
                  </a:cxn>
                  <a:cxn ang="0">
                    <a:pos x="50" y="12"/>
                  </a:cxn>
                  <a:cxn ang="0">
                    <a:pos x="50" y="18"/>
                  </a:cxn>
                  <a:cxn ang="0">
                    <a:pos x="44" y="24"/>
                  </a:cxn>
                  <a:cxn ang="0">
                    <a:pos x="32" y="24"/>
                  </a:cxn>
                  <a:cxn ang="0">
                    <a:pos x="22" y="24"/>
                  </a:cxn>
                  <a:cxn ang="0">
                    <a:pos x="16" y="26"/>
                  </a:cxn>
                  <a:cxn ang="0">
                    <a:pos x="4" y="20"/>
                  </a:cxn>
                  <a:cxn ang="0">
                    <a:pos x="0" y="6"/>
                  </a:cxn>
                </a:cxnLst>
                <a:rect l="0" t="0" r="r" b="b"/>
                <a:pathLst>
                  <a:path w="56" h="26">
                    <a:moveTo>
                      <a:pt x="0" y="6"/>
                    </a:moveTo>
                    <a:lnTo>
                      <a:pt x="14" y="0"/>
                    </a:lnTo>
                    <a:lnTo>
                      <a:pt x="32" y="0"/>
                    </a:lnTo>
                    <a:lnTo>
                      <a:pt x="54" y="0"/>
                    </a:lnTo>
                    <a:lnTo>
                      <a:pt x="56" y="6"/>
                    </a:lnTo>
                    <a:lnTo>
                      <a:pt x="44" y="8"/>
                    </a:lnTo>
                    <a:lnTo>
                      <a:pt x="40" y="12"/>
                    </a:lnTo>
                    <a:lnTo>
                      <a:pt x="50" y="12"/>
                    </a:lnTo>
                    <a:lnTo>
                      <a:pt x="50" y="18"/>
                    </a:lnTo>
                    <a:lnTo>
                      <a:pt x="44" y="24"/>
                    </a:lnTo>
                    <a:lnTo>
                      <a:pt x="32" y="24"/>
                    </a:lnTo>
                    <a:lnTo>
                      <a:pt x="22" y="24"/>
                    </a:lnTo>
                    <a:lnTo>
                      <a:pt x="16" y="26"/>
                    </a:lnTo>
                    <a:lnTo>
                      <a:pt x="4" y="20"/>
                    </a:lnTo>
                    <a:lnTo>
                      <a:pt x="0" y="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80" name="Freeform 20"/>
              <p:cNvSpPr>
                <a:spLocks/>
              </p:cNvSpPr>
              <p:nvPr/>
            </p:nvSpPr>
            <p:spPr bwMode="auto">
              <a:xfrm>
                <a:off x="2093136" y="1438727"/>
                <a:ext cx="79449" cy="22331"/>
              </a:xfrm>
              <a:custGeom>
                <a:avLst/>
                <a:gdLst/>
                <a:ahLst/>
                <a:cxnLst>
                  <a:cxn ang="0">
                    <a:pos x="8" y="12"/>
                  </a:cxn>
                  <a:cxn ang="0">
                    <a:pos x="24" y="6"/>
                  </a:cxn>
                  <a:cxn ang="0">
                    <a:pos x="42" y="0"/>
                  </a:cxn>
                  <a:cxn ang="0">
                    <a:pos x="56" y="2"/>
                  </a:cxn>
                  <a:cxn ang="0">
                    <a:pos x="64" y="8"/>
                  </a:cxn>
                  <a:cxn ang="0">
                    <a:pos x="62" y="14"/>
                  </a:cxn>
                  <a:cxn ang="0">
                    <a:pos x="52" y="16"/>
                  </a:cxn>
                  <a:cxn ang="0">
                    <a:pos x="34" y="16"/>
                  </a:cxn>
                  <a:cxn ang="0">
                    <a:pos x="14" y="18"/>
                  </a:cxn>
                  <a:cxn ang="0">
                    <a:pos x="0" y="18"/>
                  </a:cxn>
                  <a:cxn ang="0">
                    <a:pos x="8" y="12"/>
                  </a:cxn>
                </a:cxnLst>
                <a:rect l="0" t="0" r="r" b="b"/>
                <a:pathLst>
                  <a:path w="64" h="18">
                    <a:moveTo>
                      <a:pt x="8" y="12"/>
                    </a:moveTo>
                    <a:lnTo>
                      <a:pt x="24" y="6"/>
                    </a:lnTo>
                    <a:lnTo>
                      <a:pt x="42" y="0"/>
                    </a:lnTo>
                    <a:lnTo>
                      <a:pt x="56" y="2"/>
                    </a:lnTo>
                    <a:lnTo>
                      <a:pt x="64" y="8"/>
                    </a:lnTo>
                    <a:lnTo>
                      <a:pt x="62" y="14"/>
                    </a:lnTo>
                    <a:lnTo>
                      <a:pt x="52" y="16"/>
                    </a:lnTo>
                    <a:lnTo>
                      <a:pt x="34" y="16"/>
                    </a:lnTo>
                    <a:lnTo>
                      <a:pt x="14" y="18"/>
                    </a:lnTo>
                    <a:lnTo>
                      <a:pt x="0" y="18"/>
                    </a:lnTo>
                    <a:lnTo>
                      <a:pt x="8" y="12"/>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81" name="Freeform 21"/>
              <p:cNvSpPr>
                <a:spLocks/>
              </p:cNvSpPr>
              <p:nvPr/>
            </p:nvSpPr>
            <p:spPr bwMode="auto">
              <a:xfrm>
                <a:off x="2304172" y="1639699"/>
                <a:ext cx="119174" cy="96764"/>
              </a:xfrm>
              <a:custGeom>
                <a:avLst/>
                <a:gdLst/>
                <a:ahLst/>
                <a:cxnLst>
                  <a:cxn ang="0">
                    <a:pos x="62" y="78"/>
                  </a:cxn>
                  <a:cxn ang="0">
                    <a:pos x="50" y="66"/>
                  </a:cxn>
                  <a:cxn ang="0">
                    <a:pos x="34" y="56"/>
                  </a:cxn>
                  <a:cxn ang="0">
                    <a:pos x="26" y="48"/>
                  </a:cxn>
                  <a:cxn ang="0">
                    <a:pos x="10" y="46"/>
                  </a:cxn>
                  <a:cxn ang="0">
                    <a:pos x="2" y="40"/>
                  </a:cxn>
                  <a:cxn ang="0">
                    <a:pos x="0" y="32"/>
                  </a:cxn>
                  <a:cxn ang="0">
                    <a:pos x="4" y="22"/>
                  </a:cxn>
                  <a:cxn ang="0">
                    <a:pos x="12" y="24"/>
                  </a:cxn>
                  <a:cxn ang="0">
                    <a:pos x="18" y="32"/>
                  </a:cxn>
                  <a:cxn ang="0">
                    <a:pos x="28" y="30"/>
                  </a:cxn>
                  <a:cxn ang="0">
                    <a:pos x="38" y="24"/>
                  </a:cxn>
                  <a:cxn ang="0">
                    <a:pos x="34" y="18"/>
                  </a:cxn>
                  <a:cxn ang="0">
                    <a:pos x="20" y="12"/>
                  </a:cxn>
                  <a:cxn ang="0">
                    <a:pos x="32" y="2"/>
                  </a:cxn>
                  <a:cxn ang="0">
                    <a:pos x="46" y="0"/>
                  </a:cxn>
                  <a:cxn ang="0">
                    <a:pos x="50" y="4"/>
                  </a:cxn>
                  <a:cxn ang="0">
                    <a:pos x="58" y="4"/>
                  </a:cxn>
                  <a:cxn ang="0">
                    <a:pos x="66" y="0"/>
                  </a:cxn>
                  <a:cxn ang="0">
                    <a:pos x="92" y="2"/>
                  </a:cxn>
                  <a:cxn ang="0">
                    <a:pos x="86" y="6"/>
                  </a:cxn>
                  <a:cxn ang="0">
                    <a:pos x="78" y="14"/>
                  </a:cxn>
                  <a:cxn ang="0">
                    <a:pos x="68" y="20"/>
                  </a:cxn>
                  <a:cxn ang="0">
                    <a:pos x="64" y="26"/>
                  </a:cxn>
                  <a:cxn ang="0">
                    <a:pos x="74" y="26"/>
                  </a:cxn>
                  <a:cxn ang="0">
                    <a:pos x="80" y="26"/>
                  </a:cxn>
                  <a:cxn ang="0">
                    <a:pos x="86" y="34"/>
                  </a:cxn>
                  <a:cxn ang="0">
                    <a:pos x="94" y="28"/>
                  </a:cxn>
                  <a:cxn ang="0">
                    <a:pos x="96" y="38"/>
                  </a:cxn>
                  <a:cxn ang="0">
                    <a:pos x="92" y="54"/>
                  </a:cxn>
                  <a:cxn ang="0">
                    <a:pos x="84" y="66"/>
                  </a:cxn>
                  <a:cxn ang="0">
                    <a:pos x="78" y="68"/>
                  </a:cxn>
                  <a:cxn ang="0">
                    <a:pos x="70" y="64"/>
                  </a:cxn>
                  <a:cxn ang="0">
                    <a:pos x="68" y="68"/>
                  </a:cxn>
                  <a:cxn ang="0">
                    <a:pos x="62" y="78"/>
                  </a:cxn>
                </a:cxnLst>
                <a:rect l="0" t="0" r="r" b="b"/>
                <a:pathLst>
                  <a:path w="96" h="78">
                    <a:moveTo>
                      <a:pt x="62" y="78"/>
                    </a:moveTo>
                    <a:lnTo>
                      <a:pt x="50" y="66"/>
                    </a:lnTo>
                    <a:lnTo>
                      <a:pt x="34" y="56"/>
                    </a:lnTo>
                    <a:lnTo>
                      <a:pt x="26" y="48"/>
                    </a:lnTo>
                    <a:lnTo>
                      <a:pt x="10" y="46"/>
                    </a:lnTo>
                    <a:lnTo>
                      <a:pt x="2" y="40"/>
                    </a:lnTo>
                    <a:lnTo>
                      <a:pt x="0" y="32"/>
                    </a:lnTo>
                    <a:lnTo>
                      <a:pt x="4" y="22"/>
                    </a:lnTo>
                    <a:lnTo>
                      <a:pt x="12" y="24"/>
                    </a:lnTo>
                    <a:lnTo>
                      <a:pt x="18" y="32"/>
                    </a:lnTo>
                    <a:lnTo>
                      <a:pt x="28" y="30"/>
                    </a:lnTo>
                    <a:lnTo>
                      <a:pt x="38" y="24"/>
                    </a:lnTo>
                    <a:lnTo>
                      <a:pt x="34" y="18"/>
                    </a:lnTo>
                    <a:lnTo>
                      <a:pt x="20" y="12"/>
                    </a:lnTo>
                    <a:lnTo>
                      <a:pt x="32" y="2"/>
                    </a:lnTo>
                    <a:lnTo>
                      <a:pt x="46" y="0"/>
                    </a:lnTo>
                    <a:lnTo>
                      <a:pt x="50" y="4"/>
                    </a:lnTo>
                    <a:lnTo>
                      <a:pt x="58" y="4"/>
                    </a:lnTo>
                    <a:lnTo>
                      <a:pt x="66" y="0"/>
                    </a:lnTo>
                    <a:lnTo>
                      <a:pt x="92" y="2"/>
                    </a:lnTo>
                    <a:lnTo>
                      <a:pt x="86" y="6"/>
                    </a:lnTo>
                    <a:lnTo>
                      <a:pt x="78" y="14"/>
                    </a:lnTo>
                    <a:lnTo>
                      <a:pt x="68" y="20"/>
                    </a:lnTo>
                    <a:lnTo>
                      <a:pt x="64" y="26"/>
                    </a:lnTo>
                    <a:lnTo>
                      <a:pt x="74" y="26"/>
                    </a:lnTo>
                    <a:lnTo>
                      <a:pt x="80" y="26"/>
                    </a:lnTo>
                    <a:lnTo>
                      <a:pt x="86" y="34"/>
                    </a:lnTo>
                    <a:lnTo>
                      <a:pt x="94" y="28"/>
                    </a:lnTo>
                    <a:lnTo>
                      <a:pt x="96" y="38"/>
                    </a:lnTo>
                    <a:lnTo>
                      <a:pt x="92" y="54"/>
                    </a:lnTo>
                    <a:lnTo>
                      <a:pt x="84" y="66"/>
                    </a:lnTo>
                    <a:lnTo>
                      <a:pt x="78" y="68"/>
                    </a:lnTo>
                    <a:lnTo>
                      <a:pt x="70" y="64"/>
                    </a:lnTo>
                    <a:lnTo>
                      <a:pt x="68" y="68"/>
                    </a:lnTo>
                    <a:lnTo>
                      <a:pt x="62" y="78"/>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82" name="Freeform 22"/>
              <p:cNvSpPr>
                <a:spLocks/>
              </p:cNvSpPr>
              <p:nvPr/>
            </p:nvSpPr>
            <p:spPr bwMode="auto">
              <a:xfrm>
                <a:off x="2423345" y="1562784"/>
                <a:ext cx="57104" cy="42179"/>
              </a:xfrm>
              <a:custGeom>
                <a:avLst/>
                <a:gdLst/>
                <a:ahLst/>
                <a:cxnLst>
                  <a:cxn ang="0">
                    <a:pos x="46" y="34"/>
                  </a:cxn>
                  <a:cxn ang="0">
                    <a:pos x="28" y="32"/>
                  </a:cxn>
                  <a:cxn ang="0">
                    <a:pos x="12" y="30"/>
                  </a:cxn>
                  <a:cxn ang="0">
                    <a:pos x="0" y="22"/>
                  </a:cxn>
                  <a:cxn ang="0">
                    <a:pos x="8" y="12"/>
                  </a:cxn>
                  <a:cxn ang="0">
                    <a:pos x="18" y="6"/>
                  </a:cxn>
                  <a:cxn ang="0">
                    <a:pos x="26" y="0"/>
                  </a:cxn>
                  <a:cxn ang="0">
                    <a:pos x="34" y="6"/>
                  </a:cxn>
                  <a:cxn ang="0">
                    <a:pos x="44" y="14"/>
                  </a:cxn>
                  <a:cxn ang="0">
                    <a:pos x="46" y="22"/>
                  </a:cxn>
                  <a:cxn ang="0">
                    <a:pos x="46" y="34"/>
                  </a:cxn>
                </a:cxnLst>
                <a:rect l="0" t="0" r="r" b="b"/>
                <a:pathLst>
                  <a:path w="46" h="34">
                    <a:moveTo>
                      <a:pt x="46" y="34"/>
                    </a:moveTo>
                    <a:lnTo>
                      <a:pt x="28" y="32"/>
                    </a:lnTo>
                    <a:lnTo>
                      <a:pt x="12" y="30"/>
                    </a:lnTo>
                    <a:lnTo>
                      <a:pt x="0" y="22"/>
                    </a:lnTo>
                    <a:lnTo>
                      <a:pt x="8" y="12"/>
                    </a:lnTo>
                    <a:lnTo>
                      <a:pt x="18" y="6"/>
                    </a:lnTo>
                    <a:lnTo>
                      <a:pt x="26" y="0"/>
                    </a:lnTo>
                    <a:lnTo>
                      <a:pt x="34" y="6"/>
                    </a:lnTo>
                    <a:lnTo>
                      <a:pt x="44" y="14"/>
                    </a:lnTo>
                    <a:lnTo>
                      <a:pt x="46" y="22"/>
                    </a:lnTo>
                    <a:lnTo>
                      <a:pt x="46" y="34"/>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83" name="Freeform 23"/>
              <p:cNvSpPr>
                <a:spLocks/>
              </p:cNvSpPr>
              <p:nvPr/>
            </p:nvSpPr>
            <p:spPr bwMode="auto">
              <a:xfrm>
                <a:off x="2388586" y="1436246"/>
                <a:ext cx="67035" cy="39698"/>
              </a:xfrm>
              <a:custGeom>
                <a:avLst/>
                <a:gdLst/>
                <a:ahLst/>
                <a:cxnLst>
                  <a:cxn ang="0">
                    <a:pos x="4" y="0"/>
                  </a:cxn>
                  <a:cxn ang="0">
                    <a:pos x="22" y="4"/>
                  </a:cxn>
                  <a:cxn ang="0">
                    <a:pos x="36" y="10"/>
                  </a:cxn>
                  <a:cxn ang="0">
                    <a:pos x="48" y="14"/>
                  </a:cxn>
                  <a:cxn ang="0">
                    <a:pos x="54" y="20"/>
                  </a:cxn>
                  <a:cxn ang="0">
                    <a:pos x="48" y="30"/>
                  </a:cxn>
                  <a:cxn ang="0">
                    <a:pos x="36" y="32"/>
                  </a:cxn>
                  <a:cxn ang="0">
                    <a:pos x="20" y="32"/>
                  </a:cxn>
                  <a:cxn ang="0">
                    <a:pos x="16" y="22"/>
                  </a:cxn>
                  <a:cxn ang="0">
                    <a:pos x="6" y="18"/>
                  </a:cxn>
                  <a:cxn ang="0">
                    <a:pos x="0" y="12"/>
                  </a:cxn>
                  <a:cxn ang="0">
                    <a:pos x="0" y="4"/>
                  </a:cxn>
                  <a:cxn ang="0">
                    <a:pos x="4" y="0"/>
                  </a:cxn>
                </a:cxnLst>
                <a:rect l="0" t="0" r="r" b="b"/>
                <a:pathLst>
                  <a:path w="54" h="32">
                    <a:moveTo>
                      <a:pt x="4" y="0"/>
                    </a:moveTo>
                    <a:lnTo>
                      <a:pt x="22" y="4"/>
                    </a:lnTo>
                    <a:lnTo>
                      <a:pt x="36" y="10"/>
                    </a:lnTo>
                    <a:lnTo>
                      <a:pt x="48" y="14"/>
                    </a:lnTo>
                    <a:lnTo>
                      <a:pt x="54" y="20"/>
                    </a:lnTo>
                    <a:lnTo>
                      <a:pt x="48" y="30"/>
                    </a:lnTo>
                    <a:lnTo>
                      <a:pt x="36" y="32"/>
                    </a:lnTo>
                    <a:lnTo>
                      <a:pt x="20" y="32"/>
                    </a:lnTo>
                    <a:lnTo>
                      <a:pt x="16" y="22"/>
                    </a:lnTo>
                    <a:lnTo>
                      <a:pt x="6" y="18"/>
                    </a:lnTo>
                    <a:lnTo>
                      <a:pt x="0" y="12"/>
                    </a:lnTo>
                    <a:lnTo>
                      <a:pt x="0" y="4"/>
                    </a:lnTo>
                    <a:lnTo>
                      <a:pt x="4"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84" name="Freeform 24"/>
              <p:cNvSpPr>
                <a:spLocks/>
              </p:cNvSpPr>
              <p:nvPr/>
            </p:nvSpPr>
            <p:spPr bwMode="auto">
              <a:xfrm>
                <a:off x="2418380" y="1322114"/>
                <a:ext cx="225932" cy="143905"/>
              </a:xfrm>
              <a:custGeom>
                <a:avLst/>
                <a:gdLst/>
                <a:ahLst/>
                <a:cxnLst>
                  <a:cxn ang="0">
                    <a:pos x="116" y="110"/>
                  </a:cxn>
                  <a:cxn ang="0">
                    <a:pos x="102" y="104"/>
                  </a:cxn>
                  <a:cxn ang="0">
                    <a:pos x="96" y="112"/>
                  </a:cxn>
                  <a:cxn ang="0">
                    <a:pos x="66" y="110"/>
                  </a:cxn>
                  <a:cxn ang="0">
                    <a:pos x="78" y="102"/>
                  </a:cxn>
                  <a:cxn ang="0">
                    <a:pos x="62" y="96"/>
                  </a:cxn>
                  <a:cxn ang="0">
                    <a:pos x="40" y="86"/>
                  </a:cxn>
                  <a:cxn ang="0">
                    <a:pos x="70" y="82"/>
                  </a:cxn>
                  <a:cxn ang="0">
                    <a:pos x="96" y="80"/>
                  </a:cxn>
                  <a:cxn ang="0">
                    <a:pos x="78" y="72"/>
                  </a:cxn>
                  <a:cxn ang="0">
                    <a:pos x="50" y="74"/>
                  </a:cxn>
                  <a:cxn ang="0">
                    <a:pos x="24" y="74"/>
                  </a:cxn>
                  <a:cxn ang="0">
                    <a:pos x="0" y="44"/>
                  </a:cxn>
                  <a:cxn ang="0">
                    <a:pos x="14" y="48"/>
                  </a:cxn>
                  <a:cxn ang="0">
                    <a:pos x="36" y="42"/>
                  </a:cxn>
                  <a:cxn ang="0">
                    <a:pos x="16" y="38"/>
                  </a:cxn>
                  <a:cxn ang="0">
                    <a:pos x="24" y="28"/>
                  </a:cxn>
                  <a:cxn ang="0">
                    <a:pos x="42" y="26"/>
                  </a:cxn>
                  <a:cxn ang="0">
                    <a:pos x="24" y="18"/>
                  </a:cxn>
                  <a:cxn ang="0">
                    <a:pos x="34" y="10"/>
                  </a:cxn>
                  <a:cxn ang="0">
                    <a:pos x="58" y="10"/>
                  </a:cxn>
                  <a:cxn ang="0">
                    <a:pos x="42" y="4"/>
                  </a:cxn>
                  <a:cxn ang="0">
                    <a:pos x="70" y="2"/>
                  </a:cxn>
                  <a:cxn ang="0">
                    <a:pos x="118" y="34"/>
                  </a:cxn>
                  <a:cxn ang="0">
                    <a:pos x="126" y="48"/>
                  </a:cxn>
                  <a:cxn ang="0">
                    <a:pos x="138" y="34"/>
                  </a:cxn>
                  <a:cxn ang="0">
                    <a:pos x="142" y="46"/>
                  </a:cxn>
                  <a:cxn ang="0">
                    <a:pos x="152" y="58"/>
                  </a:cxn>
                  <a:cxn ang="0">
                    <a:pos x="164" y="66"/>
                  </a:cxn>
                  <a:cxn ang="0">
                    <a:pos x="176" y="68"/>
                  </a:cxn>
                  <a:cxn ang="0">
                    <a:pos x="178" y="80"/>
                  </a:cxn>
                  <a:cxn ang="0">
                    <a:pos x="162" y="82"/>
                  </a:cxn>
                  <a:cxn ang="0">
                    <a:pos x="140" y="98"/>
                  </a:cxn>
                  <a:cxn ang="0">
                    <a:pos x="144" y="82"/>
                  </a:cxn>
                  <a:cxn ang="0">
                    <a:pos x="134" y="92"/>
                  </a:cxn>
                  <a:cxn ang="0">
                    <a:pos x="136" y="102"/>
                  </a:cxn>
                  <a:cxn ang="0">
                    <a:pos x="136" y="108"/>
                  </a:cxn>
                  <a:cxn ang="0">
                    <a:pos x="128" y="106"/>
                  </a:cxn>
                  <a:cxn ang="0">
                    <a:pos x="124" y="116"/>
                  </a:cxn>
                </a:cxnLst>
                <a:rect l="0" t="0" r="r" b="b"/>
                <a:pathLst>
                  <a:path w="182" h="116">
                    <a:moveTo>
                      <a:pt x="124" y="116"/>
                    </a:moveTo>
                    <a:lnTo>
                      <a:pt x="116" y="110"/>
                    </a:lnTo>
                    <a:lnTo>
                      <a:pt x="108" y="100"/>
                    </a:lnTo>
                    <a:lnTo>
                      <a:pt x="102" y="104"/>
                    </a:lnTo>
                    <a:lnTo>
                      <a:pt x="104" y="110"/>
                    </a:lnTo>
                    <a:lnTo>
                      <a:pt x="96" y="112"/>
                    </a:lnTo>
                    <a:lnTo>
                      <a:pt x="84" y="116"/>
                    </a:lnTo>
                    <a:lnTo>
                      <a:pt x="66" y="110"/>
                    </a:lnTo>
                    <a:lnTo>
                      <a:pt x="64" y="100"/>
                    </a:lnTo>
                    <a:lnTo>
                      <a:pt x="78" y="102"/>
                    </a:lnTo>
                    <a:lnTo>
                      <a:pt x="76" y="98"/>
                    </a:lnTo>
                    <a:lnTo>
                      <a:pt x="62" y="96"/>
                    </a:lnTo>
                    <a:lnTo>
                      <a:pt x="56" y="98"/>
                    </a:lnTo>
                    <a:lnTo>
                      <a:pt x="40" y="86"/>
                    </a:lnTo>
                    <a:lnTo>
                      <a:pt x="52" y="82"/>
                    </a:lnTo>
                    <a:lnTo>
                      <a:pt x="70" y="82"/>
                    </a:lnTo>
                    <a:lnTo>
                      <a:pt x="84" y="82"/>
                    </a:lnTo>
                    <a:lnTo>
                      <a:pt x="96" y="80"/>
                    </a:lnTo>
                    <a:lnTo>
                      <a:pt x="90" y="74"/>
                    </a:lnTo>
                    <a:lnTo>
                      <a:pt x="78" y="72"/>
                    </a:lnTo>
                    <a:lnTo>
                      <a:pt x="62" y="72"/>
                    </a:lnTo>
                    <a:lnTo>
                      <a:pt x="50" y="74"/>
                    </a:lnTo>
                    <a:lnTo>
                      <a:pt x="34" y="72"/>
                    </a:lnTo>
                    <a:lnTo>
                      <a:pt x="24" y="74"/>
                    </a:lnTo>
                    <a:lnTo>
                      <a:pt x="6" y="54"/>
                    </a:lnTo>
                    <a:lnTo>
                      <a:pt x="0" y="44"/>
                    </a:lnTo>
                    <a:lnTo>
                      <a:pt x="8" y="44"/>
                    </a:lnTo>
                    <a:lnTo>
                      <a:pt x="14" y="48"/>
                    </a:lnTo>
                    <a:lnTo>
                      <a:pt x="30" y="50"/>
                    </a:lnTo>
                    <a:lnTo>
                      <a:pt x="36" y="42"/>
                    </a:lnTo>
                    <a:lnTo>
                      <a:pt x="24" y="40"/>
                    </a:lnTo>
                    <a:lnTo>
                      <a:pt x="16" y="38"/>
                    </a:lnTo>
                    <a:lnTo>
                      <a:pt x="14" y="28"/>
                    </a:lnTo>
                    <a:lnTo>
                      <a:pt x="24" y="28"/>
                    </a:lnTo>
                    <a:lnTo>
                      <a:pt x="36" y="30"/>
                    </a:lnTo>
                    <a:lnTo>
                      <a:pt x="42" y="26"/>
                    </a:lnTo>
                    <a:lnTo>
                      <a:pt x="34" y="22"/>
                    </a:lnTo>
                    <a:lnTo>
                      <a:pt x="24" y="18"/>
                    </a:lnTo>
                    <a:lnTo>
                      <a:pt x="26" y="10"/>
                    </a:lnTo>
                    <a:lnTo>
                      <a:pt x="34" y="10"/>
                    </a:lnTo>
                    <a:lnTo>
                      <a:pt x="42" y="12"/>
                    </a:lnTo>
                    <a:lnTo>
                      <a:pt x="58" y="10"/>
                    </a:lnTo>
                    <a:lnTo>
                      <a:pt x="56" y="6"/>
                    </a:lnTo>
                    <a:lnTo>
                      <a:pt x="42" y="4"/>
                    </a:lnTo>
                    <a:lnTo>
                      <a:pt x="46" y="0"/>
                    </a:lnTo>
                    <a:lnTo>
                      <a:pt x="70" y="2"/>
                    </a:lnTo>
                    <a:lnTo>
                      <a:pt x="98" y="30"/>
                    </a:lnTo>
                    <a:lnTo>
                      <a:pt x="118" y="34"/>
                    </a:lnTo>
                    <a:lnTo>
                      <a:pt x="118" y="42"/>
                    </a:lnTo>
                    <a:lnTo>
                      <a:pt x="126" y="48"/>
                    </a:lnTo>
                    <a:lnTo>
                      <a:pt x="130" y="38"/>
                    </a:lnTo>
                    <a:lnTo>
                      <a:pt x="138" y="34"/>
                    </a:lnTo>
                    <a:lnTo>
                      <a:pt x="144" y="36"/>
                    </a:lnTo>
                    <a:lnTo>
                      <a:pt x="142" y="46"/>
                    </a:lnTo>
                    <a:lnTo>
                      <a:pt x="150" y="52"/>
                    </a:lnTo>
                    <a:lnTo>
                      <a:pt x="152" y="58"/>
                    </a:lnTo>
                    <a:lnTo>
                      <a:pt x="150" y="68"/>
                    </a:lnTo>
                    <a:lnTo>
                      <a:pt x="164" y="66"/>
                    </a:lnTo>
                    <a:lnTo>
                      <a:pt x="172" y="68"/>
                    </a:lnTo>
                    <a:lnTo>
                      <a:pt x="176" y="68"/>
                    </a:lnTo>
                    <a:lnTo>
                      <a:pt x="182" y="74"/>
                    </a:lnTo>
                    <a:lnTo>
                      <a:pt x="178" y="80"/>
                    </a:lnTo>
                    <a:lnTo>
                      <a:pt x="172" y="84"/>
                    </a:lnTo>
                    <a:lnTo>
                      <a:pt x="162" y="82"/>
                    </a:lnTo>
                    <a:lnTo>
                      <a:pt x="156" y="84"/>
                    </a:lnTo>
                    <a:lnTo>
                      <a:pt x="140" y="98"/>
                    </a:lnTo>
                    <a:lnTo>
                      <a:pt x="140" y="92"/>
                    </a:lnTo>
                    <a:lnTo>
                      <a:pt x="144" y="82"/>
                    </a:lnTo>
                    <a:lnTo>
                      <a:pt x="138" y="82"/>
                    </a:lnTo>
                    <a:lnTo>
                      <a:pt x="134" y="92"/>
                    </a:lnTo>
                    <a:lnTo>
                      <a:pt x="134" y="96"/>
                    </a:lnTo>
                    <a:lnTo>
                      <a:pt x="136" y="102"/>
                    </a:lnTo>
                    <a:lnTo>
                      <a:pt x="136" y="106"/>
                    </a:lnTo>
                    <a:lnTo>
                      <a:pt x="136" y="108"/>
                    </a:lnTo>
                    <a:lnTo>
                      <a:pt x="134" y="110"/>
                    </a:lnTo>
                    <a:lnTo>
                      <a:pt x="128" y="106"/>
                    </a:lnTo>
                    <a:lnTo>
                      <a:pt x="126" y="104"/>
                    </a:lnTo>
                    <a:lnTo>
                      <a:pt x="124" y="11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85" name="Freeform 25"/>
              <p:cNvSpPr>
                <a:spLocks/>
              </p:cNvSpPr>
              <p:nvPr/>
            </p:nvSpPr>
            <p:spPr bwMode="auto">
              <a:xfrm>
                <a:off x="2346379" y="1376699"/>
                <a:ext cx="32276" cy="19849"/>
              </a:xfrm>
              <a:custGeom>
                <a:avLst/>
                <a:gdLst/>
                <a:ahLst/>
                <a:cxnLst>
                  <a:cxn ang="0">
                    <a:pos x="8" y="0"/>
                  </a:cxn>
                  <a:cxn ang="0">
                    <a:pos x="18" y="0"/>
                  </a:cxn>
                  <a:cxn ang="0">
                    <a:pos x="26" y="6"/>
                  </a:cxn>
                  <a:cxn ang="0">
                    <a:pos x="26" y="16"/>
                  </a:cxn>
                  <a:cxn ang="0">
                    <a:pos x="18" y="16"/>
                  </a:cxn>
                  <a:cxn ang="0">
                    <a:pos x="14" y="12"/>
                  </a:cxn>
                  <a:cxn ang="0">
                    <a:pos x="4" y="12"/>
                  </a:cxn>
                  <a:cxn ang="0">
                    <a:pos x="0" y="4"/>
                  </a:cxn>
                  <a:cxn ang="0">
                    <a:pos x="8" y="0"/>
                  </a:cxn>
                </a:cxnLst>
                <a:rect l="0" t="0" r="r" b="b"/>
                <a:pathLst>
                  <a:path w="26" h="16">
                    <a:moveTo>
                      <a:pt x="8" y="0"/>
                    </a:moveTo>
                    <a:lnTo>
                      <a:pt x="18" y="0"/>
                    </a:lnTo>
                    <a:lnTo>
                      <a:pt x="26" y="6"/>
                    </a:lnTo>
                    <a:lnTo>
                      <a:pt x="26" y="16"/>
                    </a:lnTo>
                    <a:lnTo>
                      <a:pt x="18" y="16"/>
                    </a:lnTo>
                    <a:lnTo>
                      <a:pt x="14" y="12"/>
                    </a:lnTo>
                    <a:lnTo>
                      <a:pt x="4" y="12"/>
                    </a:lnTo>
                    <a:lnTo>
                      <a:pt x="0" y="4"/>
                    </a:lnTo>
                    <a:lnTo>
                      <a:pt x="8"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86" name="Freeform 26"/>
              <p:cNvSpPr>
                <a:spLocks/>
              </p:cNvSpPr>
              <p:nvPr/>
            </p:nvSpPr>
            <p:spPr bwMode="auto">
              <a:xfrm>
                <a:off x="2733693" y="1644661"/>
                <a:ext cx="86897" cy="34735"/>
              </a:xfrm>
              <a:custGeom>
                <a:avLst/>
                <a:gdLst/>
                <a:ahLst/>
                <a:cxnLst>
                  <a:cxn ang="0">
                    <a:pos x="4" y="0"/>
                  </a:cxn>
                  <a:cxn ang="0">
                    <a:pos x="22" y="0"/>
                  </a:cxn>
                  <a:cxn ang="0">
                    <a:pos x="42" y="2"/>
                  </a:cxn>
                  <a:cxn ang="0">
                    <a:pos x="62" y="12"/>
                  </a:cxn>
                  <a:cxn ang="0">
                    <a:pos x="70" y="22"/>
                  </a:cxn>
                  <a:cxn ang="0">
                    <a:pos x="60" y="24"/>
                  </a:cxn>
                  <a:cxn ang="0">
                    <a:pos x="46" y="24"/>
                  </a:cxn>
                  <a:cxn ang="0">
                    <a:pos x="32" y="24"/>
                  </a:cxn>
                  <a:cxn ang="0">
                    <a:pos x="26" y="28"/>
                  </a:cxn>
                  <a:cxn ang="0">
                    <a:pos x="14" y="26"/>
                  </a:cxn>
                  <a:cxn ang="0">
                    <a:pos x="10" y="16"/>
                  </a:cxn>
                  <a:cxn ang="0">
                    <a:pos x="0" y="10"/>
                  </a:cxn>
                  <a:cxn ang="0">
                    <a:pos x="0" y="0"/>
                  </a:cxn>
                  <a:cxn ang="0">
                    <a:pos x="4" y="0"/>
                  </a:cxn>
                </a:cxnLst>
                <a:rect l="0" t="0" r="r" b="b"/>
                <a:pathLst>
                  <a:path w="70" h="28">
                    <a:moveTo>
                      <a:pt x="4" y="0"/>
                    </a:moveTo>
                    <a:lnTo>
                      <a:pt x="22" y="0"/>
                    </a:lnTo>
                    <a:lnTo>
                      <a:pt x="42" y="2"/>
                    </a:lnTo>
                    <a:lnTo>
                      <a:pt x="62" y="12"/>
                    </a:lnTo>
                    <a:lnTo>
                      <a:pt x="70" y="22"/>
                    </a:lnTo>
                    <a:lnTo>
                      <a:pt x="60" y="24"/>
                    </a:lnTo>
                    <a:lnTo>
                      <a:pt x="46" y="24"/>
                    </a:lnTo>
                    <a:lnTo>
                      <a:pt x="32" y="24"/>
                    </a:lnTo>
                    <a:lnTo>
                      <a:pt x="26" y="28"/>
                    </a:lnTo>
                    <a:lnTo>
                      <a:pt x="14" y="26"/>
                    </a:lnTo>
                    <a:lnTo>
                      <a:pt x="10" y="16"/>
                    </a:lnTo>
                    <a:lnTo>
                      <a:pt x="0" y="10"/>
                    </a:lnTo>
                    <a:lnTo>
                      <a:pt x="0" y="0"/>
                    </a:lnTo>
                    <a:lnTo>
                      <a:pt x="4"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87" name="Freeform 27"/>
              <p:cNvSpPr>
                <a:spLocks/>
              </p:cNvSpPr>
              <p:nvPr/>
            </p:nvSpPr>
            <p:spPr bwMode="auto">
              <a:xfrm>
                <a:off x="2800727" y="1838190"/>
                <a:ext cx="44690" cy="37217"/>
              </a:xfrm>
              <a:custGeom>
                <a:avLst/>
                <a:gdLst/>
                <a:ahLst/>
                <a:cxnLst>
                  <a:cxn ang="0">
                    <a:pos x="36" y="4"/>
                  </a:cxn>
                  <a:cxn ang="0">
                    <a:pos x="36" y="10"/>
                  </a:cxn>
                  <a:cxn ang="0">
                    <a:pos x="34" y="20"/>
                  </a:cxn>
                  <a:cxn ang="0">
                    <a:pos x="26" y="26"/>
                  </a:cxn>
                  <a:cxn ang="0">
                    <a:pos x="14" y="30"/>
                  </a:cxn>
                  <a:cxn ang="0">
                    <a:pos x="0" y="26"/>
                  </a:cxn>
                  <a:cxn ang="0">
                    <a:pos x="2" y="12"/>
                  </a:cxn>
                  <a:cxn ang="0">
                    <a:pos x="6" y="4"/>
                  </a:cxn>
                  <a:cxn ang="0">
                    <a:pos x="12" y="2"/>
                  </a:cxn>
                  <a:cxn ang="0">
                    <a:pos x="24" y="0"/>
                  </a:cxn>
                  <a:cxn ang="0">
                    <a:pos x="36" y="4"/>
                  </a:cxn>
                </a:cxnLst>
                <a:rect l="0" t="0" r="r" b="b"/>
                <a:pathLst>
                  <a:path w="36" h="30">
                    <a:moveTo>
                      <a:pt x="36" y="4"/>
                    </a:moveTo>
                    <a:lnTo>
                      <a:pt x="36" y="10"/>
                    </a:lnTo>
                    <a:lnTo>
                      <a:pt x="34" y="20"/>
                    </a:lnTo>
                    <a:lnTo>
                      <a:pt x="26" y="26"/>
                    </a:lnTo>
                    <a:lnTo>
                      <a:pt x="14" y="30"/>
                    </a:lnTo>
                    <a:lnTo>
                      <a:pt x="0" y="26"/>
                    </a:lnTo>
                    <a:lnTo>
                      <a:pt x="2" y="12"/>
                    </a:lnTo>
                    <a:lnTo>
                      <a:pt x="6" y="4"/>
                    </a:lnTo>
                    <a:lnTo>
                      <a:pt x="12" y="2"/>
                    </a:lnTo>
                    <a:lnTo>
                      <a:pt x="24" y="0"/>
                    </a:lnTo>
                    <a:lnTo>
                      <a:pt x="36" y="4"/>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88" name="Freeform 28"/>
              <p:cNvSpPr>
                <a:spLocks/>
              </p:cNvSpPr>
              <p:nvPr/>
            </p:nvSpPr>
            <p:spPr bwMode="auto">
              <a:xfrm>
                <a:off x="2604588" y="1920067"/>
                <a:ext cx="136553" cy="86839"/>
              </a:xfrm>
              <a:custGeom>
                <a:avLst/>
                <a:gdLst/>
                <a:ahLst/>
                <a:cxnLst>
                  <a:cxn ang="0">
                    <a:pos x="18" y="16"/>
                  </a:cxn>
                  <a:cxn ang="0">
                    <a:pos x="18" y="6"/>
                  </a:cxn>
                  <a:cxn ang="0">
                    <a:pos x="28" y="0"/>
                  </a:cxn>
                  <a:cxn ang="0">
                    <a:pos x="40" y="0"/>
                  </a:cxn>
                  <a:cxn ang="0">
                    <a:pos x="40" y="8"/>
                  </a:cxn>
                  <a:cxn ang="0">
                    <a:pos x="42" y="12"/>
                  </a:cxn>
                  <a:cxn ang="0">
                    <a:pos x="52" y="14"/>
                  </a:cxn>
                  <a:cxn ang="0">
                    <a:pos x="54" y="16"/>
                  </a:cxn>
                  <a:cxn ang="0">
                    <a:pos x="56" y="20"/>
                  </a:cxn>
                  <a:cxn ang="0">
                    <a:pos x="62" y="22"/>
                  </a:cxn>
                  <a:cxn ang="0">
                    <a:pos x="70" y="30"/>
                  </a:cxn>
                  <a:cxn ang="0">
                    <a:pos x="84" y="32"/>
                  </a:cxn>
                  <a:cxn ang="0">
                    <a:pos x="86" y="38"/>
                  </a:cxn>
                  <a:cxn ang="0">
                    <a:pos x="88" y="46"/>
                  </a:cxn>
                  <a:cxn ang="0">
                    <a:pos x="98" y="46"/>
                  </a:cxn>
                  <a:cxn ang="0">
                    <a:pos x="108" y="48"/>
                  </a:cxn>
                  <a:cxn ang="0">
                    <a:pos x="110" y="52"/>
                  </a:cxn>
                  <a:cxn ang="0">
                    <a:pos x="110" y="56"/>
                  </a:cxn>
                  <a:cxn ang="0">
                    <a:pos x="108" y="56"/>
                  </a:cxn>
                  <a:cxn ang="0">
                    <a:pos x="106" y="60"/>
                  </a:cxn>
                  <a:cxn ang="0">
                    <a:pos x="102" y="60"/>
                  </a:cxn>
                  <a:cxn ang="0">
                    <a:pos x="100" y="62"/>
                  </a:cxn>
                  <a:cxn ang="0">
                    <a:pos x="90" y="60"/>
                  </a:cxn>
                  <a:cxn ang="0">
                    <a:pos x="84" y="58"/>
                  </a:cxn>
                  <a:cxn ang="0">
                    <a:pos x="76" y="52"/>
                  </a:cxn>
                  <a:cxn ang="0">
                    <a:pos x="68" y="46"/>
                  </a:cxn>
                  <a:cxn ang="0">
                    <a:pos x="64" y="42"/>
                  </a:cxn>
                  <a:cxn ang="0">
                    <a:pos x="60" y="44"/>
                  </a:cxn>
                  <a:cxn ang="0">
                    <a:pos x="58" y="48"/>
                  </a:cxn>
                  <a:cxn ang="0">
                    <a:pos x="52" y="56"/>
                  </a:cxn>
                  <a:cxn ang="0">
                    <a:pos x="40" y="68"/>
                  </a:cxn>
                  <a:cxn ang="0">
                    <a:pos x="24" y="70"/>
                  </a:cxn>
                  <a:cxn ang="0">
                    <a:pos x="26" y="56"/>
                  </a:cxn>
                  <a:cxn ang="0">
                    <a:pos x="14" y="56"/>
                  </a:cxn>
                  <a:cxn ang="0">
                    <a:pos x="10" y="56"/>
                  </a:cxn>
                  <a:cxn ang="0">
                    <a:pos x="6" y="62"/>
                  </a:cxn>
                  <a:cxn ang="0">
                    <a:pos x="0" y="56"/>
                  </a:cxn>
                  <a:cxn ang="0">
                    <a:pos x="6" y="48"/>
                  </a:cxn>
                  <a:cxn ang="0">
                    <a:pos x="16" y="38"/>
                  </a:cxn>
                  <a:cxn ang="0">
                    <a:pos x="16" y="26"/>
                  </a:cxn>
                  <a:cxn ang="0">
                    <a:pos x="18" y="22"/>
                  </a:cxn>
                  <a:cxn ang="0">
                    <a:pos x="18" y="16"/>
                  </a:cxn>
                </a:cxnLst>
                <a:rect l="0" t="0" r="r" b="b"/>
                <a:pathLst>
                  <a:path w="110" h="70">
                    <a:moveTo>
                      <a:pt x="18" y="16"/>
                    </a:moveTo>
                    <a:lnTo>
                      <a:pt x="18" y="6"/>
                    </a:lnTo>
                    <a:lnTo>
                      <a:pt x="28" y="0"/>
                    </a:lnTo>
                    <a:lnTo>
                      <a:pt x="40" y="0"/>
                    </a:lnTo>
                    <a:lnTo>
                      <a:pt x="40" y="8"/>
                    </a:lnTo>
                    <a:lnTo>
                      <a:pt x="42" y="12"/>
                    </a:lnTo>
                    <a:lnTo>
                      <a:pt x="52" y="14"/>
                    </a:lnTo>
                    <a:lnTo>
                      <a:pt x="54" y="16"/>
                    </a:lnTo>
                    <a:lnTo>
                      <a:pt x="56" y="20"/>
                    </a:lnTo>
                    <a:lnTo>
                      <a:pt x="62" y="22"/>
                    </a:lnTo>
                    <a:lnTo>
                      <a:pt x="70" y="30"/>
                    </a:lnTo>
                    <a:lnTo>
                      <a:pt x="84" y="32"/>
                    </a:lnTo>
                    <a:lnTo>
                      <a:pt x="86" y="38"/>
                    </a:lnTo>
                    <a:lnTo>
                      <a:pt x="88" y="46"/>
                    </a:lnTo>
                    <a:lnTo>
                      <a:pt x="98" y="46"/>
                    </a:lnTo>
                    <a:lnTo>
                      <a:pt x="108" y="48"/>
                    </a:lnTo>
                    <a:lnTo>
                      <a:pt x="110" y="52"/>
                    </a:lnTo>
                    <a:lnTo>
                      <a:pt x="110" y="56"/>
                    </a:lnTo>
                    <a:lnTo>
                      <a:pt x="108" y="56"/>
                    </a:lnTo>
                    <a:lnTo>
                      <a:pt x="106" y="60"/>
                    </a:lnTo>
                    <a:lnTo>
                      <a:pt x="102" y="60"/>
                    </a:lnTo>
                    <a:lnTo>
                      <a:pt x="100" y="62"/>
                    </a:lnTo>
                    <a:lnTo>
                      <a:pt x="90" y="60"/>
                    </a:lnTo>
                    <a:lnTo>
                      <a:pt x="84" y="58"/>
                    </a:lnTo>
                    <a:lnTo>
                      <a:pt x="76" y="52"/>
                    </a:lnTo>
                    <a:lnTo>
                      <a:pt x="68" y="46"/>
                    </a:lnTo>
                    <a:lnTo>
                      <a:pt x="64" y="42"/>
                    </a:lnTo>
                    <a:lnTo>
                      <a:pt x="60" y="44"/>
                    </a:lnTo>
                    <a:lnTo>
                      <a:pt x="58" y="48"/>
                    </a:lnTo>
                    <a:lnTo>
                      <a:pt x="52" y="56"/>
                    </a:lnTo>
                    <a:lnTo>
                      <a:pt x="40" y="68"/>
                    </a:lnTo>
                    <a:lnTo>
                      <a:pt x="24" y="70"/>
                    </a:lnTo>
                    <a:lnTo>
                      <a:pt x="26" y="56"/>
                    </a:lnTo>
                    <a:lnTo>
                      <a:pt x="14" y="56"/>
                    </a:lnTo>
                    <a:lnTo>
                      <a:pt x="10" y="56"/>
                    </a:lnTo>
                    <a:lnTo>
                      <a:pt x="6" y="62"/>
                    </a:lnTo>
                    <a:lnTo>
                      <a:pt x="0" y="56"/>
                    </a:lnTo>
                    <a:lnTo>
                      <a:pt x="6" y="48"/>
                    </a:lnTo>
                    <a:lnTo>
                      <a:pt x="16" y="38"/>
                    </a:lnTo>
                    <a:lnTo>
                      <a:pt x="16" y="26"/>
                    </a:lnTo>
                    <a:lnTo>
                      <a:pt x="18" y="22"/>
                    </a:lnTo>
                    <a:lnTo>
                      <a:pt x="18" y="1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89" name="Freeform 29"/>
              <p:cNvSpPr>
                <a:spLocks/>
              </p:cNvSpPr>
              <p:nvPr/>
            </p:nvSpPr>
            <p:spPr bwMode="auto">
              <a:xfrm>
                <a:off x="2366241" y="1786086"/>
                <a:ext cx="84414" cy="44660"/>
              </a:xfrm>
              <a:custGeom>
                <a:avLst/>
                <a:gdLst/>
                <a:ahLst/>
                <a:cxnLst>
                  <a:cxn ang="0">
                    <a:pos x="6" y="26"/>
                  </a:cxn>
                  <a:cxn ang="0">
                    <a:pos x="0" y="24"/>
                  </a:cxn>
                  <a:cxn ang="0">
                    <a:pos x="10" y="16"/>
                  </a:cxn>
                  <a:cxn ang="0">
                    <a:pos x="18" y="10"/>
                  </a:cxn>
                  <a:cxn ang="0">
                    <a:pos x="20" y="0"/>
                  </a:cxn>
                  <a:cxn ang="0">
                    <a:pos x="28" y="2"/>
                  </a:cxn>
                  <a:cxn ang="0">
                    <a:pos x="38" y="6"/>
                  </a:cxn>
                  <a:cxn ang="0">
                    <a:pos x="48" y="14"/>
                  </a:cxn>
                  <a:cxn ang="0">
                    <a:pos x="60" y="18"/>
                  </a:cxn>
                  <a:cxn ang="0">
                    <a:pos x="66" y="24"/>
                  </a:cxn>
                  <a:cxn ang="0">
                    <a:pos x="68" y="32"/>
                  </a:cxn>
                  <a:cxn ang="0">
                    <a:pos x="64" y="34"/>
                  </a:cxn>
                  <a:cxn ang="0">
                    <a:pos x="56" y="36"/>
                  </a:cxn>
                  <a:cxn ang="0">
                    <a:pos x="44" y="36"/>
                  </a:cxn>
                  <a:cxn ang="0">
                    <a:pos x="28" y="34"/>
                  </a:cxn>
                  <a:cxn ang="0">
                    <a:pos x="18" y="30"/>
                  </a:cxn>
                  <a:cxn ang="0">
                    <a:pos x="6" y="26"/>
                  </a:cxn>
                </a:cxnLst>
                <a:rect l="0" t="0" r="r" b="b"/>
                <a:pathLst>
                  <a:path w="68" h="36">
                    <a:moveTo>
                      <a:pt x="6" y="26"/>
                    </a:moveTo>
                    <a:lnTo>
                      <a:pt x="0" y="24"/>
                    </a:lnTo>
                    <a:lnTo>
                      <a:pt x="10" y="16"/>
                    </a:lnTo>
                    <a:lnTo>
                      <a:pt x="18" y="10"/>
                    </a:lnTo>
                    <a:lnTo>
                      <a:pt x="20" y="0"/>
                    </a:lnTo>
                    <a:lnTo>
                      <a:pt x="28" y="2"/>
                    </a:lnTo>
                    <a:lnTo>
                      <a:pt x="38" y="6"/>
                    </a:lnTo>
                    <a:lnTo>
                      <a:pt x="48" y="14"/>
                    </a:lnTo>
                    <a:lnTo>
                      <a:pt x="60" y="18"/>
                    </a:lnTo>
                    <a:lnTo>
                      <a:pt x="66" y="24"/>
                    </a:lnTo>
                    <a:lnTo>
                      <a:pt x="68" y="32"/>
                    </a:lnTo>
                    <a:lnTo>
                      <a:pt x="64" y="34"/>
                    </a:lnTo>
                    <a:lnTo>
                      <a:pt x="56" y="36"/>
                    </a:lnTo>
                    <a:lnTo>
                      <a:pt x="44" y="36"/>
                    </a:lnTo>
                    <a:lnTo>
                      <a:pt x="28" y="34"/>
                    </a:lnTo>
                    <a:lnTo>
                      <a:pt x="18" y="30"/>
                    </a:lnTo>
                    <a:lnTo>
                      <a:pt x="6" y="2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90" name="Freeform 30"/>
              <p:cNvSpPr>
                <a:spLocks/>
              </p:cNvSpPr>
              <p:nvPr/>
            </p:nvSpPr>
            <p:spPr bwMode="auto">
              <a:xfrm>
                <a:off x="2552450" y="1639699"/>
                <a:ext cx="571039" cy="406906"/>
              </a:xfrm>
              <a:custGeom>
                <a:avLst/>
                <a:gdLst/>
                <a:ahLst/>
                <a:cxnLst>
                  <a:cxn ang="0">
                    <a:pos x="148" y="30"/>
                  </a:cxn>
                  <a:cxn ang="0">
                    <a:pos x="154" y="52"/>
                  </a:cxn>
                  <a:cxn ang="0">
                    <a:pos x="184" y="36"/>
                  </a:cxn>
                  <a:cxn ang="0">
                    <a:pos x="238" y="44"/>
                  </a:cxn>
                  <a:cxn ang="0">
                    <a:pos x="250" y="54"/>
                  </a:cxn>
                  <a:cxn ang="0">
                    <a:pos x="258" y="58"/>
                  </a:cxn>
                  <a:cxn ang="0">
                    <a:pos x="280" y="68"/>
                  </a:cxn>
                  <a:cxn ang="0">
                    <a:pos x="284" y="86"/>
                  </a:cxn>
                  <a:cxn ang="0">
                    <a:pos x="306" y="90"/>
                  </a:cxn>
                  <a:cxn ang="0">
                    <a:pos x="332" y="92"/>
                  </a:cxn>
                  <a:cxn ang="0">
                    <a:pos x="324" y="108"/>
                  </a:cxn>
                  <a:cxn ang="0">
                    <a:pos x="360" y="116"/>
                  </a:cxn>
                  <a:cxn ang="0">
                    <a:pos x="342" y="122"/>
                  </a:cxn>
                  <a:cxn ang="0">
                    <a:pos x="368" y="134"/>
                  </a:cxn>
                  <a:cxn ang="0">
                    <a:pos x="346" y="136"/>
                  </a:cxn>
                  <a:cxn ang="0">
                    <a:pos x="346" y="150"/>
                  </a:cxn>
                  <a:cxn ang="0">
                    <a:pos x="382" y="160"/>
                  </a:cxn>
                  <a:cxn ang="0">
                    <a:pos x="404" y="174"/>
                  </a:cxn>
                  <a:cxn ang="0">
                    <a:pos x="434" y="190"/>
                  </a:cxn>
                  <a:cxn ang="0">
                    <a:pos x="460" y="208"/>
                  </a:cxn>
                  <a:cxn ang="0">
                    <a:pos x="434" y="216"/>
                  </a:cxn>
                  <a:cxn ang="0">
                    <a:pos x="420" y="240"/>
                  </a:cxn>
                  <a:cxn ang="0">
                    <a:pos x="386" y="222"/>
                  </a:cxn>
                  <a:cxn ang="0">
                    <a:pos x="358" y="230"/>
                  </a:cxn>
                  <a:cxn ang="0">
                    <a:pos x="408" y="284"/>
                  </a:cxn>
                  <a:cxn ang="0">
                    <a:pos x="394" y="290"/>
                  </a:cxn>
                  <a:cxn ang="0">
                    <a:pos x="356" y="290"/>
                  </a:cxn>
                  <a:cxn ang="0">
                    <a:pos x="366" y="306"/>
                  </a:cxn>
                  <a:cxn ang="0">
                    <a:pos x="354" y="322"/>
                  </a:cxn>
                  <a:cxn ang="0">
                    <a:pos x="310" y="314"/>
                  </a:cxn>
                  <a:cxn ang="0">
                    <a:pos x="288" y="280"/>
                  </a:cxn>
                  <a:cxn ang="0">
                    <a:pos x="256" y="258"/>
                  </a:cxn>
                  <a:cxn ang="0">
                    <a:pos x="238" y="260"/>
                  </a:cxn>
                  <a:cxn ang="0">
                    <a:pos x="208" y="270"/>
                  </a:cxn>
                  <a:cxn ang="0">
                    <a:pos x="202" y="236"/>
                  </a:cxn>
                  <a:cxn ang="0">
                    <a:pos x="238" y="240"/>
                  </a:cxn>
                  <a:cxn ang="0">
                    <a:pos x="246" y="222"/>
                  </a:cxn>
                  <a:cxn ang="0">
                    <a:pos x="272" y="172"/>
                  </a:cxn>
                  <a:cxn ang="0">
                    <a:pos x="246" y="156"/>
                  </a:cxn>
                  <a:cxn ang="0">
                    <a:pos x="218" y="150"/>
                  </a:cxn>
                  <a:cxn ang="0">
                    <a:pos x="212" y="124"/>
                  </a:cxn>
                  <a:cxn ang="0">
                    <a:pos x="186" y="106"/>
                  </a:cxn>
                  <a:cxn ang="0">
                    <a:pos x="178" y="112"/>
                  </a:cxn>
                  <a:cxn ang="0">
                    <a:pos x="130" y="116"/>
                  </a:cxn>
                  <a:cxn ang="0">
                    <a:pos x="56" y="110"/>
                  </a:cxn>
                  <a:cxn ang="0">
                    <a:pos x="20" y="102"/>
                  </a:cxn>
                  <a:cxn ang="0">
                    <a:pos x="32" y="86"/>
                  </a:cxn>
                  <a:cxn ang="0">
                    <a:pos x="0" y="72"/>
                  </a:cxn>
                  <a:cxn ang="0">
                    <a:pos x="38" y="2"/>
                  </a:cxn>
                  <a:cxn ang="0">
                    <a:pos x="64" y="12"/>
                  </a:cxn>
                  <a:cxn ang="0">
                    <a:pos x="68" y="76"/>
                  </a:cxn>
                  <a:cxn ang="0">
                    <a:pos x="78" y="46"/>
                  </a:cxn>
                  <a:cxn ang="0">
                    <a:pos x="108" y="4"/>
                  </a:cxn>
                </a:cxnLst>
                <a:rect l="0" t="0" r="r" b="b"/>
                <a:pathLst>
                  <a:path w="460" h="328">
                    <a:moveTo>
                      <a:pt x="134" y="6"/>
                    </a:moveTo>
                    <a:lnTo>
                      <a:pt x="140" y="14"/>
                    </a:lnTo>
                    <a:lnTo>
                      <a:pt x="146" y="22"/>
                    </a:lnTo>
                    <a:lnTo>
                      <a:pt x="148" y="30"/>
                    </a:lnTo>
                    <a:lnTo>
                      <a:pt x="148" y="38"/>
                    </a:lnTo>
                    <a:lnTo>
                      <a:pt x="144" y="42"/>
                    </a:lnTo>
                    <a:lnTo>
                      <a:pt x="144" y="52"/>
                    </a:lnTo>
                    <a:lnTo>
                      <a:pt x="154" y="52"/>
                    </a:lnTo>
                    <a:lnTo>
                      <a:pt x="158" y="42"/>
                    </a:lnTo>
                    <a:lnTo>
                      <a:pt x="168" y="42"/>
                    </a:lnTo>
                    <a:lnTo>
                      <a:pt x="180" y="50"/>
                    </a:lnTo>
                    <a:lnTo>
                      <a:pt x="184" y="36"/>
                    </a:lnTo>
                    <a:lnTo>
                      <a:pt x="198" y="34"/>
                    </a:lnTo>
                    <a:lnTo>
                      <a:pt x="214" y="34"/>
                    </a:lnTo>
                    <a:lnTo>
                      <a:pt x="230" y="40"/>
                    </a:lnTo>
                    <a:lnTo>
                      <a:pt x="238" y="44"/>
                    </a:lnTo>
                    <a:lnTo>
                      <a:pt x="228" y="50"/>
                    </a:lnTo>
                    <a:lnTo>
                      <a:pt x="226" y="58"/>
                    </a:lnTo>
                    <a:lnTo>
                      <a:pt x="240" y="52"/>
                    </a:lnTo>
                    <a:lnTo>
                      <a:pt x="250" y="54"/>
                    </a:lnTo>
                    <a:lnTo>
                      <a:pt x="244" y="60"/>
                    </a:lnTo>
                    <a:lnTo>
                      <a:pt x="238" y="68"/>
                    </a:lnTo>
                    <a:lnTo>
                      <a:pt x="246" y="66"/>
                    </a:lnTo>
                    <a:lnTo>
                      <a:pt x="258" y="58"/>
                    </a:lnTo>
                    <a:lnTo>
                      <a:pt x="260" y="66"/>
                    </a:lnTo>
                    <a:lnTo>
                      <a:pt x="254" y="74"/>
                    </a:lnTo>
                    <a:lnTo>
                      <a:pt x="264" y="74"/>
                    </a:lnTo>
                    <a:lnTo>
                      <a:pt x="280" y="68"/>
                    </a:lnTo>
                    <a:lnTo>
                      <a:pt x="290" y="70"/>
                    </a:lnTo>
                    <a:lnTo>
                      <a:pt x="296" y="76"/>
                    </a:lnTo>
                    <a:lnTo>
                      <a:pt x="292" y="80"/>
                    </a:lnTo>
                    <a:lnTo>
                      <a:pt x="284" y="86"/>
                    </a:lnTo>
                    <a:lnTo>
                      <a:pt x="290" y="90"/>
                    </a:lnTo>
                    <a:lnTo>
                      <a:pt x="300" y="86"/>
                    </a:lnTo>
                    <a:lnTo>
                      <a:pt x="306" y="84"/>
                    </a:lnTo>
                    <a:lnTo>
                      <a:pt x="306" y="90"/>
                    </a:lnTo>
                    <a:lnTo>
                      <a:pt x="298" y="98"/>
                    </a:lnTo>
                    <a:lnTo>
                      <a:pt x="304" y="98"/>
                    </a:lnTo>
                    <a:lnTo>
                      <a:pt x="320" y="92"/>
                    </a:lnTo>
                    <a:lnTo>
                      <a:pt x="332" y="92"/>
                    </a:lnTo>
                    <a:lnTo>
                      <a:pt x="342" y="96"/>
                    </a:lnTo>
                    <a:lnTo>
                      <a:pt x="342" y="100"/>
                    </a:lnTo>
                    <a:lnTo>
                      <a:pt x="334" y="104"/>
                    </a:lnTo>
                    <a:lnTo>
                      <a:pt x="324" y="108"/>
                    </a:lnTo>
                    <a:lnTo>
                      <a:pt x="332" y="112"/>
                    </a:lnTo>
                    <a:lnTo>
                      <a:pt x="350" y="108"/>
                    </a:lnTo>
                    <a:lnTo>
                      <a:pt x="356" y="110"/>
                    </a:lnTo>
                    <a:lnTo>
                      <a:pt x="360" y="116"/>
                    </a:lnTo>
                    <a:lnTo>
                      <a:pt x="362" y="122"/>
                    </a:lnTo>
                    <a:lnTo>
                      <a:pt x="354" y="122"/>
                    </a:lnTo>
                    <a:lnTo>
                      <a:pt x="348" y="122"/>
                    </a:lnTo>
                    <a:lnTo>
                      <a:pt x="342" y="122"/>
                    </a:lnTo>
                    <a:lnTo>
                      <a:pt x="342" y="128"/>
                    </a:lnTo>
                    <a:lnTo>
                      <a:pt x="352" y="128"/>
                    </a:lnTo>
                    <a:lnTo>
                      <a:pt x="362" y="128"/>
                    </a:lnTo>
                    <a:lnTo>
                      <a:pt x="368" y="134"/>
                    </a:lnTo>
                    <a:lnTo>
                      <a:pt x="370" y="138"/>
                    </a:lnTo>
                    <a:lnTo>
                      <a:pt x="368" y="138"/>
                    </a:lnTo>
                    <a:lnTo>
                      <a:pt x="362" y="138"/>
                    </a:lnTo>
                    <a:lnTo>
                      <a:pt x="346" y="136"/>
                    </a:lnTo>
                    <a:lnTo>
                      <a:pt x="344" y="138"/>
                    </a:lnTo>
                    <a:lnTo>
                      <a:pt x="342" y="140"/>
                    </a:lnTo>
                    <a:lnTo>
                      <a:pt x="342" y="144"/>
                    </a:lnTo>
                    <a:lnTo>
                      <a:pt x="346" y="150"/>
                    </a:lnTo>
                    <a:lnTo>
                      <a:pt x="354" y="156"/>
                    </a:lnTo>
                    <a:lnTo>
                      <a:pt x="362" y="156"/>
                    </a:lnTo>
                    <a:lnTo>
                      <a:pt x="370" y="154"/>
                    </a:lnTo>
                    <a:lnTo>
                      <a:pt x="382" y="160"/>
                    </a:lnTo>
                    <a:lnTo>
                      <a:pt x="382" y="166"/>
                    </a:lnTo>
                    <a:lnTo>
                      <a:pt x="388" y="168"/>
                    </a:lnTo>
                    <a:lnTo>
                      <a:pt x="398" y="170"/>
                    </a:lnTo>
                    <a:lnTo>
                      <a:pt x="404" y="174"/>
                    </a:lnTo>
                    <a:lnTo>
                      <a:pt x="406" y="180"/>
                    </a:lnTo>
                    <a:lnTo>
                      <a:pt x="416" y="180"/>
                    </a:lnTo>
                    <a:lnTo>
                      <a:pt x="424" y="182"/>
                    </a:lnTo>
                    <a:lnTo>
                      <a:pt x="434" y="190"/>
                    </a:lnTo>
                    <a:lnTo>
                      <a:pt x="438" y="194"/>
                    </a:lnTo>
                    <a:lnTo>
                      <a:pt x="450" y="196"/>
                    </a:lnTo>
                    <a:lnTo>
                      <a:pt x="460" y="204"/>
                    </a:lnTo>
                    <a:lnTo>
                      <a:pt x="460" y="208"/>
                    </a:lnTo>
                    <a:lnTo>
                      <a:pt x="460" y="212"/>
                    </a:lnTo>
                    <a:lnTo>
                      <a:pt x="458" y="214"/>
                    </a:lnTo>
                    <a:lnTo>
                      <a:pt x="444" y="216"/>
                    </a:lnTo>
                    <a:lnTo>
                      <a:pt x="434" y="216"/>
                    </a:lnTo>
                    <a:lnTo>
                      <a:pt x="436" y="226"/>
                    </a:lnTo>
                    <a:lnTo>
                      <a:pt x="430" y="232"/>
                    </a:lnTo>
                    <a:lnTo>
                      <a:pt x="420" y="232"/>
                    </a:lnTo>
                    <a:lnTo>
                      <a:pt x="420" y="240"/>
                    </a:lnTo>
                    <a:lnTo>
                      <a:pt x="414" y="248"/>
                    </a:lnTo>
                    <a:lnTo>
                      <a:pt x="398" y="240"/>
                    </a:lnTo>
                    <a:lnTo>
                      <a:pt x="390" y="230"/>
                    </a:lnTo>
                    <a:lnTo>
                      <a:pt x="386" y="222"/>
                    </a:lnTo>
                    <a:lnTo>
                      <a:pt x="364" y="208"/>
                    </a:lnTo>
                    <a:lnTo>
                      <a:pt x="356" y="212"/>
                    </a:lnTo>
                    <a:lnTo>
                      <a:pt x="360" y="222"/>
                    </a:lnTo>
                    <a:lnTo>
                      <a:pt x="358" y="230"/>
                    </a:lnTo>
                    <a:lnTo>
                      <a:pt x="364" y="244"/>
                    </a:lnTo>
                    <a:lnTo>
                      <a:pt x="376" y="256"/>
                    </a:lnTo>
                    <a:lnTo>
                      <a:pt x="394" y="270"/>
                    </a:lnTo>
                    <a:lnTo>
                      <a:pt x="408" y="284"/>
                    </a:lnTo>
                    <a:lnTo>
                      <a:pt x="406" y="290"/>
                    </a:lnTo>
                    <a:lnTo>
                      <a:pt x="400" y="288"/>
                    </a:lnTo>
                    <a:lnTo>
                      <a:pt x="396" y="288"/>
                    </a:lnTo>
                    <a:lnTo>
                      <a:pt x="394" y="290"/>
                    </a:lnTo>
                    <a:lnTo>
                      <a:pt x="400" y="304"/>
                    </a:lnTo>
                    <a:lnTo>
                      <a:pt x="394" y="310"/>
                    </a:lnTo>
                    <a:lnTo>
                      <a:pt x="378" y="302"/>
                    </a:lnTo>
                    <a:lnTo>
                      <a:pt x="356" y="290"/>
                    </a:lnTo>
                    <a:lnTo>
                      <a:pt x="344" y="278"/>
                    </a:lnTo>
                    <a:lnTo>
                      <a:pt x="338" y="282"/>
                    </a:lnTo>
                    <a:lnTo>
                      <a:pt x="348" y="292"/>
                    </a:lnTo>
                    <a:lnTo>
                      <a:pt x="366" y="306"/>
                    </a:lnTo>
                    <a:lnTo>
                      <a:pt x="370" y="312"/>
                    </a:lnTo>
                    <a:lnTo>
                      <a:pt x="374" y="320"/>
                    </a:lnTo>
                    <a:lnTo>
                      <a:pt x="378" y="328"/>
                    </a:lnTo>
                    <a:lnTo>
                      <a:pt x="354" y="322"/>
                    </a:lnTo>
                    <a:lnTo>
                      <a:pt x="334" y="314"/>
                    </a:lnTo>
                    <a:lnTo>
                      <a:pt x="320" y="304"/>
                    </a:lnTo>
                    <a:lnTo>
                      <a:pt x="312" y="304"/>
                    </a:lnTo>
                    <a:lnTo>
                      <a:pt x="310" y="314"/>
                    </a:lnTo>
                    <a:lnTo>
                      <a:pt x="296" y="298"/>
                    </a:lnTo>
                    <a:lnTo>
                      <a:pt x="290" y="290"/>
                    </a:lnTo>
                    <a:lnTo>
                      <a:pt x="294" y="286"/>
                    </a:lnTo>
                    <a:lnTo>
                      <a:pt x="288" y="280"/>
                    </a:lnTo>
                    <a:lnTo>
                      <a:pt x="280" y="282"/>
                    </a:lnTo>
                    <a:lnTo>
                      <a:pt x="272" y="274"/>
                    </a:lnTo>
                    <a:lnTo>
                      <a:pt x="262" y="264"/>
                    </a:lnTo>
                    <a:lnTo>
                      <a:pt x="256" y="258"/>
                    </a:lnTo>
                    <a:lnTo>
                      <a:pt x="244" y="254"/>
                    </a:lnTo>
                    <a:lnTo>
                      <a:pt x="238" y="250"/>
                    </a:lnTo>
                    <a:lnTo>
                      <a:pt x="238" y="258"/>
                    </a:lnTo>
                    <a:lnTo>
                      <a:pt x="238" y="260"/>
                    </a:lnTo>
                    <a:lnTo>
                      <a:pt x="236" y="262"/>
                    </a:lnTo>
                    <a:lnTo>
                      <a:pt x="224" y="262"/>
                    </a:lnTo>
                    <a:lnTo>
                      <a:pt x="218" y="266"/>
                    </a:lnTo>
                    <a:lnTo>
                      <a:pt x="208" y="270"/>
                    </a:lnTo>
                    <a:lnTo>
                      <a:pt x="194" y="268"/>
                    </a:lnTo>
                    <a:lnTo>
                      <a:pt x="186" y="258"/>
                    </a:lnTo>
                    <a:lnTo>
                      <a:pt x="188" y="246"/>
                    </a:lnTo>
                    <a:lnTo>
                      <a:pt x="202" y="236"/>
                    </a:lnTo>
                    <a:lnTo>
                      <a:pt x="214" y="238"/>
                    </a:lnTo>
                    <a:lnTo>
                      <a:pt x="226" y="242"/>
                    </a:lnTo>
                    <a:lnTo>
                      <a:pt x="232" y="246"/>
                    </a:lnTo>
                    <a:lnTo>
                      <a:pt x="238" y="240"/>
                    </a:lnTo>
                    <a:lnTo>
                      <a:pt x="246" y="236"/>
                    </a:lnTo>
                    <a:lnTo>
                      <a:pt x="258" y="232"/>
                    </a:lnTo>
                    <a:lnTo>
                      <a:pt x="254" y="228"/>
                    </a:lnTo>
                    <a:lnTo>
                      <a:pt x="246" y="222"/>
                    </a:lnTo>
                    <a:lnTo>
                      <a:pt x="254" y="210"/>
                    </a:lnTo>
                    <a:lnTo>
                      <a:pt x="268" y="202"/>
                    </a:lnTo>
                    <a:lnTo>
                      <a:pt x="280" y="190"/>
                    </a:lnTo>
                    <a:lnTo>
                      <a:pt x="272" y="172"/>
                    </a:lnTo>
                    <a:lnTo>
                      <a:pt x="264" y="160"/>
                    </a:lnTo>
                    <a:lnTo>
                      <a:pt x="256" y="160"/>
                    </a:lnTo>
                    <a:lnTo>
                      <a:pt x="254" y="152"/>
                    </a:lnTo>
                    <a:lnTo>
                      <a:pt x="246" y="156"/>
                    </a:lnTo>
                    <a:lnTo>
                      <a:pt x="240" y="148"/>
                    </a:lnTo>
                    <a:lnTo>
                      <a:pt x="240" y="142"/>
                    </a:lnTo>
                    <a:lnTo>
                      <a:pt x="228" y="142"/>
                    </a:lnTo>
                    <a:lnTo>
                      <a:pt x="218" y="150"/>
                    </a:lnTo>
                    <a:lnTo>
                      <a:pt x="210" y="142"/>
                    </a:lnTo>
                    <a:lnTo>
                      <a:pt x="222" y="134"/>
                    </a:lnTo>
                    <a:lnTo>
                      <a:pt x="218" y="128"/>
                    </a:lnTo>
                    <a:lnTo>
                      <a:pt x="212" y="124"/>
                    </a:lnTo>
                    <a:lnTo>
                      <a:pt x="202" y="114"/>
                    </a:lnTo>
                    <a:lnTo>
                      <a:pt x="196" y="120"/>
                    </a:lnTo>
                    <a:lnTo>
                      <a:pt x="190" y="112"/>
                    </a:lnTo>
                    <a:lnTo>
                      <a:pt x="186" y="106"/>
                    </a:lnTo>
                    <a:lnTo>
                      <a:pt x="178" y="98"/>
                    </a:lnTo>
                    <a:lnTo>
                      <a:pt x="172" y="100"/>
                    </a:lnTo>
                    <a:lnTo>
                      <a:pt x="176" y="106"/>
                    </a:lnTo>
                    <a:lnTo>
                      <a:pt x="178" y="112"/>
                    </a:lnTo>
                    <a:lnTo>
                      <a:pt x="172" y="116"/>
                    </a:lnTo>
                    <a:lnTo>
                      <a:pt x="158" y="116"/>
                    </a:lnTo>
                    <a:lnTo>
                      <a:pt x="136" y="110"/>
                    </a:lnTo>
                    <a:lnTo>
                      <a:pt x="130" y="116"/>
                    </a:lnTo>
                    <a:lnTo>
                      <a:pt x="118" y="118"/>
                    </a:lnTo>
                    <a:lnTo>
                      <a:pt x="90" y="114"/>
                    </a:lnTo>
                    <a:lnTo>
                      <a:pt x="74" y="110"/>
                    </a:lnTo>
                    <a:lnTo>
                      <a:pt x="56" y="110"/>
                    </a:lnTo>
                    <a:lnTo>
                      <a:pt x="48" y="104"/>
                    </a:lnTo>
                    <a:lnTo>
                      <a:pt x="40" y="100"/>
                    </a:lnTo>
                    <a:lnTo>
                      <a:pt x="32" y="106"/>
                    </a:lnTo>
                    <a:lnTo>
                      <a:pt x="20" y="102"/>
                    </a:lnTo>
                    <a:lnTo>
                      <a:pt x="8" y="94"/>
                    </a:lnTo>
                    <a:lnTo>
                      <a:pt x="8" y="84"/>
                    </a:lnTo>
                    <a:lnTo>
                      <a:pt x="16" y="84"/>
                    </a:lnTo>
                    <a:lnTo>
                      <a:pt x="32" y="86"/>
                    </a:lnTo>
                    <a:lnTo>
                      <a:pt x="38" y="82"/>
                    </a:lnTo>
                    <a:lnTo>
                      <a:pt x="32" y="76"/>
                    </a:lnTo>
                    <a:lnTo>
                      <a:pt x="16" y="78"/>
                    </a:lnTo>
                    <a:lnTo>
                      <a:pt x="0" y="72"/>
                    </a:lnTo>
                    <a:lnTo>
                      <a:pt x="0" y="50"/>
                    </a:lnTo>
                    <a:lnTo>
                      <a:pt x="8" y="30"/>
                    </a:lnTo>
                    <a:lnTo>
                      <a:pt x="20" y="14"/>
                    </a:lnTo>
                    <a:lnTo>
                      <a:pt x="38" y="2"/>
                    </a:lnTo>
                    <a:lnTo>
                      <a:pt x="52" y="0"/>
                    </a:lnTo>
                    <a:lnTo>
                      <a:pt x="82" y="2"/>
                    </a:lnTo>
                    <a:lnTo>
                      <a:pt x="76" y="8"/>
                    </a:lnTo>
                    <a:lnTo>
                      <a:pt x="64" y="12"/>
                    </a:lnTo>
                    <a:lnTo>
                      <a:pt x="54" y="28"/>
                    </a:lnTo>
                    <a:lnTo>
                      <a:pt x="54" y="40"/>
                    </a:lnTo>
                    <a:lnTo>
                      <a:pt x="54" y="50"/>
                    </a:lnTo>
                    <a:lnTo>
                      <a:pt x="68" y="76"/>
                    </a:lnTo>
                    <a:lnTo>
                      <a:pt x="82" y="72"/>
                    </a:lnTo>
                    <a:lnTo>
                      <a:pt x="76" y="64"/>
                    </a:lnTo>
                    <a:lnTo>
                      <a:pt x="66" y="50"/>
                    </a:lnTo>
                    <a:lnTo>
                      <a:pt x="78" y="46"/>
                    </a:lnTo>
                    <a:lnTo>
                      <a:pt x="70" y="38"/>
                    </a:lnTo>
                    <a:lnTo>
                      <a:pt x="72" y="26"/>
                    </a:lnTo>
                    <a:lnTo>
                      <a:pt x="84" y="16"/>
                    </a:lnTo>
                    <a:lnTo>
                      <a:pt x="108" y="4"/>
                    </a:lnTo>
                    <a:lnTo>
                      <a:pt x="122" y="2"/>
                    </a:lnTo>
                    <a:lnTo>
                      <a:pt x="134" y="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91" name="Freeform 31"/>
              <p:cNvSpPr>
                <a:spLocks/>
              </p:cNvSpPr>
              <p:nvPr/>
            </p:nvSpPr>
            <p:spPr bwMode="auto">
              <a:xfrm>
                <a:off x="2664175" y="2011869"/>
                <a:ext cx="44690" cy="27293"/>
              </a:xfrm>
              <a:custGeom>
                <a:avLst/>
                <a:gdLst/>
                <a:ahLst/>
                <a:cxnLst>
                  <a:cxn ang="0">
                    <a:pos x="34" y="0"/>
                  </a:cxn>
                  <a:cxn ang="0">
                    <a:pos x="22" y="0"/>
                  </a:cxn>
                  <a:cxn ang="0">
                    <a:pos x="8" y="6"/>
                  </a:cxn>
                  <a:cxn ang="0">
                    <a:pos x="4" y="10"/>
                  </a:cxn>
                  <a:cxn ang="0">
                    <a:pos x="2" y="12"/>
                  </a:cxn>
                  <a:cxn ang="0">
                    <a:pos x="0" y="14"/>
                  </a:cxn>
                  <a:cxn ang="0">
                    <a:pos x="6" y="18"/>
                  </a:cxn>
                  <a:cxn ang="0">
                    <a:pos x="10" y="22"/>
                  </a:cxn>
                  <a:cxn ang="0">
                    <a:pos x="22" y="18"/>
                  </a:cxn>
                  <a:cxn ang="0">
                    <a:pos x="30" y="12"/>
                  </a:cxn>
                  <a:cxn ang="0">
                    <a:pos x="36" y="4"/>
                  </a:cxn>
                  <a:cxn ang="0">
                    <a:pos x="34" y="0"/>
                  </a:cxn>
                </a:cxnLst>
                <a:rect l="0" t="0" r="r" b="b"/>
                <a:pathLst>
                  <a:path w="36" h="22">
                    <a:moveTo>
                      <a:pt x="34" y="0"/>
                    </a:moveTo>
                    <a:lnTo>
                      <a:pt x="22" y="0"/>
                    </a:lnTo>
                    <a:lnTo>
                      <a:pt x="8" y="6"/>
                    </a:lnTo>
                    <a:lnTo>
                      <a:pt x="4" y="10"/>
                    </a:lnTo>
                    <a:lnTo>
                      <a:pt x="2" y="12"/>
                    </a:lnTo>
                    <a:lnTo>
                      <a:pt x="0" y="14"/>
                    </a:lnTo>
                    <a:lnTo>
                      <a:pt x="6" y="18"/>
                    </a:lnTo>
                    <a:lnTo>
                      <a:pt x="10" y="22"/>
                    </a:lnTo>
                    <a:lnTo>
                      <a:pt x="22" y="18"/>
                    </a:lnTo>
                    <a:lnTo>
                      <a:pt x="30" y="12"/>
                    </a:lnTo>
                    <a:lnTo>
                      <a:pt x="36" y="4"/>
                    </a:lnTo>
                    <a:lnTo>
                      <a:pt x="34"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92" name="Freeform 32"/>
              <p:cNvSpPr>
                <a:spLocks/>
              </p:cNvSpPr>
              <p:nvPr/>
            </p:nvSpPr>
            <p:spPr bwMode="auto">
              <a:xfrm>
                <a:off x="2741140" y="2029236"/>
                <a:ext cx="22345" cy="27293"/>
              </a:xfrm>
              <a:custGeom>
                <a:avLst/>
                <a:gdLst/>
                <a:ahLst/>
                <a:cxnLst>
                  <a:cxn ang="0">
                    <a:pos x="8" y="0"/>
                  </a:cxn>
                  <a:cxn ang="0">
                    <a:pos x="2" y="6"/>
                  </a:cxn>
                  <a:cxn ang="0">
                    <a:pos x="0" y="14"/>
                  </a:cxn>
                  <a:cxn ang="0">
                    <a:pos x="8" y="22"/>
                  </a:cxn>
                  <a:cxn ang="0">
                    <a:pos x="18" y="10"/>
                  </a:cxn>
                  <a:cxn ang="0">
                    <a:pos x="16" y="2"/>
                  </a:cxn>
                  <a:cxn ang="0">
                    <a:pos x="8" y="0"/>
                  </a:cxn>
                </a:cxnLst>
                <a:rect l="0" t="0" r="r" b="b"/>
                <a:pathLst>
                  <a:path w="18" h="22">
                    <a:moveTo>
                      <a:pt x="8" y="0"/>
                    </a:moveTo>
                    <a:lnTo>
                      <a:pt x="2" y="6"/>
                    </a:lnTo>
                    <a:lnTo>
                      <a:pt x="0" y="14"/>
                    </a:lnTo>
                    <a:lnTo>
                      <a:pt x="8" y="22"/>
                    </a:lnTo>
                    <a:lnTo>
                      <a:pt x="18" y="10"/>
                    </a:lnTo>
                    <a:lnTo>
                      <a:pt x="16" y="2"/>
                    </a:lnTo>
                    <a:lnTo>
                      <a:pt x="8"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93" name="Freeform 33"/>
              <p:cNvSpPr>
                <a:spLocks/>
              </p:cNvSpPr>
              <p:nvPr/>
            </p:nvSpPr>
            <p:spPr bwMode="auto">
              <a:xfrm>
                <a:off x="2058377" y="1468500"/>
                <a:ext cx="27311" cy="17368"/>
              </a:xfrm>
              <a:custGeom>
                <a:avLst/>
                <a:gdLst/>
                <a:ahLst/>
                <a:cxnLst>
                  <a:cxn ang="0">
                    <a:pos x="8" y="0"/>
                  </a:cxn>
                  <a:cxn ang="0">
                    <a:pos x="16" y="2"/>
                  </a:cxn>
                  <a:cxn ang="0">
                    <a:pos x="22" y="8"/>
                  </a:cxn>
                  <a:cxn ang="0">
                    <a:pos x="20" y="12"/>
                  </a:cxn>
                  <a:cxn ang="0">
                    <a:pos x="10" y="14"/>
                  </a:cxn>
                  <a:cxn ang="0">
                    <a:pos x="2" y="8"/>
                  </a:cxn>
                  <a:cxn ang="0">
                    <a:pos x="0" y="2"/>
                  </a:cxn>
                  <a:cxn ang="0">
                    <a:pos x="8" y="0"/>
                  </a:cxn>
                </a:cxnLst>
                <a:rect l="0" t="0" r="r" b="b"/>
                <a:pathLst>
                  <a:path w="22" h="14">
                    <a:moveTo>
                      <a:pt x="8" y="0"/>
                    </a:moveTo>
                    <a:lnTo>
                      <a:pt x="16" y="2"/>
                    </a:lnTo>
                    <a:lnTo>
                      <a:pt x="22" y="8"/>
                    </a:lnTo>
                    <a:lnTo>
                      <a:pt x="20" y="12"/>
                    </a:lnTo>
                    <a:lnTo>
                      <a:pt x="10" y="14"/>
                    </a:lnTo>
                    <a:lnTo>
                      <a:pt x="2" y="8"/>
                    </a:lnTo>
                    <a:lnTo>
                      <a:pt x="0" y="2"/>
                    </a:lnTo>
                    <a:lnTo>
                      <a:pt x="8"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94" name="Freeform 34"/>
              <p:cNvSpPr>
                <a:spLocks/>
              </p:cNvSpPr>
              <p:nvPr/>
            </p:nvSpPr>
            <p:spPr bwMode="auto">
              <a:xfrm>
                <a:off x="2852865" y="1840671"/>
                <a:ext cx="24828" cy="19849"/>
              </a:xfrm>
              <a:custGeom>
                <a:avLst/>
                <a:gdLst/>
                <a:ahLst/>
                <a:cxnLst>
                  <a:cxn ang="0">
                    <a:pos x="8" y="0"/>
                  </a:cxn>
                  <a:cxn ang="0">
                    <a:pos x="16" y="6"/>
                  </a:cxn>
                  <a:cxn ang="0">
                    <a:pos x="20" y="12"/>
                  </a:cxn>
                  <a:cxn ang="0">
                    <a:pos x="16" y="16"/>
                  </a:cxn>
                  <a:cxn ang="0">
                    <a:pos x="6" y="14"/>
                  </a:cxn>
                  <a:cxn ang="0">
                    <a:pos x="0" y="10"/>
                  </a:cxn>
                  <a:cxn ang="0">
                    <a:pos x="0" y="2"/>
                  </a:cxn>
                  <a:cxn ang="0">
                    <a:pos x="8" y="0"/>
                  </a:cxn>
                </a:cxnLst>
                <a:rect l="0" t="0" r="r" b="b"/>
                <a:pathLst>
                  <a:path w="20" h="16">
                    <a:moveTo>
                      <a:pt x="8" y="0"/>
                    </a:moveTo>
                    <a:lnTo>
                      <a:pt x="16" y="6"/>
                    </a:lnTo>
                    <a:lnTo>
                      <a:pt x="20" y="12"/>
                    </a:lnTo>
                    <a:lnTo>
                      <a:pt x="16" y="16"/>
                    </a:lnTo>
                    <a:lnTo>
                      <a:pt x="6" y="14"/>
                    </a:lnTo>
                    <a:lnTo>
                      <a:pt x="0" y="10"/>
                    </a:lnTo>
                    <a:lnTo>
                      <a:pt x="0" y="2"/>
                    </a:lnTo>
                    <a:lnTo>
                      <a:pt x="8"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grpSp>
        <p:sp>
          <p:nvSpPr>
            <p:cNvPr id="302" name="Freeform 50"/>
            <p:cNvSpPr>
              <a:spLocks/>
            </p:cNvSpPr>
            <p:nvPr/>
          </p:nvSpPr>
          <p:spPr bwMode="auto">
            <a:xfrm>
              <a:off x="1869686" y="2391482"/>
              <a:ext cx="1132146" cy="555774"/>
            </a:xfrm>
            <a:custGeom>
              <a:avLst/>
              <a:gdLst/>
              <a:ahLst/>
              <a:cxnLst>
                <a:cxn ang="0">
                  <a:pos x="24" y="30"/>
                </a:cxn>
                <a:cxn ang="0">
                  <a:pos x="30" y="20"/>
                </a:cxn>
                <a:cxn ang="0">
                  <a:pos x="472" y="8"/>
                </a:cxn>
                <a:cxn ang="0">
                  <a:pos x="550" y="28"/>
                </a:cxn>
                <a:cxn ang="0">
                  <a:pos x="516" y="52"/>
                </a:cxn>
                <a:cxn ang="0">
                  <a:pos x="562" y="48"/>
                </a:cxn>
                <a:cxn ang="0">
                  <a:pos x="604" y="56"/>
                </a:cxn>
                <a:cxn ang="0">
                  <a:pos x="636" y="68"/>
                </a:cxn>
                <a:cxn ang="0">
                  <a:pos x="600" y="68"/>
                </a:cxn>
                <a:cxn ang="0">
                  <a:pos x="588" y="94"/>
                </a:cxn>
                <a:cxn ang="0">
                  <a:pos x="584" y="154"/>
                </a:cxn>
                <a:cxn ang="0">
                  <a:pos x="608" y="112"/>
                </a:cxn>
                <a:cxn ang="0">
                  <a:pos x="620" y="84"/>
                </a:cxn>
                <a:cxn ang="0">
                  <a:pos x="654" y="90"/>
                </a:cxn>
                <a:cxn ang="0">
                  <a:pos x="652" y="112"/>
                </a:cxn>
                <a:cxn ang="0">
                  <a:pos x="662" y="134"/>
                </a:cxn>
                <a:cxn ang="0">
                  <a:pos x="690" y="148"/>
                </a:cxn>
                <a:cxn ang="0">
                  <a:pos x="720" y="124"/>
                </a:cxn>
                <a:cxn ang="0">
                  <a:pos x="766" y="100"/>
                </a:cxn>
                <a:cxn ang="0">
                  <a:pos x="858" y="74"/>
                </a:cxn>
                <a:cxn ang="0">
                  <a:pos x="900" y="44"/>
                </a:cxn>
                <a:cxn ang="0">
                  <a:pos x="912" y="90"/>
                </a:cxn>
                <a:cxn ang="0">
                  <a:pos x="864" y="110"/>
                </a:cxn>
                <a:cxn ang="0">
                  <a:pos x="862" y="148"/>
                </a:cxn>
                <a:cxn ang="0">
                  <a:pos x="804" y="166"/>
                </a:cxn>
                <a:cxn ang="0">
                  <a:pos x="782" y="198"/>
                </a:cxn>
                <a:cxn ang="0">
                  <a:pos x="770" y="220"/>
                </a:cxn>
                <a:cxn ang="0">
                  <a:pos x="760" y="214"/>
                </a:cxn>
                <a:cxn ang="0">
                  <a:pos x="762" y="234"/>
                </a:cxn>
                <a:cxn ang="0">
                  <a:pos x="762" y="270"/>
                </a:cxn>
                <a:cxn ang="0">
                  <a:pos x="724" y="298"/>
                </a:cxn>
                <a:cxn ang="0">
                  <a:pos x="682" y="350"/>
                </a:cxn>
                <a:cxn ang="0">
                  <a:pos x="704" y="424"/>
                </a:cxn>
                <a:cxn ang="0">
                  <a:pos x="680" y="428"/>
                </a:cxn>
                <a:cxn ang="0">
                  <a:pos x="664" y="382"/>
                </a:cxn>
                <a:cxn ang="0">
                  <a:pos x="626" y="372"/>
                </a:cxn>
                <a:cxn ang="0">
                  <a:pos x="566" y="354"/>
                </a:cxn>
                <a:cxn ang="0">
                  <a:pos x="560" y="374"/>
                </a:cxn>
                <a:cxn ang="0">
                  <a:pos x="516" y="368"/>
                </a:cxn>
                <a:cxn ang="0">
                  <a:pos x="484" y="372"/>
                </a:cxn>
                <a:cxn ang="0">
                  <a:pos x="454" y="388"/>
                </a:cxn>
                <a:cxn ang="0">
                  <a:pos x="430" y="420"/>
                </a:cxn>
                <a:cxn ang="0">
                  <a:pos x="390" y="400"/>
                </a:cxn>
                <a:cxn ang="0">
                  <a:pos x="344" y="368"/>
                </a:cxn>
                <a:cxn ang="0">
                  <a:pos x="302" y="346"/>
                </a:cxn>
                <a:cxn ang="0">
                  <a:pos x="192" y="334"/>
                </a:cxn>
                <a:cxn ang="0">
                  <a:pos x="104" y="298"/>
                </a:cxn>
                <a:cxn ang="0">
                  <a:pos x="58" y="272"/>
                </a:cxn>
                <a:cxn ang="0">
                  <a:pos x="32" y="228"/>
                </a:cxn>
                <a:cxn ang="0">
                  <a:pos x="10" y="186"/>
                </a:cxn>
                <a:cxn ang="0">
                  <a:pos x="6" y="112"/>
                </a:cxn>
                <a:cxn ang="0">
                  <a:pos x="8" y="42"/>
                </a:cxn>
              </a:cxnLst>
              <a:rect l="0" t="0" r="r" b="b"/>
              <a:pathLst>
                <a:path w="912" h="448">
                  <a:moveTo>
                    <a:pt x="4" y="38"/>
                  </a:moveTo>
                  <a:lnTo>
                    <a:pt x="0" y="28"/>
                  </a:lnTo>
                  <a:lnTo>
                    <a:pt x="8" y="24"/>
                  </a:lnTo>
                  <a:lnTo>
                    <a:pt x="18" y="28"/>
                  </a:lnTo>
                  <a:lnTo>
                    <a:pt x="24" y="30"/>
                  </a:lnTo>
                  <a:lnTo>
                    <a:pt x="26" y="38"/>
                  </a:lnTo>
                  <a:lnTo>
                    <a:pt x="28" y="44"/>
                  </a:lnTo>
                  <a:lnTo>
                    <a:pt x="34" y="38"/>
                  </a:lnTo>
                  <a:lnTo>
                    <a:pt x="36" y="28"/>
                  </a:lnTo>
                  <a:lnTo>
                    <a:pt x="30" y="20"/>
                  </a:lnTo>
                  <a:lnTo>
                    <a:pt x="30" y="8"/>
                  </a:lnTo>
                  <a:lnTo>
                    <a:pt x="460" y="8"/>
                  </a:lnTo>
                  <a:lnTo>
                    <a:pt x="462" y="0"/>
                  </a:lnTo>
                  <a:lnTo>
                    <a:pt x="470" y="0"/>
                  </a:lnTo>
                  <a:lnTo>
                    <a:pt x="472" y="8"/>
                  </a:lnTo>
                  <a:lnTo>
                    <a:pt x="476" y="12"/>
                  </a:lnTo>
                  <a:lnTo>
                    <a:pt x="488" y="16"/>
                  </a:lnTo>
                  <a:lnTo>
                    <a:pt x="512" y="20"/>
                  </a:lnTo>
                  <a:lnTo>
                    <a:pt x="526" y="24"/>
                  </a:lnTo>
                  <a:lnTo>
                    <a:pt x="550" y="28"/>
                  </a:lnTo>
                  <a:lnTo>
                    <a:pt x="548" y="32"/>
                  </a:lnTo>
                  <a:lnTo>
                    <a:pt x="536" y="36"/>
                  </a:lnTo>
                  <a:lnTo>
                    <a:pt x="528" y="40"/>
                  </a:lnTo>
                  <a:lnTo>
                    <a:pt x="520" y="48"/>
                  </a:lnTo>
                  <a:lnTo>
                    <a:pt x="516" y="52"/>
                  </a:lnTo>
                  <a:lnTo>
                    <a:pt x="526" y="56"/>
                  </a:lnTo>
                  <a:lnTo>
                    <a:pt x="540" y="56"/>
                  </a:lnTo>
                  <a:lnTo>
                    <a:pt x="552" y="56"/>
                  </a:lnTo>
                  <a:lnTo>
                    <a:pt x="558" y="52"/>
                  </a:lnTo>
                  <a:lnTo>
                    <a:pt x="562" y="48"/>
                  </a:lnTo>
                  <a:lnTo>
                    <a:pt x="570" y="42"/>
                  </a:lnTo>
                  <a:lnTo>
                    <a:pt x="574" y="48"/>
                  </a:lnTo>
                  <a:lnTo>
                    <a:pt x="584" y="54"/>
                  </a:lnTo>
                  <a:lnTo>
                    <a:pt x="594" y="58"/>
                  </a:lnTo>
                  <a:lnTo>
                    <a:pt x="604" y="56"/>
                  </a:lnTo>
                  <a:lnTo>
                    <a:pt x="612" y="56"/>
                  </a:lnTo>
                  <a:lnTo>
                    <a:pt x="622" y="54"/>
                  </a:lnTo>
                  <a:lnTo>
                    <a:pt x="628" y="58"/>
                  </a:lnTo>
                  <a:lnTo>
                    <a:pt x="636" y="64"/>
                  </a:lnTo>
                  <a:lnTo>
                    <a:pt x="636" y="68"/>
                  </a:lnTo>
                  <a:lnTo>
                    <a:pt x="628" y="64"/>
                  </a:lnTo>
                  <a:lnTo>
                    <a:pt x="618" y="64"/>
                  </a:lnTo>
                  <a:lnTo>
                    <a:pt x="610" y="70"/>
                  </a:lnTo>
                  <a:lnTo>
                    <a:pt x="604" y="72"/>
                  </a:lnTo>
                  <a:lnTo>
                    <a:pt x="600" y="68"/>
                  </a:lnTo>
                  <a:lnTo>
                    <a:pt x="596" y="72"/>
                  </a:lnTo>
                  <a:lnTo>
                    <a:pt x="588" y="80"/>
                  </a:lnTo>
                  <a:lnTo>
                    <a:pt x="578" y="88"/>
                  </a:lnTo>
                  <a:lnTo>
                    <a:pt x="580" y="96"/>
                  </a:lnTo>
                  <a:lnTo>
                    <a:pt x="588" y="94"/>
                  </a:lnTo>
                  <a:lnTo>
                    <a:pt x="592" y="86"/>
                  </a:lnTo>
                  <a:lnTo>
                    <a:pt x="584" y="104"/>
                  </a:lnTo>
                  <a:lnTo>
                    <a:pt x="580" y="128"/>
                  </a:lnTo>
                  <a:lnTo>
                    <a:pt x="580" y="140"/>
                  </a:lnTo>
                  <a:lnTo>
                    <a:pt x="584" y="154"/>
                  </a:lnTo>
                  <a:lnTo>
                    <a:pt x="594" y="152"/>
                  </a:lnTo>
                  <a:lnTo>
                    <a:pt x="604" y="144"/>
                  </a:lnTo>
                  <a:lnTo>
                    <a:pt x="608" y="134"/>
                  </a:lnTo>
                  <a:lnTo>
                    <a:pt x="608" y="122"/>
                  </a:lnTo>
                  <a:lnTo>
                    <a:pt x="608" y="112"/>
                  </a:lnTo>
                  <a:lnTo>
                    <a:pt x="608" y="100"/>
                  </a:lnTo>
                  <a:lnTo>
                    <a:pt x="608" y="92"/>
                  </a:lnTo>
                  <a:lnTo>
                    <a:pt x="610" y="88"/>
                  </a:lnTo>
                  <a:lnTo>
                    <a:pt x="616" y="88"/>
                  </a:lnTo>
                  <a:lnTo>
                    <a:pt x="620" y="84"/>
                  </a:lnTo>
                  <a:lnTo>
                    <a:pt x="624" y="78"/>
                  </a:lnTo>
                  <a:lnTo>
                    <a:pt x="632" y="76"/>
                  </a:lnTo>
                  <a:lnTo>
                    <a:pt x="640" y="80"/>
                  </a:lnTo>
                  <a:lnTo>
                    <a:pt x="650" y="82"/>
                  </a:lnTo>
                  <a:lnTo>
                    <a:pt x="654" y="90"/>
                  </a:lnTo>
                  <a:lnTo>
                    <a:pt x="652" y="100"/>
                  </a:lnTo>
                  <a:lnTo>
                    <a:pt x="648" y="108"/>
                  </a:lnTo>
                  <a:lnTo>
                    <a:pt x="644" y="112"/>
                  </a:lnTo>
                  <a:lnTo>
                    <a:pt x="646" y="116"/>
                  </a:lnTo>
                  <a:lnTo>
                    <a:pt x="652" y="112"/>
                  </a:lnTo>
                  <a:lnTo>
                    <a:pt x="658" y="108"/>
                  </a:lnTo>
                  <a:lnTo>
                    <a:pt x="664" y="110"/>
                  </a:lnTo>
                  <a:lnTo>
                    <a:pt x="664" y="120"/>
                  </a:lnTo>
                  <a:lnTo>
                    <a:pt x="662" y="126"/>
                  </a:lnTo>
                  <a:lnTo>
                    <a:pt x="662" y="134"/>
                  </a:lnTo>
                  <a:lnTo>
                    <a:pt x="656" y="140"/>
                  </a:lnTo>
                  <a:lnTo>
                    <a:pt x="652" y="148"/>
                  </a:lnTo>
                  <a:lnTo>
                    <a:pt x="660" y="154"/>
                  </a:lnTo>
                  <a:lnTo>
                    <a:pt x="678" y="154"/>
                  </a:lnTo>
                  <a:lnTo>
                    <a:pt x="690" y="148"/>
                  </a:lnTo>
                  <a:lnTo>
                    <a:pt x="702" y="144"/>
                  </a:lnTo>
                  <a:lnTo>
                    <a:pt x="714" y="138"/>
                  </a:lnTo>
                  <a:lnTo>
                    <a:pt x="720" y="136"/>
                  </a:lnTo>
                  <a:lnTo>
                    <a:pt x="722" y="130"/>
                  </a:lnTo>
                  <a:lnTo>
                    <a:pt x="720" y="124"/>
                  </a:lnTo>
                  <a:lnTo>
                    <a:pt x="722" y="120"/>
                  </a:lnTo>
                  <a:lnTo>
                    <a:pt x="744" y="122"/>
                  </a:lnTo>
                  <a:lnTo>
                    <a:pt x="756" y="120"/>
                  </a:lnTo>
                  <a:lnTo>
                    <a:pt x="766" y="112"/>
                  </a:lnTo>
                  <a:lnTo>
                    <a:pt x="766" y="100"/>
                  </a:lnTo>
                  <a:lnTo>
                    <a:pt x="774" y="94"/>
                  </a:lnTo>
                  <a:lnTo>
                    <a:pt x="782" y="88"/>
                  </a:lnTo>
                  <a:lnTo>
                    <a:pt x="840" y="88"/>
                  </a:lnTo>
                  <a:lnTo>
                    <a:pt x="852" y="82"/>
                  </a:lnTo>
                  <a:lnTo>
                    <a:pt x="858" y="74"/>
                  </a:lnTo>
                  <a:lnTo>
                    <a:pt x="862" y="58"/>
                  </a:lnTo>
                  <a:lnTo>
                    <a:pt x="870" y="44"/>
                  </a:lnTo>
                  <a:lnTo>
                    <a:pt x="878" y="36"/>
                  </a:lnTo>
                  <a:lnTo>
                    <a:pt x="886" y="40"/>
                  </a:lnTo>
                  <a:lnTo>
                    <a:pt x="900" y="44"/>
                  </a:lnTo>
                  <a:lnTo>
                    <a:pt x="902" y="52"/>
                  </a:lnTo>
                  <a:lnTo>
                    <a:pt x="900" y="68"/>
                  </a:lnTo>
                  <a:lnTo>
                    <a:pt x="902" y="76"/>
                  </a:lnTo>
                  <a:lnTo>
                    <a:pt x="908" y="82"/>
                  </a:lnTo>
                  <a:lnTo>
                    <a:pt x="912" y="90"/>
                  </a:lnTo>
                  <a:lnTo>
                    <a:pt x="908" y="96"/>
                  </a:lnTo>
                  <a:lnTo>
                    <a:pt x="896" y="96"/>
                  </a:lnTo>
                  <a:lnTo>
                    <a:pt x="884" y="98"/>
                  </a:lnTo>
                  <a:lnTo>
                    <a:pt x="874" y="104"/>
                  </a:lnTo>
                  <a:lnTo>
                    <a:pt x="864" y="110"/>
                  </a:lnTo>
                  <a:lnTo>
                    <a:pt x="858" y="124"/>
                  </a:lnTo>
                  <a:lnTo>
                    <a:pt x="850" y="134"/>
                  </a:lnTo>
                  <a:lnTo>
                    <a:pt x="850" y="142"/>
                  </a:lnTo>
                  <a:lnTo>
                    <a:pt x="854" y="146"/>
                  </a:lnTo>
                  <a:lnTo>
                    <a:pt x="862" y="148"/>
                  </a:lnTo>
                  <a:lnTo>
                    <a:pt x="854" y="154"/>
                  </a:lnTo>
                  <a:lnTo>
                    <a:pt x="848" y="154"/>
                  </a:lnTo>
                  <a:lnTo>
                    <a:pt x="838" y="158"/>
                  </a:lnTo>
                  <a:lnTo>
                    <a:pt x="822" y="162"/>
                  </a:lnTo>
                  <a:lnTo>
                    <a:pt x="804" y="166"/>
                  </a:lnTo>
                  <a:lnTo>
                    <a:pt x="800" y="170"/>
                  </a:lnTo>
                  <a:lnTo>
                    <a:pt x="802" y="182"/>
                  </a:lnTo>
                  <a:lnTo>
                    <a:pt x="796" y="190"/>
                  </a:lnTo>
                  <a:lnTo>
                    <a:pt x="790" y="200"/>
                  </a:lnTo>
                  <a:lnTo>
                    <a:pt x="782" y="198"/>
                  </a:lnTo>
                  <a:lnTo>
                    <a:pt x="786" y="210"/>
                  </a:lnTo>
                  <a:lnTo>
                    <a:pt x="782" y="218"/>
                  </a:lnTo>
                  <a:lnTo>
                    <a:pt x="774" y="228"/>
                  </a:lnTo>
                  <a:lnTo>
                    <a:pt x="770" y="234"/>
                  </a:lnTo>
                  <a:lnTo>
                    <a:pt x="770" y="220"/>
                  </a:lnTo>
                  <a:lnTo>
                    <a:pt x="766" y="208"/>
                  </a:lnTo>
                  <a:lnTo>
                    <a:pt x="768" y="198"/>
                  </a:lnTo>
                  <a:lnTo>
                    <a:pt x="764" y="194"/>
                  </a:lnTo>
                  <a:lnTo>
                    <a:pt x="762" y="202"/>
                  </a:lnTo>
                  <a:lnTo>
                    <a:pt x="760" y="214"/>
                  </a:lnTo>
                  <a:lnTo>
                    <a:pt x="754" y="212"/>
                  </a:lnTo>
                  <a:lnTo>
                    <a:pt x="750" y="214"/>
                  </a:lnTo>
                  <a:lnTo>
                    <a:pt x="758" y="222"/>
                  </a:lnTo>
                  <a:lnTo>
                    <a:pt x="764" y="228"/>
                  </a:lnTo>
                  <a:lnTo>
                    <a:pt x="762" y="234"/>
                  </a:lnTo>
                  <a:lnTo>
                    <a:pt x="764" y="244"/>
                  </a:lnTo>
                  <a:lnTo>
                    <a:pt x="770" y="246"/>
                  </a:lnTo>
                  <a:lnTo>
                    <a:pt x="774" y="256"/>
                  </a:lnTo>
                  <a:lnTo>
                    <a:pt x="770" y="264"/>
                  </a:lnTo>
                  <a:lnTo>
                    <a:pt x="762" y="270"/>
                  </a:lnTo>
                  <a:lnTo>
                    <a:pt x="762" y="278"/>
                  </a:lnTo>
                  <a:lnTo>
                    <a:pt x="752" y="280"/>
                  </a:lnTo>
                  <a:lnTo>
                    <a:pt x="738" y="292"/>
                  </a:lnTo>
                  <a:lnTo>
                    <a:pt x="734" y="296"/>
                  </a:lnTo>
                  <a:lnTo>
                    <a:pt x="724" y="298"/>
                  </a:lnTo>
                  <a:lnTo>
                    <a:pt x="714" y="314"/>
                  </a:lnTo>
                  <a:lnTo>
                    <a:pt x="702" y="318"/>
                  </a:lnTo>
                  <a:lnTo>
                    <a:pt x="696" y="326"/>
                  </a:lnTo>
                  <a:lnTo>
                    <a:pt x="686" y="338"/>
                  </a:lnTo>
                  <a:lnTo>
                    <a:pt x="682" y="350"/>
                  </a:lnTo>
                  <a:lnTo>
                    <a:pt x="686" y="364"/>
                  </a:lnTo>
                  <a:lnTo>
                    <a:pt x="692" y="378"/>
                  </a:lnTo>
                  <a:lnTo>
                    <a:pt x="696" y="392"/>
                  </a:lnTo>
                  <a:lnTo>
                    <a:pt x="702" y="406"/>
                  </a:lnTo>
                  <a:lnTo>
                    <a:pt x="704" y="424"/>
                  </a:lnTo>
                  <a:lnTo>
                    <a:pt x="704" y="440"/>
                  </a:lnTo>
                  <a:lnTo>
                    <a:pt x="702" y="448"/>
                  </a:lnTo>
                  <a:lnTo>
                    <a:pt x="694" y="448"/>
                  </a:lnTo>
                  <a:lnTo>
                    <a:pt x="686" y="440"/>
                  </a:lnTo>
                  <a:lnTo>
                    <a:pt x="680" y="428"/>
                  </a:lnTo>
                  <a:lnTo>
                    <a:pt x="672" y="422"/>
                  </a:lnTo>
                  <a:lnTo>
                    <a:pt x="664" y="416"/>
                  </a:lnTo>
                  <a:lnTo>
                    <a:pt x="662" y="404"/>
                  </a:lnTo>
                  <a:lnTo>
                    <a:pt x="662" y="392"/>
                  </a:lnTo>
                  <a:lnTo>
                    <a:pt x="664" y="382"/>
                  </a:lnTo>
                  <a:lnTo>
                    <a:pt x="656" y="374"/>
                  </a:lnTo>
                  <a:lnTo>
                    <a:pt x="650" y="366"/>
                  </a:lnTo>
                  <a:lnTo>
                    <a:pt x="640" y="362"/>
                  </a:lnTo>
                  <a:lnTo>
                    <a:pt x="634" y="364"/>
                  </a:lnTo>
                  <a:lnTo>
                    <a:pt x="626" y="372"/>
                  </a:lnTo>
                  <a:lnTo>
                    <a:pt x="618" y="362"/>
                  </a:lnTo>
                  <a:lnTo>
                    <a:pt x="606" y="360"/>
                  </a:lnTo>
                  <a:lnTo>
                    <a:pt x="592" y="358"/>
                  </a:lnTo>
                  <a:lnTo>
                    <a:pt x="582" y="354"/>
                  </a:lnTo>
                  <a:lnTo>
                    <a:pt x="566" y="354"/>
                  </a:lnTo>
                  <a:lnTo>
                    <a:pt x="552" y="356"/>
                  </a:lnTo>
                  <a:lnTo>
                    <a:pt x="542" y="358"/>
                  </a:lnTo>
                  <a:lnTo>
                    <a:pt x="548" y="364"/>
                  </a:lnTo>
                  <a:lnTo>
                    <a:pt x="554" y="368"/>
                  </a:lnTo>
                  <a:lnTo>
                    <a:pt x="560" y="374"/>
                  </a:lnTo>
                  <a:lnTo>
                    <a:pt x="552" y="376"/>
                  </a:lnTo>
                  <a:lnTo>
                    <a:pt x="544" y="376"/>
                  </a:lnTo>
                  <a:lnTo>
                    <a:pt x="534" y="378"/>
                  </a:lnTo>
                  <a:lnTo>
                    <a:pt x="526" y="372"/>
                  </a:lnTo>
                  <a:lnTo>
                    <a:pt x="516" y="368"/>
                  </a:lnTo>
                  <a:lnTo>
                    <a:pt x="512" y="370"/>
                  </a:lnTo>
                  <a:lnTo>
                    <a:pt x="508" y="372"/>
                  </a:lnTo>
                  <a:lnTo>
                    <a:pt x="498" y="366"/>
                  </a:lnTo>
                  <a:lnTo>
                    <a:pt x="488" y="366"/>
                  </a:lnTo>
                  <a:lnTo>
                    <a:pt x="484" y="372"/>
                  </a:lnTo>
                  <a:lnTo>
                    <a:pt x="476" y="374"/>
                  </a:lnTo>
                  <a:lnTo>
                    <a:pt x="470" y="370"/>
                  </a:lnTo>
                  <a:lnTo>
                    <a:pt x="466" y="378"/>
                  </a:lnTo>
                  <a:lnTo>
                    <a:pt x="460" y="384"/>
                  </a:lnTo>
                  <a:lnTo>
                    <a:pt x="454" y="388"/>
                  </a:lnTo>
                  <a:lnTo>
                    <a:pt x="442" y="388"/>
                  </a:lnTo>
                  <a:lnTo>
                    <a:pt x="438" y="394"/>
                  </a:lnTo>
                  <a:lnTo>
                    <a:pt x="432" y="400"/>
                  </a:lnTo>
                  <a:lnTo>
                    <a:pt x="428" y="408"/>
                  </a:lnTo>
                  <a:lnTo>
                    <a:pt x="430" y="420"/>
                  </a:lnTo>
                  <a:lnTo>
                    <a:pt x="434" y="432"/>
                  </a:lnTo>
                  <a:lnTo>
                    <a:pt x="422" y="430"/>
                  </a:lnTo>
                  <a:lnTo>
                    <a:pt x="406" y="424"/>
                  </a:lnTo>
                  <a:lnTo>
                    <a:pt x="398" y="412"/>
                  </a:lnTo>
                  <a:lnTo>
                    <a:pt x="390" y="400"/>
                  </a:lnTo>
                  <a:lnTo>
                    <a:pt x="380" y="388"/>
                  </a:lnTo>
                  <a:lnTo>
                    <a:pt x="374" y="374"/>
                  </a:lnTo>
                  <a:lnTo>
                    <a:pt x="360" y="368"/>
                  </a:lnTo>
                  <a:lnTo>
                    <a:pt x="352" y="364"/>
                  </a:lnTo>
                  <a:lnTo>
                    <a:pt x="344" y="368"/>
                  </a:lnTo>
                  <a:lnTo>
                    <a:pt x="342" y="378"/>
                  </a:lnTo>
                  <a:lnTo>
                    <a:pt x="330" y="380"/>
                  </a:lnTo>
                  <a:lnTo>
                    <a:pt x="314" y="370"/>
                  </a:lnTo>
                  <a:lnTo>
                    <a:pt x="312" y="354"/>
                  </a:lnTo>
                  <a:lnTo>
                    <a:pt x="302" y="346"/>
                  </a:lnTo>
                  <a:lnTo>
                    <a:pt x="282" y="330"/>
                  </a:lnTo>
                  <a:lnTo>
                    <a:pt x="262" y="334"/>
                  </a:lnTo>
                  <a:lnTo>
                    <a:pt x="254" y="340"/>
                  </a:lnTo>
                  <a:lnTo>
                    <a:pt x="208" y="340"/>
                  </a:lnTo>
                  <a:lnTo>
                    <a:pt x="192" y="334"/>
                  </a:lnTo>
                  <a:lnTo>
                    <a:pt x="166" y="322"/>
                  </a:lnTo>
                  <a:lnTo>
                    <a:pt x="148" y="316"/>
                  </a:lnTo>
                  <a:lnTo>
                    <a:pt x="116" y="318"/>
                  </a:lnTo>
                  <a:lnTo>
                    <a:pt x="112" y="306"/>
                  </a:lnTo>
                  <a:lnTo>
                    <a:pt x="104" y="298"/>
                  </a:lnTo>
                  <a:lnTo>
                    <a:pt x="98" y="294"/>
                  </a:lnTo>
                  <a:lnTo>
                    <a:pt x="84" y="290"/>
                  </a:lnTo>
                  <a:lnTo>
                    <a:pt x="74" y="282"/>
                  </a:lnTo>
                  <a:lnTo>
                    <a:pt x="60" y="286"/>
                  </a:lnTo>
                  <a:lnTo>
                    <a:pt x="58" y="272"/>
                  </a:lnTo>
                  <a:lnTo>
                    <a:pt x="48" y="258"/>
                  </a:lnTo>
                  <a:lnTo>
                    <a:pt x="38" y="248"/>
                  </a:lnTo>
                  <a:lnTo>
                    <a:pt x="42" y="242"/>
                  </a:lnTo>
                  <a:lnTo>
                    <a:pt x="36" y="238"/>
                  </a:lnTo>
                  <a:lnTo>
                    <a:pt x="32" y="228"/>
                  </a:lnTo>
                  <a:lnTo>
                    <a:pt x="38" y="218"/>
                  </a:lnTo>
                  <a:lnTo>
                    <a:pt x="26" y="218"/>
                  </a:lnTo>
                  <a:lnTo>
                    <a:pt x="18" y="210"/>
                  </a:lnTo>
                  <a:lnTo>
                    <a:pt x="10" y="198"/>
                  </a:lnTo>
                  <a:lnTo>
                    <a:pt x="10" y="186"/>
                  </a:lnTo>
                  <a:lnTo>
                    <a:pt x="2" y="178"/>
                  </a:lnTo>
                  <a:lnTo>
                    <a:pt x="2" y="170"/>
                  </a:lnTo>
                  <a:lnTo>
                    <a:pt x="6" y="148"/>
                  </a:lnTo>
                  <a:lnTo>
                    <a:pt x="2" y="122"/>
                  </a:lnTo>
                  <a:lnTo>
                    <a:pt x="6" y="112"/>
                  </a:lnTo>
                  <a:lnTo>
                    <a:pt x="10" y="64"/>
                  </a:lnTo>
                  <a:lnTo>
                    <a:pt x="16" y="64"/>
                  </a:lnTo>
                  <a:lnTo>
                    <a:pt x="10" y="54"/>
                  </a:lnTo>
                  <a:lnTo>
                    <a:pt x="6" y="48"/>
                  </a:lnTo>
                  <a:lnTo>
                    <a:pt x="8" y="42"/>
                  </a:lnTo>
                  <a:lnTo>
                    <a:pt x="4" y="38"/>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03" name="Freeform 65"/>
            <p:cNvSpPr>
              <a:spLocks/>
            </p:cNvSpPr>
            <p:nvPr/>
          </p:nvSpPr>
          <p:spPr bwMode="auto">
            <a:xfrm>
              <a:off x="2651761" y="2986954"/>
              <a:ext cx="206071" cy="69472"/>
            </a:xfrm>
            <a:custGeom>
              <a:avLst/>
              <a:gdLst/>
              <a:ahLst/>
              <a:cxnLst>
                <a:cxn ang="0">
                  <a:pos x="148" y="56"/>
                </a:cxn>
                <a:cxn ang="0">
                  <a:pos x="140" y="52"/>
                </a:cxn>
                <a:cxn ang="0">
                  <a:pos x="130" y="52"/>
                </a:cxn>
                <a:cxn ang="0">
                  <a:pos x="124" y="56"/>
                </a:cxn>
                <a:cxn ang="0">
                  <a:pos x="116" y="54"/>
                </a:cxn>
                <a:cxn ang="0">
                  <a:pos x="118" y="46"/>
                </a:cxn>
                <a:cxn ang="0">
                  <a:pos x="116" y="40"/>
                </a:cxn>
                <a:cxn ang="0">
                  <a:pos x="104" y="40"/>
                </a:cxn>
                <a:cxn ang="0">
                  <a:pos x="100" y="32"/>
                </a:cxn>
                <a:cxn ang="0">
                  <a:pos x="94" y="30"/>
                </a:cxn>
                <a:cxn ang="0">
                  <a:pos x="80" y="26"/>
                </a:cxn>
                <a:cxn ang="0">
                  <a:pos x="76" y="22"/>
                </a:cxn>
                <a:cxn ang="0">
                  <a:pos x="62" y="18"/>
                </a:cxn>
                <a:cxn ang="0">
                  <a:pos x="48" y="16"/>
                </a:cxn>
                <a:cxn ang="0">
                  <a:pos x="44" y="12"/>
                </a:cxn>
                <a:cxn ang="0">
                  <a:pos x="34" y="10"/>
                </a:cxn>
                <a:cxn ang="0">
                  <a:pos x="28" y="14"/>
                </a:cxn>
                <a:cxn ang="0">
                  <a:pos x="20" y="18"/>
                </a:cxn>
                <a:cxn ang="0">
                  <a:pos x="12" y="22"/>
                </a:cxn>
                <a:cxn ang="0">
                  <a:pos x="0" y="22"/>
                </a:cxn>
                <a:cxn ang="0">
                  <a:pos x="2" y="16"/>
                </a:cxn>
                <a:cxn ang="0">
                  <a:pos x="10" y="6"/>
                </a:cxn>
                <a:cxn ang="0">
                  <a:pos x="26" y="2"/>
                </a:cxn>
                <a:cxn ang="0">
                  <a:pos x="40" y="0"/>
                </a:cxn>
                <a:cxn ang="0">
                  <a:pos x="58" y="0"/>
                </a:cxn>
                <a:cxn ang="0">
                  <a:pos x="74" y="4"/>
                </a:cxn>
                <a:cxn ang="0">
                  <a:pos x="88" y="10"/>
                </a:cxn>
                <a:cxn ang="0">
                  <a:pos x="104" y="14"/>
                </a:cxn>
                <a:cxn ang="0">
                  <a:pos x="110" y="20"/>
                </a:cxn>
                <a:cxn ang="0">
                  <a:pos x="116" y="24"/>
                </a:cxn>
                <a:cxn ang="0">
                  <a:pos x="130" y="30"/>
                </a:cxn>
                <a:cxn ang="0">
                  <a:pos x="142" y="34"/>
                </a:cxn>
                <a:cxn ang="0">
                  <a:pos x="154" y="40"/>
                </a:cxn>
                <a:cxn ang="0">
                  <a:pos x="166" y="46"/>
                </a:cxn>
                <a:cxn ang="0">
                  <a:pos x="160" y="50"/>
                </a:cxn>
                <a:cxn ang="0">
                  <a:pos x="152" y="52"/>
                </a:cxn>
                <a:cxn ang="0">
                  <a:pos x="150" y="56"/>
                </a:cxn>
                <a:cxn ang="0">
                  <a:pos x="148" y="56"/>
                </a:cxn>
              </a:cxnLst>
              <a:rect l="0" t="0" r="r" b="b"/>
              <a:pathLst>
                <a:path w="166" h="56">
                  <a:moveTo>
                    <a:pt x="148" y="56"/>
                  </a:moveTo>
                  <a:lnTo>
                    <a:pt x="140" y="52"/>
                  </a:lnTo>
                  <a:lnTo>
                    <a:pt x="130" y="52"/>
                  </a:lnTo>
                  <a:lnTo>
                    <a:pt x="124" y="56"/>
                  </a:lnTo>
                  <a:lnTo>
                    <a:pt x="116" y="54"/>
                  </a:lnTo>
                  <a:lnTo>
                    <a:pt x="118" y="46"/>
                  </a:lnTo>
                  <a:lnTo>
                    <a:pt x="116" y="40"/>
                  </a:lnTo>
                  <a:lnTo>
                    <a:pt x="104" y="40"/>
                  </a:lnTo>
                  <a:lnTo>
                    <a:pt x="100" y="32"/>
                  </a:lnTo>
                  <a:lnTo>
                    <a:pt x="94" y="30"/>
                  </a:lnTo>
                  <a:lnTo>
                    <a:pt x="80" y="26"/>
                  </a:lnTo>
                  <a:lnTo>
                    <a:pt x="76" y="22"/>
                  </a:lnTo>
                  <a:lnTo>
                    <a:pt x="62" y="18"/>
                  </a:lnTo>
                  <a:lnTo>
                    <a:pt x="48" y="16"/>
                  </a:lnTo>
                  <a:lnTo>
                    <a:pt x="44" y="12"/>
                  </a:lnTo>
                  <a:lnTo>
                    <a:pt x="34" y="10"/>
                  </a:lnTo>
                  <a:lnTo>
                    <a:pt x="28" y="14"/>
                  </a:lnTo>
                  <a:lnTo>
                    <a:pt x="20" y="18"/>
                  </a:lnTo>
                  <a:lnTo>
                    <a:pt x="12" y="22"/>
                  </a:lnTo>
                  <a:lnTo>
                    <a:pt x="0" y="22"/>
                  </a:lnTo>
                  <a:lnTo>
                    <a:pt x="2" y="16"/>
                  </a:lnTo>
                  <a:lnTo>
                    <a:pt x="10" y="6"/>
                  </a:lnTo>
                  <a:lnTo>
                    <a:pt x="26" y="2"/>
                  </a:lnTo>
                  <a:lnTo>
                    <a:pt x="40" y="0"/>
                  </a:lnTo>
                  <a:lnTo>
                    <a:pt x="58" y="0"/>
                  </a:lnTo>
                  <a:lnTo>
                    <a:pt x="74" y="4"/>
                  </a:lnTo>
                  <a:lnTo>
                    <a:pt x="88" y="10"/>
                  </a:lnTo>
                  <a:lnTo>
                    <a:pt x="104" y="14"/>
                  </a:lnTo>
                  <a:lnTo>
                    <a:pt x="110" y="20"/>
                  </a:lnTo>
                  <a:lnTo>
                    <a:pt x="116" y="24"/>
                  </a:lnTo>
                  <a:lnTo>
                    <a:pt x="130" y="30"/>
                  </a:lnTo>
                  <a:lnTo>
                    <a:pt x="142" y="34"/>
                  </a:lnTo>
                  <a:lnTo>
                    <a:pt x="154" y="40"/>
                  </a:lnTo>
                  <a:lnTo>
                    <a:pt x="166" y="46"/>
                  </a:lnTo>
                  <a:lnTo>
                    <a:pt x="160" y="50"/>
                  </a:lnTo>
                  <a:lnTo>
                    <a:pt x="152" y="52"/>
                  </a:lnTo>
                  <a:lnTo>
                    <a:pt x="150" y="56"/>
                  </a:lnTo>
                  <a:lnTo>
                    <a:pt x="148" y="5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04" name="Freeform 66"/>
            <p:cNvSpPr>
              <a:spLocks/>
            </p:cNvSpPr>
            <p:nvPr/>
          </p:nvSpPr>
          <p:spPr bwMode="auto">
            <a:xfrm>
              <a:off x="2857831" y="3051464"/>
              <a:ext cx="54621" cy="37217"/>
            </a:xfrm>
            <a:custGeom>
              <a:avLst/>
              <a:gdLst/>
              <a:ahLst/>
              <a:cxnLst>
                <a:cxn ang="0">
                  <a:pos x="0" y="28"/>
                </a:cxn>
                <a:cxn ang="0">
                  <a:pos x="16" y="30"/>
                </a:cxn>
                <a:cxn ang="0">
                  <a:pos x="32" y="30"/>
                </a:cxn>
                <a:cxn ang="0">
                  <a:pos x="40" y="30"/>
                </a:cxn>
                <a:cxn ang="0">
                  <a:pos x="40" y="24"/>
                </a:cxn>
                <a:cxn ang="0">
                  <a:pos x="36" y="20"/>
                </a:cxn>
                <a:cxn ang="0">
                  <a:pos x="42" y="18"/>
                </a:cxn>
                <a:cxn ang="0">
                  <a:pos x="44" y="14"/>
                </a:cxn>
                <a:cxn ang="0">
                  <a:pos x="42" y="4"/>
                </a:cxn>
                <a:cxn ang="0">
                  <a:pos x="32" y="2"/>
                </a:cxn>
                <a:cxn ang="0">
                  <a:pos x="24" y="0"/>
                </a:cxn>
                <a:cxn ang="0">
                  <a:pos x="16" y="2"/>
                </a:cxn>
                <a:cxn ang="0">
                  <a:pos x="22" y="6"/>
                </a:cxn>
                <a:cxn ang="0">
                  <a:pos x="28" y="14"/>
                </a:cxn>
                <a:cxn ang="0">
                  <a:pos x="28" y="20"/>
                </a:cxn>
                <a:cxn ang="0">
                  <a:pos x="20" y="20"/>
                </a:cxn>
                <a:cxn ang="0">
                  <a:pos x="14" y="18"/>
                </a:cxn>
                <a:cxn ang="0">
                  <a:pos x="6" y="20"/>
                </a:cxn>
                <a:cxn ang="0">
                  <a:pos x="0" y="20"/>
                </a:cxn>
                <a:cxn ang="0">
                  <a:pos x="0" y="28"/>
                </a:cxn>
              </a:cxnLst>
              <a:rect l="0" t="0" r="r" b="b"/>
              <a:pathLst>
                <a:path w="44" h="30">
                  <a:moveTo>
                    <a:pt x="0" y="28"/>
                  </a:moveTo>
                  <a:lnTo>
                    <a:pt x="16" y="30"/>
                  </a:lnTo>
                  <a:lnTo>
                    <a:pt x="32" y="30"/>
                  </a:lnTo>
                  <a:lnTo>
                    <a:pt x="40" y="30"/>
                  </a:lnTo>
                  <a:lnTo>
                    <a:pt x="40" y="24"/>
                  </a:lnTo>
                  <a:lnTo>
                    <a:pt x="36" y="20"/>
                  </a:lnTo>
                  <a:lnTo>
                    <a:pt x="42" y="18"/>
                  </a:lnTo>
                  <a:lnTo>
                    <a:pt x="44" y="14"/>
                  </a:lnTo>
                  <a:lnTo>
                    <a:pt x="42" y="4"/>
                  </a:lnTo>
                  <a:lnTo>
                    <a:pt x="32" y="2"/>
                  </a:lnTo>
                  <a:lnTo>
                    <a:pt x="24" y="0"/>
                  </a:lnTo>
                  <a:lnTo>
                    <a:pt x="16" y="2"/>
                  </a:lnTo>
                  <a:lnTo>
                    <a:pt x="22" y="6"/>
                  </a:lnTo>
                  <a:lnTo>
                    <a:pt x="28" y="14"/>
                  </a:lnTo>
                  <a:lnTo>
                    <a:pt x="28" y="20"/>
                  </a:lnTo>
                  <a:lnTo>
                    <a:pt x="20" y="20"/>
                  </a:lnTo>
                  <a:lnTo>
                    <a:pt x="14" y="18"/>
                  </a:lnTo>
                  <a:lnTo>
                    <a:pt x="6" y="20"/>
                  </a:lnTo>
                  <a:lnTo>
                    <a:pt x="0" y="20"/>
                  </a:lnTo>
                  <a:lnTo>
                    <a:pt x="0" y="28"/>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05" name="Freeform 67"/>
            <p:cNvSpPr>
              <a:spLocks/>
            </p:cNvSpPr>
            <p:nvPr/>
          </p:nvSpPr>
          <p:spPr bwMode="auto">
            <a:xfrm>
              <a:off x="2780865" y="3078757"/>
              <a:ext cx="39725" cy="22331"/>
            </a:xfrm>
            <a:custGeom>
              <a:avLst/>
              <a:gdLst/>
              <a:ahLst/>
              <a:cxnLst>
                <a:cxn ang="0">
                  <a:pos x="0" y="6"/>
                </a:cxn>
                <a:cxn ang="0">
                  <a:pos x="6" y="0"/>
                </a:cxn>
                <a:cxn ang="0">
                  <a:pos x="14" y="0"/>
                </a:cxn>
                <a:cxn ang="0">
                  <a:pos x="20" y="2"/>
                </a:cxn>
                <a:cxn ang="0">
                  <a:pos x="28" y="6"/>
                </a:cxn>
                <a:cxn ang="0">
                  <a:pos x="32" y="10"/>
                </a:cxn>
                <a:cxn ang="0">
                  <a:pos x="24" y="14"/>
                </a:cxn>
                <a:cxn ang="0">
                  <a:pos x="18" y="14"/>
                </a:cxn>
                <a:cxn ang="0">
                  <a:pos x="14" y="18"/>
                </a:cxn>
                <a:cxn ang="0">
                  <a:pos x="10" y="12"/>
                </a:cxn>
                <a:cxn ang="0">
                  <a:pos x="6" y="8"/>
                </a:cxn>
                <a:cxn ang="0">
                  <a:pos x="0" y="6"/>
                </a:cxn>
              </a:cxnLst>
              <a:rect l="0" t="0" r="r" b="b"/>
              <a:pathLst>
                <a:path w="32" h="18">
                  <a:moveTo>
                    <a:pt x="0" y="6"/>
                  </a:moveTo>
                  <a:lnTo>
                    <a:pt x="6" y="0"/>
                  </a:lnTo>
                  <a:lnTo>
                    <a:pt x="14" y="0"/>
                  </a:lnTo>
                  <a:lnTo>
                    <a:pt x="20" y="2"/>
                  </a:lnTo>
                  <a:lnTo>
                    <a:pt x="28" y="6"/>
                  </a:lnTo>
                  <a:lnTo>
                    <a:pt x="32" y="10"/>
                  </a:lnTo>
                  <a:lnTo>
                    <a:pt x="24" y="14"/>
                  </a:lnTo>
                  <a:lnTo>
                    <a:pt x="18" y="14"/>
                  </a:lnTo>
                  <a:lnTo>
                    <a:pt x="14" y="18"/>
                  </a:lnTo>
                  <a:lnTo>
                    <a:pt x="10" y="12"/>
                  </a:lnTo>
                  <a:lnTo>
                    <a:pt x="6" y="8"/>
                  </a:lnTo>
                  <a:lnTo>
                    <a:pt x="0" y="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06" name="Freeform 68"/>
            <p:cNvSpPr>
              <a:spLocks/>
            </p:cNvSpPr>
            <p:nvPr/>
          </p:nvSpPr>
          <p:spPr bwMode="auto">
            <a:xfrm>
              <a:off x="2902521" y="3056426"/>
              <a:ext cx="72000" cy="44660"/>
            </a:xfrm>
            <a:custGeom>
              <a:avLst/>
              <a:gdLst/>
              <a:ahLst/>
              <a:cxnLst>
                <a:cxn ang="0">
                  <a:pos x="6" y="0"/>
                </a:cxn>
                <a:cxn ang="0">
                  <a:pos x="16" y="2"/>
                </a:cxn>
                <a:cxn ang="0">
                  <a:pos x="24" y="2"/>
                </a:cxn>
                <a:cxn ang="0">
                  <a:pos x="34" y="4"/>
                </a:cxn>
                <a:cxn ang="0">
                  <a:pos x="40" y="6"/>
                </a:cxn>
                <a:cxn ang="0">
                  <a:pos x="46" y="10"/>
                </a:cxn>
                <a:cxn ang="0">
                  <a:pos x="56" y="16"/>
                </a:cxn>
                <a:cxn ang="0">
                  <a:pos x="58" y="20"/>
                </a:cxn>
                <a:cxn ang="0">
                  <a:pos x="54" y="24"/>
                </a:cxn>
                <a:cxn ang="0">
                  <a:pos x="44" y="22"/>
                </a:cxn>
                <a:cxn ang="0">
                  <a:pos x="38" y="22"/>
                </a:cxn>
                <a:cxn ang="0">
                  <a:pos x="30" y="24"/>
                </a:cxn>
                <a:cxn ang="0">
                  <a:pos x="24" y="24"/>
                </a:cxn>
                <a:cxn ang="0">
                  <a:pos x="20" y="20"/>
                </a:cxn>
                <a:cxn ang="0">
                  <a:pos x="14" y="22"/>
                </a:cxn>
                <a:cxn ang="0">
                  <a:pos x="12" y="28"/>
                </a:cxn>
                <a:cxn ang="0">
                  <a:pos x="12" y="34"/>
                </a:cxn>
                <a:cxn ang="0">
                  <a:pos x="8" y="36"/>
                </a:cxn>
                <a:cxn ang="0">
                  <a:pos x="4" y="30"/>
                </a:cxn>
                <a:cxn ang="0">
                  <a:pos x="4" y="26"/>
                </a:cxn>
                <a:cxn ang="0">
                  <a:pos x="4" y="20"/>
                </a:cxn>
                <a:cxn ang="0">
                  <a:pos x="0" y="16"/>
                </a:cxn>
                <a:cxn ang="0">
                  <a:pos x="6" y="14"/>
                </a:cxn>
                <a:cxn ang="0">
                  <a:pos x="8" y="10"/>
                </a:cxn>
                <a:cxn ang="0">
                  <a:pos x="6" y="0"/>
                </a:cxn>
              </a:cxnLst>
              <a:rect l="0" t="0" r="r" b="b"/>
              <a:pathLst>
                <a:path w="58" h="36">
                  <a:moveTo>
                    <a:pt x="6" y="0"/>
                  </a:moveTo>
                  <a:lnTo>
                    <a:pt x="16" y="2"/>
                  </a:lnTo>
                  <a:lnTo>
                    <a:pt x="24" y="2"/>
                  </a:lnTo>
                  <a:lnTo>
                    <a:pt x="34" y="4"/>
                  </a:lnTo>
                  <a:lnTo>
                    <a:pt x="40" y="6"/>
                  </a:lnTo>
                  <a:lnTo>
                    <a:pt x="46" y="10"/>
                  </a:lnTo>
                  <a:lnTo>
                    <a:pt x="56" y="16"/>
                  </a:lnTo>
                  <a:lnTo>
                    <a:pt x="58" y="20"/>
                  </a:lnTo>
                  <a:lnTo>
                    <a:pt x="54" y="24"/>
                  </a:lnTo>
                  <a:lnTo>
                    <a:pt x="44" y="22"/>
                  </a:lnTo>
                  <a:lnTo>
                    <a:pt x="38" y="22"/>
                  </a:lnTo>
                  <a:lnTo>
                    <a:pt x="30" y="24"/>
                  </a:lnTo>
                  <a:lnTo>
                    <a:pt x="24" y="24"/>
                  </a:lnTo>
                  <a:lnTo>
                    <a:pt x="20" y="20"/>
                  </a:lnTo>
                  <a:lnTo>
                    <a:pt x="14" y="22"/>
                  </a:lnTo>
                  <a:lnTo>
                    <a:pt x="12" y="28"/>
                  </a:lnTo>
                  <a:lnTo>
                    <a:pt x="12" y="34"/>
                  </a:lnTo>
                  <a:lnTo>
                    <a:pt x="8" y="36"/>
                  </a:lnTo>
                  <a:lnTo>
                    <a:pt x="4" y="30"/>
                  </a:lnTo>
                  <a:lnTo>
                    <a:pt x="4" y="26"/>
                  </a:lnTo>
                  <a:lnTo>
                    <a:pt x="4" y="20"/>
                  </a:lnTo>
                  <a:lnTo>
                    <a:pt x="0" y="16"/>
                  </a:lnTo>
                  <a:lnTo>
                    <a:pt x="6" y="14"/>
                  </a:lnTo>
                  <a:lnTo>
                    <a:pt x="8" y="10"/>
                  </a:lnTo>
                  <a:lnTo>
                    <a:pt x="6"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07" name="Freeform 69"/>
            <p:cNvSpPr>
              <a:spLocks/>
            </p:cNvSpPr>
            <p:nvPr/>
          </p:nvSpPr>
          <p:spPr bwMode="auto">
            <a:xfrm>
              <a:off x="2996867" y="3081237"/>
              <a:ext cx="32276" cy="12406"/>
            </a:xfrm>
            <a:custGeom>
              <a:avLst/>
              <a:gdLst/>
              <a:ahLst/>
              <a:cxnLst>
                <a:cxn ang="0">
                  <a:pos x="18" y="0"/>
                </a:cxn>
                <a:cxn ang="0">
                  <a:pos x="8" y="0"/>
                </a:cxn>
                <a:cxn ang="0">
                  <a:pos x="0" y="4"/>
                </a:cxn>
                <a:cxn ang="0">
                  <a:pos x="4" y="10"/>
                </a:cxn>
                <a:cxn ang="0">
                  <a:pos x="12" y="10"/>
                </a:cxn>
                <a:cxn ang="0">
                  <a:pos x="22" y="10"/>
                </a:cxn>
                <a:cxn ang="0">
                  <a:pos x="26" y="8"/>
                </a:cxn>
                <a:cxn ang="0">
                  <a:pos x="26" y="4"/>
                </a:cxn>
                <a:cxn ang="0">
                  <a:pos x="22" y="0"/>
                </a:cxn>
                <a:cxn ang="0">
                  <a:pos x="18" y="0"/>
                </a:cxn>
              </a:cxnLst>
              <a:rect l="0" t="0" r="r" b="b"/>
              <a:pathLst>
                <a:path w="26" h="10">
                  <a:moveTo>
                    <a:pt x="18" y="0"/>
                  </a:moveTo>
                  <a:lnTo>
                    <a:pt x="8" y="0"/>
                  </a:lnTo>
                  <a:lnTo>
                    <a:pt x="0" y="4"/>
                  </a:lnTo>
                  <a:lnTo>
                    <a:pt x="4" y="10"/>
                  </a:lnTo>
                  <a:lnTo>
                    <a:pt x="12" y="10"/>
                  </a:lnTo>
                  <a:lnTo>
                    <a:pt x="22" y="10"/>
                  </a:lnTo>
                  <a:lnTo>
                    <a:pt x="26" y="8"/>
                  </a:lnTo>
                  <a:lnTo>
                    <a:pt x="26" y="4"/>
                  </a:lnTo>
                  <a:lnTo>
                    <a:pt x="22" y="0"/>
                  </a:lnTo>
                  <a:lnTo>
                    <a:pt x="18"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08" name="Freeform 70"/>
            <p:cNvSpPr>
              <a:spLocks/>
            </p:cNvSpPr>
            <p:nvPr/>
          </p:nvSpPr>
          <p:spPr bwMode="auto">
            <a:xfrm>
              <a:off x="2778382" y="2944775"/>
              <a:ext cx="14897" cy="19849"/>
            </a:xfrm>
            <a:custGeom>
              <a:avLst/>
              <a:gdLst/>
              <a:ahLst/>
              <a:cxnLst>
                <a:cxn ang="0">
                  <a:pos x="8" y="4"/>
                </a:cxn>
                <a:cxn ang="0">
                  <a:pos x="2" y="0"/>
                </a:cxn>
                <a:cxn ang="0">
                  <a:pos x="0" y="8"/>
                </a:cxn>
                <a:cxn ang="0">
                  <a:pos x="6" y="12"/>
                </a:cxn>
                <a:cxn ang="0">
                  <a:pos x="10" y="16"/>
                </a:cxn>
                <a:cxn ang="0">
                  <a:pos x="12" y="10"/>
                </a:cxn>
                <a:cxn ang="0">
                  <a:pos x="8" y="4"/>
                </a:cxn>
              </a:cxnLst>
              <a:rect l="0" t="0" r="r" b="b"/>
              <a:pathLst>
                <a:path w="12" h="16">
                  <a:moveTo>
                    <a:pt x="8" y="4"/>
                  </a:moveTo>
                  <a:lnTo>
                    <a:pt x="2" y="0"/>
                  </a:lnTo>
                  <a:lnTo>
                    <a:pt x="0" y="8"/>
                  </a:lnTo>
                  <a:lnTo>
                    <a:pt x="6" y="12"/>
                  </a:lnTo>
                  <a:lnTo>
                    <a:pt x="10" y="16"/>
                  </a:lnTo>
                  <a:lnTo>
                    <a:pt x="12" y="10"/>
                  </a:lnTo>
                  <a:lnTo>
                    <a:pt x="8" y="4"/>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09" name="Freeform 71"/>
            <p:cNvSpPr>
              <a:spLocks/>
            </p:cNvSpPr>
            <p:nvPr/>
          </p:nvSpPr>
          <p:spPr bwMode="auto">
            <a:xfrm>
              <a:off x="3041557" y="2785983"/>
              <a:ext cx="14897" cy="9925"/>
            </a:xfrm>
            <a:custGeom>
              <a:avLst/>
              <a:gdLst/>
              <a:ahLst/>
              <a:cxnLst>
                <a:cxn ang="0">
                  <a:pos x="6" y="0"/>
                </a:cxn>
                <a:cxn ang="0">
                  <a:pos x="2" y="2"/>
                </a:cxn>
                <a:cxn ang="0">
                  <a:pos x="0" y="8"/>
                </a:cxn>
                <a:cxn ang="0">
                  <a:pos x="8" y="8"/>
                </a:cxn>
                <a:cxn ang="0">
                  <a:pos x="12" y="8"/>
                </a:cxn>
                <a:cxn ang="0">
                  <a:pos x="6" y="0"/>
                </a:cxn>
              </a:cxnLst>
              <a:rect l="0" t="0" r="r" b="b"/>
              <a:pathLst>
                <a:path w="12" h="8">
                  <a:moveTo>
                    <a:pt x="6" y="0"/>
                  </a:moveTo>
                  <a:lnTo>
                    <a:pt x="2" y="2"/>
                  </a:lnTo>
                  <a:lnTo>
                    <a:pt x="0" y="8"/>
                  </a:lnTo>
                  <a:lnTo>
                    <a:pt x="8" y="8"/>
                  </a:lnTo>
                  <a:lnTo>
                    <a:pt x="12" y="8"/>
                  </a:lnTo>
                  <a:lnTo>
                    <a:pt x="6"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grpSp>
          <p:nvGrpSpPr>
            <p:cNvPr id="310" name="Africa"/>
            <p:cNvGrpSpPr/>
            <p:nvPr/>
          </p:nvGrpSpPr>
          <p:grpSpPr>
            <a:xfrm>
              <a:off x="3985011" y="2681775"/>
              <a:ext cx="1349390" cy="1481236"/>
              <a:chOff x="3890383" y="3110794"/>
              <a:chExt cx="1639294" cy="1800658"/>
            </a:xfrm>
            <a:grpFill/>
          </p:grpSpPr>
          <p:sp>
            <p:nvSpPr>
              <p:cNvPr id="417" name="Freeform 92"/>
              <p:cNvSpPr>
                <a:spLocks/>
              </p:cNvSpPr>
              <p:nvPr/>
            </p:nvSpPr>
            <p:spPr bwMode="auto">
              <a:xfrm>
                <a:off x="4481554" y="3110794"/>
                <a:ext cx="98026" cy="183987"/>
              </a:xfrm>
              <a:custGeom>
                <a:avLst/>
                <a:gdLst/>
                <a:ahLst/>
                <a:cxnLst>
                  <a:cxn ang="0">
                    <a:pos x="16" y="6"/>
                  </a:cxn>
                  <a:cxn ang="0">
                    <a:pos x="30" y="0"/>
                  </a:cxn>
                  <a:cxn ang="0">
                    <a:pos x="38" y="0"/>
                  </a:cxn>
                  <a:cxn ang="0">
                    <a:pos x="42" y="8"/>
                  </a:cxn>
                  <a:cxn ang="0">
                    <a:pos x="48" y="10"/>
                  </a:cxn>
                  <a:cxn ang="0">
                    <a:pos x="54" y="6"/>
                  </a:cxn>
                  <a:cxn ang="0">
                    <a:pos x="58" y="8"/>
                  </a:cxn>
                  <a:cxn ang="0">
                    <a:pos x="56" y="14"/>
                  </a:cxn>
                  <a:cxn ang="0">
                    <a:pos x="50" y="16"/>
                  </a:cxn>
                  <a:cxn ang="0">
                    <a:pos x="46" y="24"/>
                  </a:cxn>
                  <a:cxn ang="0">
                    <a:pos x="50" y="28"/>
                  </a:cxn>
                  <a:cxn ang="0">
                    <a:pos x="58" y="32"/>
                  </a:cxn>
                  <a:cxn ang="0">
                    <a:pos x="58" y="38"/>
                  </a:cxn>
                  <a:cxn ang="0">
                    <a:pos x="52" y="44"/>
                  </a:cxn>
                  <a:cxn ang="0">
                    <a:pos x="46" y="46"/>
                  </a:cxn>
                  <a:cxn ang="0">
                    <a:pos x="40" y="54"/>
                  </a:cxn>
                  <a:cxn ang="0">
                    <a:pos x="44" y="64"/>
                  </a:cxn>
                  <a:cxn ang="0">
                    <a:pos x="54" y="64"/>
                  </a:cxn>
                  <a:cxn ang="0">
                    <a:pos x="58" y="70"/>
                  </a:cxn>
                  <a:cxn ang="0">
                    <a:pos x="65" y="74"/>
                  </a:cxn>
                  <a:cxn ang="0">
                    <a:pos x="65" y="84"/>
                  </a:cxn>
                  <a:cxn ang="0">
                    <a:pos x="42" y="100"/>
                  </a:cxn>
                  <a:cxn ang="0">
                    <a:pos x="42" y="116"/>
                  </a:cxn>
                  <a:cxn ang="0">
                    <a:pos x="34" y="122"/>
                  </a:cxn>
                  <a:cxn ang="0">
                    <a:pos x="28" y="120"/>
                  </a:cxn>
                  <a:cxn ang="0">
                    <a:pos x="26" y="108"/>
                  </a:cxn>
                  <a:cxn ang="0">
                    <a:pos x="24" y="92"/>
                  </a:cxn>
                  <a:cxn ang="0">
                    <a:pos x="10" y="76"/>
                  </a:cxn>
                  <a:cxn ang="0">
                    <a:pos x="0" y="64"/>
                  </a:cxn>
                  <a:cxn ang="0">
                    <a:pos x="0" y="56"/>
                  </a:cxn>
                  <a:cxn ang="0">
                    <a:pos x="12" y="46"/>
                  </a:cxn>
                  <a:cxn ang="0">
                    <a:pos x="12" y="10"/>
                  </a:cxn>
                  <a:cxn ang="0">
                    <a:pos x="16" y="6"/>
                  </a:cxn>
                </a:cxnLst>
                <a:rect l="0" t="0" r="r" b="b"/>
                <a:pathLst>
                  <a:path w="65" h="122">
                    <a:moveTo>
                      <a:pt x="16" y="6"/>
                    </a:moveTo>
                    <a:lnTo>
                      <a:pt x="30" y="0"/>
                    </a:lnTo>
                    <a:lnTo>
                      <a:pt x="38" y="0"/>
                    </a:lnTo>
                    <a:lnTo>
                      <a:pt x="42" y="8"/>
                    </a:lnTo>
                    <a:lnTo>
                      <a:pt x="48" y="10"/>
                    </a:lnTo>
                    <a:lnTo>
                      <a:pt x="54" y="6"/>
                    </a:lnTo>
                    <a:lnTo>
                      <a:pt x="58" y="8"/>
                    </a:lnTo>
                    <a:lnTo>
                      <a:pt x="56" y="14"/>
                    </a:lnTo>
                    <a:lnTo>
                      <a:pt x="50" y="16"/>
                    </a:lnTo>
                    <a:lnTo>
                      <a:pt x="46" y="24"/>
                    </a:lnTo>
                    <a:lnTo>
                      <a:pt x="50" y="28"/>
                    </a:lnTo>
                    <a:lnTo>
                      <a:pt x="58" y="32"/>
                    </a:lnTo>
                    <a:lnTo>
                      <a:pt x="58" y="38"/>
                    </a:lnTo>
                    <a:lnTo>
                      <a:pt x="52" y="44"/>
                    </a:lnTo>
                    <a:lnTo>
                      <a:pt x="46" y="46"/>
                    </a:lnTo>
                    <a:lnTo>
                      <a:pt x="40" y="54"/>
                    </a:lnTo>
                    <a:lnTo>
                      <a:pt x="44" y="64"/>
                    </a:lnTo>
                    <a:lnTo>
                      <a:pt x="54" y="64"/>
                    </a:lnTo>
                    <a:lnTo>
                      <a:pt x="58" y="70"/>
                    </a:lnTo>
                    <a:lnTo>
                      <a:pt x="65" y="74"/>
                    </a:lnTo>
                    <a:lnTo>
                      <a:pt x="65" y="84"/>
                    </a:lnTo>
                    <a:lnTo>
                      <a:pt x="42" y="100"/>
                    </a:lnTo>
                    <a:lnTo>
                      <a:pt x="42" y="116"/>
                    </a:lnTo>
                    <a:lnTo>
                      <a:pt x="34" y="122"/>
                    </a:lnTo>
                    <a:lnTo>
                      <a:pt x="28" y="120"/>
                    </a:lnTo>
                    <a:lnTo>
                      <a:pt x="26" y="108"/>
                    </a:lnTo>
                    <a:lnTo>
                      <a:pt x="24" y="92"/>
                    </a:lnTo>
                    <a:lnTo>
                      <a:pt x="10" y="76"/>
                    </a:lnTo>
                    <a:lnTo>
                      <a:pt x="0" y="64"/>
                    </a:lnTo>
                    <a:lnTo>
                      <a:pt x="0" y="56"/>
                    </a:lnTo>
                    <a:lnTo>
                      <a:pt x="12" y="46"/>
                    </a:lnTo>
                    <a:lnTo>
                      <a:pt x="12" y="10"/>
                    </a:lnTo>
                    <a:lnTo>
                      <a:pt x="16" y="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18" name="Freeform 107"/>
              <p:cNvSpPr>
                <a:spLocks/>
              </p:cNvSpPr>
              <p:nvPr/>
            </p:nvSpPr>
            <p:spPr bwMode="auto">
              <a:xfrm>
                <a:off x="5279334" y="3759272"/>
                <a:ext cx="250343" cy="325747"/>
              </a:xfrm>
              <a:custGeom>
                <a:avLst/>
                <a:gdLst/>
                <a:ahLst/>
                <a:cxnLst>
                  <a:cxn ang="0">
                    <a:pos x="60" y="26"/>
                  </a:cxn>
                  <a:cxn ang="0">
                    <a:pos x="78" y="18"/>
                  </a:cxn>
                  <a:cxn ang="0">
                    <a:pos x="146" y="8"/>
                  </a:cxn>
                  <a:cxn ang="0">
                    <a:pos x="164" y="0"/>
                  </a:cxn>
                  <a:cxn ang="0">
                    <a:pos x="166" y="22"/>
                  </a:cxn>
                  <a:cxn ang="0">
                    <a:pos x="158" y="30"/>
                  </a:cxn>
                  <a:cxn ang="0">
                    <a:pos x="132" y="80"/>
                  </a:cxn>
                  <a:cxn ang="0">
                    <a:pos x="80" y="152"/>
                  </a:cxn>
                  <a:cxn ang="0">
                    <a:pos x="12" y="216"/>
                  </a:cxn>
                  <a:cxn ang="0">
                    <a:pos x="2" y="202"/>
                  </a:cxn>
                  <a:cxn ang="0">
                    <a:pos x="0" y="146"/>
                  </a:cxn>
                  <a:cxn ang="0">
                    <a:pos x="16" y="136"/>
                  </a:cxn>
                  <a:cxn ang="0">
                    <a:pos x="16" y="126"/>
                  </a:cxn>
                  <a:cxn ang="0">
                    <a:pos x="40" y="112"/>
                  </a:cxn>
                  <a:cxn ang="0">
                    <a:pos x="66" y="108"/>
                  </a:cxn>
                  <a:cxn ang="0">
                    <a:pos x="108" y="62"/>
                  </a:cxn>
                  <a:cxn ang="0">
                    <a:pos x="52" y="48"/>
                  </a:cxn>
                  <a:cxn ang="0">
                    <a:pos x="32" y="26"/>
                  </a:cxn>
                  <a:cxn ang="0">
                    <a:pos x="32" y="16"/>
                  </a:cxn>
                  <a:cxn ang="0">
                    <a:pos x="40" y="8"/>
                  </a:cxn>
                  <a:cxn ang="0">
                    <a:pos x="60" y="26"/>
                  </a:cxn>
                </a:cxnLst>
                <a:rect l="0" t="0" r="r" b="b"/>
                <a:pathLst>
                  <a:path w="166" h="216">
                    <a:moveTo>
                      <a:pt x="60" y="26"/>
                    </a:moveTo>
                    <a:lnTo>
                      <a:pt x="78" y="18"/>
                    </a:lnTo>
                    <a:lnTo>
                      <a:pt x="146" y="8"/>
                    </a:lnTo>
                    <a:lnTo>
                      <a:pt x="164" y="0"/>
                    </a:lnTo>
                    <a:lnTo>
                      <a:pt x="166" y="22"/>
                    </a:lnTo>
                    <a:lnTo>
                      <a:pt x="158" y="30"/>
                    </a:lnTo>
                    <a:lnTo>
                      <a:pt x="132" y="80"/>
                    </a:lnTo>
                    <a:lnTo>
                      <a:pt x="80" y="152"/>
                    </a:lnTo>
                    <a:lnTo>
                      <a:pt x="12" y="216"/>
                    </a:lnTo>
                    <a:lnTo>
                      <a:pt x="2" y="202"/>
                    </a:lnTo>
                    <a:lnTo>
                      <a:pt x="0" y="146"/>
                    </a:lnTo>
                    <a:lnTo>
                      <a:pt x="16" y="136"/>
                    </a:lnTo>
                    <a:lnTo>
                      <a:pt x="16" y="126"/>
                    </a:lnTo>
                    <a:lnTo>
                      <a:pt x="40" y="112"/>
                    </a:lnTo>
                    <a:lnTo>
                      <a:pt x="66" y="108"/>
                    </a:lnTo>
                    <a:lnTo>
                      <a:pt x="108" y="62"/>
                    </a:lnTo>
                    <a:lnTo>
                      <a:pt x="52" y="48"/>
                    </a:lnTo>
                    <a:lnTo>
                      <a:pt x="32" y="26"/>
                    </a:lnTo>
                    <a:lnTo>
                      <a:pt x="32" y="16"/>
                    </a:lnTo>
                    <a:lnTo>
                      <a:pt x="40" y="8"/>
                    </a:lnTo>
                    <a:lnTo>
                      <a:pt x="60" y="2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19" name="Freeform 90"/>
              <p:cNvSpPr>
                <a:spLocks/>
              </p:cNvSpPr>
              <p:nvPr/>
            </p:nvSpPr>
            <p:spPr bwMode="auto">
              <a:xfrm>
                <a:off x="4893263" y="3258587"/>
                <a:ext cx="259391" cy="259391"/>
              </a:xfrm>
              <a:custGeom>
                <a:avLst/>
                <a:gdLst/>
                <a:ahLst/>
                <a:cxnLst>
                  <a:cxn ang="0">
                    <a:pos x="6" y="0"/>
                  </a:cxn>
                  <a:cxn ang="0">
                    <a:pos x="16" y="4"/>
                  </a:cxn>
                  <a:cxn ang="0">
                    <a:pos x="24" y="2"/>
                  </a:cxn>
                  <a:cxn ang="0">
                    <a:pos x="48" y="12"/>
                  </a:cxn>
                  <a:cxn ang="0">
                    <a:pos x="66" y="16"/>
                  </a:cxn>
                  <a:cxn ang="0">
                    <a:pos x="80" y="14"/>
                  </a:cxn>
                  <a:cxn ang="0">
                    <a:pos x="90" y="8"/>
                  </a:cxn>
                  <a:cxn ang="0">
                    <a:pos x="112" y="6"/>
                  </a:cxn>
                  <a:cxn ang="0">
                    <a:pos x="122" y="12"/>
                  </a:cxn>
                  <a:cxn ang="0">
                    <a:pos x="134" y="10"/>
                  </a:cxn>
                  <a:cxn ang="0">
                    <a:pos x="150" y="12"/>
                  </a:cxn>
                  <a:cxn ang="0">
                    <a:pos x="154" y="20"/>
                  </a:cxn>
                  <a:cxn ang="0">
                    <a:pos x="162" y="40"/>
                  </a:cxn>
                  <a:cxn ang="0">
                    <a:pos x="158" y="44"/>
                  </a:cxn>
                  <a:cxn ang="0">
                    <a:pos x="152" y="56"/>
                  </a:cxn>
                  <a:cxn ang="0">
                    <a:pos x="150" y="66"/>
                  </a:cxn>
                  <a:cxn ang="0">
                    <a:pos x="146" y="70"/>
                  </a:cxn>
                  <a:cxn ang="0">
                    <a:pos x="140" y="60"/>
                  </a:cxn>
                  <a:cxn ang="0">
                    <a:pos x="136" y="48"/>
                  </a:cxn>
                  <a:cxn ang="0">
                    <a:pos x="130" y="40"/>
                  </a:cxn>
                  <a:cxn ang="0">
                    <a:pos x="126" y="28"/>
                  </a:cxn>
                  <a:cxn ang="0">
                    <a:pos x="122" y="16"/>
                  </a:cxn>
                  <a:cxn ang="0">
                    <a:pos x="122" y="24"/>
                  </a:cxn>
                  <a:cxn ang="0">
                    <a:pos x="124" y="42"/>
                  </a:cxn>
                  <a:cxn ang="0">
                    <a:pos x="128" y="54"/>
                  </a:cxn>
                  <a:cxn ang="0">
                    <a:pos x="136" y="64"/>
                  </a:cxn>
                  <a:cxn ang="0">
                    <a:pos x="142" y="72"/>
                  </a:cxn>
                  <a:cxn ang="0">
                    <a:pos x="150" y="96"/>
                  </a:cxn>
                  <a:cxn ang="0">
                    <a:pos x="170" y="130"/>
                  </a:cxn>
                  <a:cxn ang="0">
                    <a:pos x="172" y="136"/>
                  </a:cxn>
                  <a:cxn ang="0">
                    <a:pos x="172" y="152"/>
                  </a:cxn>
                  <a:cxn ang="0">
                    <a:pos x="164" y="152"/>
                  </a:cxn>
                  <a:cxn ang="0">
                    <a:pos x="144" y="172"/>
                  </a:cxn>
                  <a:cxn ang="0">
                    <a:pos x="134" y="166"/>
                  </a:cxn>
                  <a:cxn ang="0">
                    <a:pos x="6" y="164"/>
                  </a:cxn>
                  <a:cxn ang="0">
                    <a:pos x="6" y="38"/>
                  </a:cxn>
                  <a:cxn ang="0">
                    <a:pos x="2" y="36"/>
                  </a:cxn>
                  <a:cxn ang="0">
                    <a:pos x="0" y="24"/>
                  </a:cxn>
                  <a:cxn ang="0">
                    <a:pos x="6" y="20"/>
                  </a:cxn>
                  <a:cxn ang="0">
                    <a:pos x="6" y="0"/>
                  </a:cxn>
                </a:cxnLst>
                <a:rect l="0" t="0" r="r" b="b"/>
                <a:pathLst>
                  <a:path w="172" h="172">
                    <a:moveTo>
                      <a:pt x="6" y="0"/>
                    </a:moveTo>
                    <a:lnTo>
                      <a:pt x="16" y="4"/>
                    </a:lnTo>
                    <a:lnTo>
                      <a:pt x="24" y="2"/>
                    </a:lnTo>
                    <a:lnTo>
                      <a:pt x="48" y="12"/>
                    </a:lnTo>
                    <a:lnTo>
                      <a:pt x="66" y="16"/>
                    </a:lnTo>
                    <a:lnTo>
                      <a:pt x="80" y="14"/>
                    </a:lnTo>
                    <a:lnTo>
                      <a:pt x="90" y="8"/>
                    </a:lnTo>
                    <a:lnTo>
                      <a:pt x="112" y="6"/>
                    </a:lnTo>
                    <a:lnTo>
                      <a:pt x="122" y="12"/>
                    </a:lnTo>
                    <a:lnTo>
                      <a:pt x="134" y="10"/>
                    </a:lnTo>
                    <a:lnTo>
                      <a:pt x="150" y="12"/>
                    </a:lnTo>
                    <a:lnTo>
                      <a:pt x="154" y="20"/>
                    </a:lnTo>
                    <a:lnTo>
                      <a:pt x="162" y="40"/>
                    </a:lnTo>
                    <a:lnTo>
                      <a:pt x="158" y="44"/>
                    </a:lnTo>
                    <a:lnTo>
                      <a:pt x="152" y="56"/>
                    </a:lnTo>
                    <a:lnTo>
                      <a:pt x="150" y="66"/>
                    </a:lnTo>
                    <a:lnTo>
                      <a:pt x="146" y="70"/>
                    </a:lnTo>
                    <a:lnTo>
                      <a:pt x="140" y="60"/>
                    </a:lnTo>
                    <a:lnTo>
                      <a:pt x="136" y="48"/>
                    </a:lnTo>
                    <a:lnTo>
                      <a:pt x="130" y="40"/>
                    </a:lnTo>
                    <a:lnTo>
                      <a:pt x="126" y="28"/>
                    </a:lnTo>
                    <a:lnTo>
                      <a:pt x="122" y="16"/>
                    </a:lnTo>
                    <a:lnTo>
                      <a:pt x="122" y="24"/>
                    </a:lnTo>
                    <a:lnTo>
                      <a:pt x="124" y="42"/>
                    </a:lnTo>
                    <a:lnTo>
                      <a:pt x="128" y="54"/>
                    </a:lnTo>
                    <a:lnTo>
                      <a:pt x="136" y="64"/>
                    </a:lnTo>
                    <a:lnTo>
                      <a:pt x="142" y="72"/>
                    </a:lnTo>
                    <a:lnTo>
                      <a:pt x="150" y="96"/>
                    </a:lnTo>
                    <a:lnTo>
                      <a:pt x="170" y="130"/>
                    </a:lnTo>
                    <a:lnTo>
                      <a:pt x="172" y="136"/>
                    </a:lnTo>
                    <a:lnTo>
                      <a:pt x="172" y="152"/>
                    </a:lnTo>
                    <a:lnTo>
                      <a:pt x="164" y="152"/>
                    </a:lnTo>
                    <a:lnTo>
                      <a:pt x="144" y="172"/>
                    </a:lnTo>
                    <a:lnTo>
                      <a:pt x="134" y="166"/>
                    </a:lnTo>
                    <a:lnTo>
                      <a:pt x="6" y="164"/>
                    </a:lnTo>
                    <a:lnTo>
                      <a:pt x="6" y="38"/>
                    </a:lnTo>
                    <a:lnTo>
                      <a:pt x="2" y="36"/>
                    </a:lnTo>
                    <a:lnTo>
                      <a:pt x="0" y="24"/>
                    </a:lnTo>
                    <a:lnTo>
                      <a:pt x="6" y="20"/>
                    </a:lnTo>
                    <a:lnTo>
                      <a:pt x="6"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20" name="Freeform 91"/>
              <p:cNvSpPr>
                <a:spLocks/>
              </p:cNvSpPr>
              <p:nvPr/>
            </p:nvSpPr>
            <p:spPr bwMode="auto">
              <a:xfrm>
                <a:off x="4526797" y="3222393"/>
                <a:ext cx="375515" cy="334796"/>
              </a:xfrm>
              <a:custGeom>
                <a:avLst/>
                <a:gdLst/>
                <a:ahLst/>
                <a:cxnLst>
                  <a:cxn ang="0">
                    <a:pos x="35" y="0"/>
                  </a:cxn>
                  <a:cxn ang="0">
                    <a:pos x="51" y="4"/>
                  </a:cxn>
                  <a:cxn ang="0">
                    <a:pos x="79" y="8"/>
                  </a:cxn>
                  <a:cxn ang="0">
                    <a:pos x="93" y="16"/>
                  </a:cxn>
                  <a:cxn ang="0">
                    <a:pos x="99" y="28"/>
                  </a:cxn>
                  <a:cxn ang="0">
                    <a:pos x="107" y="34"/>
                  </a:cxn>
                  <a:cxn ang="0">
                    <a:pos x="125" y="34"/>
                  </a:cxn>
                  <a:cxn ang="0">
                    <a:pos x="137" y="42"/>
                  </a:cxn>
                  <a:cxn ang="0">
                    <a:pos x="157" y="54"/>
                  </a:cxn>
                  <a:cxn ang="0">
                    <a:pos x="171" y="40"/>
                  </a:cxn>
                  <a:cxn ang="0">
                    <a:pos x="173" y="30"/>
                  </a:cxn>
                  <a:cxn ang="0">
                    <a:pos x="167" y="22"/>
                  </a:cxn>
                  <a:cxn ang="0">
                    <a:pos x="177" y="12"/>
                  </a:cxn>
                  <a:cxn ang="0">
                    <a:pos x="191" y="6"/>
                  </a:cxn>
                  <a:cxn ang="0">
                    <a:pos x="209" y="8"/>
                  </a:cxn>
                  <a:cxn ang="0">
                    <a:pos x="223" y="16"/>
                  </a:cxn>
                  <a:cxn ang="0">
                    <a:pos x="237" y="22"/>
                  </a:cxn>
                  <a:cxn ang="0">
                    <a:pos x="249" y="24"/>
                  </a:cxn>
                  <a:cxn ang="0">
                    <a:pos x="249" y="44"/>
                  </a:cxn>
                  <a:cxn ang="0">
                    <a:pos x="243" y="48"/>
                  </a:cxn>
                  <a:cxn ang="0">
                    <a:pos x="245" y="60"/>
                  </a:cxn>
                  <a:cxn ang="0">
                    <a:pos x="249" y="62"/>
                  </a:cxn>
                  <a:cxn ang="0">
                    <a:pos x="249" y="188"/>
                  </a:cxn>
                  <a:cxn ang="0">
                    <a:pos x="249" y="222"/>
                  </a:cxn>
                  <a:cxn ang="0">
                    <a:pos x="231" y="222"/>
                  </a:cxn>
                  <a:cxn ang="0">
                    <a:pos x="97" y="168"/>
                  </a:cxn>
                  <a:cxn ang="0">
                    <a:pos x="91" y="174"/>
                  </a:cxn>
                  <a:cxn ang="0">
                    <a:pos x="79" y="180"/>
                  </a:cxn>
                  <a:cxn ang="0">
                    <a:pos x="69" y="172"/>
                  </a:cxn>
                  <a:cxn ang="0">
                    <a:pos x="59" y="168"/>
                  </a:cxn>
                  <a:cxn ang="0">
                    <a:pos x="43" y="164"/>
                  </a:cxn>
                  <a:cxn ang="0">
                    <a:pos x="37" y="158"/>
                  </a:cxn>
                  <a:cxn ang="0">
                    <a:pos x="33" y="150"/>
                  </a:cxn>
                  <a:cxn ang="0">
                    <a:pos x="14" y="148"/>
                  </a:cxn>
                  <a:cxn ang="0">
                    <a:pos x="8" y="136"/>
                  </a:cxn>
                  <a:cxn ang="0">
                    <a:pos x="4" y="126"/>
                  </a:cxn>
                  <a:cxn ang="0">
                    <a:pos x="0" y="116"/>
                  </a:cxn>
                  <a:cxn ang="0">
                    <a:pos x="8" y="112"/>
                  </a:cxn>
                  <a:cxn ang="0">
                    <a:pos x="8" y="66"/>
                  </a:cxn>
                  <a:cxn ang="0">
                    <a:pos x="4" y="48"/>
                  </a:cxn>
                  <a:cxn ang="0">
                    <a:pos x="12" y="42"/>
                  </a:cxn>
                  <a:cxn ang="0">
                    <a:pos x="12" y="26"/>
                  </a:cxn>
                  <a:cxn ang="0">
                    <a:pos x="33" y="12"/>
                  </a:cxn>
                  <a:cxn ang="0">
                    <a:pos x="35" y="10"/>
                  </a:cxn>
                  <a:cxn ang="0">
                    <a:pos x="35" y="0"/>
                  </a:cxn>
                </a:cxnLst>
                <a:rect l="0" t="0" r="r" b="b"/>
                <a:pathLst>
                  <a:path w="249" h="222">
                    <a:moveTo>
                      <a:pt x="35" y="0"/>
                    </a:moveTo>
                    <a:lnTo>
                      <a:pt x="51" y="4"/>
                    </a:lnTo>
                    <a:lnTo>
                      <a:pt x="79" y="8"/>
                    </a:lnTo>
                    <a:lnTo>
                      <a:pt x="93" y="16"/>
                    </a:lnTo>
                    <a:lnTo>
                      <a:pt x="99" y="28"/>
                    </a:lnTo>
                    <a:lnTo>
                      <a:pt x="107" y="34"/>
                    </a:lnTo>
                    <a:lnTo>
                      <a:pt x="125" y="34"/>
                    </a:lnTo>
                    <a:lnTo>
                      <a:pt x="137" y="42"/>
                    </a:lnTo>
                    <a:lnTo>
                      <a:pt x="157" y="54"/>
                    </a:lnTo>
                    <a:lnTo>
                      <a:pt x="171" y="40"/>
                    </a:lnTo>
                    <a:lnTo>
                      <a:pt x="173" y="30"/>
                    </a:lnTo>
                    <a:lnTo>
                      <a:pt x="167" y="22"/>
                    </a:lnTo>
                    <a:lnTo>
                      <a:pt x="177" y="12"/>
                    </a:lnTo>
                    <a:lnTo>
                      <a:pt x="191" y="6"/>
                    </a:lnTo>
                    <a:lnTo>
                      <a:pt x="209" y="8"/>
                    </a:lnTo>
                    <a:lnTo>
                      <a:pt x="223" y="16"/>
                    </a:lnTo>
                    <a:lnTo>
                      <a:pt x="237" y="22"/>
                    </a:lnTo>
                    <a:lnTo>
                      <a:pt x="249" y="24"/>
                    </a:lnTo>
                    <a:lnTo>
                      <a:pt x="249" y="44"/>
                    </a:lnTo>
                    <a:lnTo>
                      <a:pt x="243" y="48"/>
                    </a:lnTo>
                    <a:lnTo>
                      <a:pt x="245" y="60"/>
                    </a:lnTo>
                    <a:lnTo>
                      <a:pt x="249" y="62"/>
                    </a:lnTo>
                    <a:lnTo>
                      <a:pt x="249" y="188"/>
                    </a:lnTo>
                    <a:lnTo>
                      <a:pt x="249" y="222"/>
                    </a:lnTo>
                    <a:lnTo>
                      <a:pt x="231" y="222"/>
                    </a:lnTo>
                    <a:lnTo>
                      <a:pt x="97" y="168"/>
                    </a:lnTo>
                    <a:lnTo>
                      <a:pt x="91" y="174"/>
                    </a:lnTo>
                    <a:lnTo>
                      <a:pt x="79" y="180"/>
                    </a:lnTo>
                    <a:lnTo>
                      <a:pt x="69" y="172"/>
                    </a:lnTo>
                    <a:lnTo>
                      <a:pt x="59" y="168"/>
                    </a:lnTo>
                    <a:lnTo>
                      <a:pt x="43" y="164"/>
                    </a:lnTo>
                    <a:lnTo>
                      <a:pt x="37" y="158"/>
                    </a:lnTo>
                    <a:lnTo>
                      <a:pt x="33" y="150"/>
                    </a:lnTo>
                    <a:lnTo>
                      <a:pt x="14" y="148"/>
                    </a:lnTo>
                    <a:lnTo>
                      <a:pt x="8" y="136"/>
                    </a:lnTo>
                    <a:lnTo>
                      <a:pt x="4" y="126"/>
                    </a:lnTo>
                    <a:lnTo>
                      <a:pt x="0" y="116"/>
                    </a:lnTo>
                    <a:lnTo>
                      <a:pt x="8" y="112"/>
                    </a:lnTo>
                    <a:lnTo>
                      <a:pt x="8" y="66"/>
                    </a:lnTo>
                    <a:lnTo>
                      <a:pt x="4" y="48"/>
                    </a:lnTo>
                    <a:lnTo>
                      <a:pt x="12" y="42"/>
                    </a:lnTo>
                    <a:lnTo>
                      <a:pt x="12" y="26"/>
                    </a:lnTo>
                    <a:lnTo>
                      <a:pt x="33" y="12"/>
                    </a:lnTo>
                    <a:lnTo>
                      <a:pt x="35" y="10"/>
                    </a:lnTo>
                    <a:lnTo>
                      <a:pt x="35"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21" name="Freeform 93"/>
              <p:cNvSpPr>
                <a:spLocks/>
              </p:cNvSpPr>
              <p:nvPr/>
            </p:nvSpPr>
            <p:spPr bwMode="auto">
              <a:xfrm>
                <a:off x="4092467" y="3119843"/>
                <a:ext cx="499178" cy="467508"/>
              </a:xfrm>
              <a:custGeom>
                <a:avLst/>
                <a:gdLst/>
                <a:ahLst/>
                <a:cxnLst>
                  <a:cxn ang="0">
                    <a:pos x="0" y="164"/>
                  </a:cxn>
                  <a:cxn ang="0">
                    <a:pos x="0" y="146"/>
                  </a:cxn>
                  <a:cxn ang="0">
                    <a:pos x="32" y="126"/>
                  </a:cxn>
                  <a:cxn ang="0">
                    <a:pos x="54" y="124"/>
                  </a:cxn>
                  <a:cxn ang="0">
                    <a:pos x="78" y="104"/>
                  </a:cxn>
                  <a:cxn ang="0">
                    <a:pos x="80" y="96"/>
                  </a:cxn>
                  <a:cxn ang="0">
                    <a:pos x="96" y="86"/>
                  </a:cxn>
                  <a:cxn ang="0">
                    <a:pos x="120" y="84"/>
                  </a:cxn>
                  <a:cxn ang="0">
                    <a:pos x="120" y="76"/>
                  </a:cxn>
                  <a:cxn ang="0">
                    <a:pos x="112" y="66"/>
                  </a:cxn>
                  <a:cxn ang="0">
                    <a:pos x="112" y="40"/>
                  </a:cxn>
                  <a:cxn ang="0">
                    <a:pos x="110" y="34"/>
                  </a:cxn>
                  <a:cxn ang="0">
                    <a:pos x="126" y="22"/>
                  </a:cxn>
                  <a:cxn ang="0">
                    <a:pos x="138" y="20"/>
                  </a:cxn>
                  <a:cxn ang="0">
                    <a:pos x="154" y="10"/>
                  </a:cxn>
                  <a:cxn ang="0">
                    <a:pos x="180" y="6"/>
                  </a:cxn>
                  <a:cxn ang="0">
                    <a:pos x="204" y="2"/>
                  </a:cxn>
                  <a:cxn ang="0">
                    <a:pos x="218" y="4"/>
                  </a:cxn>
                  <a:cxn ang="0">
                    <a:pos x="226" y="6"/>
                  </a:cxn>
                  <a:cxn ang="0">
                    <a:pos x="238" y="0"/>
                  </a:cxn>
                  <a:cxn ang="0">
                    <a:pos x="254" y="0"/>
                  </a:cxn>
                  <a:cxn ang="0">
                    <a:pos x="262" y="0"/>
                  </a:cxn>
                  <a:cxn ang="0">
                    <a:pos x="270" y="4"/>
                  </a:cxn>
                  <a:cxn ang="0">
                    <a:pos x="270" y="40"/>
                  </a:cxn>
                  <a:cxn ang="0">
                    <a:pos x="258" y="50"/>
                  </a:cxn>
                  <a:cxn ang="0">
                    <a:pos x="258" y="58"/>
                  </a:cxn>
                  <a:cxn ang="0">
                    <a:pos x="282" y="86"/>
                  </a:cxn>
                  <a:cxn ang="0">
                    <a:pos x="286" y="114"/>
                  </a:cxn>
                  <a:cxn ang="0">
                    <a:pos x="292" y="116"/>
                  </a:cxn>
                  <a:cxn ang="0">
                    <a:pos x="294" y="132"/>
                  </a:cxn>
                  <a:cxn ang="0">
                    <a:pos x="296" y="180"/>
                  </a:cxn>
                  <a:cxn ang="0">
                    <a:pos x="288" y="184"/>
                  </a:cxn>
                  <a:cxn ang="0">
                    <a:pos x="292" y="194"/>
                  </a:cxn>
                  <a:cxn ang="0">
                    <a:pos x="302" y="216"/>
                  </a:cxn>
                  <a:cxn ang="0">
                    <a:pos x="321" y="218"/>
                  </a:cxn>
                  <a:cxn ang="0">
                    <a:pos x="325" y="226"/>
                  </a:cxn>
                  <a:cxn ang="0">
                    <a:pos x="331" y="232"/>
                  </a:cxn>
                  <a:cxn ang="0">
                    <a:pos x="264" y="272"/>
                  </a:cxn>
                  <a:cxn ang="0">
                    <a:pos x="226" y="304"/>
                  </a:cxn>
                  <a:cxn ang="0">
                    <a:pos x="206" y="308"/>
                  </a:cxn>
                  <a:cxn ang="0">
                    <a:pos x="188" y="310"/>
                  </a:cxn>
                  <a:cxn ang="0">
                    <a:pos x="190" y="294"/>
                  </a:cxn>
                  <a:cxn ang="0">
                    <a:pos x="170" y="286"/>
                  </a:cxn>
                  <a:cxn ang="0">
                    <a:pos x="160" y="276"/>
                  </a:cxn>
                  <a:cxn ang="0">
                    <a:pos x="0" y="164"/>
                  </a:cxn>
                </a:cxnLst>
                <a:rect l="0" t="0" r="r" b="b"/>
                <a:pathLst>
                  <a:path w="331" h="310">
                    <a:moveTo>
                      <a:pt x="0" y="164"/>
                    </a:moveTo>
                    <a:lnTo>
                      <a:pt x="0" y="146"/>
                    </a:lnTo>
                    <a:lnTo>
                      <a:pt x="32" y="126"/>
                    </a:lnTo>
                    <a:lnTo>
                      <a:pt x="54" y="124"/>
                    </a:lnTo>
                    <a:lnTo>
                      <a:pt x="78" y="104"/>
                    </a:lnTo>
                    <a:lnTo>
                      <a:pt x="80" y="96"/>
                    </a:lnTo>
                    <a:lnTo>
                      <a:pt x="96" y="86"/>
                    </a:lnTo>
                    <a:lnTo>
                      <a:pt x="120" y="84"/>
                    </a:lnTo>
                    <a:lnTo>
                      <a:pt x="120" y="76"/>
                    </a:lnTo>
                    <a:lnTo>
                      <a:pt x="112" y="66"/>
                    </a:lnTo>
                    <a:lnTo>
                      <a:pt x="112" y="40"/>
                    </a:lnTo>
                    <a:lnTo>
                      <a:pt x="110" y="34"/>
                    </a:lnTo>
                    <a:lnTo>
                      <a:pt x="126" y="22"/>
                    </a:lnTo>
                    <a:lnTo>
                      <a:pt x="138" y="20"/>
                    </a:lnTo>
                    <a:lnTo>
                      <a:pt x="154" y="10"/>
                    </a:lnTo>
                    <a:lnTo>
                      <a:pt x="180" y="6"/>
                    </a:lnTo>
                    <a:lnTo>
                      <a:pt x="204" y="2"/>
                    </a:lnTo>
                    <a:lnTo>
                      <a:pt x="218" y="4"/>
                    </a:lnTo>
                    <a:lnTo>
                      <a:pt x="226" y="6"/>
                    </a:lnTo>
                    <a:lnTo>
                      <a:pt x="238" y="0"/>
                    </a:lnTo>
                    <a:lnTo>
                      <a:pt x="254" y="0"/>
                    </a:lnTo>
                    <a:lnTo>
                      <a:pt x="262" y="0"/>
                    </a:lnTo>
                    <a:lnTo>
                      <a:pt x="270" y="4"/>
                    </a:lnTo>
                    <a:lnTo>
                      <a:pt x="270" y="40"/>
                    </a:lnTo>
                    <a:lnTo>
                      <a:pt x="258" y="50"/>
                    </a:lnTo>
                    <a:lnTo>
                      <a:pt x="258" y="58"/>
                    </a:lnTo>
                    <a:lnTo>
                      <a:pt x="282" y="86"/>
                    </a:lnTo>
                    <a:lnTo>
                      <a:pt x="286" y="114"/>
                    </a:lnTo>
                    <a:lnTo>
                      <a:pt x="292" y="116"/>
                    </a:lnTo>
                    <a:lnTo>
                      <a:pt x="294" y="132"/>
                    </a:lnTo>
                    <a:lnTo>
                      <a:pt x="296" y="180"/>
                    </a:lnTo>
                    <a:lnTo>
                      <a:pt x="288" y="184"/>
                    </a:lnTo>
                    <a:lnTo>
                      <a:pt x="292" y="194"/>
                    </a:lnTo>
                    <a:lnTo>
                      <a:pt x="302" y="216"/>
                    </a:lnTo>
                    <a:lnTo>
                      <a:pt x="321" y="218"/>
                    </a:lnTo>
                    <a:lnTo>
                      <a:pt x="325" y="226"/>
                    </a:lnTo>
                    <a:lnTo>
                      <a:pt x="331" y="232"/>
                    </a:lnTo>
                    <a:lnTo>
                      <a:pt x="264" y="272"/>
                    </a:lnTo>
                    <a:lnTo>
                      <a:pt x="226" y="304"/>
                    </a:lnTo>
                    <a:lnTo>
                      <a:pt x="206" y="308"/>
                    </a:lnTo>
                    <a:lnTo>
                      <a:pt x="188" y="310"/>
                    </a:lnTo>
                    <a:lnTo>
                      <a:pt x="190" y="294"/>
                    </a:lnTo>
                    <a:lnTo>
                      <a:pt x="170" y="286"/>
                    </a:lnTo>
                    <a:lnTo>
                      <a:pt x="160" y="276"/>
                    </a:lnTo>
                    <a:lnTo>
                      <a:pt x="0" y="164"/>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22" name="Freeform 94"/>
              <p:cNvSpPr>
                <a:spLocks/>
              </p:cNvSpPr>
              <p:nvPr/>
            </p:nvSpPr>
            <p:spPr bwMode="auto">
              <a:xfrm>
                <a:off x="3989917" y="3150005"/>
                <a:ext cx="283521" cy="217165"/>
              </a:xfrm>
              <a:custGeom>
                <a:avLst/>
                <a:gdLst/>
                <a:ahLst/>
                <a:cxnLst>
                  <a:cxn ang="0">
                    <a:pos x="68" y="144"/>
                  </a:cxn>
                  <a:cxn ang="0">
                    <a:pos x="0" y="144"/>
                  </a:cxn>
                  <a:cxn ang="0">
                    <a:pos x="10" y="138"/>
                  </a:cxn>
                  <a:cxn ang="0">
                    <a:pos x="28" y="128"/>
                  </a:cxn>
                  <a:cxn ang="0">
                    <a:pos x="50" y="110"/>
                  </a:cxn>
                  <a:cxn ang="0">
                    <a:pos x="52" y="104"/>
                  </a:cxn>
                  <a:cxn ang="0">
                    <a:pos x="52" y="68"/>
                  </a:cxn>
                  <a:cxn ang="0">
                    <a:pos x="62" y="56"/>
                  </a:cxn>
                  <a:cxn ang="0">
                    <a:pos x="74" y="44"/>
                  </a:cxn>
                  <a:cxn ang="0">
                    <a:pos x="88" y="40"/>
                  </a:cxn>
                  <a:cxn ang="0">
                    <a:pos x="102" y="30"/>
                  </a:cxn>
                  <a:cxn ang="0">
                    <a:pos x="108" y="14"/>
                  </a:cxn>
                  <a:cxn ang="0">
                    <a:pos x="112" y="4"/>
                  </a:cxn>
                  <a:cxn ang="0">
                    <a:pos x="116" y="0"/>
                  </a:cxn>
                  <a:cxn ang="0">
                    <a:pos x="122" y="0"/>
                  </a:cxn>
                  <a:cxn ang="0">
                    <a:pos x="126" y="8"/>
                  </a:cxn>
                  <a:cxn ang="0">
                    <a:pos x="132" y="12"/>
                  </a:cxn>
                  <a:cxn ang="0">
                    <a:pos x="154" y="10"/>
                  </a:cxn>
                  <a:cxn ang="0">
                    <a:pos x="164" y="10"/>
                  </a:cxn>
                  <a:cxn ang="0">
                    <a:pos x="168" y="14"/>
                  </a:cxn>
                  <a:cxn ang="0">
                    <a:pos x="178" y="14"/>
                  </a:cxn>
                  <a:cxn ang="0">
                    <a:pos x="180" y="20"/>
                  </a:cxn>
                  <a:cxn ang="0">
                    <a:pos x="180" y="46"/>
                  </a:cxn>
                  <a:cxn ang="0">
                    <a:pos x="188" y="56"/>
                  </a:cxn>
                  <a:cxn ang="0">
                    <a:pos x="188" y="64"/>
                  </a:cxn>
                  <a:cxn ang="0">
                    <a:pos x="164" y="66"/>
                  </a:cxn>
                  <a:cxn ang="0">
                    <a:pos x="148" y="76"/>
                  </a:cxn>
                  <a:cxn ang="0">
                    <a:pos x="146" y="84"/>
                  </a:cxn>
                  <a:cxn ang="0">
                    <a:pos x="122" y="104"/>
                  </a:cxn>
                  <a:cxn ang="0">
                    <a:pos x="100" y="106"/>
                  </a:cxn>
                  <a:cxn ang="0">
                    <a:pos x="68" y="126"/>
                  </a:cxn>
                  <a:cxn ang="0">
                    <a:pos x="68" y="144"/>
                  </a:cxn>
                </a:cxnLst>
                <a:rect l="0" t="0" r="r" b="b"/>
                <a:pathLst>
                  <a:path w="188" h="144">
                    <a:moveTo>
                      <a:pt x="68" y="144"/>
                    </a:moveTo>
                    <a:lnTo>
                      <a:pt x="0" y="144"/>
                    </a:lnTo>
                    <a:lnTo>
                      <a:pt x="10" y="138"/>
                    </a:lnTo>
                    <a:lnTo>
                      <a:pt x="28" y="128"/>
                    </a:lnTo>
                    <a:lnTo>
                      <a:pt x="50" y="110"/>
                    </a:lnTo>
                    <a:lnTo>
                      <a:pt x="52" y="104"/>
                    </a:lnTo>
                    <a:lnTo>
                      <a:pt x="52" y="68"/>
                    </a:lnTo>
                    <a:lnTo>
                      <a:pt x="62" y="56"/>
                    </a:lnTo>
                    <a:lnTo>
                      <a:pt x="74" y="44"/>
                    </a:lnTo>
                    <a:lnTo>
                      <a:pt x="88" y="40"/>
                    </a:lnTo>
                    <a:lnTo>
                      <a:pt x="102" y="30"/>
                    </a:lnTo>
                    <a:lnTo>
                      <a:pt x="108" y="14"/>
                    </a:lnTo>
                    <a:lnTo>
                      <a:pt x="112" y="4"/>
                    </a:lnTo>
                    <a:lnTo>
                      <a:pt x="116" y="0"/>
                    </a:lnTo>
                    <a:lnTo>
                      <a:pt x="122" y="0"/>
                    </a:lnTo>
                    <a:lnTo>
                      <a:pt x="126" y="8"/>
                    </a:lnTo>
                    <a:lnTo>
                      <a:pt x="132" y="12"/>
                    </a:lnTo>
                    <a:lnTo>
                      <a:pt x="154" y="10"/>
                    </a:lnTo>
                    <a:lnTo>
                      <a:pt x="164" y="10"/>
                    </a:lnTo>
                    <a:lnTo>
                      <a:pt x="168" y="14"/>
                    </a:lnTo>
                    <a:lnTo>
                      <a:pt x="178" y="14"/>
                    </a:lnTo>
                    <a:lnTo>
                      <a:pt x="180" y="20"/>
                    </a:lnTo>
                    <a:lnTo>
                      <a:pt x="180" y="46"/>
                    </a:lnTo>
                    <a:lnTo>
                      <a:pt x="188" y="56"/>
                    </a:lnTo>
                    <a:lnTo>
                      <a:pt x="188" y="64"/>
                    </a:lnTo>
                    <a:lnTo>
                      <a:pt x="164" y="66"/>
                    </a:lnTo>
                    <a:lnTo>
                      <a:pt x="148" y="76"/>
                    </a:lnTo>
                    <a:lnTo>
                      <a:pt x="146" y="84"/>
                    </a:lnTo>
                    <a:lnTo>
                      <a:pt x="122" y="104"/>
                    </a:lnTo>
                    <a:lnTo>
                      <a:pt x="100" y="106"/>
                    </a:lnTo>
                    <a:lnTo>
                      <a:pt x="68" y="126"/>
                    </a:lnTo>
                    <a:lnTo>
                      <a:pt x="68" y="144"/>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23" name="Freeform 95"/>
              <p:cNvSpPr>
                <a:spLocks/>
              </p:cNvSpPr>
              <p:nvPr/>
            </p:nvSpPr>
            <p:spPr bwMode="auto">
              <a:xfrm>
                <a:off x="3893400" y="3367169"/>
                <a:ext cx="199068" cy="159857"/>
              </a:xfrm>
              <a:custGeom>
                <a:avLst/>
                <a:gdLst/>
                <a:ahLst/>
                <a:cxnLst>
                  <a:cxn ang="0">
                    <a:pos x="0" y="106"/>
                  </a:cxn>
                  <a:cxn ang="0">
                    <a:pos x="4" y="94"/>
                  </a:cxn>
                  <a:cxn ang="0">
                    <a:pos x="14" y="78"/>
                  </a:cxn>
                  <a:cxn ang="0">
                    <a:pos x="20" y="62"/>
                  </a:cxn>
                  <a:cxn ang="0">
                    <a:pos x="30" y="54"/>
                  </a:cxn>
                  <a:cxn ang="0">
                    <a:pos x="36" y="38"/>
                  </a:cxn>
                  <a:cxn ang="0">
                    <a:pos x="46" y="24"/>
                  </a:cxn>
                  <a:cxn ang="0">
                    <a:pos x="52" y="18"/>
                  </a:cxn>
                  <a:cxn ang="0">
                    <a:pos x="60" y="8"/>
                  </a:cxn>
                  <a:cxn ang="0">
                    <a:pos x="64" y="0"/>
                  </a:cxn>
                  <a:cxn ang="0">
                    <a:pos x="132" y="0"/>
                  </a:cxn>
                  <a:cxn ang="0">
                    <a:pos x="132" y="28"/>
                  </a:cxn>
                  <a:cxn ang="0">
                    <a:pos x="82" y="28"/>
                  </a:cxn>
                  <a:cxn ang="0">
                    <a:pos x="82" y="70"/>
                  </a:cxn>
                  <a:cxn ang="0">
                    <a:pos x="72" y="70"/>
                  </a:cxn>
                  <a:cxn ang="0">
                    <a:pos x="64" y="74"/>
                  </a:cxn>
                  <a:cxn ang="0">
                    <a:pos x="64" y="82"/>
                  </a:cxn>
                  <a:cxn ang="0">
                    <a:pos x="64" y="106"/>
                  </a:cxn>
                  <a:cxn ang="0">
                    <a:pos x="0" y="106"/>
                  </a:cxn>
                </a:cxnLst>
                <a:rect l="0" t="0" r="r" b="b"/>
                <a:pathLst>
                  <a:path w="132" h="106">
                    <a:moveTo>
                      <a:pt x="0" y="106"/>
                    </a:moveTo>
                    <a:lnTo>
                      <a:pt x="4" y="94"/>
                    </a:lnTo>
                    <a:lnTo>
                      <a:pt x="14" y="78"/>
                    </a:lnTo>
                    <a:lnTo>
                      <a:pt x="20" y="62"/>
                    </a:lnTo>
                    <a:lnTo>
                      <a:pt x="30" y="54"/>
                    </a:lnTo>
                    <a:lnTo>
                      <a:pt x="36" y="38"/>
                    </a:lnTo>
                    <a:lnTo>
                      <a:pt x="46" y="24"/>
                    </a:lnTo>
                    <a:lnTo>
                      <a:pt x="52" y="18"/>
                    </a:lnTo>
                    <a:lnTo>
                      <a:pt x="60" y="8"/>
                    </a:lnTo>
                    <a:lnTo>
                      <a:pt x="64" y="0"/>
                    </a:lnTo>
                    <a:lnTo>
                      <a:pt x="132" y="0"/>
                    </a:lnTo>
                    <a:lnTo>
                      <a:pt x="132" y="28"/>
                    </a:lnTo>
                    <a:lnTo>
                      <a:pt x="82" y="28"/>
                    </a:lnTo>
                    <a:lnTo>
                      <a:pt x="82" y="70"/>
                    </a:lnTo>
                    <a:lnTo>
                      <a:pt x="72" y="70"/>
                    </a:lnTo>
                    <a:lnTo>
                      <a:pt x="64" y="74"/>
                    </a:lnTo>
                    <a:lnTo>
                      <a:pt x="64" y="82"/>
                    </a:lnTo>
                    <a:lnTo>
                      <a:pt x="64" y="106"/>
                    </a:lnTo>
                    <a:lnTo>
                      <a:pt x="0" y="10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24" name="Freeform 96"/>
              <p:cNvSpPr>
                <a:spLocks/>
              </p:cNvSpPr>
              <p:nvPr/>
            </p:nvSpPr>
            <p:spPr bwMode="auto">
              <a:xfrm>
                <a:off x="3905464" y="3738159"/>
                <a:ext cx="72388" cy="42226"/>
              </a:xfrm>
              <a:custGeom>
                <a:avLst/>
                <a:gdLst/>
                <a:ahLst/>
                <a:cxnLst>
                  <a:cxn ang="0">
                    <a:pos x="0" y="6"/>
                  </a:cxn>
                  <a:cxn ang="0">
                    <a:pos x="18" y="4"/>
                  </a:cxn>
                  <a:cxn ang="0">
                    <a:pos x="22" y="0"/>
                  </a:cxn>
                  <a:cxn ang="0">
                    <a:pos x="48" y="0"/>
                  </a:cxn>
                  <a:cxn ang="0">
                    <a:pos x="44" y="10"/>
                  </a:cxn>
                  <a:cxn ang="0">
                    <a:pos x="42" y="16"/>
                  </a:cxn>
                  <a:cxn ang="0">
                    <a:pos x="30" y="20"/>
                  </a:cxn>
                  <a:cxn ang="0">
                    <a:pos x="22" y="28"/>
                  </a:cxn>
                  <a:cxn ang="0">
                    <a:pos x="16" y="22"/>
                  </a:cxn>
                  <a:cxn ang="0">
                    <a:pos x="8" y="14"/>
                  </a:cxn>
                  <a:cxn ang="0">
                    <a:pos x="6" y="12"/>
                  </a:cxn>
                  <a:cxn ang="0">
                    <a:pos x="0" y="6"/>
                  </a:cxn>
                </a:cxnLst>
                <a:rect l="0" t="0" r="r" b="b"/>
                <a:pathLst>
                  <a:path w="48" h="28">
                    <a:moveTo>
                      <a:pt x="0" y="6"/>
                    </a:moveTo>
                    <a:lnTo>
                      <a:pt x="18" y="4"/>
                    </a:lnTo>
                    <a:lnTo>
                      <a:pt x="22" y="0"/>
                    </a:lnTo>
                    <a:lnTo>
                      <a:pt x="48" y="0"/>
                    </a:lnTo>
                    <a:lnTo>
                      <a:pt x="44" y="10"/>
                    </a:lnTo>
                    <a:lnTo>
                      <a:pt x="42" y="16"/>
                    </a:lnTo>
                    <a:lnTo>
                      <a:pt x="30" y="20"/>
                    </a:lnTo>
                    <a:lnTo>
                      <a:pt x="22" y="28"/>
                    </a:lnTo>
                    <a:lnTo>
                      <a:pt x="16" y="22"/>
                    </a:lnTo>
                    <a:lnTo>
                      <a:pt x="8" y="14"/>
                    </a:lnTo>
                    <a:lnTo>
                      <a:pt x="6" y="12"/>
                    </a:lnTo>
                    <a:lnTo>
                      <a:pt x="0" y="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25" name="Freeform 97"/>
              <p:cNvSpPr>
                <a:spLocks/>
              </p:cNvSpPr>
              <p:nvPr/>
            </p:nvSpPr>
            <p:spPr bwMode="auto">
              <a:xfrm>
                <a:off x="3986901" y="3804515"/>
                <a:ext cx="66356" cy="72388"/>
              </a:xfrm>
              <a:custGeom>
                <a:avLst/>
                <a:gdLst/>
                <a:ahLst/>
                <a:cxnLst>
                  <a:cxn ang="0">
                    <a:pos x="0" y="16"/>
                  </a:cxn>
                  <a:cxn ang="0">
                    <a:pos x="8" y="8"/>
                  </a:cxn>
                  <a:cxn ang="0">
                    <a:pos x="16" y="2"/>
                  </a:cxn>
                  <a:cxn ang="0">
                    <a:pos x="30" y="0"/>
                  </a:cxn>
                  <a:cxn ang="0">
                    <a:pos x="38" y="8"/>
                  </a:cxn>
                  <a:cxn ang="0">
                    <a:pos x="44" y="16"/>
                  </a:cxn>
                  <a:cxn ang="0">
                    <a:pos x="42" y="24"/>
                  </a:cxn>
                  <a:cxn ang="0">
                    <a:pos x="40" y="32"/>
                  </a:cxn>
                  <a:cxn ang="0">
                    <a:pos x="34" y="40"/>
                  </a:cxn>
                  <a:cxn ang="0">
                    <a:pos x="24" y="48"/>
                  </a:cxn>
                  <a:cxn ang="0">
                    <a:pos x="16" y="44"/>
                  </a:cxn>
                  <a:cxn ang="0">
                    <a:pos x="4" y="32"/>
                  </a:cxn>
                  <a:cxn ang="0">
                    <a:pos x="0" y="24"/>
                  </a:cxn>
                  <a:cxn ang="0">
                    <a:pos x="0" y="16"/>
                  </a:cxn>
                </a:cxnLst>
                <a:rect l="0" t="0" r="r" b="b"/>
                <a:pathLst>
                  <a:path w="44" h="48">
                    <a:moveTo>
                      <a:pt x="0" y="16"/>
                    </a:moveTo>
                    <a:lnTo>
                      <a:pt x="8" y="8"/>
                    </a:lnTo>
                    <a:lnTo>
                      <a:pt x="16" y="2"/>
                    </a:lnTo>
                    <a:lnTo>
                      <a:pt x="30" y="0"/>
                    </a:lnTo>
                    <a:lnTo>
                      <a:pt x="38" y="8"/>
                    </a:lnTo>
                    <a:lnTo>
                      <a:pt x="44" y="16"/>
                    </a:lnTo>
                    <a:lnTo>
                      <a:pt x="42" y="24"/>
                    </a:lnTo>
                    <a:lnTo>
                      <a:pt x="40" y="32"/>
                    </a:lnTo>
                    <a:lnTo>
                      <a:pt x="34" y="40"/>
                    </a:lnTo>
                    <a:lnTo>
                      <a:pt x="24" y="48"/>
                    </a:lnTo>
                    <a:lnTo>
                      <a:pt x="16" y="44"/>
                    </a:lnTo>
                    <a:lnTo>
                      <a:pt x="4" y="32"/>
                    </a:lnTo>
                    <a:lnTo>
                      <a:pt x="0" y="24"/>
                    </a:lnTo>
                    <a:lnTo>
                      <a:pt x="0" y="1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26" name="Freeform 98"/>
              <p:cNvSpPr>
                <a:spLocks/>
              </p:cNvSpPr>
              <p:nvPr/>
            </p:nvSpPr>
            <p:spPr bwMode="auto">
              <a:xfrm>
                <a:off x="3893400" y="3367169"/>
                <a:ext cx="298602" cy="322731"/>
              </a:xfrm>
              <a:custGeom>
                <a:avLst/>
                <a:gdLst/>
                <a:ahLst/>
                <a:cxnLst>
                  <a:cxn ang="0">
                    <a:pos x="0" y="106"/>
                  </a:cxn>
                  <a:cxn ang="0">
                    <a:pos x="64" y="106"/>
                  </a:cxn>
                  <a:cxn ang="0">
                    <a:pos x="64" y="82"/>
                  </a:cxn>
                  <a:cxn ang="0">
                    <a:pos x="64" y="74"/>
                  </a:cxn>
                  <a:cxn ang="0">
                    <a:pos x="68" y="72"/>
                  </a:cxn>
                  <a:cxn ang="0">
                    <a:pos x="72" y="70"/>
                  </a:cxn>
                  <a:cxn ang="0">
                    <a:pos x="82" y="70"/>
                  </a:cxn>
                  <a:cxn ang="0">
                    <a:pos x="82" y="28"/>
                  </a:cxn>
                  <a:cxn ang="0">
                    <a:pos x="132" y="28"/>
                  </a:cxn>
                  <a:cxn ang="0">
                    <a:pos x="132" y="0"/>
                  </a:cxn>
                  <a:cxn ang="0">
                    <a:pos x="198" y="48"/>
                  </a:cxn>
                  <a:cxn ang="0">
                    <a:pos x="168" y="48"/>
                  </a:cxn>
                  <a:cxn ang="0">
                    <a:pos x="180" y="184"/>
                  </a:cxn>
                  <a:cxn ang="0">
                    <a:pos x="186" y="192"/>
                  </a:cxn>
                  <a:cxn ang="0">
                    <a:pos x="184" y="202"/>
                  </a:cxn>
                  <a:cxn ang="0">
                    <a:pos x="84" y="200"/>
                  </a:cxn>
                  <a:cxn ang="0">
                    <a:pos x="78" y="214"/>
                  </a:cxn>
                  <a:cxn ang="0">
                    <a:pos x="68" y="206"/>
                  </a:cxn>
                  <a:cxn ang="0">
                    <a:pos x="60" y="194"/>
                  </a:cxn>
                  <a:cxn ang="0">
                    <a:pos x="52" y="188"/>
                  </a:cxn>
                  <a:cxn ang="0">
                    <a:pos x="40" y="182"/>
                  </a:cxn>
                  <a:cxn ang="0">
                    <a:pos x="26" y="182"/>
                  </a:cxn>
                  <a:cxn ang="0">
                    <a:pos x="12" y="184"/>
                  </a:cxn>
                  <a:cxn ang="0">
                    <a:pos x="12" y="172"/>
                  </a:cxn>
                  <a:cxn ang="0">
                    <a:pos x="18" y="152"/>
                  </a:cxn>
                  <a:cxn ang="0">
                    <a:pos x="12" y="144"/>
                  </a:cxn>
                  <a:cxn ang="0">
                    <a:pos x="8" y="138"/>
                  </a:cxn>
                  <a:cxn ang="0">
                    <a:pos x="12" y="130"/>
                  </a:cxn>
                  <a:cxn ang="0">
                    <a:pos x="12" y="122"/>
                  </a:cxn>
                  <a:cxn ang="0">
                    <a:pos x="8" y="116"/>
                  </a:cxn>
                  <a:cxn ang="0">
                    <a:pos x="0" y="112"/>
                  </a:cxn>
                  <a:cxn ang="0">
                    <a:pos x="0" y="106"/>
                  </a:cxn>
                </a:cxnLst>
                <a:rect l="0" t="0" r="r" b="b"/>
                <a:pathLst>
                  <a:path w="198" h="214">
                    <a:moveTo>
                      <a:pt x="0" y="106"/>
                    </a:moveTo>
                    <a:lnTo>
                      <a:pt x="64" y="106"/>
                    </a:lnTo>
                    <a:lnTo>
                      <a:pt x="64" y="82"/>
                    </a:lnTo>
                    <a:lnTo>
                      <a:pt x="64" y="74"/>
                    </a:lnTo>
                    <a:lnTo>
                      <a:pt x="68" y="72"/>
                    </a:lnTo>
                    <a:lnTo>
                      <a:pt x="72" y="70"/>
                    </a:lnTo>
                    <a:lnTo>
                      <a:pt x="82" y="70"/>
                    </a:lnTo>
                    <a:lnTo>
                      <a:pt x="82" y="28"/>
                    </a:lnTo>
                    <a:lnTo>
                      <a:pt x="132" y="28"/>
                    </a:lnTo>
                    <a:lnTo>
                      <a:pt x="132" y="0"/>
                    </a:lnTo>
                    <a:lnTo>
                      <a:pt x="198" y="48"/>
                    </a:lnTo>
                    <a:lnTo>
                      <a:pt x="168" y="48"/>
                    </a:lnTo>
                    <a:lnTo>
                      <a:pt x="180" y="184"/>
                    </a:lnTo>
                    <a:lnTo>
                      <a:pt x="186" y="192"/>
                    </a:lnTo>
                    <a:lnTo>
                      <a:pt x="184" y="202"/>
                    </a:lnTo>
                    <a:lnTo>
                      <a:pt x="84" y="200"/>
                    </a:lnTo>
                    <a:lnTo>
                      <a:pt x="78" y="214"/>
                    </a:lnTo>
                    <a:lnTo>
                      <a:pt x="68" y="206"/>
                    </a:lnTo>
                    <a:lnTo>
                      <a:pt x="60" y="194"/>
                    </a:lnTo>
                    <a:lnTo>
                      <a:pt x="52" y="188"/>
                    </a:lnTo>
                    <a:lnTo>
                      <a:pt x="40" y="182"/>
                    </a:lnTo>
                    <a:lnTo>
                      <a:pt x="26" y="182"/>
                    </a:lnTo>
                    <a:lnTo>
                      <a:pt x="12" y="184"/>
                    </a:lnTo>
                    <a:lnTo>
                      <a:pt x="12" y="172"/>
                    </a:lnTo>
                    <a:lnTo>
                      <a:pt x="18" y="152"/>
                    </a:lnTo>
                    <a:lnTo>
                      <a:pt x="12" y="144"/>
                    </a:lnTo>
                    <a:lnTo>
                      <a:pt x="8" y="138"/>
                    </a:lnTo>
                    <a:lnTo>
                      <a:pt x="12" y="130"/>
                    </a:lnTo>
                    <a:lnTo>
                      <a:pt x="12" y="122"/>
                    </a:lnTo>
                    <a:lnTo>
                      <a:pt x="8" y="116"/>
                    </a:lnTo>
                    <a:lnTo>
                      <a:pt x="0" y="112"/>
                    </a:lnTo>
                    <a:lnTo>
                      <a:pt x="0" y="10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27" name="Freeform 99"/>
              <p:cNvSpPr>
                <a:spLocks/>
              </p:cNvSpPr>
              <p:nvPr/>
            </p:nvSpPr>
            <p:spPr bwMode="auto">
              <a:xfrm>
                <a:off x="3938642" y="3738159"/>
                <a:ext cx="174938" cy="132712"/>
              </a:xfrm>
              <a:custGeom>
                <a:avLst/>
                <a:gdLst/>
                <a:ahLst/>
                <a:cxnLst>
                  <a:cxn ang="0">
                    <a:pos x="60" y="6"/>
                  </a:cxn>
                  <a:cxn ang="0">
                    <a:pos x="60" y="8"/>
                  </a:cxn>
                  <a:cxn ang="0">
                    <a:pos x="72" y="12"/>
                  </a:cxn>
                  <a:cxn ang="0">
                    <a:pos x="84" y="8"/>
                  </a:cxn>
                  <a:cxn ang="0">
                    <a:pos x="98" y="6"/>
                  </a:cxn>
                  <a:cxn ang="0">
                    <a:pos x="100" y="14"/>
                  </a:cxn>
                  <a:cxn ang="0">
                    <a:pos x="106" y="24"/>
                  </a:cxn>
                  <a:cxn ang="0">
                    <a:pos x="112" y="38"/>
                  </a:cxn>
                  <a:cxn ang="0">
                    <a:pos x="110" y="46"/>
                  </a:cxn>
                  <a:cxn ang="0">
                    <a:pos x="112" y="50"/>
                  </a:cxn>
                  <a:cxn ang="0">
                    <a:pos x="114" y="54"/>
                  </a:cxn>
                  <a:cxn ang="0">
                    <a:pos x="116" y="68"/>
                  </a:cxn>
                  <a:cxn ang="0">
                    <a:pos x="110" y="70"/>
                  </a:cxn>
                  <a:cxn ang="0">
                    <a:pos x="112" y="80"/>
                  </a:cxn>
                  <a:cxn ang="0">
                    <a:pos x="106" y="84"/>
                  </a:cxn>
                  <a:cxn ang="0">
                    <a:pos x="100" y="82"/>
                  </a:cxn>
                  <a:cxn ang="0">
                    <a:pos x="96" y="88"/>
                  </a:cxn>
                  <a:cxn ang="0">
                    <a:pos x="90" y="86"/>
                  </a:cxn>
                  <a:cxn ang="0">
                    <a:pos x="88" y="72"/>
                  </a:cxn>
                  <a:cxn ang="0">
                    <a:pos x="82" y="70"/>
                  </a:cxn>
                  <a:cxn ang="0">
                    <a:pos x="74" y="68"/>
                  </a:cxn>
                  <a:cxn ang="0">
                    <a:pos x="76" y="60"/>
                  </a:cxn>
                  <a:cxn ang="0">
                    <a:pos x="70" y="52"/>
                  </a:cxn>
                  <a:cxn ang="0">
                    <a:pos x="62" y="44"/>
                  </a:cxn>
                  <a:cxn ang="0">
                    <a:pos x="48" y="46"/>
                  </a:cxn>
                  <a:cxn ang="0">
                    <a:pos x="40" y="52"/>
                  </a:cxn>
                  <a:cxn ang="0">
                    <a:pos x="32" y="60"/>
                  </a:cxn>
                  <a:cxn ang="0">
                    <a:pos x="24" y="50"/>
                  </a:cxn>
                  <a:cxn ang="0">
                    <a:pos x="14" y="40"/>
                  </a:cxn>
                  <a:cxn ang="0">
                    <a:pos x="6" y="38"/>
                  </a:cxn>
                  <a:cxn ang="0">
                    <a:pos x="0" y="28"/>
                  </a:cxn>
                  <a:cxn ang="0">
                    <a:pos x="8" y="20"/>
                  </a:cxn>
                  <a:cxn ang="0">
                    <a:pos x="20" y="16"/>
                  </a:cxn>
                  <a:cxn ang="0">
                    <a:pos x="22" y="10"/>
                  </a:cxn>
                  <a:cxn ang="0">
                    <a:pos x="26" y="0"/>
                  </a:cxn>
                  <a:cxn ang="0">
                    <a:pos x="32" y="0"/>
                  </a:cxn>
                  <a:cxn ang="0">
                    <a:pos x="38" y="4"/>
                  </a:cxn>
                  <a:cxn ang="0">
                    <a:pos x="50" y="4"/>
                  </a:cxn>
                  <a:cxn ang="0">
                    <a:pos x="60" y="6"/>
                  </a:cxn>
                </a:cxnLst>
                <a:rect l="0" t="0" r="r" b="b"/>
                <a:pathLst>
                  <a:path w="116" h="88">
                    <a:moveTo>
                      <a:pt x="60" y="6"/>
                    </a:moveTo>
                    <a:lnTo>
                      <a:pt x="60" y="8"/>
                    </a:lnTo>
                    <a:lnTo>
                      <a:pt x="72" y="12"/>
                    </a:lnTo>
                    <a:lnTo>
                      <a:pt x="84" y="8"/>
                    </a:lnTo>
                    <a:lnTo>
                      <a:pt x="98" y="6"/>
                    </a:lnTo>
                    <a:lnTo>
                      <a:pt x="100" y="14"/>
                    </a:lnTo>
                    <a:lnTo>
                      <a:pt x="106" y="24"/>
                    </a:lnTo>
                    <a:lnTo>
                      <a:pt x="112" y="38"/>
                    </a:lnTo>
                    <a:lnTo>
                      <a:pt x="110" y="46"/>
                    </a:lnTo>
                    <a:lnTo>
                      <a:pt x="112" y="50"/>
                    </a:lnTo>
                    <a:lnTo>
                      <a:pt x="114" y="54"/>
                    </a:lnTo>
                    <a:lnTo>
                      <a:pt x="116" y="68"/>
                    </a:lnTo>
                    <a:lnTo>
                      <a:pt x="110" y="70"/>
                    </a:lnTo>
                    <a:lnTo>
                      <a:pt x="112" y="80"/>
                    </a:lnTo>
                    <a:lnTo>
                      <a:pt x="106" y="84"/>
                    </a:lnTo>
                    <a:lnTo>
                      <a:pt x="100" y="82"/>
                    </a:lnTo>
                    <a:lnTo>
                      <a:pt x="96" y="88"/>
                    </a:lnTo>
                    <a:lnTo>
                      <a:pt x="90" y="86"/>
                    </a:lnTo>
                    <a:lnTo>
                      <a:pt x="88" y="72"/>
                    </a:lnTo>
                    <a:lnTo>
                      <a:pt x="82" y="70"/>
                    </a:lnTo>
                    <a:lnTo>
                      <a:pt x="74" y="68"/>
                    </a:lnTo>
                    <a:lnTo>
                      <a:pt x="76" y="60"/>
                    </a:lnTo>
                    <a:lnTo>
                      <a:pt x="70" y="52"/>
                    </a:lnTo>
                    <a:lnTo>
                      <a:pt x="62" y="44"/>
                    </a:lnTo>
                    <a:lnTo>
                      <a:pt x="48" y="46"/>
                    </a:lnTo>
                    <a:lnTo>
                      <a:pt x="40" y="52"/>
                    </a:lnTo>
                    <a:lnTo>
                      <a:pt x="32" y="60"/>
                    </a:lnTo>
                    <a:lnTo>
                      <a:pt x="24" y="50"/>
                    </a:lnTo>
                    <a:lnTo>
                      <a:pt x="14" y="40"/>
                    </a:lnTo>
                    <a:lnTo>
                      <a:pt x="6" y="38"/>
                    </a:lnTo>
                    <a:lnTo>
                      <a:pt x="0" y="28"/>
                    </a:lnTo>
                    <a:lnTo>
                      <a:pt x="8" y="20"/>
                    </a:lnTo>
                    <a:lnTo>
                      <a:pt x="20" y="16"/>
                    </a:lnTo>
                    <a:lnTo>
                      <a:pt x="22" y="10"/>
                    </a:lnTo>
                    <a:lnTo>
                      <a:pt x="26" y="0"/>
                    </a:lnTo>
                    <a:lnTo>
                      <a:pt x="32" y="0"/>
                    </a:lnTo>
                    <a:lnTo>
                      <a:pt x="38" y="4"/>
                    </a:lnTo>
                    <a:lnTo>
                      <a:pt x="50" y="4"/>
                    </a:lnTo>
                    <a:lnTo>
                      <a:pt x="60" y="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28" name="Freeform 100"/>
              <p:cNvSpPr>
                <a:spLocks/>
              </p:cNvSpPr>
              <p:nvPr/>
            </p:nvSpPr>
            <p:spPr bwMode="auto">
              <a:xfrm>
                <a:off x="4023095" y="3840709"/>
                <a:ext cx="99534" cy="99534"/>
              </a:xfrm>
              <a:custGeom>
                <a:avLst/>
                <a:gdLst/>
                <a:ahLst/>
                <a:cxnLst>
                  <a:cxn ang="0">
                    <a:pos x="50" y="16"/>
                  </a:cxn>
                  <a:cxn ang="0">
                    <a:pos x="50" y="26"/>
                  </a:cxn>
                  <a:cxn ang="0">
                    <a:pos x="50" y="34"/>
                  </a:cxn>
                  <a:cxn ang="0">
                    <a:pos x="58" y="36"/>
                  </a:cxn>
                  <a:cxn ang="0">
                    <a:pos x="64" y="40"/>
                  </a:cxn>
                  <a:cxn ang="0">
                    <a:pos x="66" y="46"/>
                  </a:cxn>
                  <a:cxn ang="0">
                    <a:pos x="66" y="54"/>
                  </a:cxn>
                  <a:cxn ang="0">
                    <a:pos x="62" y="66"/>
                  </a:cxn>
                  <a:cxn ang="0">
                    <a:pos x="50" y="62"/>
                  </a:cxn>
                  <a:cxn ang="0">
                    <a:pos x="38" y="54"/>
                  </a:cxn>
                  <a:cxn ang="0">
                    <a:pos x="30" y="44"/>
                  </a:cxn>
                  <a:cxn ang="0">
                    <a:pos x="18" y="36"/>
                  </a:cxn>
                  <a:cxn ang="0">
                    <a:pos x="8" y="32"/>
                  </a:cxn>
                  <a:cxn ang="0">
                    <a:pos x="0" y="24"/>
                  </a:cxn>
                  <a:cxn ang="0">
                    <a:pos x="16" y="8"/>
                  </a:cxn>
                  <a:cxn ang="0">
                    <a:pos x="18" y="0"/>
                  </a:cxn>
                  <a:cxn ang="0">
                    <a:pos x="24" y="0"/>
                  </a:cxn>
                  <a:cxn ang="0">
                    <a:pos x="32" y="4"/>
                  </a:cxn>
                  <a:cxn ang="0">
                    <a:pos x="34" y="18"/>
                  </a:cxn>
                  <a:cxn ang="0">
                    <a:pos x="40" y="20"/>
                  </a:cxn>
                  <a:cxn ang="0">
                    <a:pos x="44" y="14"/>
                  </a:cxn>
                  <a:cxn ang="0">
                    <a:pos x="50" y="16"/>
                  </a:cxn>
                </a:cxnLst>
                <a:rect l="0" t="0" r="r" b="b"/>
                <a:pathLst>
                  <a:path w="66" h="66">
                    <a:moveTo>
                      <a:pt x="50" y="16"/>
                    </a:moveTo>
                    <a:lnTo>
                      <a:pt x="50" y="26"/>
                    </a:lnTo>
                    <a:lnTo>
                      <a:pt x="50" y="34"/>
                    </a:lnTo>
                    <a:lnTo>
                      <a:pt x="58" y="36"/>
                    </a:lnTo>
                    <a:lnTo>
                      <a:pt x="64" y="40"/>
                    </a:lnTo>
                    <a:lnTo>
                      <a:pt x="66" y="46"/>
                    </a:lnTo>
                    <a:lnTo>
                      <a:pt x="66" y="54"/>
                    </a:lnTo>
                    <a:lnTo>
                      <a:pt x="62" y="66"/>
                    </a:lnTo>
                    <a:lnTo>
                      <a:pt x="50" y="62"/>
                    </a:lnTo>
                    <a:lnTo>
                      <a:pt x="38" y="54"/>
                    </a:lnTo>
                    <a:lnTo>
                      <a:pt x="30" y="44"/>
                    </a:lnTo>
                    <a:lnTo>
                      <a:pt x="18" y="36"/>
                    </a:lnTo>
                    <a:lnTo>
                      <a:pt x="8" y="32"/>
                    </a:lnTo>
                    <a:lnTo>
                      <a:pt x="0" y="24"/>
                    </a:lnTo>
                    <a:lnTo>
                      <a:pt x="16" y="8"/>
                    </a:lnTo>
                    <a:lnTo>
                      <a:pt x="18" y="0"/>
                    </a:lnTo>
                    <a:lnTo>
                      <a:pt x="24" y="0"/>
                    </a:lnTo>
                    <a:lnTo>
                      <a:pt x="32" y="4"/>
                    </a:lnTo>
                    <a:lnTo>
                      <a:pt x="34" y="18"/>
                    </a:lnTo>
                    <a:lnTo>
                      <a:pt x="40" y="20"/>
                    </a:lnTo>
                    <a:lnTo>
                      <a:pt x="44" y="14"/>
                    </a:lnTo>
                    <a:lnTo>
                      <a:pt x="50" y="1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29" name="Freeform 101"/>
              <p:cNvSpPr>
                <a:spLocks/>
              </p:cNvSpPr>
              <p:nvPr/>
            </p:nvSpPr>
            <p:spPr bwMode="auto">
              <a:xfrm>
                <a:off x="4621807" y="3475752"/>
                <a:ext cx="253359" cy="389087"/>
              </a:xfrm>
              <a:custGeom>
                <a:avLst/>
                <a:gdLst/>
                <a:ahLst/>
                <a:cxnLst>
                  <a:cxn ang="0">
                    <a:pos x="166" y="128"/>
                  </a:cxn>
                  <a:cxn ang="0">
                    <a:pos x="152" y="130"/>
                  </a:cxn>
                  <a:cxn ang="0">
                    <a:pos x="148" y="142"/>
                  </a:cxn>
                  <a:cxn ang="0">
                    <a:pos x="136" y="170"/>
                  </a:cxn>
                  <a:cxn ang="0">
                    <a:pos x="144" y="178"/>
                  </a:cxn>
                  <a:cxn ang="0">
                    <a:pos x="148" y="204"/>
                  </a:cxn>
                  <a:cxn ang="0">
                    <a:pos x="136" y="206"/>
                  </a:cxn>
                  <a:cxn ang="0">
                    <a:pos x="112" y="230"/>
                  </a:cxn>
                  <a:cxn ang="0">
                    <a:pos x="88" y="234"/>
                  </a:cxn>
                  <a:cxn ang="0">
                    <a:pos x="86" y="246"/>
                  </a:cxn>
                  <a:cxn ang="0">
                    <a:pos x="40" y="258"/>
                  </a:cxn>
                  <a:cxn ang="0">
                    <a:pos x="30" y="246"/>
                  </a:cxn>
                  <a:cxn ang="0">
                    <a:pos x="10" y="226"/>
                  </a:cxn>
                  <a:cxn ang="0">
                    <a:pos x="12" y="216"/>
                  </a:cxn>
                  <a:cxn ang="0">
                    <a:pos x="32" y="216"/>
                  </a:cxn>
                  <a:cxn ang="0">
                    <a:pos x="26" y="206"/>
                  </a:cxn>
                  <a:cxn ang="0">
                    <a:pos x="24" y="182"/>
                  </a:cxn>
                  <a:cxn ang="0">
                    <a:pos x="16" y="170"/>
                  </a:cxn>
                  <a:cxn ang="0">
                    <a:pos x="2" y="156"/>
                  </a:cxn>
                  <a:cxn ang="0">
                    <a:pos x="0" y="144"/>
                  </a:cxn>
                  <a:cxn ang="0">
                    <a:pos x="32" y="106"/>
                  </a:cxn>
                  <a:cxn ang="0">
                    <a:pos x="36" y="66"/>
                  </a:cxn>
                  <a:cxn ang="0">
                    <a:pos x="40" y="50"/>
                  </a:cxn>
                  <a:cxn ang="0">
                    <a:pos x="28" y="6"/>
                  </a:cxn>
                  <a:cxn ang="0">
                    <a:pos x="34" y="0"/>
                  </a:cxn>
                  <a:cxn ang="0">
                    <a:pos x="168" y="54"/>
                  </a:cxn>
                  <a:cxn ang="0">
                    <a:pos x="166" y="128"/>
                  </a:cxn>
                </a:cxnLst>
                <a:rect l="0" t="0" r="r" b="b"/>
                <a:pathLst>
                  <a:path w="168" h="258">
                    <a:moveTo>
                      <a:pt x="166" y="128"/>
                    </a:moveTo>
                    <a:lnTo>
                      <a:pt x="152" y="130"/>
                    </a:lnTo>
                    <a:lnTo>
                      <a:pt x="148" y="142"/>
                    </a:lnTo>
                    <a:lnTo>
                      <a:pt x="136" y="170"/>
                    </a:lnTo>
                    <a:lnTo>
                      <a:pt x="144" y="178"/>
                    </a:lnTo>
                    <a:lnTo>
                      <a:pt x="148" y="204"/>
                    </a:lnTo>
                    <a:lnTo>
                      <a:pt x="136" y="206"/>
                    </a:lnTo>
                    <a:lnTo>
                      <a:pt x="112" y="230"/>
                    </a:lnTo>
                    <a:lnTo>
                      <a:pt x="88" y="234"/>
                    </a:lnTo>
                    <a:lnTo>
                      <a:pt x="86" y="246"/>
                    </a:lnTo>
                    <a:lnTo>
                      <a:pt x="40" y="258"/>
                    </a:lnTo>
                    <a:lnTo>
                      <a:pt x="30" y="246"/>
                    </a:lnTo>
                    <a:lnTo>
                      <a:pt x="10" y="226"/>
                    </a:lnTo>
                    <a:lnTo>
                      <a:pt x="12" y="216"/>
                    </a:lnTo>
                    <a:lnTo>
                      <a:pt x="32" y="216"/>
                    </a:lnTo>
                    <a:lnTo>
                      <a:pt x="26" y="206"/>
                    </a:lnTo>
                    <a:lnTo>
                      <a:pt x="24" y="182"/>
                    </a:lnTo>
                    <a:lnTo>
                      <a:pt x="16" y="170"/>
                    </a:lnTo>
                    <a:lnTo>
                      <a:pt x="2" y="156"/>
                    </a:lnTo>
                    <a:lnTo>
                      <a:pt x="0" y="144"/>
                    </a:lnTo>
                    <a:lnTo>
                      <a:pt x="32" y="106"/>
                    </a:lnTo>
                    <a:lnTo>
                      <a:pt x="36" y="66"/>
                    </a:lnTo>
                    <a:lnTo>
                      <a:pt x="40" y="50"/>
                    </a:lnTo>
                    <a:lnTo>
                      <a:pt x="28" y="6"/>
                    </a:lnTo>
                    <a:lnTo>
                      <a:pt x="34" y="0"/>
                    </a:lnTo>
                    <a:lnTo>
                      <a:pt x="168" y="54"/>
                    </a:lnTo>
                    <a:lnTo>
                      <a:pt x="166" y="128"/>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30" name="Freeform 102"/>
              <p:cNvSpPr>
                <a:spLocks/>
              </p:cNvSpPr>
              <p:nvPr/>
            </p:nvSpPr>
            <p:spPr bwMode="auto">
              <a:xfrm>
                <a:off x="4303600" y="3469719"/>
                <a:ext cx="378531" cy="292569"/>
              </a:xfrm>
              <a:custGeom>
                <a:avLst/>
                <a:gdLst/>
                <a:ahLst/>
                <a:cxnLst>
                  <a:cxn ang="0">
                    <a:pos x="4" y="142"/>
                  </a:cxn>
                  <a:cxn ang="0">
                    <a:pos x="18" y="142"/>
                  </a:cxn>
                  <a:cxn ang="0">
                    <a:pos x="52" y="136"/>
                  </a:cxn>
                  <a:cxn ang="0">
                    <a:pos x="64" y="118"/>
                  </a:cxn>
                  <a:cxn ang="0">
                    <a:pos x="66" y="76"/>
                  </a:cxn>
                  <a:cxn ang="0">
                    <a:pos x="86" y="72"/>
                  </a:cxn>
                  <a:cxn ang="0">
                    <a:pos x="124" y="40"/>
                  </a:cxn>
                  <a:cxn ang="0">
                    <a:pos x="191" y="0"/>
                  </a:cxn>
                  <a:cxn ang="0">
                    <a:pos x="199" y="2"/>
                  </a:cxn>
                  <a:cxn ang="0">
                    <a:pos x="207" y="4"/>
                  </a:cxn>
                  <a:cxn ang="0">
                    <a:pos x="217" y="8"/>
                  </a:cxn>
                  <a:cxn ang="0">
                    <a:pos x="227" y="16"/>
                  </a:cxn>
                  <a:cxn ang="0">
                    <a:pos x="239" y="10"/>
                  </a:cxn>
                  <a:cxn ang="0">
                    <a:pos x="251" y="54"/>
                  </a:cxn>
                  <a:cxn ang="0">
                    <a:pos x="247" y="70"/>
                  </a:cxn>
                  <a:cxn ang="0">
                    <a:pos x="243" y="110"/>
                  </a:cxn>
                  <a:cxn ang="0">
                    <a:pos x="211" y="148"/>
                  </a:cxn>
                  <a:cxn ang="0">
                    <a:pos x="213" y="160"/>
                  </a:cxn>
                  <a:cxn ang="0">
                    <a:pos x="191" y="174"/>
                  </a:cxn>
                  <a:cxn ang="0">
                    <a:pos x="156" y="170"/>
                  </a:cxn>
                  <a:cxn ang="0">
                    <a:pos x="150" y="178"/>
                  </a:cxn>
                  <a:cxn ang="0">
                    <a:pos x="122" y="168"/>
                  </a:cxn>
                  <a:cxn ang="0">
                    <a:pos x="112" y="174"/>
                  </a:cxn>
                  <a:cxn ang="0">
                    <a:pos x="96" y="162"/>
                  </a:cxn>
                  <a:cxn ang="0">
                    <a:pos x="66" y="162"/>
                  </a:cxn>
                  <a:cxn ang="0">
                    <a:pos x="54" y="194"/>
                  </a:cxn>
                  <a:cxn ang="0">
                    <a:pos x="44" y="184"/>
                  </a:cxn>
                  <a:cxn ang="0">
                    <a:pos x="30" y="186"/>
                  </a:cxn>
                  <a:cxn ang="0">
                    <a:pos x="16" y="178"/>
                  </a:cxn>
                  <a:cxn ang="0">
                    <a:pos x="12" y="176"/>
                  </a:cxn>
                  <a:cxn ang="0">
                    <a:pos x="14" y="170"/>
                  </a:cxn>
                  <a:cxn ang="0">
                    <a:pos x="4" y="158"/>
                  </a:cxn>
                  <a:cxn ang="0">
                    <a:pos x="0" y="150"/>
                  </a:cxn>
                  <a:cxn ang="0">
                    <a:pos x="4" y="142"/>
                  </a:cxn>
                </a:cxnLst>
                <a:rect l="0" t="0" r="r" b="b"/>
                <a:pathLst>
                  <a:path w="251" h="194">
                    <a:moveTo>
                      <a:pt x="4" y="142"/>
                    </a:moveTo>
                    <a:lnTo>
                      <a:pt x="18" y="142"/>
                    </a:lnTo>
                    <a:lnTo>
                      <a:pt x="52" y="136"/>
                    </a:lnTo>
                    <a:lnTo>
                      <a:pt x="64" y="118"/>
                    </a:lnTo>
                    <a:lnTo>
                      <a:pt x="66" y="76"/>
                    </a:lnTo>
                    <a:lnTo>
                      <a:pt x="86" y="72"/>
                    </a:lnTo>
                    <a:lnTo>
                      <a:pt x="124" y="40"/>
                    </a:lnTo>
                    <a:lnTo>
                      <a:pt x="191" y="0"/>
                    </a:lnTo>
                    <a:lnTo>
                      <a:pt x="199" y="2"/>
                    </a:lnTo>
                    <a:lnTo>
                      <a:pt x="207" y="4"/>
                    </a:lnTo>
                    <a:lnTo>
                      <a:pt x="217" y="8"/>
                    </a:lnTo>
                    <a:lnTo>
                      <a:pt x="227" y="16"/>
                    </a:lnTo>
                    <a:lnTo>
                      <a:pt x="239" y="10"/>
                    </a:lnTo>
                    <a:lnTo>
                      <a:pt x="251" y="54"/>
                    </a:lnTo>
                    <a:lnTo>
                      <a:pt x="247" y="70"/>
                    </a:lnTo>
                    <a:lnTo>
                      <a:pt x="243" y="110"/>
                    </a:lnTo>
                    <a:lnTo>
                      <a:pt x="211" y="148"/>
                    </a:lnTo>
                    <a:lnTo>
                      <a:pt x="213" y="160"/>
                    </a:lnTo>
                    <a:lnTo>
                      <a:pt x="191" y="174"/>
                    </a:lnTo>
                    <a:lnTo>
                      <a:pt x="156" y="170"/>
                    </a:lnTo>
                    <a:lnTo>
                      <a:pt x="150" y="178"/>
                    </a:lnTo>
                    <a:lnTo>
                      <a:pt x="122" y="168"/>
                    </a:lnTo>
                    <a:lnTo>
                      <a:pt x="112" y="174"/>
                    </a:lnTo>
                    <a:lnTo>
                      <a:pt x="96" y="162"/>
                    </a:lnTo>
                    <a:lnTo>
                      <a:pt x="66" y="162"/>
                    </a:lnTo>
                    <a:lnTo>
                      <a:pt x="54" y="194"/>
                    </a:lnTo>
                    <a:lnTo>
                      <a:pt x="44" y="184"/>
                    </a:lnTo>
                    <a:lnTo>
                      <a:pt x="30" y="186"/>
                    </a:lnTo>
                    <a:lnTo>
                      <a:pt x="16" y="178"/>
                    </a:lnTo>
                    <a:lnTo>
                      <a:pt x="12" y="176"/>
                    </a:lnTo>
                    <a:lnTo>
                      <a:pt x="14" y="170"/>
                    </a:lnTo>
                    <a:lnTo>
                      <a:pt x="4" y="158"/>
                    </a:lnTo>
                    <a:lnTo>
                      <a:pt x="0" y="150"/>
                    </a:lnTo>
                    <a:lnTo>
                      <a:pt x="4" y="142"/>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31" name="Freeform 103"/>
              <p:cNvSpPr>
                <a:spLocks/>
              </p:cNvSpPr>
              <p:nvPr/>
            </p:nvSpPr>
            <p:spPr bwMode="auto">
              <a:xfrm>
                <a:off x="4651969" y="3783402"/>
                <a:ext cx="304634" cy="193035"/>
              </a:xfrm>
              <a:custGeom>
                <a:avLst/>
                <a:gdLst/>
                <a:ahLst/>
                <a:cxnLst>
                  <a:cxn ang="0">
                    <a:pos x="20" y="54"/>
                  </a:cxn>
                  <a:cxn ang="0">
                    <a:pos x="66" y="42"/>
                  </a:cxn>
                  <a:cxn ang="0">
                    <a:pos x="68" y="30"/>
                  </a:cxn>
                  <a:cxn ang="0">
                    <a:pos x="92" y="26"/>
                  </a:cxn>
                  <a:cxn ang="0">
                    <a:pos x="116" y="2"/>
                  </a:cxn>
                  <a:cxn ang="0">
                    <a:pos x="128" y="0"/>
                  </a:cxn>
                  <a:cxn ang="0">
                    <a:pos x="140" y="8"/>
                  </a:cxn>
                  <a:cxn ang="0">
                    <a:pos x="142" y="22"/>
                  </a:cxn>
                  <a:cxn ang="0">
                    <a:pos x="142" y="34"/>
                  </a:cxn>
                  <a:cxn ang="0">
                    <a:pos x="180" y="60"/>
                  </a:cxn>
                  <a:cxn ang="0">
                    <a:pos x="202" y="92"/>
                  </a:cxn>
                  <a:cxn ang="0">
                    <a:pos x="172" y="90"/>
                  </a:cxn>
                  <a:cxn ang="0">
                    <a:pos x="138" y="100"/>
                  </a:cxn>
                  <a:cxn ang="0">
                    <a:pos x="126" y="108"/>
                  </a:cxn>
                  <a:cxn ang="0">
                    <a:pos x="104" y="106"/>
                  </a:cxn>
                  <a:cxn ang="0">
                    <a:pos x="92" y="102"/>
                  </a:cxn>
                  <a:cxn ang="0">
                    <a:pos x="78" y="88"/>
                  </a:cxn>
                  <a:cxn ang="0">
                    <a:pos x="64" y="104"/>
                  </a:cxn>
                  <a:cxn ang="0">
                    <a:pos x="62" y="118"/>
                  </a:cxn>
                  <a:cxn ang="0">
                    <a:pos x="32" y="116"/>
                  </a:cxn>
                  <a:cxn ang="0">
                    <a:pos x="24" y="128"/>
                  </a:cxn>
                  <a:cxn ang="0">
                    <a:pos x="10" y="112"/>
                  </a:cxn>
                  <a:cxn ang="0">
                    <a:pos x="0" y="86"/>
                  </a:cxn>
                  <a:cxn ang="0">
                    <a:pos x="0" y="70"/>
                  </a:cxn>
                  <a:cxn ang="0">
                    <a:pos x="20" y="54"/>
                  </a:cxn>
                </a:cxnLst>
                <a:rect l="0" t="0" r="r" b="b"/>
                <a:pathLst>
                  <a:path w="202" h="128">
                    <a:moveTo>
                      <a:pt x="20" y="54"/>
                    </a:moveTo>
                    <a:lnTo>
                      <a:pt x="66" y="42"/>
                    </a:lnTo>
                    <a:lnTo>
                      <a:pt x="68" y="30"/>
                    </a:lnTo>
                    <a:lnTo>
                      <a:pt x="92" y="26"/>
                    </a:lnTo>
                    <a:lnTo>
                      <a:pt x="116" y="2"/>
                    </a:lnTo>
                    <a:lnTo>
                      <a:pt x="128" y="0"/>
                    </a:lnTo>
                    <a:lnTo>
                      <a:pt x="140" y="8"/>
                    </a:lnTo>
                    <a:lnTo>
                      <a:pt x="142" y="22"/>
                    </a:lnTo>
                    <a:lnTo>
                      <a:pt x="142" y="34"/>
                    </a:lnTo>
                    <a:lnTo>
                      <a:pt x="180" y="60"/>
                    </a:lnTo>
                    <a:lnTo>
                      <a:pt x="202" y="92"/>
                    </a:lnTo>
                    <a:lnTo>
                      <a:pt x="172" y="90"/>
                    </a:lnTo>
                    <a:lnTo>
                      <a:pt x="138" y="100"/>
                    </a:lnTo>
                    <a:lnTo>
                      <a:pt x="126" y="108"/>
                    </a:lnTo>
                    <a:lnTo>
                      <a:pt x="104" y="106"/>
                    </a:lnTo>
                    <a:lnTo>
                      <a:pt x="92" y="102"/>
                    </a:lnTo>
                    <a:lnTo>
                      <a:pt x="78" y="88"/>
                    </a:lnTo>
                    <a:lnTo>
                      <a:pt x="64" y="104"/>
                    </a:lnTo>
                    <a:lnTo>
                      <a:pt x="62" y="118"/>
                    </a:lnTo>
                    <a:lnTo>
                      <a:pt x="32" y="116"/>
                    </a:lnTo>
                    <a:lnTo>
                      <a:pt x="24" y="128"/>
                    </a:lnTo>
                    <a:lnTo>
                      <a:pt x="10" y="112"/>
                    </a:lnTo>
                    <a:lnTo>
                      <a:pt x="0" y="86"/>
                    </a:lnTo>
                    <a:lnTo>
                      <a:pt x="0" y="70"/>
                    </a:lnTo>
                    <a:lnTo>
                      <a:pt x="20" y="54"/>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32" name="Freeform 104"/>
              <p:cNvSpPr>
                <a:spLocks/>
              </p:cNvSpPr>
              <p:nvPr/>
            </p:nvSpPr>
            <p:spPr bwMode="auto">
              <a:xfrm>
                <a:off x="4826907" y="3487816"/>
                <a:ext cx="398136" cy="464491"/>
              </a:xfrm>
              <a:custGeom>
                <a:avLst/>
                <a:gdLst/>
                <a:ahLst/>
                <a:cxnLst>
                  <a:cxn ang="0">
                    <a:pos x="188" y="20"/>
                  </a:cxn>
                  <a:cxn ang="0">
                    <a:pos x="208" y="0"/>
                  </a:cxn>
                  <a:cxn ang="0">
                    <a:pos x="216" y="0"/>
                  </a:cxn>
                  <a:cxn ang="0">
                    <a:pos x="238" y="18"/>
                  </a:cxn>
                  <a:cxn ang="0">
                    <a:pos x="242" y="32"/>
                  </a:cxn>
                  <a:cxn ang="0">
                    <a:pos x="240" y="60"/>
                  </a:cxn>
                  <a:cxn ang="0">
                    <a:pos x="264" y="86"/>
                  </a:cxn>
                  <a:cxn ang="0">
                    <a:pos x="236" y="98"/>
                  </a:cxn>
                  <a:cxn ang="0">
                    <a:pos x="230" y="128"/>
                  </a:cxn>
                  <a:cxn ang="0">
                    <a:pos x="230" y="142"/>
                  </a:cxn>
                  <a:cxn ang="0">
                    <a:pos x="206" y="180"/>
                  </a:cxn>
                  <a:cxn ang="0">
                    <a:pos x="206" y="196"/>
                  </a:cxn>
                  <a:cxn ang="0">
                    <a:pos x="194" y="198"/>
                  </a:cxn>
                  <a:cxn ang="0">
                    <a:pos x="194" y="234"/>
                  </a:cxn>
                  <a:cxn ang="0">
                    <a:pos x="174" y="234"/>
                  </a:cxn>
                  <a:cxn ang="0">
                    <a:pos x="178" y="248"/>
                  </a:cxn>
                  <a:cxn ang="0">
                    <a:pos x="188" y="250"/>
                  </a:cxn>
                  <a:cxn ang="0">
                    <a:pos x="212" y="282"/>
                  </a:cxn>
                  <a:cxn ang="0">
                    <a:pos x="218" y="282"/>
                  </a:cxn>
                  <a:cxn ang="0">
                    <a:pos x="218" y="296"/>
                  </a:cxn>
                  <a:cxn ang="0">
                    <a:pos x="198" y="296"/>
                  </a:cxn>
                  <a:cxn ang="0">
                    <a:pos x="190" y="304"/>
                  </a:cxn>
                  <a:cxn ang="0">
                    <a:pos x="138" y="308"/>
                  </a:cxn>
                  <a:cxn ang="0">
                    <a:pos x="122" y="296"/>
                  </a:cxn>
                  <a:cxn ang="0">
                    <a:pos x="94" y="298"/>
                  </a:cxn>
                  <a:cxn ang="0">
                    <a:pos x="86" y="288"/>
                  </a:cxn>
                  <a:cxn ang="0">
                    <a:pos x="64" y="256"/>
                  </a:cxn>
                  <a:cxn ang="0">
                    <a:pos x="26" y="230"/>
                  </a:cxn>
                  <a:cxn ang="0">
                    <a:pos x="24" y="204"/>
                  </a:cxn>
                  <a:cxn ang="0">
                    <a:pos x="12" y="196"/>
                  </a:cxn>
                  <a:cxn ang="0">
                    <a:pos x="8" y="170"/>
                  </a:cxn>
                  <a:cxn ang="0">
                    <a:pos x="0" y="162"/>
                  </a:cxn>
                  <a:cxn ang="0">
                    <a:pos x="16" y="122"/>
                  </a:cxn>
                  <a:cxn ang="0">
                    <a:pos x="30" y="120"/>
                  </a:cxn>
                  <a:cxn ang="0">
                    <a:pos x="32" y="46"/>
                  </a:cxn>
                  <a:cxn ang="0">
                    <a:pos x="50" y="46"/>
                  </a:cxn>
                  <a:cxn ang="0">
                    <a:pos x="50" y="12"/>
                  </a:cxn>
                  <a:cxn ang="0">
                    <a:pos x="178" y="14"/>
                  </a:cxn>
                  <a:cxn ang="0">
                    <a:pos x="188" y="20"/>
                  </a:cxn>
                </a:cxnLst>
                <a:rect l="0" t="0" r="r" b="b"/>
                <a:pathLst>
                  <a:path w="264" h="308">
                    <a:moveTo>
                      <a:pt x="188" y="20"/>
                    </a:moveTo>
                    <a:lnTo>
                      <a:pt x="208" y="0"/>
                    </a:lnTo>
                    <a:lnTo>
                      <a:pt x="216" y="0"/>
                    </a:lnTo>
                    <a:lnTo>
                      <a:pt x="238" y="18"/>
                    </a:lnTo>
                    <a:lnTo>
                      <a:pt x="242" y="32"/>
                    </a:lnTo>
                    <a:lnTo>
                      <a:pt x="240" y="60"/>
                    </a:lnTo>
                    <a:lnTo>
                      <a:pt x="264" y="86"/>
                    </a:lnTo>
                    <a:lnTo>
                      <a:pt x="236" y="98"/>
                    </a:lnTo>
                    <a:lnTo>
                      <a:pt x="230" y="128"/>
                    </a:lnTo>
                    <a:lnTo>
                      <a:pt x="230" y="142"/>
                    </a:lnTo>
                    <a:lnTo>
                      <a:pt x="206" y="180"/>
                    </a:lnTo>
                    <a:lnTo>
                      <a:pt x="206" y="196"/>
                    </a:lnTo>
                    <a:lnTo>
                      <a:pt x="194" y="198"/>
                    </a:lnTo>
                    <a:lnTo>
                      <a:pt x="194" y="234"/>
                    </a:lnTo>
                    <a:lnTo>
                      <a:pt x="174" y="234"/>
                    </a:lnTo>
                    <a:lnTo>
                      <a:pt x="178" y="248"/>
                    </a:lnTo>
                    <a:lnTo>
                      <a:pt x="188" y="250"/>
                    </a:lnTo>
                    <a:lnTo>
                      <a:pt x="212" y="282"/>
                    </a:lnTo>
                    <a:lnTo>
                      <a:pt x="218" y="282"/>
                    </a:lnTo>
                    <a:lnTo>
                      <a:pt x="218" y="296"/>
                    </a:lnTo>
                    <a:lnTo>
                      <a:pt x="198" y="296"/>
                    </a:lnTo>
                    <a:lnTo>
                      <a:pt x="190" y="304"/>
                    </a:lnTo>
                    <a:lnTo>
                      <a:pt x="138" y="308"/>
                    </a:lnTo>
                    <a:lnTo>
                      <a:pt x="122" y="296"/>
                    </a:lnTo>
                    <a:lnTo>
                      <a:pt x="94" y="298"/>
                    </a:lnTo>
                    <a:lnTo>
                      <a:pt x="86" y="288"/>
                    </a:lnTo>
                    <a:lnTo>
                      <a:pt x="64" y="256"/>
                    </a:lnTo>
                    <a:lnTo>
                      <a:pt x="26" y="230"/>
                    </a:lnTo>
                    <a:lnTo>
                      <a:pt x="24" y="204"/>
                    </a:lnTo>
                    <a:lnTo>
                      <a:pt x="12" y="196"/>
                    </a:lnTo>
                    <a:lnTo>
                      <a:pt x="8" y="170"/>
                    </a:lnTo>
                    <a:lnTo>
                      <a:pt x="0" y="162"/>
                    </a:lnTo>
                    <a:lnTo>
                      <a:pt x="16" y="122"/>
                    </a:lnTo>
                    <a:lnTo>
                      <a:pt x="30" y="120"/>
                    </a:lnTo>
                    <a:lnTo>
                      <a:pt x="32" y="46"/>
                    </a:lnTo>
                    <a:lnTo>
                      <a:pt x="50" y="46"/>
                    </a:lnTo>
                    <a:lnTo>
                      <a:pt x="50" y="12"/>
                    </a:lnTo>
                    <a:lnTo>
                      <a:pt x="178" y="14"/>
                    </a:lnTo>
                    <a:lnTo>
                      <a:pt x="188" y="2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33" name="Freeform 105"/>
              <p:cNvSpPr>
                <a:spLocks/>
              </p:cNvSpPr>
              <p:nvPr/>
            </p:nvSpPr>
            <p:spPr bwMode="auto">
              <a:xfrm>
                <a:off x="5173768" y="3617512"/>
                <a:ext cx="150809" cy="129696"/>
              </a:xfrm>
              <a:custGeom>
                <a:avLst/>
                <a:gdLst/>
                <a:ahLst/>
                <a:cxnLst>
                  <a:cxn ang="0">
                    <a:pos x="34" y="0"/>
                  </a:cxn>
                  <a:cxn ang="0">
                    <a:pos x="42" y="12"/>
                  </a:cxn>
                  <a:cxn ang="0">
                    <a:pos x="48" y="26"/>
                  </a:cxn>
                  <a:cxn ang="0">
                    <a:pos x="50" y="44"/>
                  </a:cxn>
                  <a:cxn ang="0">
                    <a:pos x="64" y="44"/>
                  </a:cxn>
                  <a:cxn ang="0">
                    <a:pos x="100" y="76"/>
                  </a:cxn>
                  <a:cxn ang="0">
                    <a:pos x="94" y="86"/>
                  </a:cxn>
                  <a:cxn ang="0">
                    <a:pos x="76" y="68"/>
                  </a:cxn>
                  <a:cxn ang="0">
                    <a:pos x="58" y="52"/>
                  </a:cxn>
                  <a:cxn ang="0">
                    <a:pos x="24" y="50"/>
                  </a:cxn>
                  <a:cxn ang="0">
                    <a:pos x="22" y="56"/>
                  </a:cxn>
                  <a:cxn ang="0">
                    <a:pos x="0" y="56"/>
                  </a:cxn>
                  <a:cxn ang="0">
                    <a:pos x="0" y="42"/>
                  </a:cxn>
                  <a:cxn ang="0">
                    <a:pos x="4" y="28"/>
                  </a:cxn>
                  <a:cxn ang="0">
                    <a:pos x="6" y="12"/>
                  </a:cxn>
                  <a:cxn ang="0">
                    <a:pos x="34" y="0"/>
                  </a:cxn>
                </a:cxnLst>
                <a:rect l="0" t="0" r="r" b="b"/>
                <a:pathLst>
                  <a:path w="100" h="86">
                    <a:moveTo>
                      <a:pt x="34" y="0"/>
                    </a:moveTo>
                    <a:lnTo>
                      <a:pt x="42" y="12"/>
                    </a:lnTo>
                    <a:lnTo>
                      <a:pt x="48" y="26"/>
                    </a:lnTo>
                    <a:lnTo>
                      <a:pt x="50" y="44"/>
                    </a:lnTo>
                    <a:lnTo>
                      <a:pt x="64" y="44"/>
                    </a:lnTo>
                    <a:lnTo>
                      <a:pt x="100" y="76"/>
                    </a:lnTo>
                    <a:lnTo>
                      <a:pt x="94" y="86"/>
                    </a:lnTo>
                    <a:lnTo>
                      <a:pt x="76" y="68"/>
                    </a:lnTo>
                    <a:lnTo>
                      <a:pt x="58" y="52"/>
                    </a:lnTo>
                    <a:lnTo>
                      <a:pt x="24" y="50"/>
                    </a:lnTo>
                    <a:lnTo>
                      <a:pt x="22" y="56"/>
                    </a:lnTo>
                    <a:lnTo>
                      <a:pt x="0" y="56"/>
                    </a:lnTo>
                    <a:lnTo>
                      <a:pt x="0" y="42"/>
                    </a:lnTo>
                    <a:lnTo>
                      <a:pt x="4" y="28"/>
                    </a:lnTo>
                    <a:lnTo>
                      <a:pt x="6" y="12"/>
                    </a:lnTo>
                    <a:lnTo>
                      <a:pt x="34"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34" name="Freeform 106"/>
              <p:cNvSpPr>
                <a:spLocks/>
              </p:cNvSpPr>
              <p:nvPr/>
            </p:nvSpPr>
            <p:spPr bwMode="auto">
              <a:xfrm>
                <a:off x="5303463" y="3732127"/>
                <a:ext cx="33178" cy="51275"/>
              </a:xfrm>
              <a:custGeom>
                <a:avLst/>
                <a:gdLst/>
                <a:ahLst/>
                <a:cxnLst>
                  <a:cxn ang="0">
                    <a:pos x="22" y="16"/>
                  </a:cxn>
                  <a:cxn ang="0">
                    <a:pos x="14" y="22"/>
                  </a:cxn>
                  <a:cxn ang="0">
                    <a:pos x="16" y="34"/>
                  </a:cxn>
                  <a:cxn ang="0">
                    <a:pos x="0" y="32"/>
                  </a:cxn>
                  <a:cxn ang="0">
                    <a:pos x="0" y="20"/>
                  </a:cxn>
                  <a:cxn ang="0">
                    <a:pos x="8" y="10"/>
                  </a:cxn>
                  <a:cxn ang="0">
                    <a:pos x="14" y="0"/>
                  </a:cxn>
                  <a:cxn ang="0">
                    <a:pos x="22" y="16"/>
                  </a:cxn>
                </a:cxnLst>
                <a:rect l="0" t="0" r="r" b="b"/>
                <a:pathLst>
                  <a:path w="22" h="34">
                    <a:moveTo>
                      <a:pt x="22" y="16"/>
                    </a:moveTo>
                    <a:lnTo>
                      <a:pt x="14" y="22"/>
                    </a:lnTo>
                    <a:lnTo>
                      <a:pt x="16" y="34"/>
                    </a:lnTo>
                    <a:lnTo>
                      <a:pt x="0" y="32"/>
                    </a:lnTo>
                    <a:lnTo>
                      <a:pt x="0" y="20"/>
                    </a:lnTo>
                    <a:lnTo>
                      <a:pt x="8" y="10"/>
                    </a:lnTo>
                    <a:lnTo>
                      <a:pt x="14" y="0"/>
                    </a:lnTo>
                    <a:lnTo>
                      <a:pt x="22" y="1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35" name="Freeform 108"/>
              <p:cNvSpPr>
                <a:spLocks/>
              </p:cNvSpPr>
              <p:nvPr/>
            </p:nvSpPr>
            <p:spPr bwMode="auto">
              <a:xfrm>
                <a:off x="5089315" y="3692917"/>
                <a:ext cx="352893" cy="268440"/>
              </a:xfrm>
              <a:custGeom>
                <a:avLst/>
                <a:gdLst/>
                <a:ahLst/>
                <a:cxnLst>
                  <a:cxn ang="0">
                    <a:pos x="56" y="6"/>
                  </a:cxn>
                  <a:cxn ang="0">
                    <a:pos x="78" y="6"/>
                  </a:cxn>
                  <a:cxn ang="0">
                    <a:pos x="80" y="0"/>
                  </a:cxn>
                  <a:cxn ang="0">
                    <a:pos x="114" y="2"/>
                  </a:cxn>
                  <a:cxn ang="0">
                    <a:pos x="150" y="36"/>
                  </a:cxn>
                  <a:cxn ang="0">
                    <a:pos x="142" y="46"/>
                  </a:cxn>
                  <a:cxn ang="0">
                    <a:pos x="142" y="58"/>
                  </a:cxn>
                  <a:cxn ang="0">
                    <a:pos x="158" y="60"/>
                  </a:cxn>
                  <a:cxn ang="0">
                    <a:pos x="158" y="70"/>
                  </a:cxn>
                  <a:cxn ang="0">
                    <a:pos x="178" y="92"/>
                  </a:cxn>
                  <a:cxn ang="0">
                    <a:pos x="234" y="106"/>
                  </a:cxn>
                  <a:cxn ang="0">
                    <a:pos x="192" y="152"/>
                  </a:cxn>
                  <a:cxn ang="0">
                    <a:pos x="166" y="156"/>
                  </a:cxn>
                  <a:cxn ang="0">
                    <a:pos x="142" y="170"/>
                  </a:cxn>
                  <a:cxn ang="0">
                    <a:pos x="130" y="174"/>
                  </a:cxn>
                  <a:cxn ang="0">
                    <a:pos x="124" y="166"/>
                  </a:cxn>
                  <a:cxn ang="0">
                    <a:pos x="104" y="178"/>
                  </a:cxn>
                  <a:cxn ang="0">
                    <a:pos x="80" y="176"/>
                  </a:cxn>
                  <a:cxn ang="0">
                    <a:pos x="44" y="160"/>
                  </a:cxn>
                  <a:cxn ang="0">
                    <a:pos x="44" y="146"/>
                  </a:cxn>
                  <a:cxn ang="0">
                    <a:pos x="38" y="146"/>
                  </a:cxn>
                  <a:cxn ang="0">
                    <a:pos x="14" y="114"/>
                  </a:cxn>
                  <a:cxn ang="0">
                    <a:pos x="4" y="112"/>
                  </a:cxn>
                  <a:cxn ang="0">
                    <a:pos x="0" y="98"/>
                  </a:cxn>
                  <a:cxn ang="0">
                    <a:pos x="20" y="98"/>
                  </a:cxn>
                  <a:cxn ang="0">
                    <a:pos x="20" y="62"/>
                  </a:cxn>
                  <a:cxn ang="0">
                    <a:pos x="32" y="60"/>
                  </a:cxn>
                  <a:cxn ang="0">
                    <a:pos x="32" y="44"/>
                  </a:cxn>
                  <a:cxn ang="0">
                    <a:pos x="56" y="6"/>
                  </a:cxn>
                </a:cxnLst>
                <a:rect l="0" t="0" r="r" b="b"/>
                <a:pathLst>
                  <a:path w="234" h="178">
                    <a:moveTo>
                      <a:pt x="56" y="6"/>
                    </a:moveTo>
                    <a:lnTo>
                      <a:pt x="78" y="6"/>
                    </a:lnTo>
                    <a:lnTo>
                      <a:pt x="80" y="0"/>
                    </a:lnTo>
                    <a:lnTo>
                      <a:pt x="114" y="2"/>
                    </a:lnTo>
                    <a:lnTo>
                      <a:pt x="150" y="36"/>
                    </a:lnTo>
                    <a:lnTo>
                      <a:pt x="142" y="46"/>
                    </a:lnTo>
                    <a:lnTo>
                      <a:pt x="142" y="58"/>
                    </a:lnTo>
                    <a:lnTo>
                      <a:pt x="158" y="60"/>
                    </a:lnTo>
                    <a:lnTo>
                      <a:pt x="158" y="70"/>
                    </a:lnTo>
                    <a:lnTo>
                      <a:pt x="178" y="92"/>
                    </a:lnTo>
                    <a:lnTo>
                      <a:pt x="234" y="106"/>
                    </a:lnTo>
                    <a:lnTo>
                      <a:pt x="192" y="152"/>
                    </a:lnTo>
                    <a:lnTo>
                      <a:pt x="166" y="156"/>
                    </a:lnTo>
                    <a:lnTo>
                      <a:pt x="142" y="170"/>
                    </a:lnTo>
                    <a:lnTo>
                      <a:pt x="130" y="174"/>
                    </a:lnTo>
                    <a:lnTo>
                      <a:pt x="124" y="166"/>
                    </a:lnTo>
                    <a:lnTo>
                      <a:pt x="104" y="178"/>
                    </a:lnTo>
                    <a:lnTo>
                      <a:pt x="80" y="176"/>
                    </a:lnTo>
                    <a:lnTo>
                      <a:pt x="44" y="160"/>
                    </a:lnTo>
                    <a:lnTo>
                      <a:pt x="44" y="146"/>
                    </a:lnTo>
                    <a:lnTo>
                      <a:pt x="38" y="146"/>
                    </a:lnTo>
                    <a:lnTo>
                      <a:pt x="14" y="114"/>
                    </a:lnTo>
                    <a:lnTo>
                      <a:pt x="4" y="112"/>
                    </a:lnTo>
                    <a:lnTo>
                      <a:pt x="0" y="98"/>
                    </a:lnTo>
                    <a:lnTo>
                      <a:pt x="20" y="98"/>
                    </a:lnTo>
                    <a:lnTo>
                      <a:pt x="20" y="62"/>
                    </a:lnTo>
                    <a:lnTo>
                      <a:pt x="32" y="60"/>
                    </a:lnTo>
                    <a:lnTo>
                      <a:pt x="32" y="44"/>
                    </a:lnTo>
                    <a:lnTo>
                      <a:pt x="56" y="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36" name="Freeform 109"/>
              <p:cNvSpPr>
                <a:spLocks/>
              </p:cNvSpPr>
              <p:nvPr/>
            </p:nvSpPr>
            <p:spPr bwMode="auto">
              <a:xfrm>
                <a:off x="4508700" y="3732127"/>
                <a:ext cx="179463" cy="268440"/>
              </a:xfrm>
              <a:custGeom>
                <a:avLst/>
                <a:gdLst/>
                <a:ahLst/>
                <a:cxnLst>
                  <a:cxn ang="0">
                    <a:pos x="91" y="0"/>
                  </a:cxn>
                  <a:cxn ang="0">
                    <a:pos x="99" y="12"/>
                  </a:cxn>
                  <a:cxn ang="0">
                    <a:pos x="101" y="36"/>
                  </a:cxn>
                  <a:cxn ang="0">
                    <a:pos x="107" y="46"/>
                  </a:cxn>
                  <a:cxn ang="0">
                    <a:pos x="87" y="46"/>
                  </a:cxn>
                  <a:cxn ang="0">
                    <a:pos x="85" y="56"/>
                  </a:cxn>
                  <a:cxn ang="0">
                    <a:pos x="115" y="88"/>
                  </a:cxn>
                  <a:cxn ang="0">
                    <a:pos x="95" y="104"/>
                  </a:cxn>
                  <a:cxn ang="0">
                    <a:pos x="95" y="120"/>
                  </a:cxn>
                  <a:cxn ang="0">
                    <a:pos x="105" y="146"/>
                  </a:cxn>
                  <a:cxn ang="0">
                    <a:pos x="119" y="162"/>
                  </a:cxn>
                  <a:cxn ang="0">
                    <a:pos x="117" y="176"/>
                  </a:cxn>
                  <a:cxn ang="0">
                    <a:pos x="99" y="178"/>
                  </a:cxn>
                  <a:cxn ang="0">
                    <a:pos x="99" y="170"/>
                  </a:cxn>
                  <a:cxn ang="0">
                    <a:pos x="18" y="170"/>
                  </a:cxn>
                  <a:cxn ang="0">
                    <a:pos x="18" y="146"/>
                  </a:cxn>
                  <a:cxn ang="0">
                    <a:pos x="10" y="138"/>
                  </a:cxn>
                  <a:cxn ang="0">
                    <a:pos x="0" y="132"/>
                  </a:cxn>
                  <a:cxn ang="0">
                    <a:pos x="2" y="114"/>
                  </a:cxn>
                  <a:cxn ang="0">
                    <a:pos x="22" y="96"/>
                  </a:cxn>
                  <a:cxn ang="0">
                    <a:pos x="32" y="96"/>
                  </a:cxn>
                  <a:cxn ang="0">
                    <a:pos x="43" y="104"/>
                  </a:cxn>
                  <a:cxn ang="0">
                    <a:pos x="83" y="28"/>
                  </a:cxn>
                  <a:cxn ang="0">
                    <a:pos x="93" y="26"/>
                  </a:cxn>
                  <a:cxn ang="0">
                    <a:pos x="91" y="12"/>
                  </a:cxn>
                  <a:cxn ang="0">
                    <a:pos x="91" y="0"/>
                  </a:cxn>
                </a:cxnLst>
                <a:rect l="0" t="0" r="r" b="b"/>
                <a:pathLst>
                  <a:path w="119" h="178">
                    <a:moveTo>
                      <a:pt x="91" y="0"/>
                    </a:moveTo>
                    <a:lnTo>
                      <a:pt x="99" y="12"/>
                    </a:lnTo>
                    <a:lnTo>
                      <a:pt x="101" y="36"/>
                    </a:lnTo>
                    <a:lnTo>
                      <a:pt x="107" y="46"/>
                    </a:lnTo>
                    <a:lnTo>
                      <a:pt x="87" y="46"/>
                    </a:lnTo>
                    <a:lnTo>
                      <a:pt x="85" y="56"/>
                    </a:lnTo>
                    <a:lnTo>
                      <a:pt x="115" y="88"/>
                    </a:lnTo>
                    <a:lnTo>
                      <a:pt x="95" y="104"/>
                    </a:lnTo>
                    <a:lnTo>
                      <a:pt x="95" y="120"/>
                    </a:lnTo>
                    <a:lnTo>
                      <a:pt x="105" y="146"/>
                    </a:lnTo>
                    <a:lnTo>
                      <a:pt x="119" y="162"/>
                    </a:lnTo>
                    <a:lnTo>
                      <a:pt x="117" y="176"/>
                    </a:lnTo>
                    <a:lnTo>
                      <a:pt x="99" y="178"/>
                    </a:lnTo>
                    <a:lnTo>
                      <a:pt x="99" y="170"/>
                    </a:lnTo>
                    <a:lnTo>
                      <a:pt x="18" y="170"/>
                    </a:lnTo>
                    <a:lnTo>
                      <a:pt x="18" y="146"/>
                    </a:lnTo>
                    <a:lnTo>
                      <a:pt x="10" y="138"/>
                    </a:lnTo>
                    <a:lnTo>
                      <a:pt x="0" y="132"/>
                    </a:lnTo>
                    <a:lnTo>
                      <a:pt x="2" y="114"/>
                    </a:lnTo>
                    <a:lnTo>
                      <a:pt x="22" y="96"/>
                    </a:lnTo>
                    <a:lnTo>
                      <a:pt x="32" y="96"/>
                    </a:lnTo>
                    <a:lnTo>
                      <a:pt x="43" y="104"/>
                    </a:lnTo>
                    <a:lnTo>
                      <a:pt x="83" y="28"/>
                    </a:lnTo>
                    <a:lnTo>
                      <a:pt x="93" y="26"/>
                    </a:lnTo>
                    <a:lnTo>
                      <a:pt x="91" y="12"/>
                    </a:lnTo>
                    <a:lnTo>
                      <a:pt x="91"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37" name="Freeform 110"/>
              <p:cNvSpPr>
                <a:spLocks/>
              </p:cNvSpPr>
              <p:nvPr/>
            </p:nvSpPr>
            <p:spPr bwMode="auto">
              <a:xfrm>
                <a:off x="4366940" y="3711014"/>
                <a:ext cx="282013" cy="226213"/>
              </a:xfrm>
              <a:custGeom>
                <a:avLst/>
                <a:gdLst/>
                <a:ahLst/>
                <a:cxnLst>
                  <a:cxn ang="0">
                    <a:pos x="94" y="146"/>
                  </a:cxn>
                  <a:cxn ang="0">
                    <a:pos x="64" y="150"/>
                  </a:cxn>
                  <a:cxn ang="0">
                    <a:pos x="44" y="148"/>
                  </a:cxn>
                  <a:cxn ang="0">
                    <a:pos x="46" y="132"/>
                  </a:cxn>
                  <a:cxn ang="0">
                    <a:pos x="22" y="118"/>
                  </a:cxn>
                  <a:cxn ang="0">
                    <a:pos x="2" y="116"/>
                  </a:cxn>
                  <a:cxn ang="0">
                    <a:pos x="0" y="78"/>
                  </a:cxn>
                  <a:cxn ang="0">
                    <a:pos x="22" y="52"/>
                  </a:cxn>
                  <a:cxn ang="0">
                    <a:pos x="10" y="42"/>
                  </a:cxn>
                  <a:cxn ang="0">
                    <a:pos x="12" y="34"/>
                  </a:cxn>
                  <a:cxn ang="0">
                    <a:pos x="24" y="2"/>
                  </a:cxn>
                  <a:cxn ang="0">
                    <a:pos x="54" y="2"/>
                  </a:cxn>
                  <a:cxn ang="0">
                    <a:pos x="70" y="14"/>
                  </a:cxn>
                  <a:cxn ang="0">
                    <a:pos x="80" y="8"/>
                  </a:cxn>
                  <a:cxn ang="0">
                    <a:pos x="108" y="18"/>
                  </a:cxn>
                  <a:cxn ang="0">
                    <a:pos x="114" y="10"/>
                  </a:cxn>
                  <a:cxn ang="0">
                    <a:pos x="149" y="14"/>
                  </a:cxn>
                  <a:cxn ang="0">
                    <a:pos x="171" y="0"/>
                  </a:cxn>
                  <a:cxn ang="0">
                    <a:pos x="185" y="14"/>
                  </a:cxn>
                  <a:cxn ang="0">
                    <a:pos x="187" y="40"/>
                  </a:cxn>
                  <a:cxn ang="0">
                    <a:pos x="177" y="42"/>
                  </a:cxn>
                  <a:cxn ang="0">
                    <a:pos x="137" y="118"/>
                  </a:cxn>
                  <a:cxn ang="0">
                    <a:pos x="126" y="110"/>
                  </a:cxn>
                  <a:cxn ang="0">
                    <a:pos x="116" y="110"/>
                  </a:cxn>
                  <a:cxn ang="0">
                    <a:pos x="96" y="128"/>
                  </a:cxn>
                  <a:cxn ang="0">
                    <a:pos x="94" y="146"/>
                  </a:cxn>
                </a:cxnLst>
                <a:rect l="0" t="0" r="r" b="b"/>
                <a:pathLst>
                  <a:path w="187" h="150">
                    <a:moveTo>
                      <a:pt x="94" y="146"/>
                    </a:moveTo>
                    <a:lnTo>
                      <a:pt x="64" y="150"/>
                    </a:lnTo>
                    <a:lnTo>
                      <a:pt x="44" y="148"/>
                    </a:lnTo>
                    <a:lnTo>
                      <a:pt x="46" y="132"/>
                    </a:lnTo>
                    <a:lnTo>
                      <a:pt x="22" y="118"/>
                    </a:lnTo>
                    <a:lnTo>
                      <a:pt x="2" y="116"/>
                    </a:lnTo>
                    <a:lnTo>
                      <a:pt x="0" y="78"/>
                    </a:lnTo>
                    <a:lnTo>
                      <a:pt x="22" y="52"/>
                    </a:lnTo>
                    <a:lnTo>
                      <a:pt x="10" y="42"/>
                    </a:lnTo>
                    <a:lnTo>
                      <a:pt x="12" y="34"/>
                    </a:lnTo>
                    <a:lnTo>
                      <a:pt x="24" y="2"/>
                    </a:lnTo>
                    <a:lnTo>
                      <a:pt x="54" y="2"/>
                    </a:lnTo>
                    <a:lnTo>
                      <a:pt x="70" y="14"/>
                    </a:lnTo>
                    <a:lnTo>
                      <a:pt x="80" y="8"/>
                    </a:lnTo>
                    <a:lnTo>
                      <a:pt x="108" y="18"/>
                    </a:lnTo>
                    <a:lnTo>
                      <a:pt x="114" y="10"/>
                    </a:lnTo>
                    <a:lnTo>
                      <a:pt x="149" y="14"/>
                    </a:lnTo>
                    <a:lnTo>
                      <a:pt x="171" y="0"/>
                    </a:lnTo>
                    <a:lnTo>
                      <a:pt x="185" y="14"/>
                    </a:lnTo>
                    <a:lnTo>
                      <a:pt x="187" y="40"/>
                    </a:lnTo>
                    <a:lnTo>
                      <a:pt x="177" y="42"/>
                    </a:lnTo>
                    <a:lnTo>
                      <a:pt x="137" y="118"/>
                    </a:lnTo>
                    <a:lnTo>
                      <a:pt x="126" y="110"/>
                    </a:lnTo>
                    <a:lnTo>
                      <a:pt x="116" y="110"/>
                    </a:lnTo>
                    <a:lnTo>
                      <a:pt x="96" y="128"/>
                    </a:lnTo>
                    <a:lnTo>
                      <a:pt x="94" y="14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38" name="Freeform 111"/>
              <p:cNvSpPr>
                <a:spLocks/>
              </p:cNvSpPr>
              <p:nvPr/>
            </p:nvSpPr>
            <p:spPr bwMode="auto">
              <a:xfrm>
                <a:off x="4318681" y="3747208"/>
                <a:ext cx="81437" cy="144777"/>
              </a:xfrm>
              <a:custGeom>
                <a:avLst/>
                <a:gdLst/>
                <a:ahLst/>
                <a:cxnLst>
                  <a:cxn ang="0">
                    <a:pos x="20" y="2"/>
                  </a:cxn>
                  <a:cxn ang="0">
                    <a:pos x="34" y="0"/>
                  </a:cxn>
                  <a:cxn ang="0">
                    <a:pos x="44" y="10"/>
                  </a:cxn>
                  <a:cxn ang="0">
                    <a:pos x="42" y="18"/>
                  </a:cxn>
                  <a:cxn ang="0">
                    <a:pos x="54" y="28"/>
                  </a:cxn>
                  <a:cxn ang="0">
                    <a:pos x="32" y="54"/>
                  </a:cxn>
                  <a:cxn ang="0">
                    <a:pos x="34" y="92"/>
                  </a:cxn>
                  <a:cxn ang="0">
                    <a:pos x="12" y="96"/>
                  </a:cxn>
                  <a:cxn ang="0">
                    <a:pos x="12" y="48"/>
                  </a:cxn>
                  <a:cxn ang="0">
                    <a:pos x="0" y="32"/>
                  </a:cxn>
                  <a:cxn ang="0">
                    <a:pos x="4" y="20"/>
                  </a:cxn>
                  <a:cxn ang="0">
                    <a:pos x="20" y="16"/>
                  </a:cxn>
                  <a:cxn ang="0">
                    <a:pos x="20" y="2"/>
                  </a:cxn>
                </a:cxnLst>
                <a:rect l="0" t="0" r="r" b="b"/>
                <a:pathLst>
                  <a:path w="54" h="96">
                    <a:moveTo>
                      <a:pt x="20" y="2"/>
                    </a:moveTo>
                    <a:lnTo>
                      <a:pt x="34" y="0"/>
                    </a:lnTo>
                    <a:lnTo>
                      <a:pt x="44" y="10"/>
                    </a:lnTo>
                    <a:lnTo>
                      <a:pt x="42" y="18"/>
                    </a:lnTo>
                    <a:lnTo>
                      <a:pt x="54" y="28"/>
                    </a:lnTo>
                    <a:lnTo>
                      <a:pt x="32" y="54"/>
                    </a:lnTo>
                    <a:lnTo>
                      <a:pt x="34" y="92"/>
                    </a:lnTo>
                    <a:lnTo>
                      <a:pt x="12" y="96"/>
                    </a:lnTo>
                    <a:lnTo>
                      <a:pt x="12" y="48"/>
                    </a:lnTo>
                    <a:lnTo>
                      <a:pt x="0" y="32"/>
                    </a:lnTo>
                    <a:lnTo>
                      <a:pt x="4" y="20"/>
                    </a:lnTo>
                    <a:lnTo>
                      <a:pt x="20" y="16"/>
                    </a:lnTo>
                    <a:lnTo>
                      <a:pt x="20" y="2"/>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39" name="Freeform 112"/>
              <p:cNvSpPr>
                <a:spLocks/>
              </p:cNvSpPr>
              <p:nvPr/>
            </p:nvSpPr>
            <p:spPr bwMode="auto">
              <a:xfrm>
                <a:off x="4291535" y="3777370"/>
                <a:ext cx="45243" cy="120647"/>
              </a:xfrm>
              <a:custGeom>
                <a:avLst/>
                <a:gdLst/>
                <a:ahLst/>
                <a:cxnLst>
                  <a:cxn ang="0">
                    <a:pos x="30" y="76"/>
                  </a:cxn>
                  <a:cxn ang="0">
                    <a:pos x="16" y="80"/>
                  </a:cxn>
                  <a:cxn ang="0">
                    <a:pos x="12" y="48"/>
                  </a:cxn>
                  <a:cxn ang="0">
                    <a:pos x="8" y="34"/>
                  </a:cxn>
                  <a:cxn ang="0">
                    <a:pos x="12" y="18"/>
                  </a:cxn>
                  <a:cxn ang="0">
                    <a:pos x="0" y="0"/>
                  </a:cxn>
                  <a:cxn ang="0">
                    <a:pos x="22" y="0"/>
                  </a:cxn>
                  <a:cxn ang="0">
                    <a:pos x="18" y="12"/>
                  </a:cxn>
                  <a:cxn ang="0">
                    <a:pos x="30" y="28"/>
                  </a:cxn>
                  <a:cxn ang="0">
                    <a:pos x="30" y="76"/>
                  </a:cxn>
                </a:cxnLst>
                <a:rect l="0" t="0" r="r" b="b"/>
                <a:pathLst>
                  <a:path w="30" h="80">
                    <a:moveTo>
                      <a:pt x="30" y="76"/>
                    </a:moveTo>
                    <a:lnTo>
                      <a:pt x="16" y="80"/>
                    </a:lnTo>
                    <a:lnTo>
                      <a:pt x="12" y="48"/>
                    </a:lnTo>
                    <a:lnTo>
                      <a:pt x="8" y="34"/>
                    </a:lnTo>
                    <a:lnTo>
                      <a:pt x="12" y="18"/>
                    </a:lnTo>
                    <a:lnTo>
                      <a:pt x="0" y="0"/>
                    </a:lnTo>
                    <a:lnTo>
                      <a:pt x="22" y="0"/>
                    </a:lnTo>
                    <a:lnTo>
                      <a:pt x="18" y="12"/>
                    </a:lnTo>
                    <a:lnTo>
                      <a:pt x="30" y="28"/>
                    </a:lnTo>
                    <a:lnTo>
                      <a:pt x="30" y="7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40" name="Freeform 113"/>
              <p:cNvSpPr>
                <a:spLocks/>
              </p:cNvSpPr>
              <p:nvPr/>
            </p:nvSpPr>
            <p:spPr bwMode="auto">
              <a:xfrm>
                <a:off x="4011031" y="3439558"/>
                <a:ext cx="389087" cy="355909"/>
              </a:xfrm>
              <a:custGeom>
                <a:avLst/>
                <a:gdLst/>
                <a:ahLst/>
                <a:cxnLst>
                  <a:cxn ang="0">
                    <a:pos x="120" y="0"/>
                  </a:cxn>
                  <a:cxn ang="0">
                    <a:pos x="210" y="60"/>
                  </a:cxn>
                  <a:cxn ang="0">
                    <a:pos x="224" y="74"/>
                  </a:cxn>
                  <a:cxn ang="0">
                    <a:pos x="244" y="82"/>
                  </a:cxn>
                  <a:cxn ang="0">
                    <a:pos x="242" y="98"/>
                  </a:cxn>
                  <a:cxn ang="0">
                    <a:pos x="258" y="96"/>
                  </a:cxn>
                  <a:cxn ang="0">
                    <a:pos x="258" y="138"/>
                  </a:cxn>
                  <a:cxn ang="0">
                    <a:pos x="246" y="156"/>
                  </a:cxn>
                  <a:cxn ang="0">
                    <a:pos x="212" y="162"/>
                  </a:cxn>
                  <a:cxn ang="0">
                    <a:pos x="198" y="162"/>
                  </a:cxn>
                  <a:cxn ang="0">
                    <a:pos x="178" y="162"/>
                  </a:cxn>
                  <a:cxn ang="0">
                    <a:pos x="154" y="172"/>
                  </a:cxn>
                  <a:cxn ang="0">
                    <a:pos x="136" y="190"/>
                  </a:cxn>
                  <a:cxn ang="0">
                    <a:pos x="128" y="186"/>
                  </a:cxn>
                  <a:cxn ang="0">
                    <a:pos x="118" y="210"/>
                  </a:cxn>
                  <a:cxn ang="0">
                    <a:pos x="108" y="212"/>
                  </a:cxn>
                  <a:cxn ang="0">
                    <a:pos x="104" y="234"/>
                  </a:cxn>
                  <a:cxn ang="0">
                    <a:pos x="64" y="236"/>
                  </a:cxn>
                  <a:cxn ang="0">
                    <a:pos x="56" y="218"/>
                  </a:cxn>
                  <a:cxn ang="0">
                    <a:pos x="50" y="204"/>
                  </a:cxn>
                  <a:cxn ang="0">
                    <a:pos x="24" y="210"/>
                  </a:cxn>
                  <a:cxn ang="0">
                    <a:pos x="12" y="206"/>
                  </a:cxn>
                  <a:cxn ang="0">
                    <a:pos x="12" y="204"/>
                  </a:cxn>
                  <a:cxn ang="0">
                    <a:pos x="12" y="200"/>
                  </a:cxn>
                  <a:cxn ang="0">
                    <a:pos x="10" y="192"/>
                  </a:cxn>
                  <a:cxn ang="0">
                    <a:pos x="4" y="184"/>
                  </a:cxn>
                  <a:cxn ang="0">
                    <a:pos x="2" y="172"/>
                  </a:cxn>
                  <a:cxn ang="0">
                    <a:pos x="0" y="166"/>
                  </a:cxn>
                  <a:cxn ang="0">
                    <a:pos x="6" y="152"/>
                  </a:cxn>
                  <a:cxn ang="0">
                    <a:pos x="106" y="154"/>
                  </a:cxn>
                  <a:cxn ang="0">
                    <a:pos x="108" y="144"/>
                  </a:cxn>
                  <a:cxn ang="0">
                    <a:pos x="102" y="136"/>
                  </a:cxn>
                  <a:cxn ang="0">
                    <a:pos x="90" y="0"/>
                  </a:cxn>
                  <a:cxn ang="0">
                    <a:pos x="120" y="0"/>
                  </a:cxn>
                </a:cxnLst>
                <a:rect l="0" t="0" r="r" b="b"/>
                <a:pathLst>
                  <a:path w="258" h="236">
                    <a:moveTo>
                      <a:pt x="120" y="0"/>
                    </a:moveTo>
                    <a:lnTo>
                      <a:pt x="210" y="60"/>
                    </a:lnTo>
                    <a:lnTo>
                      <a:pt x="224" y="74"/>
                    </a:lnTo>
                    <a:lnTo>
                      <a:pt x="244" y="82"/>
                    </a:lnTo>
                    <a:lnTo>
                      <a:pt x="242" y="98"/>
                    </a:lnTo>
                    <a:lnTo>
                      <a:pt x="258" y="96"/>
                    </a:lnTo>
                    <a:lnTo>
                      <a:pt x="258" y="138"/>
                    </a:lnTo>
                    <a:lnTo>
                      <a:pt x="246" y="156"/>
                    </a:lnTo>
                    <a:lnTo>
                      <a:pt x="212" y="162"/>
                    </a:lnTo>
                    <a:lnTo>
                      <a:pt x="198" y="162"/>
                    </a:lnTo>
                    <a:lnTo>
                      <a:pt x="178" y="162"/>
                    </a:lnTo>
                    <a:lnTo>
                      <a:pt x="154" y="172"/>
                    </a:lnTo>
                    <a:lnTo>
                      <a:pt x="136" y="190"/>
                    </a:lnTo>
                    <a:lnTo>
                      <a:pt x="128" y="186"/>
                    </a:lnTo>
                    <a:lnTo>
                      <a:pt x="118" y="210"/>
                    </a:lnTo>
                    <a:lnTo>
                      <a:pt x="108" y="212"/>
                    </a:lnTo>
                    <a:lnTo>
                      <a:pt x="104" y="234"/>
                    </a:lnTo>
                    <a:lnTo>
                      <a:pt x="64" y="236"/>
                    </a:lnTo>
                    <a:lnTo>
                      <a:pt x="56" y="218"/>
                    </a:lnTo>
                    <a:lnTo>
                      <a:pt x="50" y="204"/>
                    </a:lnTo>
                    <a:lnTo>
                      <a:pt x="24" y="210"/>
                    </a:lnTo>
                    <a:lnTo>
                      <a:pt x="12" y="206"/>
                    </a:lnTo>
                    <a:lnTo>
                      <a:pt x="12" y="204"/>
                    </a:lnTo>
                    <a:lnTo>
                      <a:pt x="12" y="200"/>
                    </a:lnTo>
                    <a:lnTo>
                      <a:pt x="10" y="192"/>
                    </a:lnTo>
                    <a:lnTo>
                      <a:pt x="4" y="184"/>
                    </a:lnTo>
                    <a:lnTo>
                      <a:pt x="2" y="172"/>
                    </a:lnTo>
                    <a:lnTo>
                      <a:pt x="0" y="166"/>
                    </a:lnTo>
                    <a:lnTo>
                      <a:pt x="6" y="152"/>
                    </a:lnTo>
                    <a:lnTo>
                      <a:pt x="106" y="154"/>
                    </a:lnTo>
                    <a:lnTo>
                      <a:pt x="108" y="144"/>
                    </a:lnTo>
                    <a:lnTo>
                      <a:pt x="102" y="136"/>
                    </a:lnTo>
                    <a:lnTo>
                      <a:pt x="90" y="0"/>
                    </a:lnTo>
                    <a:lnTo>
                      <a:pt x="120"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41" name="Freeform 114"/>
              <p:cNvSpPr>
                <a:spLocks/>
              </p:cNvSpPr>
              <p:nvPr/>
            </p:nvSpPr>
            <p:spPr bwMode="auto">
              <a:xfrm>
                <a:off x="4167872" y="3683868"/>
                <a:ext cx="180971" cy="129696"/>
              </a:xfrm>
              <a:custGeom>
                <a:avLst/>
                <a:gdLst/>
                <a:ahLst/>
                <a:cxnLst>
                  <a:cxn ang="0">
                    <a:pos x="44" y="62"/>
                  </a:cxn>
                  <a:cxn ang="0">
                    <a:pos x="44" y="84"/>
                  </a:cxn>
                  <a:cxn ang="0">
                    <a:pos x="30" y="78"/>
                  </a:cxn>
                  <a:cxn ang="0">
                    <a:pos x="20" y="86"/>
                  </a:cxn>
                  <a:cxn ang="0">
                    <a:pos x="0" y="72"/>
                  </a:cxn>
                  <a:cxn ang="0">
                    <a:pos x="4" y="50"/>
                  </a:cxn>
                  <a:cxn ang="0">
                    <a:pos x="14" y="48"/>
                  </a:cxn>
                  <a:cxn ang="0">
                    <a:pos x="24" y="24"/>
                  </a:cxn>
                  <a:cxn ang="0">
                    <a:pos x="32" y="28"/>
                  </a:cxn>
                  <a:cxn ang="0">
                    <a:pos x="50" y="10"/>
                  </a:cxn>
                  <a:cxn ang="0">
                    <a:pos x="74" y="0"/>
                  </a:cxn>
                  <a:cxn ang="0">
                    <a:pos x="94" y="0"/>
                  </a:cxn>
                  <a:cxn ang="0">
                    <a:pos x="90" y="8"/>
                  </a:cxn>
                  <a:cxn ang="0">
                    <a:pos x="92" y="14"/>
                  </a:cxn>
                  <a:cxn ang="0">
                    <a:pos x="104" y="28"/>
                  </a:cxn>
                  <a:cxn ang="0">
                    <a:pos x="102" y="34"/>
                  </a:cxn>
                  <a:cxn ang="0">
                    <a:pos x="120" y="44"/>
                  </a:cxn>
                  <a:cxn ang="0">
                    <a:pos x="120" y="58"/>
                  </a:cxn>
                  <a:cxn ang="0">
                    <a:pos x="104" y="62"/>
                  </a:cxn>
                  <a:cxn ang="0">
                    <a:pos x="82" y="62"/>
                  </a:cxn>
                  <a:cxn ang="0">
                    <a:pos x="44" y="62"/>
                  </a:cxn>
                </a:cxnLst>
                <a:rect l="0" t="0" r="r" b="b"/>
                <a:pathLst>
                  <a:path w="120" h="86">
                    <a:moveTo>
                      <a:pt x="44" y="62"/>
                    </a:moveTo>
                    <a:lnTo>
                      <a:pt x="44" y="84"/>
                    </a:lnTo>
                    <a:lnTo>
                      <a:pt x="30" y="78"/>
                    </a:lnTo>
                    <a:lnTo>
                      <a:pt x="20" y="86"/>
                    </a:lnTo>
                    <a:lnTo>
                      <a:pt x="0" y="72"/>
                    </a:lnTo>
                    <a:lnTo>
                      <a:pt x="4" y="50"/>
                    </a:lnTo>
                    <a:lnTo>
                      <a:pt x="14" y="48"/>
                    </a:lnTo>
                    <a:lnTo>
                      <a:pt x="24" y="24"/>
                    </a:lnTo>
                    <a:lnTo>
                      <a:pt x="32" y="28"/>
                    </a:lnTo>
                    <a:lnTo>
                      <a:pt x="50" y="10"/>
                    </a:lnTo>
                    <a:lnTo>
                      <a:pt x="74" y="0"/>
                    </a:lnTo>
                    <a:lnTo>
                      <a:pt x="94" y="0"/>
                    </a:lnTo>
                    <a:lnTo>
                      <a:pt x="90" y="8"/>
                    </a:lnTo>
                    <a:lnTo>
                      <a:pt x="92" y="14"/>
                    </a:lnTo>
                    <a:lnTo>
                      <a:pt x="104" y="28"/>
                    </a:lnTo>
                    <a:lnTo>
                      <a:pt x="102" y="34"/>
                    </a:lnTo>
                    <a:lnTo>
                      <a:pt x="120" y="44"/>
                    </a:lnTo>
                    <a:lnTo>
                      <a:pt x="120" y="58"/>
                    </a:lnTo>
                    <a:lnTo>
                      <a:pt x="104" y="62"/>
                    </a:lnTo>
                    <a:lnTo>
                      <a:pt x="82" y="62"/>
                    </a:lnTo>
                    <a:lnTo>
                      <a:pt x="44" y="62"/>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42" name="Freeform 115"/>
              <p:cNvSpPr>
                <a:spLocks/>
              </p:cNvSpPr>
              <p:nvPr/>
            </p:nvSpPr>
            <p:spPr bwMode="auto">
              <a:xfrm>
                <a:off x="4225179" y="3777370"/>
                <a:ext cx="90485" cy="150809"/>
              </a:xfrm>
              <a:custGeom>
                <a:avLst/>
                <a:gdLst/>
                <a:ahLst/>
                <a:cxnLst>
                  <a:cxn ang="0">
                    <a:pos x="60" y="80"/>
                  </a:cxn>
                  <a:cxn ang="0">
                    <a:pos x="48" y="86"/>
                  </a:cxn>
                  <a:cxn ang="0">
                    <a:pos x="36" y="96"/>
                  </a:cxn>
                  <a:cxn ang="0">
                    <a:pos x="20" y="100"/>
                  </a:cxn>
                  <a:cxn ang="0">
                    <a:pos x="8" y="94"/>
                  </a:cxn>
                  <a:cxn ang="0">
                    <a:pos x="0" y="72"/>
                  </a:cxn>
                  <a:cxn ang="0">
                    <a:pos x="10" y="50"/>
                  </a:cxn>
                  <a:cxn ang="0">
                    <a:pos x="6" y="22"/>
                  </a:cxn>
                  <a:cxn ang="0">
                    <a:pos x="6" y="0"/>
                  </a:cxn>
                  <a:cxn ang="0">
                    <a:pos x="44" y="0"/>
                  </a:cxn>
                  <a:cxn ang="0">
                    <a:pos x="56" y="18"/>
                  </a:cxn>
                  <a:cxn ang="0">
                    <a:pos x="52" y="30"/>
                  </a:cxn>
                  <a:cxn ang="0">
                    <a:pos x="54" y="40"/>
                  </a:cxn>
                  <a:cxn ang="0">
                    <a:pos x="56" y="48"/>
                  </a:cxn>
                  <a:cxn ang="0">
                    <a:pos x="60" y="80"/>
                  </a:cxn>
                </a:cxnLst>
                <a:rect l="0" t="0" r="r" b="b"/>
                <a:pathLst>
                  <a:path w="60" h="100">
                    <a:moveTo>
                      <a:pt x="60" y="80"/>
                    </a:moveTo>
                    <a:lnTo>
                      <a:pt x="48" y="86"/>
                    </a:lnTo>
                    <a:lnTo>
                      <a:pt x="36" y="96"/>
                    </a:lnTo>
                    <a:lnTo>
                      <a:pt x="20" y="100"/>
                    </a:lnTo>
                    <a:lnTo>
                      <a:pt x="8" y="94"/>
                    </a:lnTo>
                    <a:lnTo>
                      <a:pt x="0" y="72"/>
                    </a:lnTo>
                    <a:lnTo>
                      <a:pt x="10" y="50"/>
                    </a:lnTo>
                    <a:lnTo>
                      <a:pt x="6" y="22"/>
                    </a:lnTo>
                    <a:lnTo>
                      <a:pt x="6" y="0"/>
                    </a:lnTo>
                    <a:lnTo>
                      <a:pt x="44" y="0"/>
                    </a:lnTo>
                    <a:lnTo>
                      <a:pt x="56" y="18"/>
                    </a:lnTo>
                    <a:lnTo>
                      <a:pt x="52" y="30"/>
                    </a:lnTo>
                    <a:lnTo>
                      <a:pt x="54" y="40"/>
                    </a:lnTo>
                    <a:lnTo>
                      <a:pt x="56" y="48"/>
                    </a:lnTo>
                    <a:lnTo>
                      <a:pt x="60" y="8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43" name="Freeform 116"/>
              <p:cNvSpPr>
                <a:spLocks/>
              </p:cNvSpPr>
              <p:nvPr/>
            </p:nvSpPr>
            <p:spPr bwMode="auto">
              <a:xfrm>
                <a:off x="4098500" y="3792450"/>
                <a:ext cx="141760" cy="147793"/>
              </a:xfrm>
              <a:custGeom>
                <a:avLst/>
                <a:gdLst/>
                <a:ahLst/>
                <a:cxnLst>
                  <a:cxn ang="0">
                    <a:pos x="92" y="84"/>
                  </a:cxn>
                  <a:cxn ang="0">
                    <a:pos x="50" y="84"/>
                  </a:cxn>
                  <a:cxn ang="0">
                    <a:pos x="24" y="94"/>
                  </a:cxn>
                  <a:cxn ang="0">
                    <a:pos x="12" y="98"/>
                  </a:cxn>
                  <a:cxn ang="0">
                    <a:pos x="16" y="78"/>
                  </a:cxn>
                  <a:cxn ang="0">
                    <a:pos x="14" y="72"/>
                  </a:cxn>
                  <a:cxn ang="0">
                    <a:pos x="8" y="68"/>
                  </a:cxn>
                  <a:cxn ang="0">
                    <a:pos x="0" y="66"/>
                  </a:cxn>
                  <a:cxn ang="0">
                    <a:pos x="0" y="56"/>
                  </a:cxn>
                  <a:cxn ang="0">
                    <a:pos x="0" y="48"/>
                  </a:cxn>
                  <a:cxn ang="0">
                    <a:pos x="6" y="44"/>
                  </a:cxn>
                  <a:cxn ang="0">
                    <a:pos x="4" y="34"/>
                  </a:cxn>
                  <a:cxn ang="0">
                    <a:pos x="10" y="32"/>
                  </a:cxn>
                  <a:cxn ang="0">
                    <a:pos x="8" y="18"/>
                  </a:cxn>
                  <a:cxn ang="0">
                    <a:pos x="4" y="10"/>
                  </a:cxn>
                  <a:cxn ang="0">
                    <a:pos x="6" y="2"/>
                  </a:cxn>
                  <a:cxn ang="0">
                    <a:pos x="46" y="0"/>
                  </a:cxn>
                  <a:cxn ang="0">
                    <a:pos x="66" y="14"/>
                  </a:cxn>
                  <a:cxn ang="0">
                    <a:pos x="76" y="6"/>
                  </a:cxn>
                  <a:cxn ang="0">
                    <a:pos x="90" y="12"/>
                  </a:cxn>
                  <a:cxn ang="0">
                    <a:pos x="94" y="40"/>
                  </a:cxn>
                  <a:cxn ang="0">
                    <a:pos x="84" y="62"/>
                  </a:cxn>
                  <a:cxn ang="0">
                    <a:pos x="92" y="84"/>
                  </a:cxn>
                </a:cxnLst>
                <a:rect l="0" t="0" r="r" b="b"/>
                <a:pathLst>
                  <a:path w="94" h="98">
                    <a:moveTo>
                      <a:pt x="92" y="84"/>
                    </a:moveTo>
                    <a:lnTo>
                      <a:pt x="50" y="84"/>
                    </a:lnTo>
                    <a:lnTo>
                      <a:pt x="24" y="94"/>
                    </a:lnTo>
                    <a:lnTo>
                      <a:pt x="12" y="98"/>
                    </a:lnTo>
                    <a:lnTo>
                      <a:pt x="16" y="78"/>
                    </a:lnTo>
                    <a:lnTo>
                      <a:pt x="14" y="72"/>
                    </a:lnTo>
                    <a:lnTo>
                      <a:pt x="8" y="68"/>
                    </a:lnTo>
                    <a:lnTo>
                      <a:pt x="0" y="66"/>
                    </a:lnTo>
                    <a:lnTo>
                      <a:pt x="0" y="56"/>
                    </a:lnTo>
                    <a:lnTo>
                      <a:pt x="0" y="48"/>
                    </a:lnTo>
                    <a:lnTo>
                      <a:pt x="6" y="44"/>
                    </a:lnTo>
                    <a:lnTo>
                      <a:pt x="4" y="34"/>
                    </a:lnTo>
                    <a:lnTo>
                      <a:pt x="10" y="32"/>
                    </a:lnTo>
                    <a:lnTo>
                      <a:pt x="8" y="18"/>
                    </a:lnTo>
                    <a:lnTo>
                      <a:pt x="4" y="10"/>
                    </a:lnTo>
                    <a:lnTo>
                      <a:pt x="6" y="2"/>
                    </a:lnTo>
                    <a:lnTo>
                      <a:pt x="46" y="0"/>
                    </a:lnTo>
                    <a:lnTo>
                      <a:pt x="66" y="14"/>
                    </a:lnTo>
                    <a:lnTo>
                      <a:pt x="76" y="6"/>
                    </a:lnTo>
                    <a:lnTo>
                      <a:pt x="90" y="12"/>
                    </a:lnTo>
                    <a:lnTo>
                      <a:pt x="94" y="40"/>
                    </a:lnTo>
                    <a:lnTo>
                      <a:pt x="84" y="62"/>
                    </a:lnTo>
                    <a:lnTo>
                      <a:pt x="92" y="84"/>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44" name="Freeform 117"/>
              <p:cNvSpPr>
                <a:spLocks/>
              </p:cNvSpPr>
              <p:nvPr/>
            </p:nvSpPr>
            <p:spPr bwMode="auto">
              <a:xfrm>
                <a:off x="4529813" y="3988502"/>
                <a:ext cx="43735" cy="36194"/>
              </a:xfrm>
              <a:custGeom>
                <a:avLst/>
                <a:gdLst/>
                <a:ahLst/>
                <a:cxnLst>
                  <a:cxn ang="0">
                    <a:pos x="4" y="0"/>
                  </a:cxn>
                  <a:cxn ang="0">
                    <a:pos x="29" y="0"/>
                  </a:cxn>
                  <a:cxn ang="0">
                    <a:pos x="26" y="22"/>
                  </a:cxn>
                  <a:cxn ang="0">
                    <a:pos x="2" y="24"/>
                  </a:cxn>
                  <a:cxn ang="0">
                    <a:pos x="0" y="10"/>
                  </a:cxn>
                  <a:cxn ang="0">
                    <a:pos x="4" y="0"/>
                  </a:cxn>
                </a:cxnLst>
                <a:rect l="0" t="0" r="r" b="b"/>
                <a:pathLst>
                  <a:path w="29" h="24">
                    <a:moveTo>
                      <a:pt x="4" y="0"/>
                    </a:moveTo>
                    <a:lnTo>
                      <a:pt x="29" y="0"/>
                    </a:lnTo>
                    <a:lnTo>
                      <a:pt x="26" y="22"/>
                    </a:lnTo>
                    <a:lnTo>
                      <a:pt x="2" y="24"/>
                    </a:lnTo>
                    <a:lnTo>
                      <a:pt x="0" y="10"/>
                    </a:lnTo>
                    <a:lnTo>
                      <a:pt x="4"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45" name="Freeform 118"/>
              <p:cNvSpPr>
                <a:spLocks/>
              </p:cNvSpPr>
              <p:nvPr/>
            </p:nvSpPr>
            <p:spPr bwMode="auto">
              <a:xfrm>
                <a:off x="5336641" y="4332346"/>
                <a:ext cx="171922" cy="337812"/>
              </a:xfrm>
              <a:custGeom>
                <a:avLst/>
                <a:gdLst/>
                <a:ahLst/>
                <a:cxnLst>
                  <a:cxn ang="0">
                    <a:pos x="22" y="70"/>
                  </a:cxn>
                  <a:cxn ang="0">
                    <a:pos x="46" y="60"/>
                  </a:cxn>
                  <a:cxn ang="0">
                    <a:pos x="70" y="44"/>
                  </a:cxn>
                  <a:cxn ang="0">
                    <a:pos x="78" y="30"/>
                  </a:cxn>
                  <a:cxn ang="0">
                    <a:pos x="86" y="26"/>
                  </a:cxn>
                  <a:cxn ang="0">
                    <a:pos x="94" y="10"/>
                  </a:cxn>
                  <a:cxn ang="0">
                    <a:pos x="96" y="0"/>
                  </a:cxn>
                  <a:cxn ang="0">
                    <a:pos x="108" y="20"/>
                  </a:cxn>
                  <a:cxn ang="0">
                    <a:pos x="112" y="40"/>
                  </a:cxn>
                  <a:cxn ang="0">
                    <a:pos x="114" y="52"/>
                  </a:cxn>
                  <a:cxn ang="0">
                    <a:pos x="114" y="64"/>
                  </a:cxn>
                  <a:cxn ang="0">
                    <a:pos x="102" y="66"/>
                  </a:cxn>
                  <a:cxn ang="0">
                    <a:pos x="102" y="82"/>
                  </a:cxn>
                  <a:cxn ang="0">
                    <a:pos x="82" y="150"/>
                  </a:cxn>
                  <a:cxn ang="0">
                    <a:pos x="74" y="182"/>
                  </a:cxn>
                  <a:cxn ang="0">
                    <a:pos x="62" y="214"/>
                  </a:cxn>
                  <a:cxn ang="0">
                    <a:pos x="40" y="224"/>
                  </a:cxn>
                  <a:cxn ang="0">
                    <a:pos x="18" y="222"/>
                  </a:cxn>
                  <a:cxn ang="0">
                    <a:pos x="8" y="202"/>
                  </a:cxn>
                  <a:cxn ang="0">
                    <a:pos x="6" y="182"/>
                  </a:cxn>
                  <a:cxn ang="0">
                    <a:pos x="0" y="164"/>
                  </a:cxn>
                  <a:cxn ang="0">
                    <a:pos x="16" y="142"/>
                  </a:cxn>
                  <a:cxn ang="0">
                    <a:pos x="20" y="122"/>
                  </a:cxn>
                  <a:cxn ang="0">
                    <a:pos x="16" y="106"/>
                  </a:cxn>
                  <a:cxn ang="0">
                    <a:pos x="10" y="90"/>
                  </a:cxn>
                  <a:cxn ang="0">
                    <a:pos x="18" y="80"/>
                  </a:cxn>
                  <a:cxn ang="0">
                    <a:pos x="22" y="70"/>
                  </a:cxn>
                </a:cxnLst>
                <a:rect l="0" t="0" r="r" b="b"/>
                <a:pathLst>
                  <a:path w="114" h="224">
                    <a:moveTo>
                      <a:pt x="22" y="70"/>
                    </a:moveTo>
                    <a:lnTo>
                      <a:pt x="46" y="60"/>
                    </a:lnTo>
                    <a:lnTo>
                      <a:pt x="70" y="44"/>
                    </a:lnTo>
                    <a:lnTo>
                      <a:pt x="78" y="30"/>
                    </a:lnTo>
                    <a:lnTo>
                      <a:pt x="86" y="26"/>
                    </a:lnTo>
                    <a:lnTo>
                      <a:pt x="94" y="10"/>
                    </a:lnTo>
                    <a:lnTo>
                      <a:pt x="96" y="0"/>
                    </a:lnTo>
                    <a:lnTo>
                      <a:pt x="108" y="20"/>
                    </a:lnTo>
                    <a:lnTo>
                      <a:pt x="112" y="40"/>
                    </a:lnTo>
                    <a:lnTo>
                      <a:pt x="114" y="52"/>
                    </a:lnTo>
                    <a:lnTo>
                      <a:pt x="114" y="64"/>
                    </a:lnTo>
                    <a:lnTo>
                      <a:pt x="102" y="66"/>
                    </a:lnTo>
                    <a:lnTo>
                      <a:pt x="102" y="82"/>
                    </a:lnTo>
                    <a:lnTo>
                      <a:pt x="82" y="150"/>
                    </a:lnTo>
                    <a:lnTo>
                      <a:pt x="74" y="182"/>
                    </a:lnTo>
                    <a:lnTo>
                      <a:pt x="62" y="214"/>
                    </a:lnTo>
                    <a:lnTo>
                      <a:pt x="40" y="224"/>
                    </a:lnTo>
                    <a:lnTo>
                      <a:pt x="18" y="222"/>
                    </a:lnTo>
                    <a:lnTo>
                      <a:pt x="8" y="202"/>
                    </a:lnTo>
                    <a:lnTo>
                      <a:pt x="6" y="182"/>
                    </a:lnTo>
                    <a:lnTo>
                      <a:pt x="0" y="164"/>
                    </a:lnTo>
                    <a:lnTo>
                      <a:pt x="16" y="142"/>
                    </a:lnTo>
                    <a:lnTo>
                      <a:pt x="20" y="122"/>
                    </a:lnTo>
                    <a:lnTo>
                      <a:pt x="16" y="106"/>
                    </a:lnTo>
                    <a:lnTo>
                      <a:pt x="10" y="90"/>
                    </a:lnTo>
                    <a:lnTo>
                      <a:pt x="18" y="80"/>
                    </a:lnTo>
                    <a:lnTo>
                      <a:pt x="22" y="7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46" name="Freeform 119"/>
              <p:cNvSpPr>
                <a:spLocks/>
              </p:cNvSpPr>
              <p:nvPr/>
            </p:nvSpPr>
            <p:spPr bwMode="auto">
              <a:xfrm>
                <a:off x="4700228" y="4582689"/>
                <a:ext cx="392103" cy="328763"/>
              </a:xfrm>
              <a:custGeom>
                <a:avLst/>
                <a:gdLst/>
                <a:ahLst/>
                <a:cxnLst>
                  <a:cxn ang="0">
                    <a:pos x="0" y="108"/>
                  </a:cxn>
                  <a:cxn ang="0">
                    <a:pos x="2" y="104"/>
                  </a:cxn>
                  <a:cxn ang="0">
                    <a:pos x="6" y="102"/>
                  </a:cxn>
                  <a:cxn ang="0">
                    <a:pos x="8" y="102"/>
                  </a:cxn>
                  <a:cxn ang="0">
                    <a:pos x="14" y="110"/>
                  </a:cxn>
                  <a:cxn ang="0">
                    <a:pos x="22" y="114"/>
                  </a:cxn>
                  <a:cxn ang="0">
                    <a:pos x="38" y="114"/>
                  </a:cxn>
                  <a:cxn ang="0">
                    <a:pos x="54" y="104"/>
                  </a:cxn>
                  <a:cxn ang="0">
                    <a:pos x="54" y="46"/>
                  </a:cxn>
                  <a:cxn ang="0">
                    <a:pos x="66" y="58"/>
                  </a:cxn>
                  <a:cxn ang="0">
                    <a:pos x="66" y="78"/>
                  </a:cxn>
                  <a:cxn ang="0">
                    <a:pos x="82" y="78"/>
                  </a:cxn>
                  <a:cxn ang="0">
                    <a:pos x="96" y="66"/>
                  </a:cxn>
                  <a:cxn ang="0">
                    <a:pos x="100" y="54"/>
                  </a:cxn>
                  <a:cxn ang="0">
                    <a:pos x="110" y="54"/>
                  </a:cxn>
                  <a:cxn ang="0">
                    <a:pos x="120" y="62"/>
                  </a:cxn>
                  <a:cxn ang="0">
                    <a:pos x="140" y="60"/>
                  </a:cxn>
                  <a:cxn ang="0">
                    <a:pos x="148" y="46"/>
                  </a:cxn>
                  <a:cxn ang="0">
                    <a:pos x="186" y="6"/>
                  </a:cxn>
                  <a:cxn ang="0">
                    <a:pos x="196" y="6"/>
                  </a:cxn>
                  <a:cxn ang="0">
                    <a:pos x="198" y="0"/>
                  </a:cxn>
                  <a:cxn ang="0">
                    <a:pos x="228" y="2"/>
                  </a:cxn>
                  <a:cxn ang="0">
                    <a:pos x="236" y="8"/>
                  </a:cxn>
                  <a:cxn ang="0">
                    <a:pos x="244" y="32"/>
                  </a:cxn>
                  <a:cxn ang="0">
                    <a:pos x="244" y="68"/>
                  </a:cxn>
                  <a:cxn ang="0">
                    <a:pos x="244" y="78"/>
                  </a:cxn>
                  <a:cxn ang="0">
                    <a:pos x="260" y="80"/>
                  </a:cxn>
                  <a:cxn ang="0">
                    <a:pos x="254" y="90"/>
                  </a:cxn>
                  <a:cxn ang="0">
                    <a:pos x="254" y="104"/>
                  </a:cxn>
                  <a:cxn ang="0">
                    <a:pos x="246" y="110"/>
                  </a:cxn>
                  <a:cxn ang="0">
                    <a:pos x="230" y="130"/>
                  </a:cxn>
                  <a:cxn ang="0">
                    <a:pos x="224" y="142"/>
                  </a:cxn>
                  <a:cxn ang="0">
                    <a:pos x="210" y="160"/>
                  </a:cxn>
                  <a:cxn ang="0">
                    <a:pos x="188" y="176"/>
                  </a:cxn>
                  <a:cxn ang="0">
                    <a:pos x="164" y="198"/>
                  </a:cxn>
                  <a:cxn ang="0">
                    <a:pos x="142" y="202"/>
                  </a:cxn>
                  <a:cxn ang="0">
                    <a:pos x="128" y="208"/>
                  </a:cxn>
                  <a:cxn ang="0">
                    <a:pos x="110" y="206"/>
                  </a:cxn>
                  <a:cxn ang="0">
                    <a:pos x="88" y="206"/>
                  </a:cxn>
                  <a:cxn ang="0">
                    <a:pos x="70" y="212"/>
                  </a:cxn>
                  <a:cxn ang="0">
                    <a:pos x="50" y="218"/>
                  </a:cxn>
                  <a:cxn ang="0">
                    <a:pos x="34" y="210"/>
                  </a:cxn>
                  <a:cxn ang="0">
                    <a:pos x="28" y="198"/>
                  </a:cxn>
                  <a:cxn ang="0">
                    <a:pos x="20" y="184"/>
                  </a:cxn>
                  <a:cxn ang="0">
                    <a:pos x="30" y="172"/>
                  </a:cxn>
                  <a:cxn ang="0">
                    <a:pos x="22" y="158"/>
                  </a:cxn>
                  <a:cxn ang="0">
                    <a:pos x="12" y="144"/>
                  </a:cxn>
                  <a:cxn ang="0">
                    <a:pos x="6" y="122"/>
                  </a:cxn>
                  <a:cxn ang="0">
                    <a:pos x="0" y="108"/>
                  </a:cxn>
                </a:cxnLst>
                <a:rect l="0" t="0" r="r" b="b"/>
                <a:pathLst>
                  <a:path w="260" h="218">
                    <a:moveTo>
                      <a:pt x="0" y="108"/>
                    </a:moveTo>
                    <a:lnTo>
                      <a:pt x="2" y="104"/>
                    </a:lnTo>
                    <a:lnTo>
                      <a:pt x="6" y="102"/>
                    </a:lnTo>
                    <a:lnTo>
                      <a:pt x="8" y="102"/>
                    </a:lnTo>
                    <a:lnTo>
                      <a:pt x="14" y="110"/>
                    </a:lnTo>
                    <a:lnTo>
                      <a:pt x="22" y="114"/>
                    </a:lnTo>
                    <a:lnTo>
                      <a:pt x="38" y="114"/>
                    </a:lnTo>
                    <a:lnTo>
                      <a:pt x="54" y="104"/>
                    </a:lnTo>
                    <a:lnTo>
                      <a:pt x="54" y="46"/>
                    </a:lnTo>
                    <a:lnTo>
                      <a:pt x="66" y="58"/>
                    </a:lnTo>
                    <a:lnTo>
                      <a:pt x="66" y="78"/>
                    </a:lnTo>
                    <a:lnTo>
                      <a:pt x="82" y="78"/>
                    </a:lnTo>
                    <a:lnTo>
                      <a:pt x="96" y="66"/>
                    </a:lnTo>
                    <a:lnTo>
                      <a:pt x="100" y="54"/>
                    </a:lnTo>
                    <a:lnTo>
                      <a:pt x="110" y="54"/>
                    </a:lnTo>
                    <a:lnTo>
                      <a:pt x="120" y="62"/>
                    </a:lnTo>
                    <a:lnTo>
                      <a:pt x="140" y="60"/>
                    </a:lnTo>
                    <a:lnTo>
                      <a:pt x="148" y="46"/>
                    </a:lnTo>
                    <a:lnTo>
                      <a:pt x="186" y="6"/>
                    </a:lnTo>
                    <a:lnTo>
                      <a:pt x="196" y="6"/>
                    </a:lnTo>
                    <a:lnTo>
                      <a:pt x="198" y="0"/>
                    </a:lnTo>
                    <a:lnTo>
                      <a:pt x="228" y="2"/>
                    </a:lnTo>
                    <a:lnTo>
                      <a:pt x="236" y="8"/>
                    </a:lnTo>
                    <a:lnTo>
                      <a:pt x="244" y="32"/>
                    </a:lnTo>
                    <a:lnTo>
                      <a:pt x="244" y="68"/>
                    </a:lnTo>
                    <a:lnTo>
                      <a:pt x="244" y="78"/>
                    </a:lnTo>
                    <a:lnTo>
                      <a:pt x="260" y="80"/>
                    </a:lnTo>
                    <a:lnTo>
                      <a:pt x="254" y="90"/>
                    </a:lnTo>
                    <a:lnTo>
                      <a:pt x="254" y="104"/>
                    </a:lnTo>
                    <a:lnTo>
                      <a:pt x="246" y="110"/>
                    </a:lnTo>
                    <a:lnTo>
                      <a:pt x="230" y="130"/>
                    </a:lnTo>
                    <a:lnTo>
                      <a:pt x="224" y="142"/>
                    </a:lnTo>
                    <a:lnTo>
                      <a:pt x="210" y="160"/>
                    </a:lnTo>
                    <a:lnTo>
                      <a:pt x="188" y="176"/>
                    </a:lnTo>
                    <a:lnTo>
                      <a:pt x="164" y="198"/>
                    </a:lnTo>
                    <a:lnTo>
                      <a:pt x="142" y="202"/>
                    </a:lnTo>
                    <a:lnTo>
                      <a:pt x="128" y="208"/>
                    </a:lnTo>
                    <a:lnTo>
                      <a:pt x="110" y="206"/>
                    </a:lnTo>
                    <a:lnTo>
                      <a:pt x="88" y="206"/>
                    </a:lnTo>
                    <a:lnTo>
                      <a:pt x="70" y="212"/>
                    </a:lnTo>
                    <a:lnTo>
                      <a:pt x="50" y="218"/>
                    </a:lnTo>
                    <a:lnTo>
                      <a:pt x="34" y="210"/>
                    </a:lnTo>
                    <a:lnTo>
                      <a:pt x="28" y="198"/>
                    </a:lnTo>
                    <a:lnTo>
                      <a:pt x="20" y="184"/>
                    </a:lnTo>
                    <a:lnTo>
                      <a:pt x="30" y="172"/>
                    </a:lnTo>
                    <a:lnTo>
                      <a:pt x="22" y="158"/>
                    </a:lnTo>
                    <a:lnTo>
                      <a:pt x="12" y="144"/>
                    </a:lnTo>
                    <a:lnTo>
                      <a:pt x="6" y="122"/>
                    </a:lnTo>
                    <a:lnTo>
                      <a:pt x="0" y="108"/>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47" name="Freeform 120"/>
              <p:cNvSpPr>
                <a:spLocks/>
              </p:cNvSpPr>
              <p:nvPr/>
            </p:nvSpPr>
            <p:spPr bwMode="auto">
              <a:xfrm>
                <a:off x="4908344" y="4425848"/>
                <a:ext cx="180971" cy="159857"/>
              </a:xfrm>
              <a:custGeom>
                <a:avLst/>
                <a:gdLst/>
                <a:ahLst/>
                <a:cxnLst>
                  <a:cxn ang="0">
                    <a:pos x="60" y="104"/>
                  </a:cxn>
                  <a:cxn ang="0">
                    <a:pos x="58" y="98"/>
                  </a:cxn>
                  <a:cxn ang="0">
                    <a:pos x="44" y="96"/>
                  </a:cxn>
                  <a:cxn ang="0">
                    <a:pos x="36" y="76"/>
                  </a:cxn>
                  <a:cxn ang="0">
                    <a:pos x="12" y="64"/>
                  </a:cxn>
                  <a:cxn ang="0">
                    <a:pos x="8" y="48"/>
                  </a:cxn>
                  <a:cxn ang="0">
                    <a:pos x="0" y="36"/>
                  </a:cxn>
                  <a:cxn ang="0">
                    <a:pos x="28" y="34"/>
                  </a:cxn>
                  <a:cxn ang="0">
                    <a:pos x="42" y="16"/>
                  </a:cxn>
                  <a:cxn ang="0">
                    <a:pos x="54" y="14"/>
                  </a:cxn>
                  <a:cxn ang="0">
                    <a:pos x="62" y="0"/>
                  </a:cxn>
                  <a:cxn ang="0">
                    <a:pos x="78" y="0"/>
                  </a:cxn>
                  <a:cxn ang="0">
                    <a:pos x="118" y="14"/>
                  </a:cxn>
                  <a:cxn ang="0">
                    <a:pos x="120" y="42"/>
                  </a:cxn>
                  <a:cxn ang="0">
                    <a:pos x="120" y="72"/>
                  </a:cxn>
                  <a:cxn ang="0">
                    <a:pos x="112" y="90"/>
                  </a:cxn>
                  <a:cxn ang="0">
                    <a:pos x="90" y="106"/>
                  </a:cxn>
                  <a:cxn ang="0">
                    <a:pos x="60" y="104"/>
                  </a:cxn>
                </a:cxnLst>
                <a:rect l="0" t="0" r="r" b="b"/>
                <a:pathLst>
                  <a:path w="120" h="106">
                    <a:moveTo>
                      <a:pt x="60" y="104"/>
                    </a:moveTo>
                    <a:lnTo>
                      <a:pt x="58" y="98"/>
                    </a:lnTo>
                    <a:lnTo>
                      <a:pt x="44" y="96"/>
                    </a:lnTo>
                    <a:lnTo>
                      <a:pt x="36" y="76"/>
                    </a:lnTo>
                    <a:lnTo>
                      <a:pt x="12" y="64"/>
                    </a:lnTo>
                    <a:lnTo>
                      <a:pt x="8" y="48"/>
                    </a:lnTo>
                    <a:lnTo>
                      <a:pt x="0" y="36"/>
                    </a:lnTo>
                    <a:lnTo>
                      <a:pt x="28" y="34"/>
                    </a:lnTo>
                    <a:lnTo>
                      <a:pt x="42" y="16"/>
                    </a:lnTo>
                    <a:lnTo>
                      <a:pt x="54" y="14"/>
                    </a:lnTo>
                    <a:lnTo>
                      <a:pt x="62" y="0"/>
                    </a:lnTo>
                    <a:lnTo>
                      <a:pt x="78" y="0"/>
                    </a:lnTo>
                    <a:lnTo>
                      <a:pt x="118" y="14"/>
                    </a:lnTo>
                    <a:lnTo>
                      <a:pt x="120" y="42"/>
                    </a:lnTo>
                    <a:lnTo>
                      <a:pt x="120" y="72"/>
                    </a:lnTo>
                    <a:lnTo>
                      <a:pt x="112" y="90"/>
                    </a:lnTo>
                    <a:lnTo>
                      <a:pt x="90" y="106"/>
                    </a:lnTo>
                    <a:lnTo>
                      <a:pt x="60" y="104"/>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48" name="Freeform 121"/>
              <p:cNvSpPr>
                <a:spLocks/>
              </p:cNvSpPr>
              <p:nvPr/>
            </p:nvSpPr>
            <p:spPr bwMode="auto">
              <a:xfrm>
                <a:off x="4781665" y="4480139"/>
                <a:ext cx="217165" cy="220181"/>
              </a:xfrm>
              <a:custGeom>
                <a:avLst/>
                <a:gdLst/>
                <a:ahLst/>
                <a:cxnLst>
                  <a:cxn ang="0">
                    <a:pos x="0" y="114"/>
                  </a:cxn>
                  <a:cxn ang="0">
                    <a:pos x="0" y="66"/>
                  </a:cxn>
                  <a:cxn ang="0">
                    <a:pos x="14" y="66"/>
                  </a:cxn>
                  <a:cxn ang="0">
                    <a:pos x="16" y="4"/>
                  </a:cxn>
                  <a:cxn ang="0">
                    <a:pos x="50" y="0"/>
                  </a:cxn>
                  <a:cxn ang="0">
                    <a:pos x="56" y="8"/>
                  </a:cxn>
                  <a:cxn ang="0">
                    <a:pos x="84" y="0"/>
                  </a:cxn>
                  <a:cxn ang="0">
                    <a:pos x="92" y="12"/>
                  </a:cxn>
                  <a:cxn ang="0">
                    <a:pos x="96" y="28"/>
                  </a:cxn>
                  <a:cxn ang="0">
                    <a:pos x="120" y="40"/>
                  </a:cxn>
                  <a:cxn ang="0">
                    <a:pos x="128" y="60"/>
                  </a:cxn>
                  <a:cxn ang="0">
                    <a:pos x="142" y="62"/>
                  </a:cxn>
                  <a:cxn ang="0">
                    <a:pos x="144" y="70"/>
                  </a:cxn>
                  <a:cxn ang="0">
                    <a:pos x="142" y="74"/>
                  </a:cxn>
                  <a:cxn ang="0">
                    <a:pos x="132" y="74"/>
                  </a:cxn>
                  <a:cxn ang="0">
                    <a:pos x="94" y="114"/>
                  </a:cxn>
                  <a:cxn ang="0">
                    <a:pos x="86" y="128"/>
                  </a:cxn>
                  <a:cxn ang="0">
                    <a:pos x="66" y="130"/>
                  </a:cxn>
                  <a:cxn ang="0">
                    <a:pos x="56" y="122"/>
                  </a:cxn>
                  <a:cxn ang="0">
                    <a:pos x="46" y="122"/>
                  </a:cxn>
                  <a:cxn ang="0">
                    <a:pos x="42" y="134"/>
                  </a:cxn>
                  <a:cxn ang="0">
                    <a:pos x="28" y="146"/>
                  </a:cxn>
                  <a:cxn ang="0">
                    <a:pos x="12" y="146"/>
                  </a:cxn>
                  <a:cxn ang="0">
                    <a:pos x="12" y="126"/>
                  </a:cxn>
                  <a:cxn ang="0">
                    <a:pos x="0" y="114"/>
                  </a:cxn>
                </a:cxnLst>
                <a:rect l="0" t="0" r="r" b="b"/>
                <a:pathLst>
                  <a:path w="144" h="146">
                    <a:moveTo>
                      <a:pt x="0" y="114"/>
                    </a:moveTo>
                    <a:lnTo>
                      <a:pt x="0" y="66"/>
                    </a:lnTo>
                    <a:lnTo>
                      <a:pt x="14" y="66"/>
                    </a:lnTo>
                    <a:lnTo>
                      <a:pt x="16" y="4"/>
                    </a:lnTo>
                    <a:lnTo>
                      <a:pt x="50" y="0"/>
                    </a:lnTo>
                    <a:lnTo>
                      <a:pt x="56" y="8"/>
                    </a:lnTo>
                    <a:lnTo>
                      <a:pt x="84" y="0"/>
                    </a:lnTo>
                    <a:lnTo>
                      <a:pt x="92" y="12"/>
                    </a:lnTo>
                    <a:lnTo>
                      <a:pt x="96" y="28"/>
                    </a:lnTo>
                    <a:lnTo>
                      <a:pt x="120" y="40"/>
                    </a:lnTo>
                    <a:lnTo>
                      <a:pt x="128" y="60"/>
                    </a:lnTo>
                    <a:lnTo>
                      <a:pt x="142" y="62"/>
                    </a:lnTo>
                    <a:lnTo>
                      <a:pt x="144" y="70"/>
                    </a:lnTo>
                    <a:lnTo>
                      <a:pt x="142" y="74"/>
                    </a:lnTo>
                    <a:lnTo>
                      <a:pt x="132" y="74"/>
                    </a:lnTo>
                    <a:lnTo>
                      <a:pt x="94" y="114"/>
                    </a:lnTo>
                    <a:lnTo>
                      <a:pt x="86" y="128"/>
                    </a:lnTo>
                    <a:lnTo>
                      <a:pt x="66" y="130"/>
                    </a:lnTo>
                    <a:lnTo>
                      <a:pt x="56" y="122"/>
                    </a:lnTo>
                    <a:lnTo>
                      <a:pt x="46" y="122"/>
                    </a:lnTo>
                    <a:lnTo>
                      <a:pt x="42" y="134"/>
                    </a:lnTo>
                    <a:lnTo>
                      <a:pt x="28" y="146"/>
                    </a:lnTo>
                    <a:lnTo>
                      <a:pt x="12" y="146"/>
                    </a:lnTo>
                    <a:lnTo>
                      <a:pt x="12" y="126"/>
                    </a:lnTo>
                    <a:lnTo>
                      <a:pt x="0" y="114"/>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49" name="Freeform 122"/>
              <p:cNvSpPr>
                <a:spLocks/>
              </p:cNvSpPr>
              <p:nvPr/>
            </p:nvSpPr>
            <p:spPr bwMode="auto">
              <a:xfrm>
                <a:off x="4591645" y="4465058"/>
                <a:ext cx="214149" cy="289553"/>
              </a:xfrm>
              <a:custGeom>
                <a:avLst/>
                <a:gdLst/>
                <a:ahLst/>
                <a:cxnLst>
                  <a:cxn ang="0">
                    <a:pos x="0" y="0"/>
                  </a:cxn>
                  <a:cxn ang="0">
                    <a:pos x="98" y="0"/>
                  </a:cxn>
                  <a:cxn ang="0">
                    <a:pos x="106" y="6"/>
                  </a:cxn>
                  <a:cxn ang="0">
                    <a:pos x="134" y="8"/>
                  </a:cxn>
                  <a:cxn ang="0">
                    <a:pos x="142" y="14"/>
                  </a:cxn>
                  <a:cxn ang="0">
                    <a:pos x="140" y="76"/>
                  </a:cxn>
                  <a:cxn ang="0">
                    <a:pos x="126" y="76"/>
                  </a:cxn>
                  <a:cxn ang="0">
                    <a:pos x="126" y="182"/>
                  </a:cxn>
                  <a:cxn ang="0">
                    <a:pos x="110" y="192"/>
                  </a:cxn>
                  <a:cxn ang="0">
                    <a:pos x="94" y="192"/>
                  </a:cxn>
                  <a:cxn ang="0">
                    <a:pos x="86" y="188"/>
                  </a:cxn>
                  <a:cxn ang="0">
                    <a:pos x="80" y="180"/>
                  </a:cxn>
                  <a:cxn ang="0">
                    <a:pos x="72" y="186"/>
                  </a:cxn>
                  <a:cxn ang="0">
                    <a:pos x="52" y="164"/>
                  </a:cxn>
                  <a:cxn ang="0">
                    <a:pos x="44" y="126"/>
                  </a:cxn>
                  <a:cxn ang="0">
                    <a:pos x="38" y="114"/>
                  </a:cxn>
                  <a:cxn ang="0">
                    <a:pos x="38" y="82"/>
                  </a:cxn>
                  <a:cxn ang="0">
                    <a:pos x="12" y="36"/>
                  </a:cxn>
                  <a:cxn ang="0">
                    <a:pos x="0" y="16"/>
                  </a:cxn>
                  <a:cxn ang="0">
                    <a:pos x="0" y="0"/>
                  </a:cxn>
                </a:cxnLst>
                <a:rect l="0" t="0" r="r" b="b"/>
                <a:pathLst>
                  <a:path w="142" h="192">
                    <a:moveTo>
                      <a:pt x="0" y="0"/>
                    </a:moveTo>
                    <a:lnTo>
                      <a:pt x="98" y="0"/>
                    </a:lnTo>
                    <a:lnTo>
                      <a:pt x="106" y="6"/>
                    </a:lnTo>
                    <a:lnTo>
                      <a:pt x="134" y="8"/>
                    </a:lnTo>
                    <a:lnTo>
                      <a:pt x="142" y="14"/>
                    </a:lnTo>
                    <a:lnTo>
                      <a:pt x="140" y="76"/>
                    </a:lnTo>
                    <a:lnTo>
                      <a:pt x="126" y="76"/>
                    </a:lnTo>
                    <a:lnTo>
                      <a:pt x="126" y="182"/>
                    </a:lnTo>
                    <a:lnTo>
                      <a:pt x="110" y="192"/>
                    </a:lnTo>
                    <a:lnTo>
                      <a:pt x="94" y="192"/>
                    </a:lnTo>
                    <a:lnTo>
                      <a:pt x="86" y="188"/>
                    </a:lnTo>
                    <a:lnTo>
                      <a:pt x="80" y="180"/>
                    </a:lnTo>
                    <a:lnTo>
                      <a:pt x="72" y="186"/>
                    </a:lnTo>
                    <a:lnTo>
                      <a:pt x="52" y="164"/>
                    </a:lnTo>
                    <a:lnTo>
                      <a:pt x="44" y="126"/>
                    </a:lnTo>
                    <a:lnTo>
                      <a:pt x="38" y="114"/>
                    </a:lnTo>
                    <a:lnTo>
                      <a:pt x="38" y="82"/>
                    </a:lnTo>
                    <a:lnTo>
                      <a:pt x="12" y="36"/>
                    </a:lnTo>
                    <a:lnTo>
                      <a:pt x="0" y="16"/>
                    </a:lnTo>
                    <a:lnTo>
                      <a:pt x="0"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50" name="Freeform 123"/>
              <p:cNvSpPr>
                <a:spLocks/>
              </p:cNvSpPr>
              <p:nvPr/>
            </p:nvSpPr>
            <p:spPr bwMode="auto">
              <a:xfrm>
                <a:off x="5032007" y="4296152"/>
                <a:ext cx="244310" cy="407184"/>
              </a:xfrm>
              <a:custGeom>
                <a:avLst/>
                <a:gdLst/>
                <a:ahLst/>
                <a:cxnLst>
                  <a:cxn ang="0">
                    <a:pos x="0" y="88"/>
                  </a:cxn>
                  <a:cxn ang="0">
                    <a:pos x="0" y="72"/>
                  </a:cxn>
                  <a:cxn ang="0">
                    <a:pos x="50" y="64"/>
                  </a:cxn>
                  <a:cxn ang="0">
                    <a:pos x="66" y="64"/>
                  </a:cxn>
                  <a:cxn ang="0">
                    <a:pos x="64" y="94"/>
                  </a:cxn>
                  <a:cxn ang="0">
                    <a:pos x="76" y="106"/>
                  </a:cxn>
                  <a:cxn ang="0">
                    <a:pos x="86" y="92"/>
                  </a:cxn>
                  <a:cxn ang="0">
                    <a:pos x="84" y="64"/>
                  </a:cxn>
                  <a:cxn ang="0">
                    <a:pos x="70" y="48"/>
                  </a:cxn>
                  <a:cxn ang="0">
                    <a:pos x="64" y="32"/>
                  </a:cxn>
                  <a:cxn ang="0">
                    <a:pos x="68" y="16"/>
                  </a:cxn>
                  <a:cxn ang="0">
                    <a:pos x="90" y="18"/>
                  </a:cxn>
                  <a:cxn ang="0">
                    <a:pos x="116" y="20"/>
                  </a:cxn>
                  <a:cxn ang="0">
                    <a:pos x="142" y="10"/>
                  </a:cxn>
                  <a:cxn ang="0">
                    <a:pos x="158" y="0"/>
                  </a:cxn>
                  <a:cxn ang="0">
                    <a:pos x="158" y="40"/>
                  </a:cxn>
                  <a:cxn ang="0">
                    <a:pos x="162" y="80"/>
                  </a:cxn>
                  <a:cxn ang="0">
                    <a:pos x="144" y="98"/>
                  </a:cxn>
                  <a:cxn ang="0">
                    <a:pos x="112" y="118"/>
                  </a:cxn>
                  <a:cxn ang="0">
                    <a:pos x="76" y="150"/>
                  </a:cxn>
                  <a:cxn ang="0">
                    <a:pos x="68" y="154"/>
                  </a:cxn>
                  <a:cxn ang="0">
                    <a:pos x="70" y="168"/>
                  </a:cxn>
                  <a:cxn ang="0">
                    <a:pos x="80" y="196"/>
                  </a:cxn>
                  <a:cxn ang="0">
                    <a:pos x="76" y="228"/>
                  </a:cxn>
                  <a:cxn ang="0">
                    <a:pos x="38" y="248"/>
                  </a:cxn>
                  <a:cxn ang="0">
                    <a:pos x="34" y="256"/>
                  </a:cxn>
                  <a:cxn ang="0">
                    <a:pos x="38" y="264"/>
                  </a:cxn>
                  <a:cxn ang="0">
                    <a:pos x="40" y="270"/>
                  </a:cxn>
                  <a:cxn ang="0">
                    <a:pos x="24" y="268"/>
                  </a:cxn>
                  <a:cxn ang="0">
                    <a:pos x="24" y="258"/>
                  </a:cxn>
                  <a:cxn ang="0">
                    <a:pos x="24" y="222"/>
                  </a:cxn>
                  <a:cxn ang="0">
                    <a:pos x="16" y="198"/>
                  </a:cxn>
                  <a:cxn ang="0">
                    <a:pos x="8" y="192"/>
                  </a:cxn>
                  <a:cxn ang="0">
                    <a:pos x="30" y="176"/>
                  </a:cxn>
                  <a:cxn ang="0">
                    <a:pos x="38" y="158"/>
                  </a:cxn>
                  <a:cxn ang="0">
                    <a:pos x="38" y="128"/>
                  </a:cxn>
                  <a:cxn ang="0">
                    <a:pos x="36" y="100"/>
                  </a:cxn>
                  <a:cxn ang="0">
                    <a:pos x="0" y="88"/>
                  </a:cxn>
                </a:cxnLst>
                <a:rect l="0" t="0" r="r" b="b"/>
                <a:pathLst>
                  <a:path w="162" h="270">
                    <a:moveTo>
                      <a:pt x="0" y="88"/>
                    </a:moveTo>
                    <a:lnTo>
                      <a:pt x="0" y="72"/>
                    </a:lnTo>
                    <a:lnTo>
                      <a:pt x="50" y="64"/>
                    </a:lnTo>
                    <a:lnTo>
                      <a:pt x="66" y="64"/>
                    </a:lnTo>
                    <a:lnTo>
                      <a:pt x="64" y="94"/>
                    </a:lnTo>
                    <a:lnTo>
                      <a:pt x="76" y="106"/>
                    </a:lnTo>
                    <a:lnTo>
                      <a:pt x="86" y="92"/>
                    </a:lnTo>
                    <a:lnTo>
                      <a:pt x="84" y="64"/>
                    </a:lnTo>
                    <a:lnTo>
                      <a:pt x="70" y="48"/>
                    </a:lnTo>
                    <a:lnTo>
                      <a:pt x="64" y="32"/>
                    </a:lnTo>
                    <a:lnTo>
                      <a:pt x="68" y="16"/>
                    </a:lnTo>
                    <a:lnTo>
                      <a:pt x="90" y="18"/>
                    </a:lnTo>
                    <a:lnTo>
                      <a:pt x="116" y="20"/>
                    </a:lnTo>
                    <a:lnTo>
                      <a:pt x="142" y="10"/>
                    </a:lnTo>
                    <a:lnTo>
                      <a:pt x="158" y="0"/>
                    </a:lnTo>
                    <a:lnTo>
                      <a:pt x="158" y="40"/>
                    </a:lnTo>
                    <a:lnTo>
                      <a:pt x="162" y="80"/>
                    </a:lnTo>
                    <a:lnTo>
                      <a:pt x="144" y="98"/>
                    </a:lnTo>
                    <a:lnTo>
                      <a:pt x="112" y="118"/>
                    </a:lnTo>
                    <a:lnTo>
                      <a:pt x="76" y="150"/>
                    </a:lnTo>
                    <a:lnTo>
                      <a:pt x="68" y="154"/>
                    </a:lnTo>
                    <a:lnTo>
                      <a:pt x="70" y="168"/>
                    </a:lnTo>
                    <a:lnTo>
                      <a:pt x="80" y="196"/>
                    </a:lnTo>
                    <a:lnTo>
                      <a:pt x="76" y="228"/>
                    </a:lnTo>
                    <a:lnTo>
                      <a:pt x="38" y="248"/>
                    </a:lnTo>
                    <a:lnTo>
                      <a:pt x="34" y="256"/>
                    </a:lnTo>
                    <a:lnTo>
                      <a:pt x="38" y="264"/>
                    </a:lnTo>
                    <a:lnTo>
                      <a:pt x="40" y="270"/>
                    </a:lnTo>
                    <a:lnTo>
                      <a:pt x="24" y="268"/>
                    </a:lnTo>
                    <a:lnTo>
                      <a:pt x="24" y="258"/>
                    </a:lnTo>
                    <a:lnTo>
                      <a:pt x="24" y="222"/>
                    </a:lnTo>
                    <a:lnTo>
                      <a:pt x="16" y="198"/>
                    </a:lnTo>
                    <a:lnTo>
                      <a:pt x="8" y="192"/>
                    </a:lnTo>
                    <a:lnTo>
                      <a:pt x="30" y="176"/>
                    </a:lnTo>
                    <a:lnTo>
                      <a:pt x="38" y="158"/>
                    </a:lnTo>
                    <a:lnTo>
                      <a:pt x="38" y="128"/>
                    </a:lnTo>
                    <a:lnTo>
                      <a:pt x="36" y="100"/>
                    </a:lnTo>
                    <a:lnTo>
                      <a:pt x="0" y="88"/>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51" name="Freeform 124"/>
              <p:cNvSpPr>
                <a:spLocks/>
              </p:cNvSpPr>
              <p:nvPr/>
            </p:nvSpPr>
            <p:spPr bwMode="auto">
              <a:xfrm>
                <a:off x="5086299" y="4275039"/>
                <a:ext cx="75404" cy="180971"/>
              </a:xfrm>
              <a:custGeom>
                <a:avLst/>
                <a:gdLst/>
                <a:ahLst/>
                <a:cxnLst>
                  <a:cxn ang="0">
                    <a:pos x="4" y="50"/>
                  </a:cxn>
                  <a:cxn ang="0">
                    <a:pos x="10" y="44"/>
                  </a:cxn>
                  <a:cxn ang="0">
                    <a:pos x="12" y="18"/>
                  </a:cxn>
                  <a:cxn ang="0">
                    <a:pos x="14" y="14"/>
                  </a:cxn>
                  <a:cxn ang="0">
                    <a:pos x="8" y="0"/>
                  </a:cxn>
                  <a:cxn ang="0">
                    <a:pos x="22" y="0"/>
                  </a:cxn>
                  <a:cxn ang="0">
                    <a:pos x="30" y="12"/>
                  </a:cxn>
                  <a:cxn ang="0">
                    <a:pos x="32" y="30"/>
                  </a:cxn>
                  <a:cxn ang="0">
                    <a:pos x="28" y="46"/>
                  </a:cxn>
                  <a:cxn ang="0">
                    <a:pos x="34" y="62"/>
                  </a:cxn>
                  <a:cxn ang="0">
                    <a:pos x="48" y="78"/>
                  </a:cxn>
                  <a:cxn ang="0">
                    <a:pos x="50" y="106"/>
                  </a:cxn>
                  <a:cxn ang="0">
                    <a:pos x="40" y="120"/>
                  </a:cxn>
                  <a:cxn ang="0">
                    <a:pos x="28" y="108"/>
                  </a:cxn>
                  <a:cxn ang="0">
                    <a:pos x="30" y="78"/>
                  </a:cxn>
                  <a:cxn ang="0">
                    <a:pos x="10" y="78"/>
                  </a:cxn>
                  <a:cxn ang="0">
                    <a:pos x="0" y="64"/>
                  </a:cxn>
                  <a:cxn ang="0">
                    <a:pos x="4" y="50"/>
                  </a:cxn>
                </a:cxnLst>
                <a:rect l="0" t="0" r="r" b="b"/>
                <a:pathLst>
                  <a:path w="50" h="120">
                    <a:moveTo>
                      <a:pt x="4" y="50"/>
                    </a:moveTo>
                    <a:lnTo>
                      <a:pt x="10" y="44"/>
                    </a:lnTo>
                    <a:lnTo>
                      <a:pt x="12" y="18"/>
                    </a:lnTo>
                    <a:lnTo>
                      <a:pt x="14" y="14"/>
                    </a:lnTo>
                    <a:lnTo>
                      <a:pt x="8" y="0"/>
                    </a:lnTo>
                    <a:lnTo>
                      <a:pt x="22" y="0"/>
                    </a:lnTo>
                    <a:lnTo>
                      <a:pt x="30" y="12"/>
                    </a:lnTo>
                    <a:lnTo>
                      <a:pt x="32" y="30"/>
                    </a:lnTo>
                    <a:lnTo>
                      <a:pt x="28" y="46"/>
                    </a:lnTo>
                    <a:lnTo>
                      <a:pt x="34" y="62"/>
                    </a:lnTo>
                    <a:lnTo>
                      <a:pt x="48" y="78"/>
                    </a:lnTo>
                    <a:lnTo>
                      <a:pt x="50" y="106"/>
                    </a:lnTo>
                    <a:lnTo>
                      <a:pt x="40" y="120"/>
                    </a:lnTo>
                    <a:lnTo>
                      <a:pt x="28" y="108"/>
                    </a:lnTo>
                    <a:lnTo>
                      <a:pt x="30" y="78"/>
                    </a:lnTo>
                    <a:lnTo>
                      <a:pt x="10" y="78"/>
                    </a:lnTo>
                    <a:lnTo>
                      <a:pt x="0" y="64"/>
                    </a:lnTo>
                    <a:lnTo>
                      <a:pt x="4" y="5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52" name="Freeform 125"/>
              <p:cNvSpPr>
                <a:spLocks/>
              </p:cNvSpPr>
              <p:nvPr/>
            </p:nvSpPr>
            <p:spPr bwMode="auto">
              <a:xfrm>
                <a:off x="4829923" y="4244877"/>
                <a:ext cx="277488" cy="235262"/>
              </a:xfrm>
              <a:custGeom>
                <a:avLst/>
                <a:gdLst/>
                <a:ahLst/>
                <a:cxnLst>
                  <a:cxn ang="0">
                    <a:pos x="52" y="156"/>
                  </a:cxn>
                  <a:cxn ang="0">
                    <a:pos x="46" y="150"/>
                  </a:cxn>
                  <a:cxn ang="0">
                    <a:pos x="20" y="148"/>
                  </a:cxn>
                  <a:cxn ang="0">
                    <a:pos x="2" y="128"/>
                  </a:cxn>
                  <a:cxn ang="0">
                    <a:pos x="0" y="76"/>
                  </a:cxn>
                  <a:cxn ang="0">
                    <a:pos x="30" y="76"/>
                  </a:cxn>
                  <a:cxn ang="0">
                    <a:pos x="30" y="42"/>
                  </a:cxn>
                  <a:cxn ang="0">
                    <a:pos x="48" y="50"/>
                  </a:cxn>
                  <a:cxn ang="0">
                    <a:pos x="68" y="58"/>
                  </a:cxn>
                  <a:cxn ang="0">
                    <a:pos x="82" y="52"/>
                  </a:cxn>
                  <a:cxn ang="0">
                    <a:pos x="90" y="64"/>
                  </a:cxn>
                  <a:cxn ang="0">
                    <a:pos x="102" y="70"/>
                  </a:cxn>
                  <a:cxn ang="0">
                    <a:pos x="110" y="82"/>
                  </a:cxn>
                  <a:cxn ang="0">
                    <a:pos x="124" y="82"/>
                  </a:cxn>
                  <a:cxn ang="0">
                    <a:pos x="124" y="64"/>
                  </a:cxn>
                  <a:cxn ang="0">
                    <a:pos x="110" y="58"/>
                  </a:cxn>
                  <a:cxn ang="0">
                    <a:pos x="100" y="48"/>
                  </a:cxn>
                  <a:cxn ang="0">
                    <a:pos x="104" y="26"/>
                  </a:cxn>
                  <a:cxn ang="0">
                    <a:pos x="102" y="8"/>
                  </a:cxn>
                  <a:cxn ang="0">
                    <a:pos x="118" y="0"/>
                  </a:cxn>
                  <a:cxn ang="0">
                    <a:pos x="136" y="0"/>
                  </a:cxn>
                  <a:cxn ang="0">
                    <a:pos x="178" y="20"/>
                  </a:cxn>
                  <a:cxn ang="0">
                    <a:pos x="184" y="34"/>
                  </a:cxn>
                  <a:cxn ang="0">
                    <a:pos x="180" y="40"/>
                  </a:cxn>
                  <a:cxn ang="0">
                    <a:pos x="180" y="64"/>
                  </a:cxn>
                  <a:cxn ang="0">
                    <a:pos x="174" y="70"/>
                  </a:cxn>
                  <a:cxn ang="0">
                    <a:pos x="170" y="84"/>
                  </a:cxn>
                  <a:cxn ang="0">
                    <a:pos x="180" y="98"/>
                  </a:cxn>
                  <a:cxn ang="0">
                    <a:pos x="134" y="106"/>
                  </a:cxn>
                  <a:cxn ang="0">
                    <a:pos x="134" y="122"/>
                  </a:cxn>
                  <a:cxn ang="0">
                    <a:pos x="114" y="120"/>
                  </a:cxn>
                  <a:cxn ang="0">
                    <a:pos x="106" y="134"/>
                  </a:cxn>
                  <a:cxn ang="0">
                    <a:pos x="94" y="136"/>
                  </a:cxn>
                  <a:cxn ang="0">
                    <a:pos x="80" y="154"/>
                  </a:cxn>
                  <a:cxn ang="0">
                    <a:pos x="52" y="156"/>
                  </a:cxn>
                </a:cxnLst>
                <a:rect l="0" t="0" r="r" b="b"/>
                <a:pathLst>
                  <a:path w="184" h="156">
                    <a:moveTo>
                      <a:pt x="52" y="156"/>
                    </a:moveTo>
                    <a:lnTo>
                      <a:pt x="46" y="150"/>
                    </a:lnTo>
                    <a:lnTo>
                      <a:pt x="20" y="148"/>
                    </a:lnTo>
                    <a:lnTo>
                      <a:pt x="2" y="128"/>
                    </a:lnTo>
                    <a:lnTo>
                      <a:pt x="0" y="76"/>
                    </a:lnTo>
                    <a:lnTo>
                      <a:pt x="30" y="76"/>
                    </a:lnTo>
                    <a:lnTo>
                      <a:pt x="30" y="42"/>
                    </a:lnTo>
                    <a:lnTo>
                      <a:pt x="48" y="50"/>
                    </a:lnTo>
                    <a:lnTo>
                      <a:pt x="68" y="58"/>
                    </a:lnTo>
                    <a:lnTo>
                      <a:pt x="82" y="52"/>
                    </a:lnTo>
                    <a:lnTo>
                      <a:pt x="90" y="64"/>
                    </a:lnTo>
                    <a:lnTo>
                      <a:pt x="102" y="70"/>
                    </a:lnTo>
                    <a:lnTo>
                      <a:pt x="110" y="82"/>
                    </a:lnTo>
                    <a:lnTo>
                      <a:pt x="124" y="82"/>
                    </a:lnTo>
                    <a:lnTo>
                      <a:pt x="124" y="64"/>
                    </a:lnTo>
                    <a:lnTo>
                      <a:pt x="110" y="58"/>
                    </a:lnTo>
                    <a:lnTo>
                      <a:pt x="100" y="48"/>
                    </a:lnTo>
                    <a:lnTo>
                      <a:pt x="104" y="26"/>
                    </a:lnTo>
                    <a:lnTo>
                      <a:pt x="102" y="8"/>
                    </a:lnTo>
                    <a:lnTo>
                      <a:pt x="118" y="0"/>
                    </a:lnTo>
                    <a:lnTo>
                      <a:pt x="136" y="0"/>
                    </a:lnTo>
                    <a:lnTo>
                      <a:pt x="178" y="20"/>
                    </a:lnTo>
                    <a:lnTo>
                      <a:pt x="184" y="34"/>
                    </a:lnTo>
                    <a:lnTo>
                      <a:pt x="180" y="40"/>
                    </a:lnTo>
                    <a:lnTo>
                      <a:pt x="180" y="64"/>
                    </a:lnTo>
                    <a:lnTo>
                      <a:pt x="174" y="70"/>
                    </a:lnTo>
                    <a:lnTo>
                      <a:pt x="170" y="84"/>
                    </a:lnTo>
                    <a:lnTo>
                      <a:pt x="180" y="98"/>
                    </a:lnTo>
                    <a:lnTo>
                      <a:pt x="134" y="106"/>
                    </a:lnTo>
                    <a:lnTo>
                      <a:pt x="134" y="122"/>
                    </a:lnTo>
                    <a:lnTo>
                      <a:pt x="114" y="120"/>
                    </a:lnTo>
                    <a:lnTo>
                      <a:pt x="106" y="134"/>
                    </a:lnTo>
                    <a:lnTo>
                      <a:pt x="94" y="136"/>
                    </a:lnTo>
                    <a:lnTo>
                      <a:pt x="80" y="154"/>
                    </a:lnTo>
                    <a:lnTo>
                      <a:pt x="52" y="15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53" name="Freeform 126"/>
              <p:cNvSpPr>
                <a:spLocks/>
              </p:cNvSpPr>
              <p:nvPr/>
            </p:nvSpPr>
            <p:spPr bwMode="auto">
              <a:xfrm>
                <a:off x="5007878" y="4069939"/>
                <a:ext cx="262408" cy="256375"/>
              </a:xfrm>
              <a:custGeom>
                <a:avLst/>
                <a:gdLst/>
                <a:ahLst/>
                <a:cxnLst>
                  <a:cxn ang="0">
                    <a:pos x="18" y="116"/>
                  </a:cxn>
                  <a:cxn ang="0">
                    <a:pos x="16" y="100"/>
                  </a:cxn>
                  <a:cxn ang="0">
                    <a:pos x="2" y="82"/>
                  </a:cxn>
                  <a:cxn ang="0">
                    <a:pos x="0" y="56"/>
                  </a:cxn>
                  <a:cxn ang="0">
                    <a:pos x="20" y="34"/>
                  </a:cxn>
                  <a:cxn ang="0">
                    <a:pos x="16" y="20"/>
                  </a:cxn>
                  <a:cxn ang="0">
                    <a:pos x="22" y="12"/>
                  </a:cxn>
                  <a:cxn ang="0">
                    <a:pos x="16" y="0"/>
                  </a:cxn>
                  <a:cxn ang="0">
                    <a:pos x="38" y="0"/>
                  </a:cxn>
                  <a:cxn ang="0">
                    <a:pos x="76" y="2"/>
                  </a:cxn>
                  <a:cxn ang="0">
                    <a:pos x="128" y="30"/>
                  </a:cxn>
                  <a:cxn ang="0">
                    <a:pos x="132" y="40"/>
                  </a:cxn>
                  <a:cxn ang="0">
                    <a:pos x="156" y="58"/>
                  </a:cxn>
                  <a:cxn ang="0">
                    <a:pos x="150" y="72"/>
                  </a:cxn>
                  <a:cxn ang="0">
                    <a:pos x="148" y="86"/>
                  </a:cxn>
                  <a:cxn ang="0">
                    <a:pos x="156" y="98"/>
                  </a:cxn>
                  <a:cxn ang="0">
                    <a:pos x="156" y="126"/>
                  </a:cxn>
                  <a:cxn ang="0">
                    <a:pos x="174" y="150"/>
                  </a:cxn>
                  <a:cxn ang="0">
                    <a:pos x="158" y="160"/>
                  </a:cxn>
                  <a:cxn ang="0">
                    <a:pos x="132" y="170"/>
                  </a:cxn>
                  <a:cxn ang="0">
                    <a:pos x="84" y="166"/>
                  </a:cxn>
                  <a:cxn ang="0">
                    <a:pos x="82" y="148"/>
                  </a:cxn>
                  <a:cxn ang="0">
                    <a:pos x="74" y="136"/>
                  </a:cxn>
                  <a:cxn ang="0">
                    <a:pos x="60" y="136"/>
                  </a:cxn>
                  <a:cxn ang="0">
                    <a:pos x="18" y="116"/>
                  </a:cxn>
                </a:cxnLst>
                <a:rect l="0" t="0" r="r" b="b"/>
                <a:pathLst>
                  <a:path w="174" h="170">
                    <a:moveTo>
                      <a:pt x="18" y="116"/>
                    </a:moveTo>
                    <a:lnTo>
                      <a:pt x="16" y="100"/>
                    </a:lnTo>
                    <a:lnTo>
                      <a:pt x="2" y="82"/>
                    </a:lnTo>
                    <a:lnTo>
                      <a:pt x="0" y="56"/>
                    </a:lnTo>
                    <a:lnTo>
                      <a:pt x="20" y="34"/>
                    </a:lnTo>
                    <a:lnTo>
                      <a:pt x="16" y="20"/>
                    </a:lnTo>
                    <a:lnTo>
                      <a:pt x="22" y="12"/>
                    </a:lnTo>
                    <a:lnTo>
                      <a:pt x="16" y="0"/>
                    </a:lnTo>
                    <a:lnTo>
                      <a:pt x="38" y="0"/>
                    </a:lnTo>
                    <a:lnTo>
                      <a:pt x="76" y="2"/>
                    </a:lnTo>
                    <a:lnTo>
                      <a:pt x="128" y="30"/>
                    </a:lnTo>
                    <a:lnTo>
                      <a:pt x="132" y="40"/>
                    </a:lnTo>
                    <a:lnTo>
                      <a:pt x="156" y="58"/>
                    </a:lnTo>
                    <a:lnTo>
                      <a:pt x="150" y="72"/>
                    </a:lnTo>
                    <a:lnTo>
                      <a:pt x="148" y="86"/>
                    </a:lnTo>
                    <a:lnTo>
                      <a:pt x="156" y="98"/>
                    </a:lnTo>
                    <a:lnTo>
                      <a:pt x="156" y="126"/>
                    </a:lnTo>
                    <a:lnTo>
                      <a:pt x="174" y="150"/>
                    </a:lnTo>
                    <a:lnTo>
                      <a:pt x="158" y="160"/>
                    </a:lnTo>
                    <a:lnTo>
                      <a:pt x="132" y="170"/>
                    </a:lnTo>
                    <a:lnTo>
                      <a:pt x="84" y="166"/>
                    </a:lnTo>
                    <a:lnTo>
                      <a:pt x="82" y="148"/>
                    </a:lnTo>
                    <a:lnTo>
                      <a:pt x="74" y="136"/>
                    </a:lnTo>
                    <a:lnTo>
                      <a:pt x="60" y="136"/>
                    </a:lnTo>
                    <a:lnTo>
                      <a:pt x="18" y="11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54" name="Freeform 127"/>
              <p:cNvSpPr>
                <a:spLocks/>
              </p:cNvSpPr>
              <p:nvPr/>
            </p:nvSpPr>
            <p:spPr bwMode="auto">
              <a:xfrm>
                <a:off x="5004862" y="4100101"/>
                <a:ext cx="33178" cy="54291"/>
              </a:xfrm>
              <a:custGeom>
                <a:avLst/>
                <a:gdLst/>
                <a:ahLst/>
                <a:cxnLst>
                  <a:cxn ang="0">
                    <a:pos x="18" y="0"/>
                  </a:cxn>
                  <a:cxn ang="0">
                    <a:pos x="10" y="2"/>
                  </a:cxn>
                  <a:cxn ang="0">
                    <a:pos x="0" y="12"/>
                  </a:cxn>
                  <a:cxn ang="0">
                    <a:pos x="2" y="36"/>
                  </a:cxn>
                  <a:cxn ang="0">
                    <a:pos x="22" y="14"/>
                  </a:cxn>
                  <a:cxn ang="0">
                    <a:pos x="18" y="0"/>
                  </a:cxn>
                </a:cxnLst>
                <a:rect l="0" t="0" r="r" b="b"/>
                <a:pathLst>
                  <a:path w="22" h="36">
                    <a:moveTo>
                      <a:pt x="18" y="0"/>
                    </a:moveTo>
                    <a:lnTo>
                      <a:pt x="10" y="2"/>
                    </a:lnTo>
                    <a:lnTo>
                      <a:pt x="0" y="12"/>
                    </a:lnTo>
                    <a:lnTo>
                      <a:pt x="2" y="36"/>
                    </a:lnTo>
                    <a:lnTo>
                      <a:pt x="22" y="14"/>
                    </a:lnTo>
                    <a:lnTo>
                      <a:pt x="18"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55" name="Freeform 128"/>
              <p:cNvSpPr>
                <a:spLocks/>
              </p:cNvSpPr>
              <p:nvPr/>
            </p:nvSpPr>
            <p:spPr bwMode="auto">
              <a:xfrm>
                <a:off x="4995813" y="4069939"/>
                <a:ext cx="45243" cy="48259"/>
              </a:xfrm>
              <a:custGeom>
                <a:avLst/>
                <a:gdLst/>
                <a:ahLst/>
                <a:cxnLst>
                  <a:cxn ang="0">
                    <a:pos x="10" y="2"/>
                  </a:cxn>
                  <a:cxn ang="0">
                    <a:pos x="24" y="0"/>
                  </a:cxn>
                  <a:cxn ang="0">
                    <a:pos x="30" y="12"/>
                  </a:cxn>
                  <a:cxn ang="0">
                    <a:pos x="24" y="20"/>
                  </a:cxn>
                  <a:cxn ang="0">
                    <a:pos x="16" y="22"/>
                  </a:cxn>
                  <a:cxn ang="0">
                    <a:pos x="6" y="32"/>
                  </a:cxn>
                  <a:cxn ang="0">
                    <a:pos x="0" y="16"/>
                  </a:cxn>
                  <a:cxn ang="0">
                    <a:pos x="10" y="2"/>
                  </a:cxn>
                </a:cxnLst>
                <a:rect l="0" t="0" r="r" b="b"/>
                <a:pathLst>
                  <a:path w="30" h="32">
                    <a:moveTo>
                      <a:pt x="10" y="2"/>
                    </a:moveTo>
                    <a:lnTo>
                      <a:pt x="24" y="0"/>
                    </a:lnTo>
                    <a:lnTo>
                      <a:pt x="30" y="12"/>
                    </a:lnTo>
                    <a:lnTo>
                      <a:pt x="24" y="20"/>
                    </a:lnTo>
                    <a:lnTo>
                      <a:pt x="16" y="22"/>
                    </a:lnTo>
                    <a:lnTo>
                      <a:pt x="6" y="32"/>
                    </a:lnTo>
                    <a:lnTo>
                      <a:pt x="0" y="16"/>
                    </a:lnTo>
                    <a:lnTo>
                      <a:pt x="10" y="2"/>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56" name="Freeform 129"/>
              <p:cNvSpPr>
                <a:spLocks/>
              </p:cNvSpPr>
              <p:nvPr/>
            </p:nvSpPr>
            <p:spPr bwMode="auto">
              <a:xfrm>
                <a:off x="5010894" y="3946275"/>
                <a:ext cx="129696" cy="126679"/>
              </a:xfrm>
              <a:custGeom>
                <a:avLst/>
                <a:gdLst/>
                <a:ahLst/>
                <a:cxnLst>
                  <a:cxn ang="0">
                    <a:pos x="0" y="84"/>
                  </a:cxn>
                  <a:cxn ang="0">
                    <a:pos x="2" y="64"/>
                  </a:cxn>
                  <a:cxn ang="0">
                    <a:pos x="6" y="52"/>
                  </a:cxn>
                  <a:cxn ang="0">
                    <a:pos x="26" y="34"/>
                  </a:cxn>
                  <a:cxn ang="0">
                    <a:pos x="26" y="30"/>
                  </a:cxn>
                  <a:cxn ang="0">
                    <a:pos x="20" y="28"/>
                  </a:cxn>
                  <a:cxn ang="0">
                    <a:pos x="16" y="4"/>
                  </a:cxn>
                  <a:cxn ang="0">
                    <a:pos x="68" y="0"/>
                  </a:cxn>
                  <a:cxn ang="0">
                    <a:pos x="80" y="20"/>
                  </a:cxn>
                  <a:cxn ang="0">
                    <a:pos x="86" y="42"/>
                  </a:cxn>
                  <a:cxn ang="0">
                    <a:pos x="72" y="58"/>
                  </a:cxn>
                  <a:cxn ang="0">
                    <a:pos x="76" y="72"/>
                  </a:cxn>
                  <a:cxn ang="0">
                    <a:pos x="70" y="84"/>
                  </a:cxn>
                  <a:cxn ang="0">
                    <a:pos x="36" y="82"/>
                  </a:cxn>
                  <a:cxn ang="0">
                    <a:pos x="14" y="82"/>
                  </a:cxn>
                  <a:cxn ang="0">
                    <a:pos x="0" y="84"/>
                  </a:cxn>
                </a:cxnLst>
                <a:rect l="0" t="0" r="r" b="b"/>
                <a:pathLst>
                  <a:path w="86" h="84">
                    <a:moveTo>
                      <a:pt x="0" y="84"/>
                    </a:moveTo>
                    <a:lnTo>
                      <a:pt x="2" y="64"/>
                    </a:lnTo>
                    <a:lnTo>
                      <a:pt x="6" y="52"/>
                    </a:lnTo>
                    <a:lnTo>
                      <a:pt x="26" y="34"/>
                    </a:lnTo>
                    <a:lnTo>
                      <a:pt x="26" y="30"/>
                    </a:lnTo>
                    <a:lnTo>
                      <a:pt x="20" y="28"/>
                    </a:lnTo>
                    <a:lnTo>
                      <a:pt x="16" y="4"/>
                    </a:lnTo>
                    <a:lnTo>
                      <a:pt x="68" y="0"/>
                    </a:lnTo>
                    <a:lnTo>
                      <a:pt x="80" y="20"/>
                    </a:lnTo>
                    <a:lnTo>
                      <a:pt x="86" y="42"/>
                    </a:lnTo>
                    <a:lnTo>
                      <a:pt x="72" y="58"/>
                    </a:lnTo>
                    <a:lnTo>
                      <a:pt x="76" y="72"/>
                    </a:lnTo>
                    <a:lnTo>
                      <a:pt x="70" y="84"/>
                    </a:lnTo>
                    <a:lnTo>
                      <a:pt x="36" y="82"/>
                    </a:lnTo>
                    <a:lnTo>
                      <a:pt x="14" y="82"/>
                    </a:lnTo>
                    <a:lnTo>
                      <a:pt x="0" y="84"/>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57" name="Freeform 130"/>
              <p:cNvSpPr>
                <a:spLocks/>
              </p:cNvSpPr>
              <p:nvPr/>
            </p:nvSpPr>
            <p:spPr bwMode="auto">
              <a:xfrm>
                <a:off x="4591645" y="4184554"/>
                <a:ext cx="316699" cy="307650"/>
              </a:xfrm>
              <a:custGeom>
                <a:avLst/>
                <a:gdLst/>
                <a:ahLst/>
                <a:cxnLst>
                  <a:cxn ang="0">
                    <a:pos x="0" y="186"/>
                  </a:cxn>
                  <a:cxn ang="0">
                    <a:pos x="0" y="162"/>
                  </a:cxn>
                  <a:cxn ang="0">
                    <a:pos x="8" y="126"/>
                  </a:cxn>
                  <a:cxn ang="0">
                    <a:pos x="28" y="94"/>
                  </a:cxn>
                  <a:cxn ang="0">
                    <a:pos x="28" y="78"/>
                  </a:cxn>
                  <a:cxn ang="0">
                    <a:pos x="16" y="52"/>
                  </a:cxn>
                  <a:cxn ang="0">
                    <a:pos x="20" y="38"/>
                  </a:cxn>
                  <a:cxn ang="0">
                    <a:pos x="0" y="2"/>
                  </a:cxn>
                  <a:cxn ang="0">
                    <a:pos x="10" y="0"/>
                  </a:cxn>
                  <a:cxn ang="0">
                    <a:pos x="72" y="0"/>
                  </a:cxn>
                  <a:cxn ang="0">
                    <a:pos x="76" y="14"/>
                  </a:cxn>
                  <a:cxn ang="0">
                    <a:pos x="86" y="32"/>
                  </a:cxn>
                  <a:cxn ang="0">
                    <a:pos x="116" y="34"/>
                  </a:cxn>
                  <a:cxn ang="0">
                    <a:pos x="126" y="18"/>
                  </a:cxn>
                  <a:cxn ang="0">
                    <a:pos x="152" y="24"/>
                  </a:cxn>
                  <a:cxn ang="0">
                    <a:pos x="154" y="64"/>
                  </a:cxn>
                  <a:cxn ang="0">
                    <a:pos x="164" y="70"/>
                  </a:cxn>
                  <a:cxn ang="0">
                    <a:pos x="162" y="82"/>
                  </a:cxn>
                  <a:cxn ang="0">
                    <a:pos x="188" y="82"/>
                  </a:cxn>
                  <a:cxn ang="0">
                    <a:pos x="188" y="116"/>
                  </a:cxn>
                  <a:cxn ang="0">
                    <a:pos x="158" y="116"/>
                  </a:cxn>
                  <a:cxn ang="0">
                    <a:pos x="160" y="168"/>
                  </a:cxn>
                  <a:cxn ang="0">
                    <a:pos x="178" y="188"/>
                  </a:cxn>
                  <a:cxn ang="0">
                    <a:pos x="204" y="190"/>
                  </a:cxn>
                  <a:cxn ang="0">
                    <a:pos x="210" y="196"/>
                  </a:cxn>
                  <a:cxn ang="0">
                    <a:pos x="204" y="196"/>
                  </a:cxn>
                  <a:cxn ang="0">
                    <a:pos x="182" y="204"/>
                  </a:cxn>
                  <a:cxn ang="0">
                    <a:pos x="176" y="196"/>
                  </a:cxn>
                  <a:cxn ang="0">
                    <a:pos x="142" y="200"/>
                  </a:cxn>
                  <a:cxn ang="0">
                    <a:pos x="134" y="194"/>
                  </a:cxn>
                  <a:cxn ang="0">
                    <a:pos x="106" y="192"/>
                  </a:cxn>
                  <a:cxn ang="0">
                    <a:pos x="98" y="186"/>
                  </a:cxn>
                  <a:cxn ang="0">
                    <a:pos x="0" y="186"/>
                  </a:cxn>
                </a:cxnLst>
                <a:rect l="0" t="0" r="r" b="b"/>
                <a:pathLst>
                  <a:path w="210" h="204">
                    <a:moveTo>
                      <a:pt x="0" y="186"/>
                    </a:moveTo>
                    <a:lnTo>
                      <a:pt x="0" y="162"/>
                    </a:lnTo>
                    <a:lnTo>
                      <a:pt x="8" y="126"/>
                    </a:lnTo>
                    <a:lnTo>
                      <a:pt x="28" y="94"/>
                    </a:lnTo>
                    <a:lnTo>
                      <a:pt x="28" y="78"/>
                    </a:lnTo>
                    <a:lnTo>
                      <a:pt x="16" y="52"/>
                    </a:lnTo>
                    <a:lnTo>
                      <a:pt x="20" y="38"/>
                    </a:lnTo>
                    <a:lnTo>
                      <a:pt x="0" y="2"/>
                    </a:lnTo>
                    <a:lnTo>
                      <a:pt x="10" y="0"/>
                    </a:lnTo>
                    <a:lnTo>
                      <a:pt x="72" y="0"/>
                    </a:lnTo>
                    <a:lnTo>
                      <a:pt x="76" y="14"/>
                    </a:lnTo>
                    <a:lnTo>
                      <a:pt x="86" y="32"/>
                    </a:lnTo>
                    <a:lnTo>
                      <a:pt x="116" y="34"/>
                    </a:lnTo>
                    <a:lnTo>
                      <a:pt x="126" y="18"/>
                    </a:lnTo>
                    <a:lnTo>
                      <a:pt x="152" y="24"/>
                    </a:lnTo>
                    <a:lnTo>
                      <a:pt x="154" y="64"/>
                    </a:lnTo>
                    <a:lnTo>
                      <a:pt x="164" y="70"/>
                    </a:lnTo>
                    <a:lnTo>
                      <a:pt x="162" y="82"/>
                    </a:lnTo>
                    <a:lnTo>
                      <a:pt x="188" y="82"/>
                    </a:lnTo>
                    <a:lnTo>
                      <a:pt x="188" y="116"/>
                    </a:lnTo>
                    <a:lnTo>
                      <a:pt x="158" y="116"/>
                    </a:lnTo>
                    <a:lnTo>
                      <a:pt x="160" y="168"/>
                    </a:lnTo>
                    <a:lnTo>
                      <a:pt x="178" y="188"/>
                    </a:lnTo>
                    <a:lnTo>
                      <a:pt x="204" y="190"/>
                    </a:lnTo>
                    <a:lnTo>
                      <a:pt x="210" y="196"/>
                    </a:lnTo>
                    <a:lnTo>
                      <a:pt x="204" y="196"/>
                    </a:lnTo>
                    <a:lnTo>
                      <a:pt x="182" y="204"/>
                    </a:lnTo>
                    <a:lnTo>
                      <a:pt x="176" y="196"/>
                    </a:lnTo>
                    <a:lnTo>
                      <a:pt x="142" y="200"/>
                    </a:lnTo>
                    <a:lnTo>
                      <a:pt x="134" y="194"/>
                    </a:lnTo>
                    <a:lnTo>
                      <a:pt x="106" y="192"/>
                    </a:lnTo>
                    <a:lnTo>
                      <a:pt x="98" y="186"/>
                    </a:lnTo>
                    <a:lnTo>
                      <a:pt x="0" y="18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58" name="Freeform 131"/>
              <p:cNvSpPr>
                <a:spLocks/>
              </p:cNvSpPr>
              <p:nvPr/>
            </p:nvSpPr>
            <p:spPr bwMode="auto">
              <a:xfrm>
                <a:off x="4600694" y="3916114"/>
                <a:ext cx="449411" cy="452427"/>
              </a:xfrm>
              <a:custGeom>
                <a:avLst/>
                <a:gdLst/>
                <a:ahLst/>
                <a:cxnLst>
                  <a:cxn ang="0">
                    <a:pos x="0" y="176"/>
                  </a:cxn>
                  <a:cxn ang="0">
                    <a:pos x="6" y="162"/>
                  </a:cxn>
                  <a:cxn ang="0">
                    <a:pos x="14" y="160"/>
                  </a:cxn>
                  <a:cxn ang="0">
                    <a:pos x="34" y="156"/>
                  </a:cxn>
                  <a:cxn ang="0">
                    <a:pos x="60" y="144"/>
                  </a:cxn>
                  <a:cxn ang="0">
                    <a:pos x="64" y="112"/>
                  </a:cxn>
                  <a:cxn ang="0">
                    <a:pos x="88" y="74"/>
                  </a:cxn>
                  <a:cxn ang="0">
                    <a:pos x="94" y="42"/>
                  </a:cxn>
                  <a:cxn ang="0">
                    <a:pos x="96" y="30"/>
                  </a:cxn>
                  <a:cxn ang="0">
                    <a:pos x="98" y="16"/>
                  </a:cxn>
                  <a:cxn ang="0">
                    <a:pos x="112" y="0"/>
                  </a:cxn>
                  <a:cxn ang="0">
                    <a:pos x="126" y="14"/>
                  </a:cxn>
                  <a:cxn ang="0">
                    <a:pos x="138" y="18"/>
                  </a:cxn>
                  <a:cxn ang="0">
                    <a:pos x="160" y="20"/>
                  </a:cxn>
                  <a:cxn ang="0">
                    <a:pos x="172" y="12"/>
                  </a:cxn>
                  <a:cxn ang="0">
                    <a:pos x="206" y="2"/>
                  </a:cxn>
                  <a:cxn ang="0">
                    <a:pos x="236" y="4"/>
                  </a:cxn>
                  <a:cxn ang="0">
                    <a:pos x="244" y="14"/>
                  </a:cxn>
                  <a:cxn ang="0">
                    <a:pos x="272" y="12"/>
                  </a:cxn>
                  <a:cxn ang="0">
                    <a:pos x="288" y="24"/>
                  </a:cxn>
                  <a:cxn ang="0">
                    <a:pos x="292" y="48"/>
                  </a:cxn>
                  <a:cxn ang="0">
                    <a:pos x="298" y="50"/>
                  </a:cxn>
                  <a:cxn ang="0">
                    <a:pos x="298" y="54"/>
                  </a:cxn>
                  <a:cxn ang="0">
                    <a:pos x="278" y="72"/>
                  </a:cxn>
                  <a:cxn ang="0">
                    <a:pos x="274" y="84"/>
                  </a:cxn>
                  <a:cxn ang="0">
                    <a:pos x="272" y="104"/>
                  </a:cxn>
                  <a:cxn ang="0">
                    <a:pos x="262" y="118"/>
                  </a:cxn>
                  <a:cxn ang="0">
                    <a:pos x="268" y="134"/>
                  </a:cxn>
                  <a:cxn ang="0">
                    <a:pos x="270" y="158"/>
                  </a:cxn>
                  <a:cxn ang="0">
                    <a:pos x="270" y="172"/>
                  </a:cxn>
                  <a:cxn ang="0">
                    <a:pos x="272" y="184"/>
                  </a:cxn>
                  <a:cxn ang="0">
                    <a:pos x="286" y="202"/>
                  </a:cxn>
                  <a:cxn ang="0">
                    <a:pos x="288" y="218"/>
                  </a:cxn>
                  <a:cxn ang="0">
                    <a:pos x="270" y="218"/>
                  </a:cxn>
                  <a:cxn ang="0">
                    <a:pos x="254" y="226"/>
                  </a:cxn>
                  <a:cxn ang="0">
                    <a:pos x="256" y="244"/>
                  </a:cxn>
                  <a:cxn ang="0">
                    <a:pos x="252" y="266"/>
                  </a:cxn>
                  <a:cxn ang="0">
                    <a:pos x="262" y="276"/>
                  </a:cxn>
                  <a:cxn ang="0">
                    <a:pos x="276" y="282"/>
                  </a:cxn>
                  <a:cxn ang="0">
                    <a:pos x="276" y="300"/>
                  </a:cxn>
                  <a:cxn ang="0">
                    <a:pos x="262" y="300"/>
                  </a:cxn>
                  <a:cxn ang="0">
                    <a:pos x="254" y="288"/>
                  </a:cxn>
                  <a:cxn ang="0">
                    <a:pos x="242" y="282"/>
                  </a:cxn>
                  <a:cxn ang="0">
                    <a:pos x="234" y="270"/>
                  </a:cxn>
                  <a:cxn ang="0">
                    <a:pos x="220" y="276"/>
                  </a:cxn>
                  <a:cxn ang="0">
                    <a:pos x="182" y="260"/>
                  </a:cxn>
                  <a:cxn ang="0">
                    <a:pos x="156" y="260"/>
                  </a:cxn>
                  <a:cxn ang="0">
                    <a:pos x="158" y="248"/>
                  </a:cxn>
                  <a:cxn ang="0">
                    <a:pos x="148" y="242"/>
                  </a:cxn>
                  <a:cxn ang="0">
                    <a:pos x="146" y="202"/>
                  </a:cxn>
                  <a:cxn ang="0">
                    <a:pos x="120" y="196"/>
                  </a:cxn>
                  <a:cxn ang="0">
                    <a:pos x="110" y="212"/>
                  </a:cxn>
                  <a:cxn ang="0">
                    <a:pos x="80" y="210"/>
                  </a:cxn>
                  <a:cxn ang="0">
                    <a:pos x="70" y="192"/>
                  </a:cxn>
                  <a:cxn ang="0">
                    <a:pos x="66" y="178"/>
                  </a:cxn>
                  <a:cxn ang="0">
                    <a:pos x="6" y="178"/>
                  </a:cxn>
                  <a:cxn ang="0">
                    <a:pos x="0" y="176"/>
                  </a:cxn>
                </a:cxnLst>
                <a:rect l="0" t="0" r="r" b="b"/>
                <a:pathLst>
                  <a:path w="298" h="300">
                    <a:moveTo>
                      <a:pt x="0" y="176"/>
                    </a:moveTo>
                    <a:lnTo>
                      <a:pt x="6" y="162"/>
                    </a:lnTo>
                    <a:lnTo>
                      <a:pt x="14" y="160"/>
                    </a:lnTo>
                    <a:lnTo>
                      <a:pt x="34" y="156"/>
                    </a:lnTo>
                    <a:lnTo>
                      <a:pt x="60" y="144"/>
                    </a:lnTo>
                    <a:lnTo>
                      <a:pt x="64" y="112"/>
                    </a:lnTo>
                    <a:lnTo>
                      <a:pt x="88" y="74"/>
                    </a:lnTo>
                    <a:lnTo>
                      <a:pt x="94" y="42"/>
                    </a:lnTo>
                    <a:lnTo>
                      <a:pt x="96" y="30"/>
                    </a:lnTo>
                    <a:lnTo>
                      <a:pt x="98" y="16"/>
                    </a:lnTo>
                    <a:lnTo>
                      <a:pt x="112" y="0"/>
                    </a:lnTo>
                    <a:lnTo>
                      <a:pt x="126" y="14"/>
                    </a:lnTo>
                    <a:lnTo>
                      <a:pt x="138" y="18"/>
                    </a:lnTo>
                    <a:lnTo>
                      <a:pt x="160" y="20"/>
                    </a:lnTo>
                    <a:lnTo>
                      <a:pt x="172" y="12"/>
                    </a:lnTo>
                    <a:lnTo>
                      <a:pt x="206" y="2"/>
                    </a:lnTo>
                    <a:lnTo>
                      <a:pt x="236" y="4"/>
                    </a:lnTo>
                    <a:lnTo>
                      <a:pt x="244" y="14"/>
                    </a:lnTo>
                    <a:lnTo>
                      <a:pt x="272" y="12"/>
                    </a:lnTo>
                    <a:lnTo>
                      <a:pt x="288" y="24"/>
                    </a:lnTo>
                    <a:lnTo>
                      <a:pt x="292" y="48"/>
                    </a:lnTo>
                    <a:lnTo>
                      <a:pt x="298" y="50"/>
                    </a:lnTo>
                    <a:lnTo>
                      <a:pt x="298" y="54"/>
                    </a:lnTo>
                    <a:lnTo>
                      <a:pt x="278" y="72"/>
                    </a:lnTo>
                    <a:lnTo>
                      <a:pt x="274" y="84"/>
                    </a:lnTo>
                    <a:lnTo>
                      <a:pt x="272" y="104"/>
                    </a:lnTo>
                    <a:lnTo>
                      <a:pt x="262" y="118"/>
                    </a:lnTo>
                    <a:lnTo>
                      <a:pt x="268" y="134"/>
                    </a:lnTo>
                    <a:lnTo>
                      <a:pt x="270" y="158"/>
                    </a:lnTo>
                    <a:lnTo>
                      <a:pt x="270" y="172"/>
                    </a:lnTo>
                    <a:lnTo>
                      <a:pt x="272" y="184"/>
                    </a:lnTo>
                    <a:lnTo>
                      <a:pt x="286" y="202"/>
                    </a:lnTo>
                    <a:lnTo>
                      <a:pt x="288" y="218"/>
                    </a:lnTo>
                    <a:lnTo>
                      <a:pt x="270" y="218"/>
                    </a:lnTo>
                    <a:lnTo>
                      <a:pt x="254" y="226"/>
                    </a:lnTo>
                    <a:lnTo>
                      <a:pt x="256" y="244"/>
                    </a:lnTo>
                    <a:lnTo>
                      <a:pt x="252" y="266"/>
                    </a:lnTo>
                    <a:lnTo>
                      <a:pt x="262" y="276"/>
                    </a:lnTo>
                    <a:lnTo>
                      <a:pt x="276" y="282"/>
                    </a:lnTo>
                    <a:lnTo>
                      <a:pt x="276" y="300"/>
                    </a:lnTo>
                    <a:lnTo>
                      <a:pt x="262" y="300"/>
                    </a:lnTo>
                    <a:lnTo>
                      <a:pt x="254" y="288"/>
                    </a:lnTo>
                    <a:lnTo>
                      <a:pt x="242" y="282"/>
                    </a:lnTo>
                    <a:lnTo>
                      <a:pt x="234" y="270"/>
                    </a:lnTo>
                    <a:lnTo>
                      <a:pt x="220" y="276"/>
                    </a:lnTo>
                    <a:lnTo>
                      <a:pt x="182" y="260"/>
                    </a:lnTo>
                    <a:lnTo>
                      <a:pt x="156" y="260"/>
                    </a:lnTo>
                    <a:lnTo>
                      <a:pt x="158" y="248"/>
                    </a:lnTo>
                    <a:lnTo>
                      <a:pt x="148" y="242"/>
                    </a:lnTo>
                    <a:lnTo>
                      <a:pt x="146" y="202"/>
                    </a:lnTo>
                    <a:lnTo>
                      <a:pt x="120" y="196"/>
                    </a:lnTo>
                    <a:lnTo>
                      <a:pt x="110" y="212"/>
                    </a:lnTo>
                    <a:lnTo>
                      <a:pt x="80" y="210"/>
                    </a:lnTo>
                    <a:lnTo>
                      <a:pt x="70" y="192"/>
                    </a:lnTo>
                    <a:lnTo>
                      <a:pt x="66" y="178"/>
                    </a:lnTo>
                    <a:lnTo>
                      <a:pt x="6" y="178"/>
                    </a:lnTo>
                    <a:lnTo>
                      <a:pt x="0" y="17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59" name="Freeform 132"/>
              <p:cNvSpPr>
                <a:spLocks/>
              </p:cNvSpPr>
              <p:nvPr/>
            </p:nvSpPr>
            <p:spPr bwMode="auto">
              <a:xfrm>
                <a:off x="4591645" y="4151376"/>
                <a:ext cx="18097" cy="30162"/>
              </a:xfrm>
              <a:custGeom>
                <a:avLst/>
                <a:gdLst/>
                <a:ahLst/>
                <a:cxnLst>
                  <a:cxn ang="0">
                    <a:pos x="0" y="4"/>
                  </a:cxn>
                  <a:cxn ang="0">
                    <a:pos x="10" y="0"/>
                  </a:cxn>
                  <a:cxn ang="0">
                    <a:pos x="12" y="4"/>
                  </a:cxn>
                  <a:cxn ang="0">
                    <a:pos x="10" y="12"/>
                  </a:cxn>
                  <a:cxn ang="0">
                    <a:pos x="0" y="20"/>
                  </a:cxn>
                  <a:cxn ang="0">
                    <a:pos x="0" y="4"/>
                  </a:cxn>
                </a:cxnLst>
                <a:rect l="0" t="0" r="r" b="b"/>
                <a:pathLst>
                  <a:path w="12" h="20">
                    <a:moveTo>
                      <a:pt x="0" y="4"/>
                    </a:moveTo>
                    <a:lnTo>
                      <a:pt x="10" y="0"/>
                    </a:lnTo>
                    <a:lnTo>
                      <a:pt x="12" y="4"/>
                    </a:lnTo>
                    <a:lnTo>
                      <a:pt x="10" y="12"/>
                    </a:lnTo>
                    <a:lnTo>
                      <a:pt x="0" y="20"/>
                    </a:lnTo>
                    <a:lnTo>
                      <a:pt x="0" y="4"/>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60" name="Freeform 133"/>
              <p:cNvSpPr>
                <a:spLocks/>
              </p:cNvSpPr>
              <p:nvPr/>
            </p:nvSpPr>
            <p:spPr bwMode="auto">
              <a:xfrm>
                <a:off x="4569024" y="3958340"/>
                <a:ext cx="176447" cy="199068"/>
              </a:xfrm>
              <a:custGeom>
                <a:avLst/>
                <a:gdLst/>
                <a:ahLst/>
                <a:cxnLst>
                  <a:cxn ang="0">
                    <a:pos x="0" y="116"/>
                  </a:cxn>
                  <a:cxn ang="0">
                    <a:pos x="15" y="116"/>
                  </a:cxn>
                  <a:cxn ang="0">
                    <a:pos x="15" y="106"/>
                  </a:cxn>
                  <a:cxn ang="0">
                    <a:pos x="7" y="106"/>
                  </a:cxn>
                  <a:cxn ang="0">
                    <a:pos x="7" y="94"/>
                  </a:cxn>
                  <a:cxn ang="0">
                    <a:pos x="15" y="94"/>
                  </a:cxn>
                  <a:cxn ang="0">
                    <a:pos x="25" y="86"/>
                  </a:cxn>
                  <a:cxn ang="0">
                    <a:pos x="31" y="94"/>
                  </a:cxn>
                  <a:cxn ang="0">
                    <a:pos x="49" y="96"/>
                  </a:cxn>
                  <a:cxn ang="0">
                    <a:pos x="53" y="88"/>
                  </a:cxn>
                  <a:cxn ang="0">
                    <a:pos x="53" y="68"/>
                  </a:cxn>
                  <a:cxn ang="0">
                    <a:pos x="45" y="62"/>
                  </a:cxn>
                  <a:cxn ang="0">
                    <a:pos x="45" y="50"/>
                  </a:cxn>
                  <a:cxn ang="0">
                    <a:pos x="53" y="44"/>
                  </a:cxn>
                  <a:cxn ang="0">
                    <a:pos x="49" y="34"/>
                  </a:cxn>
                  <a:cxn ang="0">
                    <a:pos x="35" y="36"/>
                  </a:cxn>
                  <a:cxn ang="0">
                    <a:pos x="31" y="20"/>
                  </a:cxn>
                  <a:cxn ang="0">
                    <a:pos x="59" y="20"/>
                  </a:cxn>
                  <a:cxn ang="0">
                    <a:pos x="59" y="28"/>
                  </a:cxn>
                  <a:cxn ang="0">
                    <a:pos x="77" y="26"/>
                  </a:cxn>
                  <a:cxn ang="0">
                    <a:pos x="79" y="12"/>
                  </a:cxn>
                  <a:cxn ang="0">
                    <a:pos x="87" y="0"/>
                  </a:cxn>
                  <a:cxn ang="0">
                    <a:pos x="117" y="2"/>
                  </a:cxn>
                  <a:cxn ang="0">
                    <a:pos x="109" y="46"/>
                  </a:cxn>
                  <a:cxn ang="0">
                    <a:pos x="85" y="84"/>
                  </a:cxn>
                  <a:cxn ang="0">
                    <a:pos x="81" y="116"/>
                  </a:cxn>
                  <a:cxn ang="0">
                    <a:pos x="55" y="128"/>
                  </a:cxn>
                  <a:cxn ang="0">
                    <a:pos x="27" y="132"/>
                  </a:cxn>
                  <a:cxn ang="0">
                    <a:pos x="25" y="128"/>
                  </a:cxn>
                  <a:cxn ang="0">
                    <a:pos x="15" y="132"/>
                  </a:cxn>
                  <a:cxn ang="0">
                    <a:pos x="0" y="116"/>
                  </a:cxn>
                </a:cxnLst>
                <a:rect l="0" t="0" r="r" b="b"/>
                <a:pathLst>
                  <a:path w="117" h="132">
                    <a:moveTo>
                      <a:pt x="0" y="116"/>
                    </a:moveTo>
                    <a:lnTo>
                      <a:pt x="15" y="116"/>
                    </a:lnTo>
                    <a:lnTo>
                      <a:pt x="15" y="106"/>
                    </a:lnTo>
                    <a:lnTo>
                      <a:pt x="7" y="106"/>
                    </a:lnTo>
                    <a:lnTo>
                      <a:pt x="7" y="94"/>
                    </a:lnTo>
                    <a:lnTo>
                      <a:pt x="15" y="94"/>
                    </a:lnTo>
                    <a:lnTo>
                      <a:pt x="25" y="86"/>
                    </a:lnTo>
                    <a:lnTo>
                      <a:pt x="31" y="94"/>
                    </a:lnTo>
                    <a:lnTo>
                      <a:pt x="49" y="96"/>
                    </a:lnTo>
                    <a:lnTo>
                      <a:pt x="53" y="88"/>
                    </a:lnTo>
                    <a:lnTo>
                      <a:pt x="53" y="68"/>
                    </a:lnTo>
                    <a:lnTo>
                      <a:pt x="45" y="62"/>
                    </a:lnTo>
                    <a:lnTo>
                      <a:pt x="45" y="50"/>
                    </a:lnTo>
                    <a:lnTo>
                      <a:pt x="53" y="44"/>
                    </a:lnTo>
                    <a:lnTo>
                      <a:pt x="49" y="34"/>
                    </a:lnTo>
                    <a:lnTo>
                      <a:pt x="35" y="36"/>
                    </a:lnTo>
                    <a:lnTo>
                      <a:pt x="31" y="20"/>
                    </a:lnTo>
                    <a:lnTo>
                      <a:pt x="59" y="20"/>
                    </a:lnTo>
                    <a:lnTo>
                      <a:pt x="59" y="28"/>
                    </a:lnTo>
                    <a:lnTo>
                      <a:pt x="77" y="26"/>
                    </a:lnTo>
                    <a:lnTo>
                      <a:pt x="79" y="12"/>
                    </a:lnTo>
                    <a:lnTo>
                      <a:pt x="87" y="0"/>
                    </a:lnTo>
                    <a:lnTo>
                      <a:pt x="117" y="2"/>
                    </a:lnTo>
                    <a:lnTo>
                      <a:pt x="109" y="46"/>
                    </a:lnTo>
                    <a:lnTo>
                      <a:pt x="85" y="84"/>
                    </a:lnTo>
                    <a:lnTo>
                      <a:pt x="81" y="116"/>
                    </a:lnTo>
                    <a:lnTo>
                      <a:pt x="55" y="128"/>
                    </a:lnTo>
                    <a:lnTo>
                      <a:pt x="27" y="132"/>
                    </a:lnTo>
                    <a:lnTo>
                      <a:pt x="25" y="128"/>
                    </a:lnTo>
                    <a:lnTo>
                      <a:pt x="15" y="132"/>
                    </a:lnTo>
                    <a:lnTo>
                      <a:pt x="0" y="11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61" name="Freeform 134"/>
              <p:cNvSpPr>
                <a:spLocks/>
              </p:cNvSpPr>
              <p:nvPr/>
            </p:nvSpPr>
            <p:spPr bwMode="auto">
              <a:xfrm>
                <a:off x="5113444" y="3934211"/>
                <a:ext cx="190019" cy="223197"/>
              </a:xfrm>
              <a:custGeom>
                <a:avLst/>
                <a:gdLst/>
                <a:ahLst/>
                <a:cxnLst>
                  <a:cxn ang="0">
                    <a:pos x="8" y="0"/>
                  </a:cxn>
                  <a:cxn ang="0">
                    <a:pos x="28" y="0"/>
                  </a:cxn>
                  <a:cxn ang="0">
                    <a:pos x="64" y="16"/>
                  </a:cxn>
                  <a:cxn ang="0">
                    <a:pos x="88" y="18"/>
                  </a:cxn>
                  <a:cxn ang="0">
                    <a:pos x="108" y="6"/>
                  </a:cxn>
                  <a:cxn ang="0">
                    <a:pos x="114" y="14"/>
                  </a:cxn>
                  <a:cxn ang="0">
                    <a:pos x="126" y="10"/>
                  </a:cxn>
                  <a:cxn ang="0">
                    <a:pos x="126" y="20"/>
                  </a:cxn>
                  <a:cxn ang="0">
                    <a:pos x="110" y="30"/>
                  </a:cxn>
                  <a:cxn ang="0">
                    <a:pos x="112" y="86"/>
                  </a:cxn>
                  <a:cxn ang="0">
                    <a:pos x="122" y="98"/>
                  </a:cxn>
                  <a:cxn ang="0">
                    <a:pos x="112" y="106"/>
                  </a:cxn>
                  <a:cxn ang="0">
                    <a:pos x="100" y="118"/>
                  </a:cxn>
                  <a:cxn ang="0">
                    <a:pos x="92" y="136"/>
                  </a:cxn>
                  <a:cxn ang="0">
                    <a:pos x="86" y="148"/>
                  </a:cxn>
                  <a:cxn ang="0">
                    <a:pos x="62" y="130"/>
                  </a:cxn>
                  <a:cxn ang="0">
                    <a:pos x="58" y="120"/>
                  </a:cxn>
                  <a:cxn ang="0">
                    <a:pos x="6" y="92"/>
                  </a:cxn>
                  <a:cxn ang="0">
                    <a:pos x="2" y="92"/>
                  </a:cxn>
                  <a:cxn ang="0">
                    <a:pos x="6" y="78"/>
                  </a:cxn>
                  <a:cxn ang="0">
                    <a:pos x="4" y="66"/>
                  </a:cxn>
                  <a:cxn ang="0">
                    <a:pos x="18" y="50"/>
                  </a:cxn>
                  <a:cxn ang="0">
                    <a:pos x="12" y="28"/>
                  </a:cxn>
                  <a:cxn ang="0">
                    <a:pos x="0" y="8"/>
                  </a:cxn>
                  <a:cxn ang="0">
                    <a:pos x="8" y="0"/>
                  </a:cxn>
                </a:cxnLst>
                <a:rect l="0" t="0" r="r" b="b"/>
                <a:pathLst>
                  <a:path w="126" h="148">
                    <a:moveTo>
                      <a:pt x="8" y="0"/>
                    </a:moveTo>
                    <a:lnTo>
                      <a:pt x="28" y="0"/>
                    </a:lnTo>
                    <a:lnTo>
                      <a:pt x="64" y="16"/>
                    </a:lnTo>
                    <a:lnTo>
                      <a:pt x="88" y="18"/>
                    </a:lnTo>
                    <a:lnTo>
                      <a:pt x="108" y="6"/>
                    </a:lnTo>
                    <a:lnTo>
                      <a:pt x="114" y="14"/>
                    </a:lnTo>
                    <a:lnTo>
                      <a:pt x="126" y="10"/>
                    </a:lnTo>
                    <a:lnTo>
                      <a:pt x="126" y="20"/>
                    </a:lnTo>
                    <a:lnTo>
                      <a:pt x="110" y="30"/>
                    </a:lnTo>
                    <a:lnTo>
                      <a:pt x="112" y="86"/>
                    </a:lnTo>
                    <a:lnTo>
                      <a:pt x="122" y="98"/>
                    </a:lnTo>
                    <a:lnTo>
                      <a:pt x="112" y="106"/>
                    </a:lnTo>
                    <a:lnTo>
                      <a:pt x="100" y="118"/>
                    </a:lnTo>
                    <a:lnTo>
                      <a:pt x="92" y="136"/>
                    </a:lnTo>
                    <a:lnTo>
                      <a:pt x="86" y="148"/>
                    </a:lnTo>
                    <a:lnTo>
                      <a:pt x="62" y="130"/>
                    </a:lnTo>
                    <a:lnTo>
                      <a:pt x="58" y="120"/>
                    </a:lnTo>
                    <a:lnTo>
                      <a:pt x="6" y="92"/>
                    </a:lnTo>
                    <a:lnTo>
                      <a:pt x="2" y="92"/>
                    </a:lnTo>
                    <a:lnTo>
                      <a:pt x="6" y="78"/>
                    </a:lnTo>
                    <a:lnTo>
                      <a:pt x="4" y="66"/>
                    </a:lnTo>
                    <a:lnTo>
                      <a:pt x="18" y="50"/>
                    </a:lnTo>
                    <a:lnTo>
                      <a:pt x="12" y="28"/>
                    </a:lnTo>
                    <a:lnTo>
                      <a:pt x="0" y="8"/>
                    </a:lnTo>
                    <a:lnTo>
                      <a:pt x="8"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62" name="Freeform 135"/>
              <p:cNvSpPr>
                <a:spLocks/>
              </p:cNvSpPr>
              <p:nvPr/>
            </p:nvSpPr>
            <p:spPr bwMode="auto">
              <a:xfrm>
                <a:off x="4514732" y="3988502"/>
                <a:ext cx="134220" cy="144777"/>
              </a:xfrm>
              <a:custGeom>
                <a:avLst/>
                <a:gdLst/>
                <a:ahLst/>
                <a:cxnLst>
                  <a:cxn ang="0">
                    <a:pos x="39" y="0"/>
                  </a:cxn>
                  <a:cxn ang="0">
                    <a:pos x="67" y="0"/>
                  </a:cxn>
                  <a:cxn ang="0">
                    <a:pos x="71" y="16"/>
                  </a:cxn>
                  <a:cxn ang="0">
                    <a:pos x="85" y="14"/>
                  </a:cxn>
                  <a:cxn ang="0">
                    <a:pos x="89" y="24"/>
                  </a:cxn>
                  <a:cxn ang="0">
                    <a:pos x="81" y="30"/>
                  </a:cxn>
                  <a:cxn ang="0">
                    <a:pos x="81" y="42"/>
                  </a:cxn>
                  <a:cxn ang="0">
                    <a:pos x="89" y="48"/>
                  </a:cxn>
                  <a:cxn ang="0">
                    <a:pos x="89" y="68"/>
                  </a:cxn>
                  <a:cxn ang="0">
                    <a:pos x="85" y="76"/>
                  </a:cxn>
                  <a:cxn ang="0">
                    <a:pos x="67" y="74"/>
                  </a:cxn>
                  <a:cxn ang="0">
                    <a:pos x="61" y="66"/>
                  </a:cxn>
                  <a:cxn ang="0">
                    <a:pos x="51" y="74"/>
                  </a:cxn>
                  <a:cxn ang="0">
                    <a:pos x="43" y="74"/>
                  </a:cxn>
                  <a:cxn ang="0">
                    <a:pos x="43" y="86"/>
                  </a:cxn>
                  <a:cxn ang="0">
                    <a:pos x="51" y="86"/>
                  </a:cxn>
                  <a:cxn ang="0">
                    <a:pos x="51" y="96"/>
                  </a:cxn>
                  <a:cxn ang="0">
                    <a:pos x="36" y="96"/>
                  </a:cxn>
                  <a:cxn ang="0">
                    <a:pos x="18" y="82"/>
                  </a:cxn>
                  <a:cxn ang="0">
                    <a:pos x="10" y="68"/>
                  </a:cxn>
                  <a:cxn ang="0">
                    <a:pos x="0" y="48"/>
                  </a:cxn>
                  <a:cxn ang="0">
                    <a:pos x="10" y="32"/>
                  </a:cxn>
                  <a:cxn ang="0">
                    <a:pos x="12" y="24"/>
                  </a:cxn>
                  <a:cxn ang="0">
                    <a:pos x="36" y="22"/>
                  </a:cxn>
                  <a:cxn ang="0">
                    <a:pos x="39" y="0"/>
                  </a:cxn>
                </a:cxnLst>
                <a:rect l="0" t="0" r="r" b="b"/>
                <a:pathLst>
                  <a:path w="89" h="96">
                    <a:moveTo>
                      <a:pt x="39" y="0"/>
                    </a:moveTo>
                    <a:lnTo>
                      <a:pt x="67" y="0"/>
                    </a:lnTo>
                    <a:lnTo>
                      <a:pt x="71" y="16"/>
                    </a:lnTo>
                    <a:lnTo>
                      <a:pt x="85" y="14"/>
                    </a:lnTo>
                    <a:lnTo>
                      <a:pt x="89" y="24"/>
                    </a:lnTo>
                    <a:lnTo>
                      <a:pt x="81" y="30"/>
                    </a:lnTo>
                    <a:lnTo>
                      <a:pt x="81" y="42"/>
                    </a:lnTo>
                    <a:lnTo>
                      <a:pt x="89" y="48"/>
                    </a:lnTo>
                    <a:lnTo>
                      <a:pt x="89" y="68"/>
                    </a:lnTo>
                    <a:lnTo>
                      <a:pt x="85" y="76"/>
                    </a:lnTo>
                    <a:lnTo>
                      <a:pt x="67" y="74"/>
                    </a:lnTo>
                    <a:lnTo>
                      <a:pt x="61" y="66"/>
                    </a:lnTo>
                    <a:lnTo>
                      <a:pt x="51" y="74"/>
                    </a:lnTo>
                    <a:lnTo>
                      <a:pt x="43" y="74"/>
                    </a:lnTo>
                    <a:lnTo>
                      <a:pt x="43" y="86"/>
                    </a:lnTo>
                    <a:lnTo>
                      <a:pt x="51" y="86"/>
                    </a:lnTo>
                    <a:lnTo>
                      <a:pt x="51" y="96"/>
                    </a:lnTo>
                    <a:lnTo>
                      <a:pt x="36" y="96"/>
                    </a:lnTo>
                    <a:lnTo>
                      <a:pt x="18" y="82"/>
                    </a:lnTo>
                    <a:lnTo>
                      <a:pt x="10" y="68"/>
                    </a:lnTo>
                    <a:lnTo>
                      <a:pt x="0" y="48"/>
                    </a:lnTo>
                    <a:lnTo>
                      <a:pt x="10" y="32"/>
                    </a:lnTo>
                    <a:lnTo>
                      <a:pt x="12" y="24"/>
                    </a:lnTo>
                    <a:lnTo>
                      <a:pt x="36" y="22"/>
                    </a:lnTo>
                    <a:lnTo>
                      <a:pt x="39"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63" name="Freeform 136"/>
              <p:cNvSpPr>
                <a:spLocks/>
              </p:cNvSpPr>
              <p:nvPr/>
            </p:nvSpPr>
            <p:spPr bwMode="auto">
              <a:xfrm>
                <a:off x="3896416" y="3714030"/>
                <a:ext cx="75404" cy="18097"/>
              </a:xfrm>
              <a:custGeom>
                <a:avLst/>
                <a:gdLst/>
                <a:ahLst/>
                <a:cxnLst>
                  <a:cxn ang="0">
                    <a:pos x="8" y="0"/>
                  </a:cxn>
                  <a:cxn ang="0">
                    <a:pos x="20" y="0"/>
                  </a:cxn>
                  <a:cxn ang="0">
                    <a:pos x="32" y="2"/>
                  </a:cxn>
                  <a:cxn ang="0">
                    <a:pos x="42" y="4"/>
                  </a:cxn>
                  <a:cxn ang="0">
                    <a:pos x="50" y="6"/>
                  </a:cxn>
                  <a:cxn ang="0">
                    <a:pos x="46" y="8"/>
                  </a:cxn>
                  <a:cxn ang="0">
                    <a:pos x="34" y="8"/>
                  </a:cxn>
                  <a:cxn ang="0">
                    <a:pos x="26" y="8"/>
                  </a:cxn>
                  <a:cxn ang="0">
                    <a:pos x="16" y="8"/>
                  </a:cxn>
                  <a:cxn ang="0">
                    <a:pos x="6" y="12"/>
                  </a:cxn>
                  <a:cxn ang="0">
                    <a:pos x="0" y="10"/>
                  </a:cxn>
                  <a:cxn ang="0">
                    <a:pos x="4" y="0"/>
                  </a:cxn>
                  <a:cxn ang="0">
                    <a:pos x="8" y="0"/>
                  </a:cxn>
                </a:cxnLst>
                <a:rect l="0" t="0" r="r" b="b"/>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64" name="Freeform 137"/>
              <p:cNvSpPr>
                <a:spLocks/>
              </p:cNvSpPr>
              <p:nvPr/>
            </p:nvSpPr>
            <p:spPr bwMode="auto">
              <a:xfrm>
                <a:off x="3896416" y="3714030"/>
                <a:ext cx="75404" cy="18097"/>
              </a:xfrm>
              <a:custGeom>
                <a:avLst/>
                <a:gdLst/>
                <a:ahLst/>
                <a:cxnLst>
                  <a:cxn ang="0">
                    <a:pos x="8" y="0"/>
                  </a:cxn>
                  <a:cxn ang="0">
                    <a:pos x="20" y="0"/>
                  </a:cxn>
                  <a:cxn ang="0">
                    <a:pos x="32" y="2"/>
                  </a:cxn>
                  <a:cxn ang="0">
                    <a:pos x="42" y="4"/>
                  </a:cxn>
                  <a:cxn ang="0">
                    <a:pos x="50" y="6"/>
                  </a:cxn>
                  <a:cxn ang="0">
                    <a:pos x="46" y="8"/>
                  </a:cxn>
                  <a:cxn ang="0">
                    <a:pos x="34" y="8"/>
                  </a:cxn>
                  <a:cxn ang="0">
                    <a:pos x="26" y="8"/>
                  </a:cxn>
                  <a:cxn ang="0">
                    <a:pos x="16" y="8"/>
                  </a:cxn>
                  <a:cxn ang="0">
                    <a:pos x="6" y="12"/>
                  </a:cxn>
                  <a:cxn ang="0">
                    <a:pos x="0" y="10"/>
                  </a:cxn>
                  <a:cxn ang="0">
                    <a:pos x="4" y="0"/>
                  </a:cxn>
                  <a:cxn ang="0">
                    <a:pos x="8" y="0"/>
                  </a:cxn>
                </a:cxnLst>
                <a:rect l="0" t="0" r="r" b="b"/>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65" name="Freeform 138"/>
              <p:cNvSpPr>
                <a:spLocks/>
              </p:cNvSpPr>
              <p:nvPr/>
            </p:nvSpPr>
            <p:spPr bwMode="auto">
              <a:xfrm>
                <a:off x="3890383" y="3641642"/>
                <a:ext cx="138744" cy="105566"/>
              </a:xfrm>
              <a:custGeom>
                <a:avLst/>
                <a:gdLst/>
                <a:ahLst/>
                <a:cxnLst>
                  <a:cxn ang="0">
                    <a:pos x="2" y="34"/>
                  </a:cxn>
                  <a:cxn ang="0">
                    <a:pos x="0" y="28"/>
                  </a:cxn>
                  <a:cxn ang="0">
                    <a:pos x="6" y="20"/>
                  </a:cxn>
                  <a:cxn ang="0">
                    <a:pos x="12" y="12"/>
                  </a:cxn>
                  <a:cxn ang="0">
                    <a:pos x="14" y="2"/>
                  </a:cxn>
                  <a:cxn ang="0">
                    <a:pos x="28" y="0"/>
                  </a:cxn>
                  <a:cxn ang="0">
                    <a:pos x="42" y="0"/>
                  </a:cxn>
                  <a:cxn ang="0">
                    <a:pos x="54" y="6"/>
                  </a:cxn>
                  <a:cxn ang="0">
                    <a:pos x="62" y="12"/>
                  </a:cxn>
                  <a:cxn ang="0">
                    <a:pos x="70" y="24"/>
                  </a:cxn>
                  <a:cxn ang="0">
                    <a:pos x="80" y="32"/>
                  </a:cxn>
                  <a:cxn ang="0">
                    <a:pos x="82" y="38"/>
                  </a:cxn>
                  <a:cxn ang="0">
                    <a:pos x="84" y="50"/>
                  </a:cxn>
                  <a:cxn ang="0">
                    <a:pos x="90" y="58"/>
                  </a:cxn>
                  <a:cxn ang="0">
                    <a:pos x="92" y="66"/>
                  </a:cxn>
                  <a:cxn ang="0">
                    <a:pos x="92" y="70"/>
                  </a:cxn>
                  <a:cxn ang="0">
                    <a:pos x="70" y="68"/>
                  </a:cxn>
                  <a:cxn ang="0">
                    <a:pos x="64" y="64"/>
                  </a:cxn>
                  <a:cxn ang="0">
                    <a:pos x="58" y="64"/>
                  </a:cxn>
                  <a:cxn ang="0">
                    <a:pos x="50" y="64"/>
                  </a:cxn>
                  <a:cxn ang="0">
                    <a:pos x="38" y="64"/>
                  </a:cxn>
                  <a:cxn ang="0">
                    <a:pos x="32" y="64"/>
                  </a:cxn>
                  <a:cxn ang="0">
                    <a:pos x="28" y="68"/>
                  </a:cxn>
                  <a:cxn ang="0">
                    <a:pos x="10" y="70"/>
                  </a:cxn>
                  <a:cxn ang="0">
                    <a:pos x="10" y="60"/>
                  </a:cxn>
                  <a:cxn ang="0">
                    <a:pos x="20" y="56"/>
                  </a:cxn>
                  <a:cxn ang="0">
                    <a:pos x="30" y="56"/>
                  </a:cxn>
                  <a:cxn ang="0">
                    <a:pos x="38" y="56"/>
                  </a:cxn>
                  <a:cxn ang="0">
                    <a:pos x="50" y="56"/>
                  </a:cxn>
                  <a:cxn ang="0">
                    <a:pos x="54" y="54"/>
                  </a:cxn>
                  <a:cxn ang="0">
                    <a:pos x="40" y="50"/>
                  </a:cxn>
                  <a:cxn ang="0">
                    <a:pos x="36" y="50"/>
                  </a:cxn>
                  <a:cxn ang="0">
                    <a:pos x="22" y="48"/>
                  </a:cxn>
                  <a:cxn ang="0">
                    <a:pos x="12" y="48"/>
                  </a:cxn>
                  <a:cxn ang="0">
                    <a:pos x="8" y="48"/>
                  </a:cxn>
                  <a:cxn ang="0">
                    <a:pos x="4" y="40"/>
                  </a:cxn>
                  <a:cxn ang="0">
                    <a:pos x="2" y="34"/>
                  </a:cxn>
                </a:cxnLst>
                <a:rect l="0" t="0" r="r" b="b"/>
                <a:pathLst>
                  <a:path w="92" h="70">
                    <a:moveTo>
                      <a:pt x="2" y="34"/>
                    </a:moveTo>
                    <a:lnTo>
                      <a:pt x="0" y="28"/>
                    </a:lnTo>
                    <a:lnTo>
                      <a:pt x="6" y="20"/>
                    </a:lnTo>
                    <a:lnTo>
                      <a:pt x="12" y="12"/>
                    </a:lnTo>
                    <a:lnTo>
                      <a:pt x="14" y="2"/>
                    </a:lnTo>
                    <a:lnTo>
                      <a:pt x="28" y="0"/>
                    </a:lnTo>
                    <a:lnTo>
                      <a:pt x="42" y="0"/>
                    </a:lnTo>
                    <a:lnTo>
                      <a:pt x="54" y="6"/>
                    </a:lnTo>
                    <a:lnTo>
                      <a:pt x="62" y="12"/>
                    </a:lnTo>
                    <a:lnTo>
                      <a:pt x="70" y="24"/>
                    </a:lnTo>
                    <a:lnTo>
                      <a:pt x="80" y="32"/>
                    </a:lnTo>
                    <a:lnTo>
                      <a:pt x="82" y="38"/>
                    </a:lnTo>
                    <a:lnTo>
                      <a:pt x="84" y="50"/>
                    </a:lnTo>
                    <a:lnTo>
                      <a:pt x="90" y="58"/>
                    </a:lnTo>
                    <a:lnTo>
                      <a:pt x="92" y="66"/>
                    </a:lnTo>
                    <a:lnTo>
                      <a:pt x="92" y="70"/>
                    </a:lnTo>
                    <a:lnTo>
                      <a:pt x="70" y="68"/>
                    </a:lnTo>
                    <a:lnTo>
                      <a:pt x="64" y="64"/>
                    </a:lnTo>
                    <a:lnTo>
                      <a:pt x="58" y="64"/>
                    </a:lnTo>
                    <a:lnTo>
                      <a:pt x="50" y="64"/>
                    </a:lnTo>
                    <a:lnTo>
                      <a:pt x="38" y="64"/>
                    </a:lnTo>
                    <a:lnTo>
                      <a:pt x="32" y="64"/>
                    </a:lnTo>
                    <a:lnTo>
                      <a:pt x="28" y="68"/>
                    </a:lnTo>
                    <a:lnTo>
                      <a:pt x="10" y="70"/>
                    </a:lnTo>
                    <a:lnTo>
                      <a:pt x="10" y="60"/>
                    </a:lnTo>
                    <a:lnTo>
                      <a:pt x="20" y="56"/>
                    </a:lnTo>
                    <a:lnTo>
                      <a:pt x="30" y="56"/>
                    </a:lnTo>
                    <a:lnTo>
                      <a:pt x="38" y="56"/>
                    </a:lnTo>
                    <a:lnTo>
                      <a:pt x="50" y="56"/>
                    </a:lnTo>
                    <a:lnTo>
                      <a:pt x="54" y="54"/>
                    </a:lnTo>
                    <a:lnTo>
                      <a:pt x="40" y="50"/>
                    </a:lnTo>
                    <a:lnTo>
                      <a:pt x="36" y="50"/>
                    </a:lnTo>
                    <a:lnTo>
                      <a:pt x="22" y="48"/>
                    </a:lnTo>
                    <a:lnTo>
                      <a:pt x="12" y="48"/>
                    </a:lnTo>
                    <a:lnTo>
                      <a:pt x="8" y="48"/>
                    </a:lnTo>
                    <a:lnTo>
                      <a:pt x="4" y="40"/>
                    </a:lnTo>
                    <a:lnTo>
                      <a:pt x="2" y="34"/>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grpSp>
        <p:sp>
          <p:nvSpPr>
            <p:cNvPr id="311" name="Freeform 243"/>
            <p:cNvSpPr>
              <a:spLocks/>
            </p:cNvSpPr>
            <p:nvPr/>
          </p:nvSpPr>
          <p:spPr bwMode="auto">
            <a:xfrm>
              <a:off x="6667653" y="3416191"/>
              <a:ext cx="121656" cy="146386"/>
            </a:xfrm>
            <a:custGeom>
              <a:avLst/>
              <a:gdLst/>
              <a:ahLst/>
              <a:cxnLst>
                <a:cxn ang="0">
                  <a:pos x="12" y="36"/>
                </a:cxn>
                <a:cxn ang="0">
                  <a:pos x="12" y="26"/>
                </a:cxn>
                <a:cxn ang="0">
                  <a:pos x="20" y="14"/>
                </a:cxn>
                <a:cxn ang="0">
                  <a:pos x="32" y="8"/>
                </a:cxn>
                <a:cxn ang="0">
                  <a:pos x="48" y="10"/>
                </a:cxn>
                <a:cxn ang="0">
                  <a:pos x="58" y="14"/>
                </a:cxn>
                <a:cxn ang="0">
                  <a:pos x="74" y="14"/>
                </a:cxn>
                <a:cxn ang="0">
                  <a:pos x="84" y="12"/>
                </a:cxn>
                <a:cxn ang="0">
                  <a:pos x="90" y="8"/>
                </a:cxn>
                <a:cxn ang="0">
                  <a:pos x="98" y="0"/>
                </a:cxn>
                <a:cxn ang="0">
                  <a:pos x="98" y="8"/>
                </a:cxn>
                <a:cxn ang="0">
                  <a:pos x="88" y="20"/>
                </a:cxn>
                <a:cxn ang="0">
                  <a:pos x="80" y="26"/>
                </a:cxn>
                <a:cxn ang="0">
                  <a:pos x="56" y="22"/>
                </a:cxn>
                <a:cxn ang="0">
                  <a:pos x="42" y="20"/>
                </a:cxn>
                <a:cxn ang="0">
                  <a:pos x="30" y="20"/>
                </a:cxn>
                <a:cxn ang="0">
                  <a:pos x="24" y="20"/>
                </a:cxn>
                <a:cxn ang="0">
                  <a:pos x="18" y="26"/>
                </a:cxn>
                <a:cxn ang="0">
                  <a:pos x="18" y="36"/>
                </a:cxn>
                <a:cxn ang="0">
                  <a:pos x="22" y="42"/>
                </a:cxn>
                <a:cxn ang="0">
                  <a:pos x="26" y="46"/>
                </a:cxn>
                <a:cxn ang="0">
                  <a:pos x="28" y="50"/>
                </a:cxn>
                <a:cxn ang="0">
                  <a:pos x="32" y="52"/>
                </a:cxn>
                <a:cxn ang="0">
                  <a:pos x="38" y="44"/>
                </a:cxn>
                <a:cxn ang="0">
                  <a:pos x="42" y="42"/>
                </a:cxn>
                <a:cxn ang="0">
                  <a:pos x="52" y="44"/>
                </a:cxn>
                <a:cxn ang="0">
                  <a:pos x="60" y="40"/>
                </a:cxn>
                <a:cxn ang="0">
                  <a:pos x="70" y="40"/>
                </a:cxn>
                <a:cxn ang="0">
                  <a:pos x="68" y="46"/>
                </a:cxn>
                <a:cxn ang="0">
                  <a:pos x="56" y="48"/>
                </a:cxn>
                <a:cxn ang="0">
                  <a:pos x="50" y="54"/>
                </a:cxn>
                <a:cxn ang="0">
                  <a:pos x="44" y="60"/>
                </a:cxn>
                <a:cxn ang="0">
                  <a:pos x="44" y="62"/>
                </a:cxn>
                <a:cxn ang="0">
                  <a:pos x="48" y="68"/>
                </a:cxn>
                <a:cxn ang="0">
                  <a:pos x="54" y="80"/>
                </a:cxn>
                <a:cxn ang="0">
                  <a:pos x="54" y="84"/>
                </a:cxn>
                <a:cxn ang="0">
                  <a:pos x="56" y="92"/>
                </a:cxn>
                <a:cxn ang="0">
                  <a:pos x="62" y="96"/>
                </a:cxn>
                <a:cxn ang="0">
                  <a:pos x="54" y="100"/>
                </a:cxn>
                <a:cxn ang="0">
                  <a:pos x="46" y="98"/>
                </a:cxn>
                <a:cxn ang="0">
                  <a:pos x="44" y="104"/>
                </a:cxn>
                <a:cxn ang="0">
                  <a:pos x="38" y="94"/>
                </a:cxn>
                <a:cxn ang="0">
                  <a:pos x="34" y="84"/>
                </a:cxn>
                <a:cxn ang="0">
                  <a:pos x="32" y="70"/>
                </a:cxn>
                <a:cxn ang="0">
                  <a:pos x="24" y="70"/>
                </a:cxn>
                <a:cxn ang="0">
                  <a:pos x="22" y="76"/>
                </a:cxn>
                <a:cxn ang="0">
                  <a:pos x="24" y="92"/>
                </a:cxn>
                <a:cxn ang="0">
                  <a:pos x="24" y="98"/>
                </a:cxn>
                <a:cxn ang="0">
                  <a:pos x="24" y="112"/>
                </a:cxn>
                <a:cxn ang="0">
                  <a:pos x="22" y="118"/>
                </a:cxn>
                <a:cxn ang="0">
                  <a:pos x="10" y="116"/>
                </a:cxn>
                <a:cxn ang="0">
                  <a:pos x="10" y="102"/>
                </a:cxn>
                <a:cxn ang="0">
                  <a:pos x="12" y="90"/>
                </a:cxn>
                <a:cxn ang="0">
                  <a:pos x="10" y="84"/>
                </a:cxn>
                <a:cxn ang="0">
                  <a:pos x="0" y="80"/>
                </a:cxn>
                <a:cxn ang="0">
                  <a:pos x="0" y="68"/>
                </a:cxn>
                <a:cxn ang="0">
                  <a:pos x="4" y="58"/>
                </a:cxn>
                <a:cxn ang="0">
                  <a:pos x="8" y="42"/>
                </a:cxn>
                <a:cxn ang="0">
                  <a:pos x="12" y="36"/>
                </a:cxn>
              </a:cxnLst>
              <a:rect l="0" t="0" r="r" b="b"/>
              <a:pathLst>
                <a:path w="98" h="118">
                  <a:moveTo>
                    <a:pt x="12" y="36"/>
                  </a:moveTo>
                  <a:lnTo>
                    <a:pt x="12" y="26"/>
                  </a:lnTo>
                  <a:lnTo>
                    <a:pt x="20" y="14"/>
                  </a:lnTo>
                  <a:lnTo>
                    <a:pt x="32" y="8"/>
                  </a:lnTo>
                  <a:lnTo>
                    <a:pt x="48" y="10"/>
                  </a:lnTo>
                  <a:lnTo>
                    <a:pt x="58" y="14"/>
                  </a:lnTo>
                  <a:lnTo>
                    <a:pt x="74" y="14"/>
                  </a:lnTo>
                  <a:lnTo>
                    <a:pt x="84" y="12"/>
                  </a:lnTo>
                  <a:lnTo>
                    <a:pt x="90" y="8"/>
                  </a:lnTo>
                  <a:lnTo>
                    <a:pt x="98" y="0"/>
                  </a:lnTo>
                  <a:lnTo>
                    <a:pt x="98" y="8"/>
                  </a:lnTo>
                  <a:lnTo>
                    <a:pt x="88" y="20"/>
                  </a:lnTo>
                  <a:lnTo>
                    <a:pt x="80" y="26"/>
                  </a:lnTo>
                  <a:lnTo>
                    <a:pt x="56" y="22"/>
                  </a:lnTo>
                  <a:lnTo>
                    <a:pt x="42" y="20"/>
                  </a:lnTo>
                  <a:lnTo>
                    <a:pt x="30" y="20"/>
                  </a:lnTo>
                  <a:lnTo>
                    <a:pt x="24" y="20"/>
                  </a:lnTo>
                  <a:lnTo>
                    <a:pt x="18" y="26"/>
                  </a:lnTo>
                  <a:lnTo>
                    <a:pt x="18" y="36"/>
                  </a:lnTo>
                  <a:lnTo>
                    <a:pt x="22" y="42"/>
                  </a:lnTo>
                  <a:lnTo>
                    <a:pt x="26" y="46"/>
                  </a:lnTo>
                  <a:lnTo>
                    <a:pt x="28" y="50"/>
                  </a:lnTo>
                  <a:lnTo>
                    <a:pt x="32" y="52"/>
                  </a:lnTo>
                  <a:lnTo>
                    <a:pt x="38" y="44"/>
                  </a:lnTo>
                  <a:lnTo>
                    <a:pt x="42" y="42"/>
                  </a:lnTo>
                  <a:lnTo>
                    <a:pt x="52" y="44"/>
                  </a:lnTo>
                  <a:lnTo>
                    <a:pt x="60" y="40"/>
                  </a:lnTo>
                  <a:lnTo>
                    <a:pt x="70" y="40"/>
                  </a:lnTo>
                  <a:lnTo>
                    <a:pt x="68" y="46"/>
                  </a:lnTo>
                  <a:lnTo>
                    <a:pt x="56" y="48"/>
                  </a:lnTo>
                  <a:lnTo>
                    <a:pt x="50" y="54"/>
                  </a:lnTo>
                  <a:lnTo>
                    <a:pt x="44" y="60"/>
                  </a:lnTo>
                  <a:lnTo>
                    <a:pt x="44" y="62"/>
                  </a:lnTo>
                  <a:lnTo>
                    <a:pt x="48" y="68"/>
                  </a:lnTo>
                  <a:lnTo>
                    <a:pt x="54" y="80"/>
                  </a:lnTo>
                  <a:lnTo>
                    <a:pt x="54" y="84"/>
                  </a:lnTo>
                  <a:lnTo>
                    <a:pt x="56" y="92"/>
                  </a:lnTo>
                  <a:lnTo>
                    <a:pt x="62" y="96"/>
                  </a:lnTo>
                  <a:lnTo>
                    <a:pt x="54" y="100"/>
                  </a:lnTo>
                  <a:lnTo>
                    <a:pt x="46" y="98"/>
                  </a:lnTo>
                  <a:lnTo>
                    <a:pt x="44" y="104"/>
                  </a:lnTo>
                  <a:lnTo>
                    <a:pt x="38" y="94"/>
                  </a:lnTo>
                  <a:lnTo>
                    <a:pt x="34" y="84"/>
                  </a:lnTo>
                  <a:lnTo>
                    <a:pt x="32" y="70"/>
                  </a:lnTo>
                  <a:lnTo>
                    <a:pt x="24" y="70"/>
                  </a:lnTo>
                  <a:lnTo>
                    <a:pt x="22" y="76"/>
                  </a:lnTo>
                  <a:lnTo>
                    <a:pt x="24" y="92"/>
                  </a:lnTo>
                  <a:lnTo>
                    <a:pt x="24" y="98"/>
                  </a:lnTo>
                  <a:lnTo>
                    <a:pt x="24" y="112"/>
                  </a:lnTo>
                  <a:lnTo>
                    <a:pt x="22" y="118"/>
                  </a:lnTo>
                  <a:lnTo>
                    <a:pt x="10" y="116"/>
                  </a:lnTo>
                  <a:lnTo>
                    <a:pt x="10" y="102"/>
                  </a:lnTo>
                  <a:lnTo>
                    <a:pt x="12" y="90"/>
                  </a:lnTo>
                  <a:lnTo>
                    <a:pt x="10" y="84"/>
                  </a:lnTo>
                  <a:lnTo>
                    <a:pt x="0" y="80"/>
                  </a:lnTo>
                  <a:lnTo>
                    <a:pt x="0" y="68"/>
                  </a:lnTo>
                  <a:lnTo>
                    <a:pt x="4" y="58"/>
                  </a:lnTo>
                  <a:lnTo>
                    <a:pt x="8" y="42"/>
                  </a:lnTo>
                  <a:lnTo>
                    <a:pt x="12" y="3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12" name="Freeform 244"/>
            <p:cNvSpPr>
              <a:spLocks/>
            </p:cNvSpPr>
            <p:nvPr/>
          </p:nvSpPr>
          <p:spPr bwMode="auto">
            <a:xfrm>
              <a:off x="6901035" y="3460852"/>
              <a:ext cx="201105" cy="168717"/>
            </a:xfrm>
            <a:custGeom>
              <a:avLst/>
              <a:gdLst/>
              <a:ahLst/>
              <a:cxnLst>
                <a:cxn ang="0">
                  <a:pos x="2" y="8"/>
                </a:cxn>
                <a:cxn ang="0">
                  <a:pos x="20" y="2"/>
                </a:cxn>
                <a:cxn ang="0">
                  <a:pos x="30" y="0"/>
                </a:cxn>
                <a:cxn ang="0">
                  <a:pos x="48" y="2"/>
                </a:cxn>
                <a:cxn ang="0">
                  <a:pos x="56" y="10"/>
                </a:cxn>
                <a:cxn ang="0">
                  <a:pos x="54" y="22"/>
                </a:cxn>
                <a:cxn ang="0">
                  <a:pos x="54" y="30"/>
                </a:cxn>
                <a:cxn ang="0">
                  <a:pos x="60" y="34"/>
                </a:cxn>
                <a:cxn ang="0">
                  <a:pos x="62" y="42"/>
                </a:cxn>
                <a:cxn ang="0">
                  <a:pos x="70" y="44"/>
                </a:cxn>
                <a:cxn ang="0">
                  <a:pos x="80" y="42"/>
                </a:cxn>
                <a:cxn ang="0">
                  <a:pos x="86" y="32"/>
                </a:cxn>
                <a:cxn ang="0">
                  <a:pos x="94" y="26"/>
                </a:cxn>
                <a:cxn ang="0">
                  <a:pos x="104" y="22"/>
                </a:cxn>
                <a:cxn ang="0">
                  <a:pos x="110" y="16"/>
                </a:cxn>
                <a:cxn ang="0">
                  <a:pos x="128" y="22"/>
                </a:cxn>
                <a:cxn ang="0">
                  <a:pos x="142" y="26"/>
                </a:cxn>
                <a:cxn ang="0">
                  <a:pos x="158" y="32"/>
                </a:cxn>
                <a:cxn ang="0">
                  <a:pos x="162" y="34"/>
                </a:cxn>
                <a:cxn ang="0">
                  <a:pos x="162" y="136"/>
                </a:cxn>
                <a:cxn ang="0">
                  <a:pos x="148" y="124"/>
                </a:cxn>
                <a:cxn ang="0">
                  <a:pos x="138" y="120"/>
                </a:cxn>
                <a:cxn ang="0">
                  <a:pos x="130" y="120"/>
                </a:cxn>
                <a:cxn ang="0">
                  <a:pos x="124" y="124"/>
                </a:cxn>
                <a:cxn ang="0">
                  <a:pos x="110" y="126"/>
                </a:cxn>
                <a:cxn ang="0">
                  <a:pos x="108" y="118"/>
                </a:cxn>
                <a:cxn ang="0">
                  <a:pos x="110" y="114"/>
                </a:cxn>
                <a:cxn ang="0">
                  <a:pos x="116" y="112"/>
                </a:cxn>
                <a:cxn ang="0">
                  <a:pos x="124" y="110"/>
                </a:cxn>
                <a:cxn ang="0">
                  <a:pos x="126" y="98"/>
                </a:cxn>
                <a:cxn ang="0">
                  <a:pos x="122" y="90"/>
                </a:cxn>
                <a:cxn ang="0">
                  <a:pos x="112" y="80"/>
                </a:cxn>
                <a:cxn ang="0">
                  <a:pos x="90" y="68"/>
                </a:cxn>
                <a:cxn ang="0">
                  <a:pos x="66" y="62"/>
                </a:cxn>
                <a:cxn ang="0">
                  <a:pos x="60" y="56"/>
                </a:cxn>
                <a:cxn ang="0">
                  <a:pos x="54" y="54"/>
                </a:cxn>
                <a:cxn ang="0">
                  <a:pos x="48" y="40"/>
                </a:cxn>
                <a:cxn ang="0">
                  <a:pos x="42" y="42"/>
                </a:cxn>
                <a:cxn ang="0">
                  <a:pos x="42" y="48"/>
                </a:cxn>
                <a:cxn ang="0">
                  <a:pos x="42" y="58"/>
                </a:cxn>
                <a:cxn ang="0">
                  <a:pos x="32" y="56"/>
                </a:cxn>
                <a:cxn ang="0">
                  <a:pos x="32" y="46"/>
                </a:cxn>
                <a:cxn ang="0">
                  <a:pos x="30" y="40"/>
                </a:cxn>
                <a:cxn ang="0">
                  <a:pos x="20" y="38"/>
                </a:cxn>
                <a:cxn ang="0">
                  <a:pos x="30" y="32"/>
                </a:cxn>
                <a:cxn ang="0">
                  <a:pos x="42" y="34"/>
                </a:cxn>
                <a:cxn ang="0">
                  <a:pos x="50" y="32"/>
                </a:cxn>
                <a:cxn ang="0">
                  <a:pos x="46" y="24"/>
                </a:cxn>
                <a:cxn ang="0">
                  <a:pos x="30" y="24"/>
                </a:cxn>
                <a:cxn ang="0">
                  <a:pos x="20" y="26"/>
                </a:cxn>
                <a:cxn ang="0">
                  <a:pos x="16" y="16"/>
                </a:cxn>
                <a:cxn ang="0">
                  <a:pos x="6" y="16"/>
                </a:cxn>
                <a:cxn ang="0">
                  <a:pos x="0" y="14"/>
                </a:cxn>
                <a:cxn ang="0">
                  <a:pos x="2" y="8"/>
                </a:cxn>
              </a:cxnLst>
              <a:rect l="0" t="0" r="r" b="b"/>
              <a:pathLst>
                <a:path w="162" h="136">
                  <a:moveTo>
                    <a:pt x="2" y="8"/>
                  </a:moveTo>
                  <a:lnTo>
                    <a:pt x="20" y="2"/>
                  </a:lnTo>
                  <a:lnTo>
                    <a:pt x="30" y="0"/>
                  </a:lnTo>
                  <a:lnTo>
                    <a:pt x="48" y="2"/>
                  </a:lnTo>
                  <a:lnTo>
                    <a:pt x="56" y="10"/>
                  </a:lnTo>
                  <a:lnTo>
                    <a:pt x="54" y="22"/>
                  </a:lnTo>
                  <a:lnTo>
                    <a:pt x="54" y="30"/>
                  </a:lnTo>
                  <a:lnTo>
                    <a:pt x="60" y="34"/>
                  </a:lnTo>
                  <a:lnTo>
                    <a:pt x="62" y="42"/>
                  </a:lnTo>
                  <a:lnTo>
                    <a:pt x="70" y="44"/>
                  </a:lnTo>
                  <a:lnTo>
                    <a:pt x="80" y="42"/>
                  </a:lnTo>
                  <a:lnTo>
                    <a:pt x="86" y="32"/>
                  </a:lnTo>
                  <a:lnTo>
                    <a:pt x="94" y="26"/>
                  </a:lnTo>
                  <a:lnTo>
                    <a:pt x="104" y="22"/>
                  </a:lnTo>
                  <a:lnTo>
                    <a:pt x="110" y="16"/>
                  </a:lnTo>
                  <a:lnTo>
                    <a:pt x="128" y="22"/>
                  </a:lnTo>
                  <a:lnTo>
                    <a:pt x="142" y="26"/>
                  </a:lnTo>
                  <a:lnTo>
                    <a:pt x="158" y="32"/>
                  </a:lnTo>
                  <a:lnTo>
                    <a:pt x="162" y="34"/>
                  </a:lnTo>
                  <a:lnTo>
                    <a:pt x="162" y="136"/>
                  </a:lnTo>
                  <a:lnTo>
                    <a:pt x="148" y="124"/>
                  </a:lnTo>
                  <a:lnTo>
                    <a:pt x="138" y="120"/>
                  </a:lnTo>
                  <a:lnTo>
                    <a:pt x="130" y="120"/>
                  </a:lnTo>
                  <a:lnTo>
                    <a:pt x="124" y="124"/>
                  </a:lnTo>
                  <a:lnTo>
                    <a:pt x="110" y="126"/>
                  </a:lnTo>
                  <a:lnTo>
                    <a:pt x="108" y="118"/>
                  </a:lnTo>
                  <a:lnTo>
                    <a:pt x="110" y="114"/>
                  </a:lnTo>
                  <a:lnTo>
                    <a:pt x="116" y="112"/>
                  </a:lnTo>
                  <a:lnTo>
                    <a:pt x="124" y="110"/>
                  </a:lnTo>
                  <a:lnTo>
                    <a:pt x="126" y="98"/>
                  </a:lnTo>
                  <a:lnTo>
                    <a:pt x="122" y="90"/>
                  </a:lnTo>
                  <a:lnTo>
                    <a:pt x="112" y="80"/>
                  </a:lnTo>
                  <a:lnTo>
                    <a:pt x="90" y="68"/>
                  </a:lnTo>
                  <a:lnTo>
                    <a:pt x="66" y="62"/>
                  </a:lnTo>
                  <a:lnTo>
                    <a:pt x="60" y="56"/>
                  </a:lnTo>
                  <a:lnTo>
                    <a:pt x="54" y="54"/>
                  </a:lnTo>
                  <a:lnTo>
                    <a:pt x="48" y="40"/>
                  </a:lnTo>
                  <a:lnTo>
                    <a:pt x="42" y="42"/>
                  </a:lnTo>
                  <a:lnTo>
                    <a:pt x="42" y="48"/>
                  </a:lnTo>
                  <a:lnTo>
                    <a:pt x="42" y="58"/>
                  </a:lnTo>
                  <a:lnTo>
                    <a:pt x="32" y="56"/>
                  </a:lnTo>
                  <a:lnTo>
                    <a:pt x="32" y="46"/>
                  </a:lnTo>
                  <a:lnTo>
                    <a:pt x="30" y="40"/>
                  </a:lnTo>
                  <a:lnTo>
                    <a:pt x="20" y="38"/>
                  </a:lnTo>
                  <a:lnTo>
                    <a:pt x="30" y="32"/>
                  </a:lnTo>
                  <a:lnTo>
                    <a:pt x="42" y="34"/>
                  </a:lnTo>
                  <a:lnTo>
                    <a:pt x="50" y="32"/>
                  </a:lnTo>
                  <a:lnTo>
                    <a:pt x="46" y="24"/>
                  </a:lnTo>
                  <a:lnTo>
                    <a:pt x="30" y="24"/>
                  </a:lnTo>
                  <a:lnTo>
                    <a:pt x="20" y="26"/>
                  </a:lnTo>
                  <a:lnTo>
                    <a:pt x="16" y="16"/>
                  </a:lnTo>
                  <a:lnTo>
                    <a:pt x="6" y="16"/>
                  </a:lnTo>
                  <a:lnTo>
                    <a:pt x="0" y="14"/>
                  </a:lnTo>
                  <a:lnTo>
                    <a:pt x="2" y="8"/>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13" name="Freeform 245"/>
            <p:cNvSpPr>
              <a:spLocks/>
            </p:cNvSpPr>
            <p:nvPr/>
          </p:nvSpPr>
          <p:spPr bwMode="auto">
            <a:xfrm>
              <a:off x="6843930" y="3505512"/>
              <a:ext cx="59586" cy="19849"/>
            </a:xfrm>
            <a:custGeom>
              <a:avLst/>
              <a:gdLst/>
              <a:ahLst/>
              <a:cxnLst>
                <a:cxn ang="0">
                  <a:pos x="4" y="2"/>
                </a:cxn>
                <a:cxn ang="0">
                  <a:pos x="20" y="0"/>
                </a:cxn>
                <a:cxn ang="0">
                  <a:pos x="38" y="2"/>
                </a:cxn>
                <a:cxn ang="0">
                  <a:pos x="48" y="10"/>
                </a:cxn>
                <a:cxn ang="0">
                  <a:pos x="46" y="16"/>
                </a:cxn>
                <a:cxn ang="0">
                  <a:pos x="34" y="12"/>
                </a:cxn>
                <a:cxn ang="0">
                  <a:pos x="24" y="10"/>
                </a:cxn>
                <a:cxn ang="0">
                  <a:pos x="12" y="10"/>
                </a:cxn>
                <a:cxn ang="0">
                  <a:pos x="8" y="14"/>
                </a:cxn>
                <a:cxn ang="0">
                  <a:pos x="2" y="14"/>
                </a:cxn>
                <a:cxn ang="0">
                  <a:pos x="0" y="6"/>
                </a:cxn>
                <a:cxn ang="0">
                  <a:pos x="4" y="2"/>
                </a:cxn>
              </a:cxnLst>
              <a:rect l="0" t="0" r="r" b="b"/>
              <a:pathLst>
                <a:path w="48" h="16">
                  <a:moveTo>
                    <a:pt x="4" y="2"/>
                  </a:moveTo>
                  <a:lnTo>
                    <a:pt x="20" y="0"/>
                  </a:lnTo>
                  <a:lnTo>
                    <a:pt x="38" y="2"/>
                  </a:lnTo>
                  <a:lnTo>
                    <a:pt x="48" y="10"/>
                  </a:lnTo>
                  <a:lnTo>
                    <a:pt x="46" y="16"/>
                  </a:lnTo>
                  <a:lnTo>
                    <a:pt x="34" y="12"/>
                  </a:lnTo>
                  <a:lnTo>
                    <a:pt x="24" y="10"/>
                  </a:lnTo>
                  <a:lnTo>
                    <a:pt x="12" y="10"/>
                  </a:lnTo>
                  <a:lnTo>
                    <a:pt x="8" y="14"/>
                  </a:lnTo>
                  <a:lnTo>
                    <a:pt x="2" y="14"/>
                  </a:lnTo>
                  <a:lnTo>
                    <a:pt x="0" y="6"/>
                  </a:lnTo>
                  <a:lnTo>
                    <a:pt x="4" y="2"/>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14" name="Freeform 246"/>
            <p:cNvSpPr>
              <a:spLocks/>
            </p:cNvSpPr>
            <p:nvPr/>
          </p:nvSpPr>
          <p:spPr bwMode="auto">
            <a:xfrm>
              <a:off x="6811654" y="3512956"/>
              <a:ext cx="22345" cy="12406"/>
            </a:xfrm>
            <a:custGeom>
              <a:avLst/>
              <a:gdLst/>
              <a:ahLst/>
              <a:cxnLst>
                <a:cxn ang="0">
                  <a:pos x="2" y="0"/>
                </a:cxn>
                <a:cxn ang="0">
                  <a:pos x="12" y="0"/>
                </a:cxn>
                <a:cxn ang="0">
                  <a:pos x="18" y="4"/>
                </a:cxn>
                <a:cxn ang="0">
                  <a:pos x="14" y="10"/>
                </a:cxn>
                <a:cxn ang="0">
                  <a:pos x="4" y="10"/>
                </a:cxn>
                <a:cxn ang="0">
                  <a:pos x="0" y="6"/>
                </a:cxn>
                <a:cxn ang="0">
                  <a:pos x="2" y="0"/>
                </a:cxn>
              </a:cxnLst>
              <a:rect l="0" t="0" r="r" b="b"/>
              <a:pathLst>
                <a:path w="18" h="10">
                  <a:moveTo>
                    <a:pt x="2" y="0"/>
                  </a:moveTo>
                  <a:lnTo>
                    <a:pt x="12" y="0"/>
                  </a:lnTo>
                  <a:lnTo>
                    <a:pt x="18" y="4"/>
                  </a:lnTo>
                  <a:lnTo>
                    <a:pt x="14" y="10"/>
                  </a:lnTo>
                  <a:lnTo>
                    <a:pt x="4" y="10"/>
                  </a:lnTo>
                  <a:lnTo>
                    <a:pt x="0" y="6"/>
                  </a:lnTo>
                  <a:lnTo>
                    <a:pt x="2"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15" name="Freeform 247"/>
            <p:cNvSpPr>
              <a:spLocks/>
            </p:cNvSpPr>
            <p:nvPr/>
          </p:nvSpPr>
          <p:spPr bwMode="auto">
            <a:xfrm>
              <a:off x="6836482" y="3411229"/>
              <a:ext cx="27311" cy="62028"/>
            </a:xfrm>
            <a:custGeom>
              <a:avLst/>
              <a:gdLst/>
              <a:ahLst/>
              <a:cxnLst>
                <a:cxn ang="0">
                  <a:pos x="0" y="0"/>
                </a:cxn>
                <a:cxn ang="0">
                  <a:pos x="6" y="2"/>
                </a:cxn>
                <a:cxn ang="0">
                  <a:pos x="8" y="10"/>
                </a:cxn>
                <a:cxn ang="0">
                  <a:pos x="8" y="14"/>
                </a:cxn>
                <a:cxn ang="0">
                  <a:pos x="14" y="6"/>
                </a:cxn>
                <a:cxn ang="0">
                  <a:pos x="20" y="4"/>
                </a:cxn>
                <a:cxn ang="0">
                  <a:pos x="22" y="14"/>
                </a:cxn>
                <a:cxn ang="0">
                  <a:pos x="16" y="16"/>
                </a:cxn>
                <a:cxn ang="0">
                  <a:pos x="14" y="20"/>
                </a:cxn>
                <a:cxn ang="0">
                  <a:pos x="18" y="22"/>
                </a:cxn>
                <a:cxn ang="0">
                  <a:pos x="20" y="26"/>
                </a:cxn>
                <a:cxn ang="0">
                  <a:pos x="8" y="26"/>
                </a:cxn>
                <a:cxn ang="0">
                  <a:pos x="8" y="30"/>
                </a:cxn>
                <a:cxn ang="0">
                  <a:pos x="10" y="38"/>
                </a:cxn>
                <a:cxn ang="0">
                  <a:pos x="16" y="44"/>
                </a:cxn>
                <a:cxn ang="0">
                  <a:pos x="18" y="46"/>
                </a:cxn>
                <a:cxn ang="0">
                  <a:pos x="18" y="48"/>
                </a:cxn>
                <a:cxn ang="0">
                  <a:pos x="16" y="50"/>
                </a:cxn>
                <a:cxn ang="0">
                  <a:pos x="12" y="50"/>
                </a:cxn>
                <a:cxn ang="0">
                  <a:pos x="8" y="48"/>
                </a:cxn>
                <a:cxn ang="0">
                  <a:pos x="6" y="46"/>
                </a:cxn>
                <a:cxn ang="0">
                  <a:pos x="2" y="32"/>
                </a:cxn>
                <a:cxn ang="0">
                  <a:pos x="0" y="22"/>
                </a:cxn>
                <a:cxn ang="0">
                  <a:pos x="2" y="12"/>
                </a:cxn>
                <a:cxn ang="0">
                  <a:pos x="0" y="0"/>
                </a:cxn>
              </a:cxnLst>
              <a:rect l="0" t="0" r="r" b="b"/>
              <a:pathLst>
                <a:path w="22" h="50">
                  <a:moveTo>
                    <a:pt x="0" y="0"/>
                  </a:moveTo>
                  <a:lnTo>
                    <a:pt x="6" y="2"/>
                  </a:lnTo>
                  <a:lnTo>
                    <a:pt x="8" y="10"/>
                  </a:lnTo>
                  <a:lnTo>
                    <a:pt x="8" y="14"/>
                  </a:lnTo>
                  <a:lnTo>
                    <a:pt x="14" y="6"/>
                  </a:lnTo>
                  <a:lnTo>
                    <a:pt x="20" y="4"/>
                  </a:lnTo>
                  <a:lnTo>
                    <a:pt x="22" y="14"/>
                  </a:lnTo>
                  <a:lnTo>
                    <a:pt x="16" y="16"/>
                  </a:lnTo>
                  <a:lnTo>
                    <a:pt x="14" y="20"/>
                  </a:lnTo>
                  <a:lnTo>
                    <a:pt x="18" y="22"/>
                  </a:lnTo>
                  <a:lnTo>
                    <a:pt x="20" y="26"/>
                  </a:lnTo>
                  <a:lnTo>
                    <a:pt x="8" y="26"/>
                  </a:lnTo>
                  <a:lnTo>
                    <a:pt x="8" y="30"/>
                  </a:lnTo>
                  <a:lnTo>
                    <a:pt x="10" y="38"/>
                  </a:lnTo>
                  <a:lnTo>
                    <a:pt x="16" y="44"/>
                  </a:lnTo>
                  <a:lnTo>
                    <a:pt x="18" y="46"/>
                  </a:lnTo>
                  <a:lnTo>
                    <a:pt x="18" y="48"/>
                  </a:lnTo>
                  <a:lnTo>
                    <a:pt x="16" y="50"/>
                  </a:lnTo>
                  <a:lnTo>
                    <a:pt x="12" y="50"/>
                  </a:lnTo>
                  <a:lnTo>
                    <a:pt x="8" y="48"/>
                  </a:lnTo>
                  <a:lnTo>
                    <a:pt x="6" y="46"/>
                  </a:lnTo>
                  <a:lnTo>
                    <a:pt x="2" y="32"/>
                  </a:lnTo>
                  <a:lnTo>
                    <a:pt x="0" y="22"/>
                  </a:lnTo>
                  <a:lnTo>
                    <a:pt x="2" y="12"/>
                  </a:lnTo>
                  <a:lnTo>
                    <a:pt x="0"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16" name="Freeform 248"/>
            <p:cNvSpPr>
              <a:spLocks/>
            </p:cNvSpPr>
            <p:nvPr/>
          </p:nvSpPr>
          <p:spPr bwMode="auto">
            <a:xfrm>
              <a:off x="7102139" y="3503031"/>
              <a:ext cx="191174" cy="161274"/>
            </a:xfrm>
            <a:custGeom>
              <a:avLst/>
              <a:gdLst/>
              <a:ahLst/>
              <a:cxnLst>
                <a:cxn ang="0">
                  <a:pos x="0" y="0"/>
                </a:cxn>
                <a:cxn ang="0">
                  <a:pos x="14" y="4"/>
                </a:cxn>
                <a:cxn ang="0">
                  <a:pos x="32" y="10"/>
                </a:cxn>
                <a:cxn ang="0">
                  <a:pos x="50" y="18"/>
                </a:cxn>
                <a:cxn ang="0">
                  <a:pos x="66" y="28"/>
                </a:cxn>
                <a:cxn ang="0">
                  <a:pos x="74" y="38"/>
                </a:cxn>
                <a:cxn ang="0">
                  <a:pos x="84" y="44"/>
                </a:cxn>
                <a:cxn ang="0">
                  <a:pos x="100" y="52"/>
                </a:cxn>
                <a:cxn ang="0">
                  <a:pos x="108" y="58"/>
                </a:cxn>
                <a:cxn ang="0">
                  <a:pos x="108" y="62"/>
                </a:cxn>
                <a:cxn ang="0">
                  <a:pos x="110" y="64"/>
                </a:cxn>
                <a:cxn ang="0">
                  <a:pos x="108" y="66"/>
                </a:cxn>
                <a:cxn ang="0">
                  <a:pos x="94" y="66"/>
                </a:cxn>
                <a:cxn ang="0">
                  <a:pos x="100" y="72"/>
                </a:cxn>
                <a:cxn ang="0">
                  <a:pos x="110" y="86"/>
                </a:cxn>
                <a:cxn ang="0">
                  <a:pos x="124" y="102"/>
                </a:cxn>
                <a:cxn ang="0">
                  <a:pos x="130" y="106"/>
                </a:cxn>
                <a:cxn ang="0">
                  <a:pos x="138" y="114"/>
                </a:cxn>
                <a:cxn ang="0">
                  <a:pos x="154" y="124"/>
                </a:cxn>
                <a:cxn ang="0">
                  <a:pos x="152" y="130"/>
                </a:cxn>
                <a:cxn ang="0">
                  <a:pos x="136" y="122"/>
                </a:cxn>
                <a:cxn ang="0">
                  <a:pos x="124" y="120"/>
                </a:cxn>
                <a:cxn ang="0">
                  <a:pos x="104" y="118"/>
                </a:cxn>
                <a:cxn ang="0">
                  <a:pos x="94" y="106"/>
                </a:cxn>
                <a:cxn ang="0">
                  <a:pos x="84" y="92"/>
                </a:cxn>
                <a:cxn ang="0">
                  <a:pos x="72" y="84"/>
                </a:cxn>
                <a:cxn ang="0">
                  <a:pos x="60" y="76"/>
                </a:cxn>
                <a:cxn ang="0">
                  <a:pos x="46" y="70"/>
                </a:cxn>
                <a:cxn ang="0">
                  <a:pos x="46" y="80"/>
                </a:cxn>
                <a:cxn ang="0">
                  <a:pos x="42" y="86"/>
                </a:cxn>
                <a:cxn ang="0">
                  <a:pos x="28" y="88"/>
                </a:cxn>
                <a:cxn ang="0">
                  <a:pos x="30" y="96"/>
                </a:cxn>
                <a:cxn ang="0">
                  <a:pos x="38" y="100"/>
                </a:cxn>
                <a:cxn ang="0">
                  <a:pos x="32" y="106"/>
                </a:cxn>
                <a:cxn ang="0">
                  <a:pos x="18" y="102"/>
                </a:cxn>
                <a:cxn ang="0">
                  <a:pos x="8" y="102"/>
                </a:cxn>
                <a:cxn ang="0">
                  <a:pos x="0" y="102"/>
                </a:cxn>
                <a:cxn ang="0">
                  <a:pos x="0" y="0"/>
                </a:cxn>
              </a:cxnLst>
              <a:rect l="0" t="0" r="r" b="b"/>
              <a:pathLst>
                <a:path w="154" h="130">
                  <a:moveTo>
                    <a:pt x="0" y="0"/>
                  </a:moveTo>
                  <a:lnTo>
                    <a:pt x="14" y="4"/>
                  </a:lnTo>
                  <a:lnTo>
                    <a:pt x="32" y="10"/>
                  </a:lnTo>
                  <a:lnTo>
                    <a:pt x="50" y="18"/>
                  </a:lnTo>
                  <a:lnTo>
                    <a:pt x="66" y="28"/>
                  </a:lnTo>
                  <a:lnTo>
                    <a:pt x="74" y="38"/>
                  </a:lnTo>
                  <a:lnTo>
                    <a:pt x="84" y="44"/>
                  </a:lnTo>
                  <a:lnTo>
                    <a:pt x="100" y="52"/>
                  </a:lnTo>
                  <a:lnTo>
                    <a:pt x="108" y="58"/>
                  </a:lnTo>
                  <a:lnTo>
                    <a:pt x="108" y="62"/>
                  </a:lnTo>
                  <a:lnTo>
                    <a:pt x="110" y="64"/>
                  </a:lnTo>
                  <a:lnTo>
                    <a:pt x="108" y="66"/>
                  </a:lnTo>
                  <a:lnTo>
                    <a:pt x="94" y="66"/>
                  </a:lnTo>
                  <a:lnTo>
                    <a:pt x="100" y="72"/>
                  </a:lnTo>
                  <a:lnTo>
                    <a:pt x="110" y="86"/>
                  </a:lnTo>
                  <a:lnTo>
                    <a:pt x="124" y="102"/>
                  </a:lnTo>
                  <a:lnTo>
                    <a:pt x="130" y="106"/>
                  </a:lnTo>
                  <a:lnTo>
                    <a:pt x="138" y="114"/>
                  </a:lnTo>
                  <a:lnTo>
                    <a:pt x="154" y="124"/>
                  </a:lnTo>
                  <a:lnTo>
                    <a:pt x="152" y="130"/>
                  </a:lnTo>
                  <a:lnTo>
                    <a:pt x="136" y="122"/>
                  </a:lnTo>
                  <a:lnTo>
                    <a:pt x="124" y="120"/>
                  </a:lnTo>
                  <a:lnTo>
                    <a:pt x="104" y="118"/>
                  </a:lnTo>
                  <a:lnTo>
                    <a:pt x="94" y="106"/>
                  </a:lnTo>
                  <a:lnTo>
                    <a:pt x="84" y="92"/>
                  </a:lnTo>
                  <a:lnTo>
                    <a:pt x="72" y="84"/>
                  </a:lnTo>
                  <a:lnTo>
                    <a:pt x="60" y="76"/>
                  </a:lnTo>
                  <a:lnTo>
                    <a:pt x="46" y="70"/>
                  </a:lnTo>
                  <a:lnTo>
                    <a:pt x="46" y="80"/>
                  </a:lnTo>
                  <a:lnTo>
                    <a:pt x="42" y="86"/>
                  </a:lnTo>
                  <a:lnTo>
                    <a:pt x="28" y="88"/>
                  </a:lnTo>
                  <a:lnTo>
                    <a:pt x="30" y="96"/>
                  </a:lnTo>
                  <a:lnTo>
                    <a:pt x="38" y="100"/>
                  </a:lnTo>
                  <a:lnTo>
                    <a:pt x="32" y="106"/>
                  </a:lnTo>
                  <a:lnTo>
                    <a:pt x="18" y="102"/>
                  </a:lnTo>
                  <a:lnTo>
                    <a:pt x="8" y="102"/>
                  </a:lnTo>
                  <a:lnTo>
                    <a:pt x="0" y="102"/>
                  </a:lnTo>
                  <a:lnTo>
                    <a:pt x="0"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17" name="Freeform 249"/>
            <p:cNvSpPr>
              <a:spLocks/>
            </p:cNvSpPr>
            <p:nvPr/>
          </p:nvSpPr>
          <p:spPr bwMode="auto">
            <a:xfrm>
              <a:off x="7256071" y="3532804"/>
              <a:ext cx="72000" cy="44660"/>
            </a:xfrm>
            <a:custGeom>
              <a:avLst/>
              <a:gdLst/>
              <a:ahLst/>
              <a:cxnLst>
                <a:cxn ang="0">
                  <a:pos x="0" y="22"/>
                </a:cxn>
                <a:cxn ang="0">
                  <a:pos x="14" y="22"/>
                </a:cxn>
                <a:cxn ang="0">
                  <a:pos x="34" y="22"/>
                </a:cxn>
                <a:cxn ang="0">
                  <a:pos x="40" y="16"/>
                </a:cxn>
                <a:cxn ang="0">
                  <a:pos x="50" y="6"/>
                </a:cxn>
                <a:cxn ang="0">
                  <a:pos x="56" y="0"/>
                </a:cxn>
                <a:cxn ang="0">
                  <a:pos x="58" y="10"/>
                </a:cxn>
                <a:cxn ang="0">
                  <a:pos x="54" y="18"/>
                </a:cxn>
                <a:cxn ang="0">
                  <a:pos x="46" y="22"/>
                </a:cxn>
                <a:cxn ang="0">
                  <a:pos x="38" y="28"/>
                </a:cxn>
                <a:cxn ang="0">
                  <a:pos x="32" y="34"/>
                </a:cxn>
                <a:cxn ang="0">
                  <a:pos x="20" y="36"/>
                </a:cxn>
                <a:cxn ang="0">
                  <a:pos x="6" y="32"/>
                </a:cxn>
                <a:cxn ang="0">
                  <a:pos x="0" y="28"/>
                </a:cxn>
                <a:cxn ang="0">
                  <a:pos x="0" y="22"/>
                </a:cxn>
              </a:cxnLst>
              <a:rect l="0" t="0" r="r" b="b"/>
              <a:pathLst>
                <a:path w="58" h="36">
                  <a:moveTo>
                    <a:pt x="0" y="22"/>
                  </a:moveTo>
                  <a:lnTo>
                    <a:pt x="14" y="22"/>
                  </a:lnTo>
                  <a:lnTo>
                    <a:pt x="34" y="22"/>
                  </a:lnTo>
                  <a:lnTo>
                    <a:pt x="40" y="16"/>
                  </a:lnTo>
                  <a:lnTo>
                    <a:pt x="50" y="6"/>
                  </a:lnTo>
                  <a:lnTo>
                    <a:pt x="56" y="0"/>
                  </a:lnTo>
                  <a:lnTo>
                    <a:pt x="58" y="10"/>
                  </a:lnTo>
                  <a:lnTo>
                    <a:pt x="54" y="18"/>
                  </a:lnTo>
                  <a:lnTo>
                    <a:pt x="46" y="22"/>
                  </a:lnTo>
                  <a:lnTo>
                    <a:pt x="38" y="28"/>
                  </a:lnTo>
                  <a:lnTo>
                    <a:pt x="32" y="34"/>
                  </a:lnTo>
                  <a:lnTo>
                    <a:pt x="20" y="36"/>
                  </a:lnTo>
                  <a:lnTo>
                    <a:pt x="6" y="32"/>
                  </a:lnTo>
                  <a:lnTo>
                    <a:pt x="0" y="28"/>
                  </a:lnTo>
                  <a:lnTo>
                    <a:pt x="0" y="22"/>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18" name="Freeform 250"/>
            <p:cNvSpPr>
              <a:spLocks/>
            </p:cNvSpPr>
            <p:nvPr/>
          </p:nvSpPr>
          <p:spPr bwMode="auto">
            <a:xfrm>
              <a:off x="7370280" y="3555135"/>
              <a:ext cx="27311" cy="34735"/>
            </a:xfrm>
            <a:custGeom>
              <a:avLst/>
              <a:gdLst/>
              <a:ahLst/>
              <a:cxnLst>
                <a:cxn ang="0">
                  <a:pos x="0" y="0"/>
                </a:cxn>
                <a:cxn ang="0">
                  <a:pos x="10" y="6"/>
                </a:cxn>
                <a:cxn ang="0">
                  <a:pos x="20" y="16"/>
                </a:cxn>
                <a:cxn ang="0">
                  <a:pos x="22" y="28"/>
                </a:cxn>
                <a:cxn ang="0">
                  <a:pos x="12" y="22"/>
                </a:cxn>
                <a:cxn ang="0">
                  <a:pos x="8" y="14"/>
                </a:cxn>
                <a:cxn ang="0">
                  <a:pos x="2" y="8"/>
                </a:cxn>
                <a:cxn ang="0">
                  <a:pos x="0" y="0"/>
                </a:cxn>
              </a:cxnLst>
              <a:rect l="0" t="0" r="r" b="b"/>
              <a:pathLst>
                <a:path w="22" h="28">
                  <a:moveTo>
                    <a:pt x="0" y="0"/>
                  </a:moveTo>
                  <a:lnTo>
                    <a:pt x="10" y="6"/>
                  </a:lnTo>
                  <a:lnTo>
                    <a:pt x="20" y="16"/>
                  </a:lnTo>
                  <a:lnTo>
                    <a:pt x="22" y="28"/>
                  </a:lnTo>
                  <a:lnTo>
                    <a:pt x="12" y="22"/>
                  </a:lnTo>
                  <a:lnTo>
                    <a:pt x="8" y="14"/>
                  </a:lnTo>
                  <a:lnTo>
                    <a:pt x="2" y="8"/>
                  </a:lnTo>
                  <a:lnTo>
                    <a:pt x="0"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19" name="Freeform 251"/>
            <p:cNvSpPr>
              <a:spLocks/>
            </p:cNvSpPr>
            <p:nvPr/>
          </p:nvSpPr>
          <p:spPr bwMode="auto">
            <a:xfrm>
              <a:off x="7467107" y="3634531"/>
              <a:ext cx="24828" cy="14887"/>
            </a:xfrm>
            <a:custGeom>
              <a:avLst/>
              <a:gdLst/>
              <a:ahLst/>
              <a:cxnLst>
                <a:cxn ang="0">
                  <a:pos x="4" y="0"/>
                </a:cxn>
                <a:cxn ang="0">
                  <a:pos x="10" y="0"/>
                </a:cxn>
                <a:cxn ang="0">
                  <a:pos x="20" y="8"/>
                </a:cxn>
                <a:cxn ang="0">
                  <a:pos x="20" y="10"/>
                </a:cxn>
                <a:cxn ang="0">
                  <a:pos x="20" y="12"/>
                </a:cxn>
                <a:cxn ang="0">
                  <a:pos x="18" y="12"/>
                </a:cxn>
                <a:cxn ang="0">
                  <a:pos x="4" y="10"/>
                </a:cxn>
                <a:cxn ang="0">
                  <a:pos x="0" y="4"/>
                </a:cxn>
                <a:cxn ang="0">
                  <a:pos x="4" y="0"/>
                </a:cxn>
              </a:cxnLst>
              <a:rect l="0" t="0" r="r" b="b"/>
              <a:pathLst>
                <a:path w="20" h="12">
                  <a:moveTo>
                    <a:pt x="4" y="0"/>
                  </a:moveTo>
                  <a:lnTo>
                    <a:pt x="10" y="0"/>
                  </a:lnTo>
                  <a:lnTo>
                    <a:pt x="20" y="8"/>
                  </a:lnTo>
                  <a:lnTo>
                    <a:pt x="20" y="10"/>
                  </a:lnTo>
                  <a:lnTo>
                    <a:pt x="20" y="12"/>
                  </a:lnTo>
                  <a:lnTo>
                    <a:pt x="18" y="12"/>
                  </a:lnTo>
                  <a:lnTo>
                    <a:pt x="4" y="10"/>
                  </a:lnTo>
                  <a:lnTo>
                    <a:pt x="0" y="4"/>
                  </a:lnTo>
                  <a:lnTo>
                    <a:pt x="4"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20" name="Freeform 252"/>
            <p:cNvSpPr>
              <a:spLocks/>
            </p:cNvSpPr>
            <p:nvPr/>
          </p:nvSpPr>
          <p:spPr bwMode="auto">
            <a:xfrm>
              <a:off x="7486969" y="3614682"/>
              <a:ext cx="19862" cy="24812"/>
            </a:xfrm>
            <a:custGeom>
              <a:avLst/>
              <a:gdLst/>
              <a:ahLst/>
              <a:cxnLst>
                <a:cxn ang="0">
                  <a:pos x="0" y="0"/>
                </a:cxn>
                <a:cxn ang="0">
                  <a:pos x="2" y="8"/>
                </a:cxn>
                <a:cxn ang="0">
                  <a:pos x="6" y="18"/>
                </a:cxn>
                <a:cxn ang="0">
                  <a:pos x="16" y="20"/>
                </a:cxn>
                <a:cxn ang="0">
                  <a:pos x="14" y="8"/>
                </a:cxn>
                <a:cxn ang="0">
                  <a:pos x="8" y="4"/>
                </a:cxn>
                <a:cxn ang="0">
                  <a:pos x="0" y="0"/>
                </a:cxn>
              </a:cxnLst>
              <a:rect l="0" t="0" r="r" b="b"/>
              <a:pathLst>
                <a:path w="16" h="20">
                  <a:moveTo>
                    <a:pt x="0" y="0"/>
                  </a:moveTo>
                  <a:lnTo>
                    <a:pt x="2" y="8"/>
                  </a:lnTo>
                  <a:lnTo>
                    <a:pt x="6" y="18"/>
                  </a:lnTo>
                  <a:lnTo>
                    <a:pt x="16" y="20"/>
                  </a:lnTo>
                  <a:lnTo>
                    <a:pt x="14" y="8"/>
                  </a:lnTo>
                  <a:lnTo>
                    <a:pt x="8" y="4"/>
                  </a:lnTo>
                  <a:lnTo>
                    <a:pt x="0"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21" name="Freeform 253"/>
            <p:cNvSpPr>
              <a:spLocks/>
            </p:cNvSpPr>
            <p:nvPr/>
          </p:nvSpPr>
          <p:spPr bwMode="auto">
            <a:xfrm>
              <a:off x="7504349" y="3654380"/>
              <a:ext cx="17379" cy="12406"/>
            </a:xfrm>
            <a:custGeom>
              <a:avLst/>
              <a:gdLst/>
              <a:ahLst/>
              <a:cxnLst>
                <a:cxn ang="0">
                  <a:pos x="0" y="2"/>
                </a:cxn>
                <a:cxn ang="0">
                  <a:pos x="6" y="0"/>
                </a:cxn>
                <a:cxn ang="0">
                  <a:pos x="14" y="4"/>
                </a:cxn>
                <a:cxn ang="0">
                  <a:pos x="14" y="10"/>
                </a:cxn>
                <a:cxn ang="0">
                  <a:pos x="6" y="8"/>
                </a:cxn>
                <a:cxn ang="0">
                  <a:pos x="0" y="2"/>
                </a:cxn>
              </a:cxnLst>
              <a:rect l="0" t="0" r="r" b="b"/>
              <a:pathLst>
                <a:path w="14" h="10">
                  <a:moveTo>
                    <a:pt x="0" y="2"/>
                  </a:moveTo>
                  <a:lnTo>
                    <a:pt x="6" y="0"/>
                  </a:lnTo>
                  <a:lnTo>
                    <a:pt x="14" y="4"/>
                  </a:lnTo>
                  <a:lnTo>
                    <a:pt x="14" y="10"/>
                  </a:lnTo>
                  <a:lnTo>
                    <a:pt x="6" y="8"/>
                  </a:lnTo>
                  <a:lnTo>
                    <a:pt x="0" y="2"/>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22" name="Freeform 254"/>
            <p:cNvSpPr>
              <a:spLocks/>
            </p:cNvSpPr>
            <p:nvPr/>
          </p:nvSpPr>
          <p:spPr bwMode="auto">
            <a:xfrm>
              <a:off x="7558969" y="3855352"/>
              <a:ext cx="54621" cy="44660"/>
            </a:xfrm>
            <a:custGeom>
              <a:avLst/>
              <a:gdLst/>
              <a:ahLst/>
              <a:cxnLst>
                <a:cxn ang="0">
                  <a:pos x="0" y="0"/>
                </a:cxn>
                <a:cxn ang="0">
                  <a:pos x="14" y="6"/>
                </a:cxn>
                <a:cxn ang="0">
                  <a:pos x="24" y="18"/>
                </a:cxn>
                <a:cxn ang="0">
                  <a:pos x="34" y="24"/>
                </a:cxn>
                <a:cxn ang="0">
                  <a:pos x="44" y="32"/>
                </a:cxn>
                <a:cxn ang="0">
                  <a:pos x="42" y="36"/>
                </a:cxn>
                <a:cxn ang="0">
                  <a:pos x="30" y="28"/>
                </a:cxn>
                <a:cxn ang="0">
                  <a:pos x="20" y="20"/>
                </a:cxn>
                <a:cxn ang="0">
                  <a:pos x="10" y="12"/>
                </a:cxn>
                <a:cxn ang="0">
                  <a:pos x="2" y="8"/>
                </a:cxn>
                <a:cxn ang="0">
                  <a:pos x="0" y="0"/>
                </a:cxn>
              </a:cxnLst>
              <a:rect l="0" t="0" r="r" b="b"/>
              <a:pathLst>
                <a:path w="44" h="36">
                  <a:moveTo>
                    <a:pt x="0" y="0"/>
                  </a:moveTo>
                  <a:lnTo>
                    <a:pt x="14" y="6"/>
                  </a:lnTo>
                  <a:lnTo>
                    <a:pt x="24" y="18"/>
                  </a:lnTo>
                  <a:lnTo>
                    <a:pt x="34" y="24"/>
                  </a:lnTo>
                  <a:lnTo>
                    <a:pt x="44" y="32"/>
                  </a:lnTo>
                  <a:lnTo>
                    <a:pt x="42" y="36"/>
                  </a:lnTo>
                  <a:lnTo>
                    <a:pt x="30" y="28"/>
                  </a:lnTo>
                  <a:lnTo>
                    <a:pt x="20" y="20"/>
                  </a:lnTo>
                  <a:lnTo>
                    <a:pt x="10" y="12"/>
                  </a:lnTo>
                  <a:lnTo>
                    <a:pt x="2" y="8"/>
                  </a:lnTo>
                  <a:lnTo>
                    <a:pt x="0"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23" name="Freeform 255"/>
            <p:cNvSpPr>
              <a:spLocks/>
            </p:cNvSpPr>
            <p:nvPr/>
          </p:nvSpPr>
          <p:spPr bwMode="auto">
            <a:xfrm>
              <a:off x="7730284" y="4153088"/>
              <a:ext cx="109242" cy="168717"/>
            </a:xfrm>
            <a:custGeom>
              <a:avLst/>
              <a:gdLst/>
              <a:ahLst/>
              <a:cxnLst>
                <a:cxn ang="0">
                  <a:pos x="20" y="98"/>
                </a:cxn>
                <a:cxn ang="0">
                  <a:pos x="14" y="90"/>
                </a:cxn>
                <a:cxn ang="0">
                  <a:pos x="22" y="84"/>
                </a:cxn>
                <a:cxn ang="0">
                  <a:pos x="28" y="80"/>
                </a:cxn>
                <a:cxn ang="0">
                  <a:pos x="28" y="62"/>
                </a:cxn>
                <a:cxn ang="0">
                  <a:pos x="30" y="46"/>
                </a:cxn>
                <a:cxn ang="0">
                  <a:pos x="20" y="34"/>
                </a:cxn>
                <a:cxn ang="0">
                  <a:pos x="8" y="26"/>
                </a:cxn>
                <a:cxn ang="0">
                  <a:pos x="2" y="10"/>
                </a:cxn>
                <a:cxn ang="0">
                  <a:pos x="0" y="0"/>
                </a:cxn>
                <a:cxn ang="0">
                  <a:pos x="10" y="10"/>
                </a:cxn>
                <a:cxn ang="0">
                  <a:pos x="22" y="18"/>
                </a:cxn>
                <a:cxn ang="0">
                  <a:pos x="30" y="26"/>
                </a:cxn>
                <a:cxn ang="0">
                  <a:pos x="28" y="34"/>
                </a:cxn>
                <a:cxn ang="0">
                  <a:pos x="34" y="44"/>
                </a:cxn>
                <a:cxn ang="0">
                  <a:pos x="38" y="52"/>
                </a:cxn>
                <a:cxn ang="0">
                  <a:pos x="44" y="46"/>
                </a:cxn>
                <a:cxn ang="0">
                  <a:pos x="46" y="52"/>
                </a:cxn>
                <a:cxn ang="0">
                  <a:pos x="52" y="60"/>
                </a:cxn>
                <a:cxn ang="0">
                  <a:pos x="64" y="68"/>
                </a:cxn>
                <a:cxn ang="0">
                  <a:pos x="76" y="66"/>
                </a:cxn>
                <a:cxn ang="0">
                  <a:pos x="82" y="60"/>
                </a:cxn>
                <a:cxn ang="0">
                  <a:pos x="88" y="62"/>
                </a:cxn>
                <a:cxn ang="0">
                  <a:pos x="88" y="74"/>
                </a:cxn>
                <a:cxn ang="0">
                  <a:pos x="80" y="80"/>
                </a:cxn>
                <a:cxn ang="0">
                  <a:pos x="80" y="88"/>
                </a:cxn>
                <a:cxn ang="0">
                  <a:pos x="64" y="90"/>
                </a:cxn>
                <a:cxn ang="0">
                  <a:pos x="64" y="98"/>
                </a:cxn>
                <a:cxn ang="0">
                  <a:pos x="64" y="106"/>
                </a:cxn>
                <a:cxn ang="0">
                  <a:pos x="58" y="114"/>
                </a:cxn>
                <a:cxn ang="0">
                  <a:pos x="50" y="126"/>
                </a:cxn>
                <a:cxn ang="0">
                  <a:pos x="40" y="136"/>
                </a:cxn>
                <a:cxn ang="0">
                  <a:pos x="32" y="134"/>
                </a:cxn>
                <a:cxn ang="0">
                  <a:pos x="30" y="122"/>
                </a:cxn>
                <a:cxn ang="0">
                  <a:pos x="36" y="116"/>
                </a:cxn>
                <a:cxn ang="0">
                  <a:pos x="36" y="108"/>
                </a:cxn>
                <a:cxn ang="0">
                  <a:pos x="30" y="100"/>
                </a:cxn>
                <a:cxn ang="0">
                  <a:pos x="20" y="98"/>
                </a:cxn>
              </a:cxnLst>
              <a:rect l="0" t="0" r="r" b="b"/>
              <a:pathLst>
                <a:path w="88" h="136">
                  <a:moveTo>
                    <a:pt x="20" y="98"/>
                  </a:moveTo>
                  <a:lnTo>
                    <a:pt x="14" y="90"/>
                  </a:lnTo>
                  <a:lnTo>
                    <a:pt x="22" y="84"/>
                  </a:lnTo>
                  <a:lnTo>
                    <a:pt x="28" y="80"/>
                  </a:lnTo>
                  <a:lnTo>
                    <a:pt x="28" y="62"/>
                  </a:lnTo>
                  <a:lnTo>
                    <a:pt x="30" y="46"/>
                  </a:lnTo>
                  <a:lnTo>
                    <a:pt x="20" y="34"/>
                  </a:lnTo>
                  <a:lnTo>
                    <a:pt x="8" y="26"/>
                  </a:lnTo>
                  <a:lnTo>
                    <a:pt x="2" y="10"/>
                  </a:lnTo>
                  <a:lnTo>
                    <a:pt x="0" y="0"/>
                  </a:lnTo>
                  <a:lnTo>
                    <a:pt x="10" y="10"/>
                  </a:lnTo>
                  <a:lnTo>
                    <a:pt x="22" y="18"/>
                  </a:lnTo>
                  <a:lnTo>
                    <a:pt x="30" y="26"/>
                  </a:lnTo>
                  <a:lnTo>
                    <a:pt x="28" y="34"/>
                  </a:lnTo>
                  <a:lnTo>
                    <a:pt x="34" y="44"/>
                  </a:lnTo>
                  <a:lnTo>
                    <a:pt x="38" y="52"/>
                  </a:lnTo>
                  <a:lnTo>
                    <a:pt x="44" y="46"/>
                  </a:lnTo>
                  <a:lnTo>
                    <a:pt x="46" y="52"/>
                  </a:lnTo>
                  <a:lnTo>
                    <a:pt x="52" y="60"/>
                  </a:lnTo>
                  <a:lnTo>
                    <a:pt x="64" y="68"/>
                  </a:lnTo>
                  <a:lnTo>
                    <a:pt x="76" y="66"/>
                  </a:lnTo>
                  <a:lnTo>
                    <a:pt x="82" y="60"/>
                  </a:lnTo>
                  <a:lnTo>
                    <a:pt x="88" y="62"/>
                  </a:lnTo>
                  <a:lnTo>
                    <a:pt x="88" y="74"/>
                  </a:lnTo>
                  <a:lnTo>
                    <a:pt x="80" y="80"/>
                  </a:lnTo>
                  <a:lnTo>
                    <a:pt x="80" y="88"/>
                  </a:lnTo>
                  <a:lnTo>
                    <a:pt x="64" y="90"/>
                  </a:lnTo>
                  <a:lnTo>
                    <a:pt x="64" y="98"/>
                  </a:lnTo>
                  <a:lnTo>
                    <a:pt x="64" y="106"/>
                  </a:lnTo>
                  <a:lnTo>
                    <a:pt x="58" y="114"/>
                  </a:lnTo>
                  <a:lnTo>
                    <a:pt x="50" y="126"/>
                  </a:lnTo>
                  <a:lnTo>
                    <a:pt x="40" y="136"/>
                  </a:lnTo>
                  <a:lnTo>
                    <a:pt x="32" y="134"/>
                  </a:lnTo>
                  <a:lnTo>
                    <a:pt x="30" y="122"/>
                  </a:lnTo>
                  <a:lnTo>
                    <a:pt x="36" y="116"/>
                  </a:lnTo>
                  <a:lnTo>
                    <a:pt x="36" y="108"/>
                  </a:lnTo>
                  <a:lnTo>
                    <a:pt x="30" y="100"/>
                  </a:lnTo>
                  <a:lnTo>
                    <a:pt x="20" y="98"/>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24" name="Freeform 256"/>
            <p:cNvSpPr>
              <a:spLocks/>
            </p:cNvSpPr>
            <p:nvPr/>
          </p:nvSpPr>
          <p:spPr bwMode="auto">
            <a:xfrm>
              <a:off x="7606145" y="4296994"/>
              <a:ext cx="151449" cy="143905"/>
            </a:xfrm>
            <a:custGeom>
              <a:avLst/>
              <a:gdLst/>
              <a:ahLst/>
              <a:cxnLst>
                <a:cxn ang="0">
                  <a:pos x="92" y="0"/>
                </a:cxn>
                <a:cxn ang="0">
                  <a:pos x="100" y="2"/>
                </a:cxn>
                <a:cxn ang="0">
                  <a:pos x="106" y="10"/>
                </a:cxn>
                <a:cxn ang="0">
                  <a:pos x="116" y="10"/>
                </a:cxn>
                <a:cxn ang="0">
                  <a:pos x="122" y="10"/>
                </a:cxn>
                <a:cxn ang="0">
                  <a:pos x="122" y="20"/>
                </a:cxn>
                <a:cxn ang="0">
                  <a:pos x="116" y="30"/>
                </a:cxn>
                <a:cxn ang="0">
                  <a:pos x="110" y="38"/>
                </a:cxn>
                <a:cxn ang="0">
                  <a:pos x="100" y="46"/>
                </a:cxn>
                <a:cxn ang="0">
                  <a:pos x="100" y="60"/>
                </a:cxn>
                <a:cxn ang="0">
                  <a:pos x="90" y="62"/>
                </a:cxn>
                <a:cxn ang="0">
                  <a:pos x="80" y="66"/>
                </a:cxn>
                <a:cxn ang="0">
                  <a:pos x="74" y="74"/>
                </a:cxn>
                <a:cxn ang="0">
                  <a:pos x="70" y="90"/>
                </a:cxn>
                <a:cxn ang="0">
                  <a:pos x="58" y="104"/>
                </a:cxn>
                <a:cxn ang="0">
                  <a:pos x="48" y="114"/>
                </a:cxn>
                <a:cxn ang="0">
                  <a:pos x="30" y="116"/>
                </a:cxn>
                <a:cxn ang="0">
                  <a:pos x="22" y="110"/>
                </a:cxn>
                <a:cxn ang="0">
                  <a:pos x="16" y="108"/>
                </a:cxn>
                <a:cxn ang="0">
                  <a:pos x="0" y="106"/>
                </a:cxn>
                <a:cxn ang="0">
                  <a:pos x="4" y="92"/>
                </a:cxn>
                <a:cxn ang="0">
                  <a:pos x="14" y="80"/>
                </a:cxn>
                <a:cxn ang="0">
                  <a:pos x="30" y="64"/>
                </a:cxn>
                <a:cxn ang="0">
                  <a:pos x="38" y="64"/>
                </a:cxn>
                <a:cxn ang="0">
                  <a:pos x="48" y="52"/>
                </a:cxn>
                <a:cxn ang="0">
                  <a:pos x="60" y="52"/>
                </a:cxn>
                <a:cxn ang="0">
                  <a:pos x="72" y="36"/>
                </a:cxn>
                <a:cxn ang="0">
                  <a:pos x="78" y="26"/>
                </a:cxn>
                <a:cxn ang="0">
                  <a:pos x="88" y="20"/>
                </a:cxn>
                <a:cxn ang="0">
                  <a:pos x="88" y="10"/>
                </a:cxn>
                <a:cxn ang="0">
                  <a:pos x="92" y="0"/>
                </a:cxn>
              </a:cxnLst>
              <a:rect l="0" t="0" r="r" b="b"/>
              <a:pathLst>
                <a:path w="122" h="116">
                  <a:moveTo>
                    <a:pt x="92" y="0"/>
                  </a:moveTo>
                  <a:lnTo>
                    <a:pt x="100" y="2"/>
                  </a:lnTo>
                  <a:lnTo>
                    <a:pt x="106" y="10"/>
                  </a:lnTo>
                  <a:lnTo>
                    <a:pt x="116" y="10"/>
                  </a:lnTo>
                  <a:lnTo>
                    <a:pt x="122" y="10"/>
                  </a:lnTo>
                  <a:lnTo>
                    <a:pt x="122" y="20"/>
                  </a:lnTo>
                  <a:lnTo>
                    <a:pt x="116" y="30"/>
                  </a:lnTo>
                  <a:lnTo>
                    <a:pt x="110" y="38"/>
                  </a:lnTo>
                  <a:lnTo>
                    <a:pt x="100" y="46"/>
                  </a:lnTo>
                  <a:lnTo>
                    <a:pt x="100" y="60"/>
                  </a:lnTo>
                  <a:lnTo>
                    <a:pt x="90" y="62"/>
                  </a:lnTo>
                  <a:lnTo>
                    <a:pt x="80" y="66"/>
                  </a:lnTo>
                  <a:lnTo>
                    <a:pt x="74" y="74"/>
                  </a:lnTo>
                  <a:lnTo>
                    <a:pt x="70" y="90"/>
                  </a:lnTo>
                  <a:lnTo>
                    <a:pt x="58" y="104"/>
                  </a:lnTo>
                  <a:lnTo>
                    <a:pt x="48" y="114"/>
                  </a:lnTo>
                  <a:lnTo>
                    <a:pt x="30" y="116"/>
                  </a:lnTo>
                  <a:lnTo>
                    <a:pt x="22" y="110"/>
                  </a:lnTo>
                  <a:lnTo>
                    <a:pt x="16" y="108"/>
                  </a:lnTo>
                  <a:lnTo>
                    <a:pt x="0" y="106"/>
                  </a:lnTo>
                  <a:lnTo>
                    <a:pt x="4" y="92"/>
                  </a:lnTo>
                  <a:lnTo>
                    <a:pt x="14" y="80"/>
                  </a:lnTo>
                  <a:lnTo>
                    <a:pt x="30" y="64"/>
                  </a:lnTo>
                  <a:lnTo>
                    <a:pt x="38" y="64"/>
                  </a:lnTo>
                  <a:lnTo>
                    <a:pt x="48" y="52"/>
                  </a:lnTo>
                  <a:lnTo>
                    <a:pt x="60" y="52"/>
                  </a:lnTo>
                  <a:lnTo>
                    <a:pt x="72" y="36"/>
                  </a:lnTo>
                  <a:lnTo>
                    <a:pt x="78" y="26"/>
                  </a:lnTo>
                  <a:lnTo>
                    <a:pt x="88" y="20"/>
                  </a:lnTo>
                  <a:lnTo>
                    <a:pt x="88" y="10"/>
                  </a:lnTo>
                  <a:lnTo>
                    <a:pt x="92"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25" name="Freeform 257"/>
            <p:cNvSpPr>
              <a:spLocks/>
            </p:cNvSpPr>
            <p:nvPr/>
          </p:nvSpPr>
          <p:spPr bwMode="auto">
            <a:xfrm>
              <a:off x="7174142" y="4296994"/>
              <a:ext cx="72000" cy="71953"/>
            </a:xfrm>
            <a:custGeom>
              <a:avLst/>
              <a:gdLst/>
              <a:ahLst/>
              <a:cxnLst>
                <a:cxn ang="0">
                  <a:pos x="2" y="0"/>
                </a:cxn>
                <a:cxn ang="0">
                  <a:pos x="12" y="6"/>
                </a:cxn>
                <a:cxn ang="0">
                  <a:pos x="26" y="12"/>
                </a:cxn>
                <a:cxn ang="0">
                  <a:pos x="40" y="10"/>
                </a:cxn>
                <a:cxn ang="0">
                  <a:pos x="52" y="8"/>
                </a:cxn>
                <a:cxn ang="0">
                  <a:pos x="58" y="10"/>
                </a:cxn>
                <a:cxn ang="0">
                  <a:pos x="58" y="26"/>
                </a:cxn>
                <a:cxn ang="0">
                  <a:pos x="54" y="34"/>
                </a:cxn>
                <a:cxn ang="0">
                  <a:pos x="52" y="42"/>
                </a:cxn>
                <a:cxn ang="0">
                  <a:pos x="48" y="46"/>
                </a:cxn>
                <a:cxn ang="0">
                  <a:pos x="42" y="46"/>
                </a:cxn>
                <a:cxn ang="0">
                  <a:pos x="40" y="50"/>
                </a:cxn>
                <a:cxn ang="0">
                  <a:pos x="32" y="58"/>
                </a:cxn>
                <a:cxn ang="0">
                  <a:pos x="24" y="56"/>
                </a:cxn>
                <a:cxn ang="0">
                  <a:pos x="16" y="48"/>
                </a:cxn>
                <a:cxn ang="0">
                  <a:pos x="10" y="40"/>
                </a:cxn>
                <a:cxn ang="0">
                  <a:pos x="12" y="26"/>
                </a:cxn>
                <a:cxn ang="0">
                  <a:pos x="8" y="18"/>
                </a:cxn>
                <a:cxn ang="0">
                  <a:pos x="0" y="12"/>
                </a:cxn>
                <a:cxn ang="0">
                  <a:pos x="2" y="0"/>
                </a:cxn>
              </a:cxnLst>
              <a:rect l="0" t="0" r="r" b="b"/>
              <a:pathLst>
                <a:path w="58" h="58">
                  <a:moveTo>
                    <a:pt x="2" y="0"/>
                  </a:moveTo>
                  <a:lnTo>
                    <a:pt x="12" y="6"/>
                  </a:lnTo>
                  <a:lnTo>
                    <a:pt x="26" y="12"/>
                  </a:lnTo>
                  <a:lnTo>
                    <a:pt x="40" y="10"/>
                  </a:lnTo>
                  <a:lnTo>
                    <a:pt x="52" y="8"/>
                  </a:lnTo>
                  <a:lnTo>
                    <a:pt x="58" y="10"/>
                  </a:lnTo>
                  <a:lnTo>
                    <a:pt x="58" y="26"/>
                  </a:lnTo>
                  <a:lnTo>
                    <a:pt x="54" y="34"/>
                  </a:lnTo>
                  <a:lnTo>
                    <a:pt x="52" y="42"/>
                  </a:lnTo>
                  <a:lnTo>
                    <a:pt x="48" y="46"/>
                  </a:lnTo>
                  <a:lnTo>
                    <a:pt x="42" y="46"/>
                  </a:lnTo>
                  <a:lnTo>
                    <a:pt x="40" y="50"/>
                  </a:lnTo>
                  <a:lnTo>
                    <a:pt x="32" y="58"/>
                  </a:lnTo>
                  <a:lnTo>
                    <a:pt x="24" y="56"/>
                  </a:lnTo>
                  <a:lnTo>
                    <a:pt x="16" y="48"/>
                  </a:lnTo>
                  <a:lnTo>
                    <a:pt x="10" y="40"/>
                  </a:lnTo>
                  <a:lnTo>
                    <a:pt x="12" y="26"/>
                  </a:lnTo>
                  <a:lnTo>
                    <a:pt x="8" y="18"/>
                  </a:lnTo>
                  <a:lnTo>
                    <a:pt x="0" y="12"/>
                  </a:lnTo>
                  <a:lnTo>
                    <a:pt x="2"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26" name="Freeform 258"/>
            <p:cNvSpPr>
              <a:spLocks/>
            </p:cNvSpPr>
            <p:nvPr/>
          </p:nvSpPr>
          <p:spPr bwMode="auto">
            <a:xfrm>
              <a:off x="6553445" y="3666786"/>
              <a:ext cx="794488" cy="590509"/>
            </a:xfrm>
            <a:custGeom>
              <a:avLst/>
              <a:gdLst/>
              <a:ahLst/>
              <a:cxnLst>
                <a:cxn ang="0">
                  <a:pos x="308" y="18"/>
                </a:cxn>
                <a:cxn ang="0">
                  <a:pos x="308" y="4"/>
                </a:cxn>
                <a:cxn ang="0">
                  <a:pos x="340" y="18"/>
                </a:cxn>
                <a:cxn ang="0">
                  <a:pos x="362" y="22"/>
                </a:cxn>
                <a:cxn ang="0">
                  <a:pos x="372" y="30"/>
                </a:cxn>
                <a:cxn ang="0">
                  <a:pos x="352" y="54"/>
                </a:cxn>
                <a:cxn ang="0">
                  <a:pos x="372" y="78"/>
                </a:cxn>
                <a:cxn ang="0">
                  <a:pos x="416" y="102"/>
                </a:cxn>
                <a:cxn ang="0">
                  <a:pos x="450" y="84"/>
                </a:cxn>
                <a:cxn ang="0">
                  <a:pos x="456" y="22"/>
                </a:cxn>
                <a:cxn ang="0">
                  <a:pos x="470" y="6"/>
                </a:cxn>
                <a:cxn ang="0">
                  <a:pos x="484" y="54"/>
                </a:cxn>
                <a:cxn ang="0">
                  <a:pos x="510" y="72"/>
                </a:cxn>
                <a:cxn ang="0">
                  <a:pos x="522" y="102"/>
                </a:cxn>
                <a:cxn ang="0">
                  <a:pos x="532" y="134"/>
                </a:cxn>
                <a:cxn ang="0">
                  <a:pos x="568" y="162"/>
                </a:cxn>
                <a:cxn ang="0">
                  <a:pos x="582" y="188"/>
                </a:cxn>
                <a:cxn ang="0">
                  <a:pos x="612" y="214"/>
                </a:cxn>
                <a:cxn ang="0">
                  <a:pos x="634" y="254"/>
                </a:cxn>
                <a:cxn ang="0">
                  <a:pos x="640" y="300"/>
                </a:cxn>
                <a:cxn ang="0">
                  <a:pos x="624" y="358"/>
                </a:cxn>
                <a:cxn ang="0">
                  <a:pos x="596" y="402"/>
                </a:cxn>
                <a:cxn ang="0">
                  <a:pos x="582" y="450"/>
                </a:cxn>
                <a:cxn ang="0">
                  <a:pos x="550" y="452"/>
                </a:cxn>
                <a:cxn ang="0">
                  <a:pos x="532" y="474"/>
                </a:cxn>
                <a:cxn ang="0">
                  <a:pos x="516" y="468"/>
                </a:cxn>
                <a:cxn ang="0">
                  <a:pos x="500" y="460"/>
                </a:cxn>
                <a:cxn ang="0">
                  <a:pos x="462" y="464"/>
                </a:cxn>
                <a:cxn ang="0">
                  <a:pos x="430" y="452"/>
                </a:cxn>
                <a:cxn ang="0">
                  <a:pos x="418" y="424"/>
                </a:cxn>
                <a:cxn ang="0">
                  <a:pos x="400" y="408"/>
                </a:cxn>
                <a:cxn ang="0">
                  <a:pos x="390" y="402"/>
                </a:cxn>
                <a:cxn ang="0">
                  <a:pos x="392" y="382"/>
                </a:cxn>
                <a:cxn ang="0">
                  <a:pos x="382" y="376"/>
                </a:cxn>
                <a:cxn ang="0">
                  <a:pos x="360" y="402"/>
                </a:cxn>
                <a:cxn ang="0">
                  <a:pos x="340" y="372"/>
                </a:cxn>
                <a:cxn ang="0">
                  <a:pos x="298" y="350"/>
                </a:cxn>
                <a:cxn ang="0">
                  <a:pos x="228" y="356"/>
                </a:cxn>
                <a:cxn ang="0">
                  <a:pos x="172" y="372"/>
                </a:cxn>
                <a:cxn ang="0">
                  <a:pos x="108" y="386"/>
                </a:cxn>
                <a:cxn ang="0">
                  <a:pos x="80" y="406"/>
                </a:cxn>
                <a:cxn ang="0">
                  <a:pos x="30" y="394"/>
                </a:cxn>
                <a:cxn ang="0">
                  <a:pos x="40" y="356"/>
                </a:cxn>
                <a:cxn ang="0">
                  <a:pos x="30" y="310"/>
                </a:cxn>
                <a:cxn ang="0">
                  <a:pos x="4" y="254"/>
                </a:cxn>
                <a:cxn ang="0">
                  <a:pos x="10" y="254"/>
                </a:cxn>
                <a:cxn ang="0">
                  <a:pos x="12" y="238"/>
                </a:cxn>
                <a:cxn ang="0">
                  <a:pos x="12" y="188"/>
                </a:cxn>
                <a:cxn ang="0">
                  <a:pos x="24" y="178"/>
                </a:cxn>
                <a:cxn ang="0">
                  <a:pos x="62" y="158"/>
                </a:cxn>
                <a:cxn ang="0">
                  <a:pos x="122" y="144"/>
                </a:cxn>
                <a:cxn ang="0">
                  <a:pos x="146" y="98"/>
                </a:cxn>
                <a:cxn ang="0">
                  <a:pos x="164" y="102"/>
                </a:cxn>
                <a:cxn ang="0">
                  <a:pos x="176" y="88"/>
                </a:cxn>
                <a:cxn ang="0">
                  <a:pos x="192" y="66"/>
                </a:cxn>
                <a:cxn ang="0">
                  <a:pos x="220" y="48"/>
                </a:cxn>
                <a:cxn ang="0">
                  <a:pos x="242" y="66"/>
                </a:cxn>
                <a:cxn ang="0">
                  <a:pos x="256" y="52"/>
                </a:cxn>
                <a:cxn ang="0">
                  <a:pos x="282" y="24"/>
                </a:cxn>
              </a:cxnLst>
              <a:rect l="0" t="0" r="r" b="b"/>
              <a:pathLst>
                <a:path w="640" h="476">
                  <a:moveTo>
                    <a:pt x="286" y="20"/>
                  </a:moveTo>
                  <a:lnTo>
                    <a:pt x="296" y="22"/>
                  </a:lnTo>
                  <a:lnTo>
                    <a:pt x="308" y="18"/>
                  </a:lnTo>
                  <a:lnTo>
                    <a:pt x="310" y="12"/>
                  </a:lnTo>
                  <a:lnTo>
                    <a:pt x="302" y="6"/>
                  </a:lnTo>
                  <a:lnTo>
                    <a:pt x="308" y="4"/>
                  </a:lnTo>
                  <a:lnTo>
                    <a:pt x="322" y="10"/>
                  </a:lnTo>
                  <a:lnTo>
                    <a:pt x="330" y="14"/>
                  </a:lnTo>
                  <a:lnTo>
                    <a:pt x="340" y="18"/>
                  </a:lnTo>
                  <a:lnTo>
                    <a:pt x="348" y="20"/>
                  </a:lnTo>
                  <a:lnTo>
                    <a:pt x="354" y="22"/>
                  </a:lnTo>
                  <a:lnTo>
                    <a:pt x="362" y="22"/>
                  </a:lnTo>
                  <a:lnTo>
                    <a:pt x="372" y="18"/>
                  </a:lnTo>
                  <a:lnTo>
                    <a:pt x="380" y="22"/>
                  </a:lnTo>
                  <a:lnTo>
                    <a:pt x="372" y="30"/>
                  </a:lnTo>
                  <a:lnTo>
                    <a:pt x="366" y="40"/>
                  </a:lnTo>
                  <a:lnTo>
                    <a:pt x="360" y="48"/>
                  </a:lnTo>
                  <a:lnTo>
                    <a:pt x="352" y="54"/>
                  </a:lnTo>
                  <a:lnTo>
                    <a:pt x="352" y="62"/>
                  </a:lnTo>
                  <a:lnTo>
                    <a:pt x="358" y="68"/>
                  </a:lnTo>
                  <a:lnTo>
                    <a:pt x="372" y="78"/>
                  </a:lnTo>
                  <a:lnTo>
                    <a:pt x="388" y="84"/>
                  </a:lnTo>
                  <a:lnTo>
                    <a:pt x="404" y="96"/>
                  </a:lnTo>
                  <a:lnTo>
                    <a:pt x="416" y="102"/>
                  </a:lnTo>
                  <a:lnTo>
                    <a:pt x="432" y="112"/>
                  </a:lnTo>
                  <a:lnTo>
                    <a:pt x="442" y="100"/>
                  </a:lnTo>
                  <a:lnTo>
                    <a:pt x="450" y="84"/>
                  </a:lnTo>
                  <a:lnTo>
                    <a:pt x="452" y="66"/>
                  </a:lnTo>
                  <a:lnTo>
                    <a:pt x="450" y="40"/>
                  </a:lnTo>
                  <a:lnTo>
                    <a:pt x="456" y="22"/>
                  </a:lnTo>
                  <a:lnTo>
                    <a:pt x="460" y="10"/>
                  </a:lnTo>
                  <a:lnTo>
                    <a:pt x="464" y="0"/>
                  </a:lnTo>
                  <a:lnTo>
                    <a:pt x="470" y="6"/>
                  </a:lnTo>
                  <a:lnTo>
                    <a:pt x="478" y="20"/>
                  </a:lnTo>
                  <a:lnTo>
                    <a:pt x="482" y="32"/>
                  </a:lnTo>
                  <a:lnTo>
                    <a:pt x="484" y="54"/>
                  </a:lnTo>
                  <a:lnTo>
                    <a:pt x="494" y="58"/>
                  </a:lnTo>
                  <a:lnTo>
                    <a:pt x="506" y="62"/>
                  </a:lnTo>
                  <a:lnTo>
                    <a:pt x="510" y="72"/>
                  </a:lnTo>
                  <a:lnTo>
                    <a:pt x="512" y="82"/>
                  </a:lnTo>
                  <a:lnTo>
                    <a:pt x="512" y="96"/>
                  </a:lnTo>
                  <a:lnTo>
                    <a:pt x="522" y="102"/>
                  </a:lnTo>
                  <a:lnTo>
                    <a:pt x="526" y="112"/>
                  </a:lnTo>
                  <a:lnTo>
                    <a:pt x="526" y="124"/>
                  </a:lnTo>
                  <a:lnTo>
                    <a:pt x="532" y="134"/>
                  </a:lnTo>
                  <a:lnTo>
                    <a:pt x="544" y="138"/>
                  </a:lnTo>
                  <a:lnTo>
                    <a:pt x="558" y="148"/>
                  </a:lnTo>
                  <a:lnTo>
                    <a:pt x="568" y="162"/>
                  </a:lnTo>
                  <a:lnTo>
                    <a:pt x="578" y="172"/>
                  </a:lnTo>
                  <a:lnTo>
                    <a:pt x="578" y="182"/>
                  </a:lnTo>
                  <a:lnTo>
                    <a:pt x="582" y="188"/>
                  </a:lnTo>
                  <a:lnTo>
                    <a:pt x="594" y="188"/>
                  </a:lnTo>
                  <a:lnTo>
                    <a:pt x="598" y="204"/>
                  </a:lnTo>
                  <a:lnTo>
                    <a:pt x="612" y="214"/>
                  </a:lnTo>
                  <a:lnTo>
                    <a:pt x="624" y="228"/>
                  </a:lnTo>
                  <a:lnTo>
                    <a:pt x="630" y="242"/>
                  </a:lnTo>
                  <a:lnTo>
                    <a:pt x="634" y="254"/>
                  </a:lnTo>
                  <a:lnTo>
                    <a:pt x="636" y="270"/>
                  </a:lnTo>
                  <a:lnTo>
                    <a:pt x="638" y="282"/>
                  </a:lnTo>
                  <a:lnTo>
                    <a:pt x="640" y="300"/>
                  </a:lnTo>
                  <a:lnTo>
                    <a:pt x="634" y="322"/>
                  </a:lnTo>
                  <a:lnTo>
                    <a:pt x="632" y="340"/>
                  </a:lnTo>
                  <a:lnTo>
                    <a:pt x="624" y="358"/>
                  </a:lnTo>
                  <a:lnTo>
                    <a:pt x="612" y="368"/>
                  </a:lnTo>
                  <a:lnTo>
                    <a:pt x="606" y="380"/>
                  </a:lnTo>
                  <a:lnTo>
                    <a:pt x="596" y="402"/>
                  </a:lnTo>
                  <a:lnTo>
                    <a:pt x="590" y="418"/>
                  </a:lnTo>
                  <a:lnTo>
                    <a:pt x="582" y="432"/>
                  </a:lnTo>
                  <a:lnTo>
                    <a:pt x="582" y="450"/>
                  </a:lnTo>
                  <a:lnTo>
                    <a:pt x="576" y="454"/>
                  </a:lnTo>
                  <a:lnTo>
                    <a:pt x="566" y="454"/>
                  </a:lnTo>
                  <a:lnTo>
                    <a:pt x="550" y="452"/>
                  </a:lnTo>
                  <a:lnTo>
                    <a:pt x="546" y="464"/>
                  </a:lnTo>
                  <a:lnTo>
                    <a:pt x="534" y="472"/>
                  </a:lnTo>
                  <a:lnTo>
                    <a:pt x="532" y="474"/>
                  </a:lnTo>
                  <a:lnTo>
                    <a:pt x="526" y="476"/>
                  </a:lnTo>
                  <a:lnTo>
                    <a:pt x="520" y="472"/>
                  </a:lnTo>
                  <a:lnTo>
                    <a:pt x="516" y="468"/>
                  </a:lnTo>
                  <a:lnTo>
                    <a:pt x="510" y="462"/>
                  </a:lnTo>
                  <a:lnTo>
                    <a:pt x="506" y="458"/>
                  </a:lnTo>
                  <a:lnTo>
                    <a:pt x="500" y="460"/>
                  </a:lnTo>
                  <a:lnTo>
                    <a:pt x="486" y="474"/>
                  </a:lnTo>
                  <a:lnTo>
                    <a:pt x="474" y="470"/>
                  </a:lnTo>
                  <a:lnTo>
                    <a:pt x="462" y="464"/>
                  </a:lnTo>
                  <a:lnTo>
                    <a:pt x="450" y="464"/>
                  </a:lnTo>
                  <a:lnTo>
                    <a:pt x="438" y="462"/>
                  </a:lnTo>
                  <a:lnTo>
                    <a:pt x="430" y="452"/>
                  </a:lnTo>
                  <a:lnTo>
                    <a:pt x="424" y="444"/>
                  </a:lnTo>
                  <a:lnTo>
                    <a:pt x="426" y="434"/>
                  </a:lnTo>
                  <a:lnTo>
                    <a:pt x="418" y="424"/>
                  </a:lnTo>
                  <a:lnTo>
                    <a:pt x="410" y="416"/>
                  </a:lnTo>
                  <a:lnTo>
                    <a:pt x="402" y="416"/>
                  </a:lnTo>
                  <a:lnTo>
                    <a:pt x="400" y="408"/>
                  </a:lnTo>
                  <a:lnTo>
                    <a:pt x="406" y="398"/>
                  </a:lnTo>
                  <a:lnTo>
                    <a:pt x="398" y="394"/>
                  </a:lnTo>
                  <a:lnTo>
                    <a:pt x="390" y="402"/>
                  </a:lnTo>
                  <a:lnTo>
                    <a:pt x="380" y="408"/>
                  </a:lnTo>
                  <a:lnTo>
                    <a:pt x="386" y="388"/>
                  </a:lnTo>
                  <a:lnTo>
                    <a:pt x="392" y="382"/>
                  </a:lnTo>
                  <a:lnTo>
                    <a:pt x="394" y="376"/>
                  </a:lnTo>
                  <a:lnTo>
                    <a:pt x="390" y="366"/>
                  </a:lnTo>
                  <a:lnTo>
                    <a:pt x="382" y="376"/>
                  </a:lnTo>
                  <a:lnTo>
                    <a:pt x="376" y="386"/>
                  </a:lnTo>
                  <a:lnTo>
                    <a:pt x="366" y="394"/>
                  </a:lnTo>
                  <a:lnTo>
                    <a:pt x="360" y="402"/>
                  </a:lnTo>
                  <a:lnTo>
                    <a:pt x="352" y="398"/>
                  </a:lnTo>
                  <a:lnTo>
                    <a:pt x="350" y="386"/>
                  </a:lnTo>
                  <a:lnTo>
                    <a:pt x="340" y="372"/>
                  </a:lnTo>
                  <a:lnTo>
                    <a:pt x="334" y="364"/>
                  </a:lnTo>
                  <a:lnTo>
                    <a:pt x="328" y="358"/>
                  </a:lnTo>
                  <a:lnTo>
                    <a:pt x="298" y="350"/>
                  </a:lnTo>
                  <a:lnTo>
                    <a:pt x="258" y="344"/>
                  </a:lnTo>
                  <a:lnTo>
                    <a:pt x="246" y="348"/>
                  </a:lnTo>
                  <a:lnTo>
                    <a:pt x="228" y="356"/>
                  </a:lnTo>
                  <a:lnTo>
                    <a:pt x="200" y="358"/>
                  </a:lnTo>
                  <a:lnTo>
                    <a:pt x="184" y="368"/>
                  </a:lnTo>
                  <a:lnTo>
                    <a:pt x="172" y="372"/>
                  </a:lnTo>
                  <a:lnTo>
                    <a:pt x="170" y="380"/>
                  </a:lnTo>
                  <a:lnTo>
                    <a:pt x="164" y="386"/>
                  </a:lnTo>
                  <a:lnTo>
                    <a:pt x="108" y="386"/>
                  </a:lnTo>
                  <a:lnTo>
                    <a:pt x="100" y="394"/>
                  </a:lnTo>
                  <a:lnTo>
                    <a:pt x="90" y="394"/>
                  </a:lnTo>
                  <a:lnTo>
                    <a:pt x="80" y="406"/>
                  </a:lnTo>
                  <a:lnTo>
                    <a:pt x="54" y="408"/>
                  </a:lnTo>
                  <a:lnTo>
                    <a:pt x="42" y="400"/>
                  </a:lnTo>
                  <a:lnTo>
                    <a:pt x="30" y="394"/>
                  </a:lnTo>
                  <a:lnTo>
                    <a:pt x="28" y="384"/>
                  </a:lnTo>
                  <a:lnTo>
                    <a:pt x="40" y="378"/>
                  </a:lnTo>
                  <a:lnTo>
                    <a:pt x="40" y="356"/>
                  </a:lnTo>
                  <a:lnTo>
                    <a:pt x="40" y="342"/>
                  </a:lnTo>
                  <a:lnTo>
                    <a:pt x="30" y="328"/>
                  </a:lnTo>
                  <a:lnTo>
                    <a:pt x="30" y="310"/>
                  </a:lnTo>
                  <a:lnTo>
                    <a:pt x="18" y="280"/>
                  </a:lnTo>
                  <a:lnTo>
                    <a:pt x="10" y="264"/>
                  </a:lnTo>
                  <a:lnTo>
                    <a:pt x="4" y="254"/>
                  </a:lnTo>
                  <a:lnTo>
                    <a:pt x="0" y="246"/>
                  </a:lnTo>
                  <a:lnTo>
                    <a:pt x="6" y="248"/>
                  </a:lnTo>
                  <a:lnTo>
                    <a:pt x="10" y="254"/>
                  </a:lnTo>
                  <a:lnTo>
                    <a:pt x="18" y="254"/>
                  </a:lnTo>
                  <a:lnTo>
                    <a:pt x="20" y="244"/>
                  </a:lnTo>
                  <a:lnTo>
                    <a:pt x="12" y="238"/>
                  </a:lnTo>
                  <a:lnTo>
                    <a:pt x="6" y="218"/>
                  </a:lnTo>
                  <a:lnTo>
                    <a:pt x="6" y="204"/>
                  </a:lnTo>
                  <a:lnTo>
                    <a:pt x="12" y="188"/>
                  </a:lnTo>
                  <a:lnTo>
                    <a:pt x="14" y="180"/>
                  </a:lnTo>
                  <a:lnTo>
                    <a:pt x="20" y="186"/>
                  </a:lnTo>
                  <a:lnTo>
                    <a:pt x="24" y="178"/>
                  </a:lnTo>
                  <a:lnTo>
                    <a:pt x="34" y="178"/>
                  </a:lnTo>
                  <a:lnTo>
                    <a:pt x="48" y="162"/>
                  </a:lnTo>
                  <a:lnTo>
                    <a:pt x="62" y="158"/>
                  </a:lnTo>
                  <a:lnTo>
                    <a:pt x="86" y="154"/>
                  </a:lnTo>
                  <a:lnTo>
                    <a:pt x="110" y="146"/>
                  </a:lnTo>
                  <a:lnTo>
                    <a:pt x="122" y="144"/>
                  </a:lnTo>
                  <a:lnTo>
                    <a:pt x="144" y="118"/>
                  </a:lnTo>
                  <a:lnTo>
                    <a:pt x="142" y="106"/>
                  </a:lnTo>
                  <a:lnTo>
                    <a:pt x="146" y="98"/>
                  </a:lnTo>
                  <a:lnTo>
                    <a:pt x="156" y="92"/>
                  </a:lnTo>
                  <a:lnTo>
                    <a:pt x="160" y="98"/>
                  </a:lnTo>
                  <a:lnTo>
                    <a:pt x="164" y="102"/>
                  </a:lnTo>
                  <a:lnTo>
                    <a:pt x="168" y="96"/>
                  </a:lnTo>
                  <a:lnTo>
                    <a:pt x="168" y="84"/>
                  </a:lnTo>
                  <a:lnTo>
                    <a:pt x="176" y="88"/>
                  </a:lnTo>
                  <a:lnTo>
                    <a:pt x="180" y="84"/>
                  </a:lnTo>
                  <a:lnTo>
                    <a:pt x="182" y="72"/>
                  </a:lnTo>
                  <a:lnTo>
                    <a:pt x="192" y="66"/>
                  </a:lnTo>
                  <a:lnTo>
                    <a:pt x="198" y="60"/>
                  </a:lnTo>
                  <a:lnTo>
                    <a:pt x="204" y="60"/>
                  </a:lnTo>
                  <a:lnTo>
                    <a:pt x="220" y="48"/>
                  </a:lnTo>
                  <a:lnTo>
                    <a:pt x="230" y="54"/>
                  </a:lnTo>
                  <a:lnTo>
                    <a:pt x="236" y="60"/>
                  </a:lnTo>
                  <a:lnTo>
                    <a:pt x="242" y="66"/>
                  </a:lnTo>
                  <a:lnTo>
                    <a:pt x="254" y="64"/>
                  </a:lnTo>
                  <a:lnTo>
                    <a:pt x="262" y="62"/>
                  </a:lnTo>
                  <a:lnTo>
                    <a:pt x="256" y="52"/>
                  </a:lnTo>
                  <a:lnTo>
                    <a:pt x="268" y="40"/>
                  </a:lnTo>
                  <a:lnTo>
                    <a:pt x="274" y="28"/>
                  </a:lnTo>
                  <a:lnTo>
                    <a:pt x="282" y="24"/>
                  </a:lnTo>
                  <a:lnTo>
                    <a:pt x="286" y="2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27" name="Freeform 193"/>
            <p:cNvSpPr>
              <a:spLocks/>
            </p:cNvSpPr>
            <p:nvPr/>
          </p:nvSpPr>
          <p:spPr bwMode="auto">
            <a:xfrm>
              <a:off x="4865157" y="1485869"/>
              <a:ext cx="3202782" cy="1104104"/>
            </a:xfrm>
            <a:custGeom>
              <a:avLst/>
              <a:gdLst/>
              <a:ahLst/>
              <a:cxnLst>
                <a:cxn ang="0">
                  <a:pos x="336" y="878"/>
                </a:cxn>
                <a:cxn ang="0">
                  <a:pos x="254" y="858"/>
                </a:cxn>
                <a:cxn ang="0">
                  <a:pos x="174" y="796"/>
                </a:cxn>
                <a:cxn ang="0">
                  <a:pos x="164" y="716"/>
                </a:cxn>
                <a:cxn ang="0">
                  <a:pos x="72" y="674"/>
                </a:cxn>
                <a:cxn ang="0">
                  <a:pos x="14" y="584"/>
                </a:cxn>
                <a:cxn ang="0">
                  <a:pos x="22" y="486"/>
                </a:cxn>
                <a:cxn ang="0">
                  <a:pos x="34" y="336"/>
                </a:cxn>
                <a:cxn ang="0">
                  <a:pos x="80" y="244"/>
                </a:cxn>
                <a:cxn ang="0">
                  <a:pos x="172" y="348"/>
                </a:cxn>
                <a:cxn ang="0">
                  <a:pos x="122" y="386"/>
                </a:cxn>
                <a:cxn ang="0">
                  <a:pos x="180" y="380"/>
                </a:cxn>
                <a:cxn ang="0">
                  <a:pos x="262" y="310"/>
                </a:cxn>
                <a:cxn ang="0">
                  <a:pos x="318" y="326"/>
                </a:cxn>
                <a:cxn ang="0">
                  <a:pos x="476" y="278"/>
                </a:cxn>
                <a:cxn ang="0">
                  <a:pos x="498" y="226"/>
                </a:cxn>
                <a:cxn ang="0">
                  <a:pos x="626" y="246"/>
                </a:cxn>
                <a:cxn ang="0">
                  <a:pos x="716" y="182"/>
                </a:cxn>
                <a:cxn ang="0">
                  <a:pos x="666" y="324"/>
                </a:cxn>
                <a:cxn ang="0">
                  <a:pos x="778" y="270"/>
                </a:cxn>
                <a:cxn ang="0">
                  <a:pos x="734" y="204"/>
                </a:cxn>
                <a:cxn ang="0">
                  <a:pos x="780" y="204"/>
                </a:cxn>
                <a:cxn ang="0">
                  <a:pos x="798" y="162"/>
                </a:cxn>
                <a:cxn ang="0">
                  <a:pos x="946" y="120"/>
                </a:cxn>
                <a:cxn ang="0">
                  <a:pos x="1230" y="2"/>
                </a:cxn>
                <a:cxn ang="0">
                  <a:pos x="1326" y="102"/>
                </a:cxn>
                <a:cxn ang="0">
                  <a:pos x="1336" y="122"/>
                </a:cxn>
                <a:cxn ang="0">
                  <a:pos x="1564" y="138"/>
                </a:cxn>
                <a:cxn ang="0">
                  <a:pos x="1720" y="190"/>
                </a:cxn>
                <a:cxn ang="0">
                  <a:pos x="1926" y="172"/>
                </a:cxn>
                <a:cxn ang="0">
                  <a:pos x="2108" y="246"/>
                </a:cxn>
                <a:cxn ang="0">
                  <a:pos x="2274" y="272"/>
                </a:cxn>
                <a:cxn ang="0">
                  <a:pos x="2442" y="276"/>
                </a:cxn>
                <a:cxn ang="0">
                  <a:pos x="2568" y="332"/>
                </a:cxn>
                <a:cxn ang="0">
                  <a:pos x="2446" y="360"/>
                </a:cxn>
                <a:cxn ang="0">
                  <a:pos x="2368" y="380"/>
                </a:cxn>
                <a:cxn ang="0">
                  <a:pos x="2306" y="464"/>
                </a:cxn>
                <a:cxn ang="0">
                  <a:pos x="2136" y="534"/>
                </a:cxn>
                <a:cxn ang="0">
                  <a:pos x="2104" y="634"/>
                </a:cxn>
                <a:cxn ang="0">
                  <a:pos x="2034" y="582"/>
                </a:cxn>
                <a:cxn ang="0">
                  <a:pos x="2166" y="430"/>
                </a:cxn>
                <a:cxn ang="0">
                  <a:pos x="2058" y="456"/>
                </a:cxn>
                <a:cxn ang="0">
                  <a:pos x="1966" y="504"/>
                </a:cxn>
                <a:cxn ang="0">
                  <a:pos x="1734" y="620"/>
                </a:cxn>
                <a:cxn ang="0">
                  <a:pos x="1794" y="728"/>
                </a:cxn>
                <a:cxn ang="0">
                  <a:pos x="1660" y="810"/>
                </a:cxn>
                <a:cxn ang="0">
                  <a:pos x="1666" y="764"/>
                </a:cxn>
                <a:cxn ang="0">
                  <a:pos x="1472" y="652"/>
                </a:cxn>
                <a:cxn ang="0">
                  <a:pos x="1418" y="718"/>
                </a:cxn>
                <a:cxn ang="0">
                  <a:pos x="1276" y="718"/>
                </a:cxn>
                <a:cxn ang="0">
                  <a:pos x="1132" y="674"/>
                </a:cxn>
                <a:cxn ang="0">
                  <a:pos x="1024" y="700"/>
                </a:cxn>
                <a:cxn ang="0">
                  <a:pos x="894" y="696"/>
                </a:cxn>
                <a:cxn ang="0">
                  <a:pos x="760" y="632"/>
                </a:cxn>
                <a:cxn ang="0">
                  <a:pos x="536" y="634"/>
                </a:cxn>
                <a:cxn ang="0">
                  <a:pos x="530" y="702"/>
                </a:cxn>
                <a:cxn ang="0">
                  <a:pos x="340" y="706"/>
                </a:cxn>
                <a:cxn ang="0">
                  <a:pos x="344" y="792"/>
                </a:cxn>
              </a:cxnLst>
              <a:rect l="0" t="0" r="r" b="b"/>
              <a:pathLst>
                <a:path w="2580" h="890">
                  <a:moveTo>
                    <a:pt x="344" y="792"/>
                  </a:moveTo>
                  <a:lnTo>
                    <a:pt x="328" y="804"/>
                  </a:lnTo>
                  <a:lnTo>
                    <a:pt x="318" y="810"/>
                  </a:lnTo>
                  <a:lnTo>
                    <a:pt x="314" y="818"/>
                  </a:lnTo>
                  <a:lnTo>
                    <a:pt x="306" y="828"/>
                  </a:lnTo>
                  <a:lnTo>
                    <a:pt x="314" y="834"/>
                  </a:lnTo>
                  <a:lnTo>
                    <a:pt x="320" y="844"/>
                  </a:lnTo>
                  <a:lnTo>
                    <a:pt x="322" y="862"/>
                  </a:lnTo>
                  <a:lnTo>
                    <a:pt x="336" y="878"/>
                  </a:lnTo>
                  <a:lnTo>
                    <a:pt x="326" y="888"/>
                  </a:lnTo>
                  <a:lnTo>
                    <a:pt x="322" y="890"/>
                  </a:lnTo>
                  <a:lnTo>
                    <a:pt x="306" y="878"/>
                  </a:lnTo>
                  <a:lnTo>
                    <a:pt x="300" y="876"/>
                  </a:lnTo>
                  <a:lnTo>
                    <a:pt x="290" y="866"/>
                  </a:lnTo>
                  <a:lnTo>
                    <a:pt x="280" y="860"/>
                  </a:lnTo>
                  <a:lnTo>
                    <a:pt x="270" y="862"/>
                  </a:lnTo>
                  <a:lnTo>
                    <a:pt x="264" y="862"/>
                  </a:lnTo>
                  <a:lnTo>
                    <a:pt x="254" y="858"/>
                  </a:lnTo>
                  <a:lnTo>
                    <a:pt x="240" y="850"/>
                  </a:lnTo>
                  <a:lnTo>
                    <a:pt x="232" y="850"/>
                  </a:lnTo>
                  <a:lnTo>
                    <a:pt x="222" y="852"/>
                  </a:lnTo>
                  <a:lnTo>
                    <a:pt x="210" y="844"/>
                  </a:lnTo>
                  <a:lnTo>
                    <a:pt x="198" y="846"/>
                  </a:lnTo>
                  <a:lnTo>
                    <a:pt x="172" y="828"/>
                  </a:lnTo>
                  <a:lnTo>
                    <a:pt x="158" y="822"/>
                  </a:lnTo>
                  <a:lnTo>
                    <a:pt x="162" y="808"/>
                  </a:lnTo>
                  <a:lnTo>
                    <a:pt x="174" y="796"/>
                  </a:lnTo>
                  <a:lnTo>
                    <a:pt x="172" y="786"/>
                  </a:lnTo>
                  <a:lnTo>
                    <a:pt x="188" y="776"/>
                  </a:lnTo>
                  <a:lnTo>
                    <a:pt x="170" y="774"/>
                  </a:lnTo>
                  <a:lnTo>
                    <a:pt x="172" y="766"/>
                  </a:lnTo>
                  <a:lnTo>
                    <a:pt x="182" y="762"/>
                  </a:lnTo>
                  <a:lnTo>
                    <a:pt x="198" y="758"/>
                  </a:lnTo>
                  <a:lnTo>
                    <a:pt x="200" y="726"/>
                  </a:lnTo>
                  <a:lnTo>
                    <a:pt x="184" y="716"/>
                  </a:lnTo>
                  <a:lnTo>
                    <a:pt x="164" y="716"/>
                  </a:lnTo>
                  <a:lnTo>
                    <a:pt x="162" y="710"/>
                  </a:lnTo>
                  <a:lnTo>
                    <a:pt x="130" y="708"/>
                  </a:lnTo>
                  <a:lnTo>
                    <a:pt x="126" y="694"/>
                  </a:lnTo>
                  <a:lnTo>
                    <a:pt x="108" y="690"/>
                  </a:lnTo>
                  <a:lnTo>
                    <a:pt x="110" y="678"/>
                  </a:lnTo>
                  <a:lnTo>
                    <a:pt x="106" y="668"/>
                  </a:lnTo>
                  <a:lnTo>
                    <a:pt x="82" y="668"/>
                  </a:lnTo>
                  <a:lnTo>
                    <a:pt x="78" y="672"/>
                  </a:lnTo>
                  <a:lnTo>
                    <a:pt x="72" y="674"/>
                  </a:lnTo>
                  <a:lnTo>
                    <a:pt x="64" y="670"/>
                  </a:lnTo>
                  <a:lnTo>
                    <a:pt x="64" y="650"/>
                  </a:lnTo>
                  <a:lnTo>
                    <a:pt x="82" y="650"/>
                  </a:lnTo>
                  <a:lnTo>
                    <a:pt x="84" y="648"/>
                  </a:lnTo>
                  <a:lnTo>
                    <a:pt x="56" y="618"/>
                  </a:lnTo>
                  <a:lnTo>
                    <a:pt x="52" y="596"/>
                  </a:lnTo>
                  <a:lnTo>
                    <a:pt x="32" y="594"/>
                  </a:lnTo>
                  <a:lnTo>
                    <a:pt x="32" y="588"/>
                  </a:lnTo>
                  <a:lnTo>
                    <a:pt x="14" y="584"/>
                  </a:lnTo>
                  <a:lnTo>
                    <a:pt x="10" y="578"/>
                  </a:lnTo>
                  <a:lnTo>
                    <a:pt x="6" y="562"/>
                  </a:lnTo>
                  <a:lnTo>
                    <a:pt x="0" y="550"/>
                  </a:lnTo>
                  <a:lnTo>
                    <a:pt x="2" y="538"/>
                  </a:lnTo>
                  <a:lnTo>
                    <a:pt x="2" y="522"/>
                  </a:lnTo>
                  <a:lnTo>
                    <a:pt x="8" y="510"/>
                  </a:lnTo>
                  <a:lnTo>
                    <a:pt x="26" y="496"/>
                  </a:lnTo>
                  <a:lnTo>
                    <a:pt x="40" y="494"/>
                  </a:lnTo>
                  <a:lnTo>
                    <a:pt x="22" y="486"/>
                  </a:lnTo>
                  <a:lnTo>
                    <a:pt x="12" y="474"/>
                  </a:lnTo>
                  <a:lnTo>
                    <a:pt x="56" y="438"/>
                  </a:lnTo>
                  <a:lnTo>
                    <a:pt x="64" y="424"/>
                  </a:lnTo>
                  <a:lnTo>
                    <a:pt x="40" y="406"/>
                  </a:lnTo>
                  <a:lnTo>
                    <a:pt x="50" y="396"/>
                  </a:lnTo>
                  <a:lnTo>
                    <a:pt x="42" y="382"/>
                  </a:lnTo>
                  <a:lnTo>
                    <a:pt x="32" y="372"/>
                  </a:lnTo>
                  <a:lnTo>
                    <a:pt x="40" y="352"/>
                  </a:lnTo>
                  <a:lnTo>
                    <a:pt x="34" y="336"/>
                  </a:lnTo>
                  <a:lnTo>
                    <a:pt x="24" y="318"/>
                  </a:lnTo>
                  <a:lnTo>
                    <a:pt x="40" y="302"/>
                  </a:lnTo>
                  <a:lnTo>
                    <a:pt x="16" y="288"/>
                  </a:lnTo>
                  <a:lnTo>
                    <a:pt x="20" y="266"/>
                  </a:lnTo>
                  <a:lnTo>
                    <a:pt x="30" y="256"/>
                  </a:lnTo>
                  <a:lnTo>
                    <a:pt x="40" y="254"/>
                  </a:lnTo>
                  <a:lnTo>
                    <a:pt x="40" y="248"/>
                  </a:lnTo>
                  <a:lnTo>
                    <a:pt x="62" y="244"/>
                  </a:lnTo>
                  <a:lnTo>
                    <a:pt x="80" y="244"/>
                  </a:lnTo>
                  <a:lnTo>
                    <a:pt x="86" y="254"/>
                  </a:lnTo>
                  <a:lnTo>
                    <a:pt x="96" y="258"/>
                  </a:lnTo>
                  <a:lnTo>
                    <a:pt x="134" y="260"/>
                  </a:lnTo>
                  <a:lnTo>
                    <a:pt x="162" y="274"/>
                  </a:lnTo>
                  <a:lnTo>
                    <a:pt x="188" y="290"/>
                  </a:lnTo>
                  <a:lnTo>
                    <a:pt x="218" y="306"/>
                  </a:lnTo>
                  <a:lnTo>
                    <a:pt x="220" y="324"/>
                  </a:lnTo>
                  <a:lnTo>
                    <a:pt x="202" y="340"/>
                  </a:lnTo>
                  <a:lnTo>
                    <a:pt x="172" y="348"/>
                  </a:lnTo>
                  <a:lnTo>
                    <a:pt x="146" y="338"/>
                  </a:lnTo>
                  <a:lnTo>
                    <a:pt x="116" y="332"/>
                  </a:lnTo>
                  <a:lnTo>
                    <a:pt x="94" y="324"/>
                  </a:lnTo>
                  <a:lnTo>
                    <a:pt x="76" y="316"/>
                  </a:lnTo>
                  <a:lnTo>
                    <a:pt x="90" y="334"/>
                  </a:lnTo>
                  <a:lnTo>
                    <a:pt x="106" y="342"/>
                  </a:lnTo>
                  <a:lnTo>
                    <a:pt x="114" y="348"/>
                  </a:lnTo>
                  <a:lnTo>
                    <a:pt x="116" y="360"/>
                  </a:lnTo>
                  <a:lnTo>
                    <a:pt x="122" y="386"/>
                  </a:lnTo>
                  <a:lnTo>
                    <a:pt x="132" y="388"/>
                  </a:lnTo>
                  <a:lnTo>
                    <a:pt x="148" y="402"/>
                  </a:lnTo>
                  <a:lnTo>
                    <a:pt x="168" y="402"/>
                  </a:lnTo>
                  <a:lnTo>
                    <a:pt x="170" y="392"/>
                  </a:lnTo>
                  <a:lnTo>
                    <a:pt x="158" y="388"/>
                  </a:lnTo>
                  <a:lnTo>
                    <a:pt x="148" y="376"/>
                  </a:lnTo>
                  <a:lnTo>
                    <a:pt x="156" y="366"/>
                  </a:lnTo>
                  <a:lnTo>
                    <a:pt x="168" y="376"/>
                  </a:lnTo>
                  <a:lnTo>
                    <a:pt x="180" y="380"/>
                  </a:lnTo>
                  <a:lnTo>
                    <a:pt x="206" y="386"/>
                  </a:lnTo>
                  <a:lnTo>
                    <a:pt x="206" y="376"/>
                  </a:lnTo>
                  <a:lnTo>
                    <a:pt x="196" y="364"/>
                  </a:lnTo>
                  <a:lnTo>
                    <a:pt x="208" y="352"/>
                  </a:lnTo>
                  <a:lnTo>
                    <a:pt x="226" y="342"/>
                  </a:lnTo>
                  <a:lnTo>
                    <a:pt x="236" y="334"/>
                  </a:lnTo>
                  <a:lnTo>
                    <a:pt x="264" y="342"/>
                  </a:lnTo>
                  <a:lnTo>
                    <a:pt x="270" y="318"/>
                  </a:lnTo>
                  <a:lnTo>
                    <a:pt x="262" y="310"/>
                  </a:lnTo>
                  <a:lnTo>
                    <a:pt x="266" y="288"/>
                  </a:lnTo>
                  <a:lnTo>
                    <a:pt x="258" y="280"/>
                  </a:lnTo>
                  <a:lnTo>
                    <a:pt x="292" y="278"/>
                  </a:lnTo>
                  <a:lnTo>
                    <a:pt x="304" y="292"/>
                  </a:lnTo>
                  <a:lnTo>
                    <a:pt x="304" y="300"/>
                  </a:lnTo>
                  <a:lnTo>
                    <a:pt x="288" y="300"/>
                  </a:lnTo>
                  <a:lnTo>
                    <a:pt x="278" y="310"/>
                  </a:lnTo>
                  <a:lnTo>
                    <a:pt x="294" y="324"/>
                  </a:lnTo>
                  <a:lnTo>
                    <a:pt x="318" y="326"/>
                  </a:lnTo>
                  <a:lnTo>
                    <a:pt x="328" y="302"/>
                  </a:lnTo>
                  <a:lnTo>
                    <a:pt x="386" y="280"/>
                  </a:lnTo>
                  <a:lnTo>
                    <a:pt x="396" y="282"/>
                  </a:lnTo>
                  <a:lnTo>
                    <a:pt x="408" y="270"/>
                  </a:lnTo>
                  <a:lnTo>
                    <a:pt x="420" y="266"/>
                  </a:lnTo>
                  <a:lnTo>
                    <a:pt x="416" y="284"/>
                  </a:lnTo>
                  <a:lnTo>
                    <a:pt x="436" y="284"/>
                  </a:lnTo>
                  <a:lnTo>
                    <a:pt x="440" y="276"/>
                  </a:lnTo>
                  <a:lnTo>
                    <a:pt x="476" y="278"/>
                  </a:lnTo>
                  <a:lnTo>
                    <a:pt x="500" y="264"/>
                  </a:lnTo>
                  <a:lnTo>
                    <a:pt x="504" y="274"/>
                  </a:lnTo>
                  <a:lnTo>
                    <a:pt x="502" y="282"/>
                  </a:lnTo>
                  <a:lnTo>
                    <a:pt x="512" y="282"/>
                  </a:lnTo>
                  <a:lnTo>
                    <a:pt x="516" y="274"/>
                  </a:lnTo>
                  <a:lnTo>
                    <a:pt x="532" y="264"/>
                  </a:lnTo>
                  <a:lnTo>
                    <a:pt x="520" y="248"/>
                  </a:lnTo>
                  <a:lnTo>
                    <a:pt x="498" y="240"/>
                  </a:lnTo>
                  <a:lnTo>
                    <a:pt x="498" y="226"/>
                  </a:lnTo>
                  <a:lnTo>
                    <a:pt x="506" y="224"/>
                  </a:lnTo>
                  <a:lnTo>
                    <a:pt x="526" y="242"/>
                  </a:lnTo>
                  <a:lnTo>
                    <a:pt x="558" y="244"/>
                  </a:lnTo>
                  <a:lnTo>
                    <a:pt x="592" y="256"/>
                  </a:lnTo>
                  <a:lnTo>
                    <a:pt x="620" y="268"/>
                  </a:lnTo>
                  <a:lnTo>
                    <a:pt x="650" y="284"/>
                  </a:lnTo>
                  <a:lnTo>
                    <a:pt x="658" y="270"/>
                  </a:lnTo>
                  <a:lnTo>
                    <a:pt x="644" y="256"/>
                  </a:lnTo>
                  <a:lnTo>
                    <a:pt x="626" y="246"/>
                  </a:lnTo>
                  <a:lnTo>
                    <a:pt x="626" y="236"/>
                  </a:lnTo>
                  <a:lnTo>
                    <a:pt x="634" y="216"/>
                  </a:lnTo>
                  <a:lnTo>
                    <a:pt x="624" y="210"/>
                  </a:lnTo>
                  <a:lnTo>
                    <a:pt x="626" y="204"/>
                  </a:lnTo>
                  <a:lnTo>
                    <a:pt x="650" y="186"/>
                  </a:lnTo>
                  <a:lnTo>
                    <a:pt x="666" y="154"/>
                  </a:lnTo>
                  <a:lnTo>
                    <a:pt x="716" y="158"/>
                  </a:lnTo>
                  <a:lnTo>
                    <a:pt x="720" y="164"/>
                  </a:lnTo>
                  <a:lnTo>
                    <a:pt x="716" y="182"/>
                  </a:lnTo>
                  <a:lnTo>
                    <a:pt x="706" y="198"/>
                  </a:lnTo>
                  <a:lnTo>
                    <a:pt x="716" y="206"/>
                  </a:lnTo>
                  <a:lnTo>
                    <a:pt x="720" y="224"/>
                  </a:lnTo>
                  <a:lnTo>
                    <a:pt x="716" y="268"/>
                  </a:lnTo>
                  <a:lnTo>
                    <a:pt x="732" y="280"/>
                  </a:lnTo>
                  <a:lnTo>
                    <a:pt x="724" y="298"/>
                  </a:lnTo>
                  <a:lnTo>
                    <a:pt x="696" y="322"/>
                  </a:lnTo>
                  <a:lnTo>
                    <a:pt x="682" y="328"/>
                  </a:lnTo>
                  <a:lnTo>
                    <a:pt x="666" y="324"/>
                  </a:lnTo>
                  <a:lnTo>
                    <a:pt x="658" y="328"/>
                  </a:lnTo>
                  <a:lnTo>
                    <a:pt x="670" y="336"/>
                  </a:lnTo>
                  <a:lnTo>
                    <a:pt x="688" y="340"/>
                  </a:lnTo>
                  <a:lnTo>
                    <a:pt x="706" y="342"/>
                  </a:lnTo>
                  <a:lnTo>
                    <a:pt x="726" y="326"/>
                  </a:lnTo>
                  <a:lnTo>
                    <a:pt x="754" y="298"/>
                  </a:lnTo>
                  <a:lnTo>
                    <a:pt x="746" y="282"/>
                  </a:lnTo>
                  <a:lnTo>
                    <a:pt x="756" y="266"/>
                  </a:lnTo>
                  <a:lnTo>
                    <a:pt x="778" y="270"/>
                  </a:lnTo>
                  <a:lnTo>
                    <a:pt x="788" y="280"/>
                  </a:lnTo>
                  <a:lnTo>
                    <a:pt x="792" y="296"/>
                  </a:lnTo>
                  <a:lnTo>
                    <a:pt x="806" y="284"/>
                  </a:lnTo>
                  <a:lnTo>
                    <a:pt x="798" y="268"/>
                  </a:lnTo>
                  <a:lnTo>
                    <a:pt x="778" y="262"/>
                  </a:lnTo>
                  <a:lnTo>
                    <a:pt x="736" y="260"/>
                  </a:lnTo>
                  <a:lnTo>
                    <a:pt x="736" y="240"/>
                  </a:lnTo>
                  <a:lnTo>
                    <a:pt x="744" y="220"/>
                  </a:lnTo>
                  <a:lnTo>
                    <a:pt x="734" y="204"/>
                  </a:lnTo>
                  <a:lnTo>
                    <a:pt x="728" y="192"/>
                  </a:lnTo>
                  <a:lnTo>
                    <a:pt x="740" y="180"/>
                  </a:lnTo>
                  <a:lnTo>
                    <a:pt x="754" y="174"/>
                  </a:lnTo>
                  <a:lnTo>
                    <a:pt x="756" y="158"/>
                  </a:lnTo>
                  <a:lnTo>
                    <a:pt x="764" y="158"/>
                  </a:lnTo>
                  <a:lnTo>
                    <a:pt x="766" y="176"/>
                  </a:lnTo>
                  <a:lnTo>
                    <a:pt x="760" y="190"/>
                  </a:lnTo>
                  <a:lnTo>
                    <a:pt x="764" y="200"/>
                  </a:lnTo>
                  <a:lnTo>
                    <a:pt x="780" y="204"/>
                  </a:lnTo>
                  <a:lnTo>
                    <a:pt x="804" y="210"/>
                  </a:lnTo>
                  <a:lnTo>
                    <a:pt x="816" y="210"/>
                  </a:lnTo>
                  <a:lnTo>
                    <a:pt x="802" y="200"/>
                  </a:lnTo>
                  <a:lnTo>
                    <a:pt x="782" y="194"/>
                  </a:lnTo>
                  <a:lnTo>
                    <a:pt x="774" y="182"/>
                  </a:lnTo>
                  <a:lnTo>
                    <a:pt x="786" y="178"/>
                  </a:lnTo>
                  <a:lnTo>
                    <a:pt x="806" y="182"/>
                  </a:lnTo>
                  <a:lnTo>
                    <a:pt x="792" y="166"/>
                  </a:lnTo>
                  <a:lnTo>
                    <a:pt x="798" y="162"/>
                  </a:lnTo>
                  <a:lnTo>
                    <a:pt x="832" y="172"/>
                  </a:lnTo>
                  <a:lnTo>
                    <a:pt x="852" y="188"/>
                  </a:lnTo>
                  <a:lnTo>
                    <a:pt x="880" y="188"/>
                  </a:lnTo>
                  <a:lnTo>
                    <a:pt x="866" y="174"/>
                  </a:lnTo>
                  <a:lnTo>
                    <a:pt x="848" y="160"/>
                  </a:lnTo>
                  <a:lnTo>
                    <a:pt x="842" y="138"/>
                  </a:lnTo>
                  <a:lnTo>
                    <a:pt x="854" y="130"/>
                  </a:lnTo>
                  <a:lnTo>
                    <a:pt x="900" y="128"/>
                  </a:lnTo>
                  <a:lnTo>
                    <a:pt x="946" y="120"/>
                  </a:lnTo>
                  <a:lnTo>
                    <a:pt x="934" y="98"/>
                  </a:lnTo>
                  <a:lnTo>
                    <a:pt x="972" y="80"/>
                  </a:lnTo>
                  <a:lnTo>
                    <a:pt x="1056" y="52"/>
                  </a:lnTo>
                  <a:lnTo>
                    <a:pt x="1092" y="48"/>
                  </a:lnTo>
                  <a:lnTo>
                    <a:pt x="1126" y="52"/>
                  </a:lnTo>
                  <a:lnTo>
                    <a:pt x="1176" y="36"/>
                  </a:lnTo>
                  <a:lnTo>
                    <a:pt x="1172" y="20"/>
                  </a:lnTo>
                  <a:lnTo>
                    <a:pt x="1196" y="0"/>
                  </a:lnTo>
                  <a:lnTo>
                    <a:pt x="1230" y="2"/>
                  </a:lnTo>
                  <a:lnTo>
                    <a:pt x="1248" y="8"/>
                  </a:lnTo>
                  <a:lnTo>
                    <a:pt x="1226" y="20"/>
                  </a:lnTo>
                  <a:lnTo>
                    <a:pt x="1268" y="22"/>
                  </a:lnTo>
                  <a:lnTo>
                    <a:pt x="1260" y="36"/>
                  </a:lnTo>
                  <a:lnTo>
                    <a:pt x="1336" y="34"/>
                  </a:lnTo>
                  <a:lnTo>
                    <a:pt x="1364" y="52"/>
                  </a:lnTo>
                  <a:lnTo>
                    <a:pt x="1368" y="64"/>
                  </a:lnTo>
                  <a:lnTo>
                    <a:pt x="1360" y="84"/>
                  </a:lnTo>
                  <a:lnTo>
                    <a:pt x="1326" y="102"/>
                  </a:lnTo>
                  <a:lnTo>
                    <a:pt x="1290" y="122"/>
                  </a:lnTo>
                  <a:lnTo>
                    <a:pt x="1240" y="150"/>
                  </a:lnTo>
                  <a:lnTo>
                    <a:pt x="1244" y="154"/>
                  </a:lnTo>
                  <a:lnTo>
                    <a:pt x="1266" y="146"/>
                  </a:lnTo>
                  <a:lnTo>
                    <a:pt x="1308" y="134"/>
                  </a:lnTo>
                  <a:lnTo>
                    <a:pt x="1306" y="126"/>
                  </a:lnTo>
                  <a:lnTo>
                    <a:pt x="1316" y="116"/>
                  </a:lnTo>
                  <a:lnTo>
                    <a:pt x="1332" y="112"/>
                  </a:lnTo>
                  <a:lnTo>
                    <a:pt x="1336" y="122"/>
                  </a:lnTo>
                  <a:lnTo>
                    <a:pt x="1348" y="126"/>
                  </a:lnTo>
                  <a:lnTo>
                    <a:pt x="1366" y="138"/>
                  </a:lnTo>
                  <a:lnTo>
                    <a:pt x="1376" y="132"/>
                  </a:lnTo>
                  <a:lnTo>
                    <a:pt x="1450" y="134"/>
                  </a:lnTo>
                  <a:lnTo>
                    <a:pt x="1450" y="144"/>
                  </a:lnTo>
                  <a:lnTo>
                    <a:pt x="1522" y="152"/>
                  </a:lnTo>
                  <a:lnTo>
                    <a:pt x="1530" y="126"/>
                  </a:lnTo>
                  <a:lnTo>
                    <a:pt x="1544" y="128"/>
                  </a:lnTo>
                  <a:lnTo>
                    <a:pt x="1564" y="138"/>
                  </a:lnTo>
                  <a:lnTo>
                    <a:pt x="1596" y="136"/>
                  </a:lnTo>
                  <a:lnTo>
                    <a:pt x="1614" y="156"/>
                  </a:lnTo>
                  <a:lnTo>
                    <a:pt x="1618" y="174"/>
                  </a:lnTo>
                  <a:lnTo>
                    <a:pt x="1606" y="182"/>
                  </a:lnTo>
                  <a:lnTo>
                    <a:pt x="1628" y="208"/>
                  </a:lnTo>
                  <a:lnTo>
                    <a:pt x="1650" y="214"/>
                  </a:lnTo>
                  <a:lnTo>
                    <a:pt x="1670" y="184"/>
                  </a:lnTo>
                  <a:lnTo>
                    <a:pt x="1696" y="198"/>
                  </a:lnTo>
                  <a:lnTo>
                    <a:pt x="1720" y="190"/>
                  </a:lnTo>
                  <a:lnTo>
                    <a:pt x="1746" y="200"/>
                  </a:lnTo>
                  <a:lnTo>
                    <a:pt x="1768" y="192"/>
                  </a:lnTo>
                  <a:lnTo>
                    <a:pt x="1784" y="184"/>
                  </a:lnTo>
                  <a:lnTo>
                    <a:pt x="1782" y="166"/>
                  </a:lnTo>
                  <a:lnTo>
                    <a:pt x="1804" y="158"/>
                  </a:lnTo>
                  <a:lnTo>
                    <a:pt x="1872" y="162"/>
                  </a:lnTo>
                  <a:lnTo>
                    <a:pt x="1884" y="172"/>
                  </a:lnTo>
                  <a:lnTo>
                    <a:pt x="1890" y="176"/>
                  </a:lnTo>
                  <a:lnTo>
                    <a:pt x="1926" y="172"/>
                  </a:lnTo>
                  <a:lnTo>
                    <a:pt x="1942" y="180"/>
                  </a:lnTo>
                  <a:lnTo>
                    <a:pt x="1934" y="190"/>
                  </a:lnTo>
                  <a:lnTo>
                    <a:pt x="1948" y="196"/>
                  </a:lnTo>
                  <a:lnTo>
                    <a:pt x="1978" y="208"/>
                  </a:lnTo>
                  <a:lnTo>
                    <a:pt x="2030" y="210"/>
                  </a:lnTo>
                  <a:lnTo>
                    <a:pt x="2084" y="212"/>
                  </a:lnTo>
                  <a:lnTo>
                    <a:pt x="2106" y="224"/>
                  </a:lnTo>
                  <a:lnTo>
                    <a:pt x="2104" y="238"/>
                  </a:lnTo>
                  <a:lnTo>
                    <a:pt x="2108" y="246"/>
                  </a:lnTo>
                  <a:lnTo>
                    <a:pt x="2126" y="252"/>
                  </a:lnTo>
                  <a:lnTo>
                    <a:pt x="2140" y="246"/>
                  </a:lnTo>
                  <a:lnTo>
                    <a:pt x="2206" y="250"/>
                  </a:lnTo>
                  <a:lnTo>
                    <a:pt x="2214" y="250"/>
                  </a:lnTo>
                  <a:lnTo>
                    <a:pt x="2230" y="242"/>
                  </a:lnTo>
                  <a:lnTo>
                    <a:pt x="2236" y="244"/>
                  </a:lnTo>
                  <a:lnTo>
                    <a:pt x="2236" y="256"/>
                  </a:lnTo>
                  <a:lnTo>
                    <a:pt x="2254" y="270"/>
                  </a:lnTo>
                  <a:lnTo>
                    <a:pt x="2274" y="272"/>
                  </a:lnTo>
                  <a:lnTo>
                    <a:pt x="2280" y="264"/>
                  </a:lnTo>
                  <a:lnTo>
                    <a:pt x="2274" y="252"/>
                  </a:lnTo>
                  <a:lnTo>
                    <a:pt x="2272" y="234"/>
                  </a:lnTo>
                  <a:lnTo>
                    <a:pt x="2284" y="232"/>
                  </a:lnTo>
                  <a:lnTo>
                    <a:pt x="2302" y="240"/>
                  </a:lnTo>
                  <a:lnTo>
                    <a:pt x="2334" y="240"/>
                  </a:lnTo>
                  <a:lnTo>
                    <a:pt x="2372" y="246"/>
                  </a:lnTo>
                  <a:lnTo>
                    <a:pt x="2416" y="262"/>
                  </a:lnTo>
                  <a:lnTo>
                    <a:pt x="2442" y="276"/>
                  </a:lnTo>
                  <a:lnTo>
                    <a:pt x="2488" y="296"/>
                  </a:lnTo>
                  <a:lnTo>
                    <a:pt x="2496" y="308"/>
                  </a:lnTo>
                  <a:lnTo>
                    <a:pt x="2502" y="320"/>
                  </a:lnTo>
                  <a:lnTo>
                    <a:pt x="2512" y="336"/>
                  </a:lnTo>
                  <a:lnTo>
                    <a:pt x="2520" y="332"/>
                  </a:lnTo>
                  <a:lnTo>
                    <a:pt x="2514" y="314"/>
                  </a:lnTo>
                  <a:lnTo>
                    <a:pt x="2530" y="316"/>
                  </a:lnTo>
                  <a:lnTo>
                    <a:pt x="2550" y="320"/>
                  </a:lnTo>
                  <a:lnTo>
                    <a:pt x="2568" y="332"/>
                  </a:lnTo>
                  <a:lnTo>
                    <a:pt x="2580" y="344"/>
                  </a:lnTo>
                  <a:lnTo>
                    <a:pt x="2568" y="356"/>
                  </a:lnTo>
                  <a:lnTo>
                    <a:pt x="2542" y="362"/>
                  </a:lnTo>
                  <a:lnTo>
                    <a:pt x="2538" y="376"/>
                  </a:lnTo>
                  <a:lnTo>
                    <a:pt x="2530" y="394"/>
                  </a:lnTo>
                  <a:lnTo>
                    <a:pt x="2502" y="380"/>
                  </a:lnTo>
                  <a:lnTo>
                    <a:pt x="2486" y="374"/>
                  </a:lnTo>
                  <a:lnTo>
                    <a:pt x="2488" y="358"/>
                  </a:lnTo>
                  <a:lnTo>
                    <a:pt x="2446" y="360"/>
                  </a:lnTo>
                  <a:lnTo>
                    <a:pt x="2440" y="340"/>
                  </a:lnTo>
                  <a:lnTo>
                    <a:pt x="2426" y="342"/>
                  </a:lnTo>
                  <a:lnTo>
                    <a:pt x="2424" y="356"/>
                  </a:lnTo>
                  <a:lnTo>
                    <a:pt x="2430" y="362"/>
                  </a:lnTo>
                  <a:lnTo>
                    <a:pt x="2412" y="378"/>
                  </a:lnTo>
                  <a:lnTo>
                    <a:pt x="2392" y="380"/>
                  </a:lnTo>
                  <a:lnTo>
                    <a:pt x="2378" y="378"/>
                  </a:lnTo>
                  <a:lnTo>
                    <a:pt x="2370" y="372"/>
                  </a:lnTo>
                  <a:lnTo>
                    <a:pt x="2368" y="380"/>
                  </a:lnTo>
                  <a:lnTo>
                    <a:pt x="2382" y="386"/>
                  </a:lnTo>
                  <a:lnTo>
                    <a:pt x="2396" y="394"/>
                  </a:lnTo>
                  <a:lnTo>
                    <a:pt x="2402" y="412"/>
                  </a:lnTo>
                  <a:lnTo>
                    <a:pt x="2414" y="430"/>
                  </a:lnTo>
                  <a:lnTo>
                    <a:pt x="2400" y="438"/>
                  </a:lnTo>
                  <a:lnTo>
                    <a:pt x="2374" y="428"/>
                  </a:lnTo>
                  <a:lnTo>
                    <a:pt x="2362" y="438"/>
                  </a:lnTo>
                  <a:lnTo>
                    <a:pt x="2326" y="454"/>
                  </a:lnTo>
                  <a:lnTo>
                    <a:pt x="2306" y="464"/>
                  </a:lnTo>
                  <a:lnTo>
                    <a:pt x="2266" y="496"/>
                  </a:lnTo>
                  <a:lnTo>
                    <a:pt x="2252" y="484"/>
                  </a:lnTo>
                  <a:lnTo>
                    <a:pt x="2222" y="484"/>
                  </a:lnTo>
                  <a:lnTo>
                    <a:pt x="2206" y="500"/>
                  </a:lnTo>
                  <a:lnTo>
                    <a:pt x="2202" y="484"/>
                  </a:lnTo>
                  <a:lnTo>
                    <a:pt x="2192" y="484"/>
                  </a:lnTo>
                  <a:lnTo>
                    <a:pt x="2188" y="496"/>
                  </a:lnTo>
                  <a:lnTo>
                    <a:pt x="2160" y="496"/>
                  </a:lnTo>
                  <a:lnTo>
                    <a:pt x="2136" y="534"/>
                  </a:lnTo>
                  <a:lnTo>
                    <a:pt x="2136" y="546"/>
                  </a:lnTo>
                  <a:lnTo>
                    <a:pt x="2152" y="546"/>
                  </a:lnTo>
                  <a:lnTo>
                    <a:pt x="2148" y="564"/>
                  </a:lnTo>
                  <a:lnTo>
                    <a:pt x="2154" y="580"/>
                  </a:lnTo>
                  <a:lnTo>
                    <a:pt x="2136" y="586"/>
                  </a:lnTo>
                  <a:lnTo>
                    <a:pt x="2130" y="600"/>
                  </a:lnTo>
                  <a:lnTo>
                    <a:pt x="2136" y="618"/>
                  </a:lnTo>
                  <a:lnTo>
                    <a:pt x="2112" y="626"/>
                  </a:lnTo>
                  <a:lnTo>
                    <a:pt x="2104" y="634"/>
                  </a:lnTo>
                  <a:lnTo>
                    <a:pt x="2104" y="640"/>
                  </a:lnTo>
                  <a:lnTo>
                    <a:pt x="2106" y="644"/>
                  </a:lnTo>
                  <a:lnTo>
                    <a:pt x="2104" y="648"/>
                  </a:lnTo>
                  <a:lnTo>
                    <a:pt x="2080" y="656"/>
                  </a:lnTo>
                  <a:lnTo>
                    <a:pt x="2080" y="670"/>
                  </a:lnTo>
                  <a:lnTo>
                    <a:pt x="2050" y="700"/>
                  </a:lnTo>
                  <a:lnTo>
                    <a:pt x="2046" y="668"/>
                  </a:lnTo>
                  <a:lnTo>
                    <a:pt x="2034" y="618"/>
                  </a:lnTo>
                  <a:lnTo>
                    <a:pt x="2034" y="582"/>
                  </a:lnTo>
                  <a:lnTo>
                    <a:pt x="2046" y="568"/>
                  </a:lnTo>
                  <a:lnTo>
                    <a:pt x="2058" y="546"/>
                  </a:lnTo>
                  <a:lnTo>
                    <a:pt x="2074" y="542"/>
                  </a:lnTo>
                  <a:lnTo>
                    <a:pt x="2116" y="502"/>
                  </a:lnTo>
                  <a:lnTo>
                    <a:pt x="2148" y="480"/>
                  </a:lnTo>
                  <a:lnTo>
                    <a:pt x="2158" y="476"/>
                  </a:lnTo>
                  <a:lnTo>
                    <a:pt x="2174" y="440"/>
                  </a:lnTo>
                  <a:lnTo>
                    <a:pt x="2182" y="436"/>
                  </a:lnTo>
                  <a:lnTo>
                    <a:pt x="2166" y="430"/>
                  </a:lnTo>
                  <a:lnTo>
                    <a:pt x="2160" y="432"/>
                  </a:lnTo>
                  <a:lnTo>
                    <a:pt x="2154" y="438"/>
                  </a:lnTo>
                  <a:lnTo>
                    <a:pt x="2154" y="456"/>
                  </a:lnTo>
                  <a:lnTo>
                    <a:pt x="2140" y="456"/>
                  </a:lnTo>
                  <a:lnTo>
                    <a:pt x="2108" y="476"/>
                  </a:lnTo>
                  <a:lnTo>
                    <a:pt x="2100" y="468"/>
                  </a:lnTo>
                  <a:lnTo>
                    <a:pt x="2108" y="452"/>
                  </a:lnTo>
                  <a:lnTo>
                    <a:pt x="2098" y="456"/>
                  </a:lnTo>
                  <a:lnTo>
                    <a:pt x="2058" y="456"/>
                  </a:lnTo>
                  <a:lnTo>
                    <a:pt x="2020" y="486"/>
                  </a:lnTo>
                  <a:lnTo>
                    <a:pt x="2012" y="502"/>
                  </a:lnTo>
                  <a:lnTo>
                    <a:pt x="2016" y="506"/>
                  </a:lnTo>
                  <a:lnTo>
                    <a:pt x="2026" y="516"/>
                  </a:lnTo>
                  <a:lnTo>
                    <a:pt x="2010" y="516"/>
                  </a:lnTo>
                  <a:lnTo>
                    <a:pt x="1994" y="518"/>
                  </a:lnTo>
                  <a:lnTo>
                    <a:pt x="1964" y="520"/>
                  </a:lnTo>
                  <a:lnTo>
                    <a:pt x="1972" y="512"/>
                  </a:lnTo>
                  <a:lnTo>
                    <a:pt x="1966" y="504"/>
                  </a:lnTo>
                  <a:lnTo>
                    <a:pt x="1944" y="502"/>
                  </a:lnTo>
                  <a:lnTo>
                    <a:pt x="1930" y="504"/>
                  </a:lnTo>
                  <a:lnTo>
                    <a:pt x="1924" y="512"/>
                  </a:lnTo>
                  <a:lnTo>
                    <a:pt x="1894" y="510"/>
                  </a:lnTo>
                  <a:lnTo>
                    <a:pt x="1880" y="512"/>
                  </a:lnTo>
                  <a:lnTo>
                    <a:pt x="1828" y="512"/>
                  </a:lnTo>
                  <a:lnTo>
                    <a:pt x="1712" y="612"/>
                  </a:lnTo>
                  <a:lnTo>
                    <a:pt x="1714" y="622"/>
                  </a:lnTo>
                  <a:lnTo>
                    <a:pt x="1734" y="620"/>
                  </a:lnTo>
                  <a:lnTo>
                    <a:pt x="1736" y="636"/>
                  </a:lnTo>
                  <a:lnTo>
                    <a:pt x="1746" y="624"/>
                  </a:lnTo>
                  <a:lnTo>
                    <a:pt x="1756" y="640"/>
                  </a:lnTo>
                  <a:lnTo>
                    <a:pt x="1770" y="628"/>
                  </a:lnTo>
                  <a:lnTo>
                    <a:pt x="1792" y="632"/>
                  </a:lnTo>
                  <a:lnTo>
                    <a:pt x="1808" y="652"/>
                  </a:lnTo>
                  <a:lnTo>
                    <a:pt x="1804" y="674"/>
                  </a:lnTo>
                  <a:lnTo>
                    <a:pt x="1796" y="696"/>
                  </a:lnTo>
                  <a:lnTo>
                    <a:pt x="1794" y="728"/>
                  </a:lnTo>
                  <a:lnTo>
                    <a:pt x="1788" y="746"/>
                  </a:lnTo>
                  <a:lnTo>
                    <a:pt x="1728" y="820"/>
                  </a:lnTo>
                  <a:lnTo>
                    <a:pt x="1710" y="842"/>
                  </a:lnTo>
                  <a:lnTo>
                    <a:pt x="1696" y="852"/>
                  </a:lnTo>
                  <a:lnTo>
                    <a:pt x="1678" y="860"/>
                  </a:lnTo>
                  <a:lnTo>
                    <a:pt x="1664" y="852"/>
                  </a:lnTo>
                  <a:lnTo>
                    <a:pt x="1646" y="856"/>
                  </a:lnTo>
                  <a:lnTo>
                    <a:pt x="1646" y="820"/>
                  </a:lnTo>
                  <a:lnTo>
                    <a:pt x="1660" y="810"/>
                  </a:lnTo>
                  <a:lnTo>
                    <a:pt x="1666" y="816"/>
                  </a:lnTo>
                  <a:lnTo>
                    <a:pt x="1678" y="814"/>
                  </a:lnTo>
                  <a:lnTo>
                    <a:pt x="1690" y="792"/>
                  </a:lnTo>
                  <a:lnTo>
                    <a:pt x="1696" y="770"/>
                  </a:lnTo>
                  <a:lnTo>
                    <a:pt x="1704" y="766"/>
                  </a:lnTo>
                  <a:lnTo>
                    <a:pt x="1702" y="752"/>
                  </a:lnTo>
                  <a:lnTo>
                    <a:pt x="1686" y="754"/>
                  </a:lnTo>
                  <a:lnTo>
                    <a:pt x="1672" y="756"/>
                  </a:lnTo>
                  <a:lnTo>
                    <a:pt x="1666" y="764"/>
                  </a:lnTo>
                  <a:lnTo>
                    <a:pt x="1644" y="762"/>
                  </a:lnTo>
                  <a:lnTo>
                    <a:pt x="1640" y="742"/>
                  </a:lnTo>
                  <a:lnTo>
                    <a:pt x="1610" y="726"/>
                  </a:lnTo>
                  <a:lnTo>
                    <a:pt x="1594" y="726"/>
                  </a:lnTo>
                  <a:lnTo>
                    <a:pt x="1572" y="674"/>
                  </a:lnTo>
                  <a:lnTo>
                    <a:pt x="1560" y="654"/>
                  </a:lnTo>
                  <a:lnTo>
                    <a:pt x="1530" y="642"/>
                  </a:lnTo>
                  <a:lnTo>
                    <a:pt x="1486" y="646"/>
                  </a:lnTo>
                  <a:lnTo>
                    <a:pt x="1472" y="652"/>
                  </a:lnTo>
                  <a:lnTo>
                    <a:pt x="1470" y="660"/>
                  </a:lnTo>
                  <a:lnTo>
                    <a:pt x="1482" y="662"/>
                  </a:lnTo>
                  <a:lnTo>
                    <a:pt x="1482" y="676"/>
                  </a:lnTo>
                  <a:lnTo>
                    <a:pt x="1472" y="682"/>
                  </a:lnTo>
                  <a:lnTo>
                    <a:pt x="1462" y="700"/>
                  </a:lnTo>
                  <a:lnTo>
                    <a:pt x="1458" y="716"/>
                  </a:lnTo>
                  <a:lnTo>
                    <a:pt x="1446" y="718"/>
                  </a:lnTo>
                  <a:lnTo>
                    <a:pt x="1436" y="728"/>
                  </a:lnTo>
                  <a:lnTo>
                    <a:pt x="1418" y="718"/>
                  </a:lnTo>
                  <a:lnTo>
                    <a:pt x="1394" y="716"/>
                  </a:lnTo>
                  <a:lnTo>
                    <a:pt x="1386" y="710"/>
                  </a:lnTo>
                  <a:lnTo>
                    <a:pt x="1376" y="712"/>
                  </a:lnTo>
                  <a:lnTo>
                    <a:pt x="1358" y="726"/>
                  </a:lnTo>
                  <a:lnTo>
                    <a:pt x="1328" y="732"/>
                  </a:lnTo>
                  <a:lnTo>
                    <a:pt x="1310" y="734"/>
                  </a:lnTo>
                  <a:lnTo>
                    <a:pt x="1288" y="732"/>
                  </a:lnTo>
                  <a:lnTo>
                    <a:pt x="1282" y="726"/>
                  </a:lnTo>
                  <a:lnTo>
                    <a:pt x="1276" y="718"/>
                  </a:lnTo>
                  <a:lnTo>
                    <a:pt x="1266" y="716"/>
                  </a:lnTo>
                  <a:lnTo>
                    <a:pt x="1260" y="710"/>
                  </a:lnTo>
                  <a:lnTo>
                    <a:pt x="1236" y="706"/>
                  </a:lnTo>
                  <a:lnTo>
                    <a:pt x="1222" y="714"/>
                  </a:lnTo>
                  <a:lnTo>
                    <a:pt x="1196" y="710"/>
                  </a:lnTo>
                  <a:lnTo>
                    <a:pt x="1186" y="698"/>
                  </a:lnTo>
                  <a:lnTo>
                    <a:pt x="1184" y="688"/>
                  </a:lnTo>
                  <a:lnTo>
                    <a:pt x="1160" y="680"/>
                  </a:lnTo>
                  <a:lnTo>
                    <a:pt x="1132" y="674"/>
                  </a:lnTo>
                  <a:lnTo>
                    <a:pt x="1114" y="692"/>
                  </a:lnTo>
                  <a:lnTo>
                    <a:pt x="1126" y="706"/>
                  </a:lnTo>
                  <a:lnTo>
                    <a:pt x="1124" y="714"/>
                  </a:lnTo>
                  <a:lnTo>
                    <a:pt x="1112" y="724"/>
                  </a:lnTo>
                  <a:lnTo>
                    <a:pt x="1104" y="718"/>
                  </a:lnTo>
                  <a:lnTo>
                    <a:pt x="1072" y="718"/>
                  </a:lnTo>
                  <a:lnTo>
                    <a:pt x="1062" y="706"/>
                  </a:lnTo>
                  <a:lnTo>
                    <a:pt x="1042" y="702"/>
                  </a:lnTo>
                  <a:lnTo>
                    <a:pt x="1024" y="700"/>
                  </a:lnTo>
                  <a:lnTo>
                    <a:pt x="990" y="718"/>
                  </a:lnTo>
                  <a:lnTo>
                    <a:pt x="982" y="726"/>
                  </a:lnTo>
                  <a:lnTo>
                    <a:pt x="968" y="728"/>
                  </a:lnTo>
                  <a:lnTo>
                    <a:pt x="960" y="736"/>
                  </a:lnTo>
                  <a:lnTo>
                    <a:pt x="944" y="736"/>
                  </a:lnTo>
                  <a:lnTo>
                    <a:pt x="940" y="722"/>
                  </a:lnTo>
                  <a:lnTo>
                    <a:pt x="918" y="720"/>
                  </a:lnTo>
                  <a:lnTo>
                    <a:pt x="904" y="710"/>
                  </a:lnTo>
                  <a:lnTo>
                    <a:pt x="894" y="696"/>
                  </a:lnTo>
                  <a:lnTo>
                    <a:pt x="866" y="700"/>
                  </a:lnTo>
                  <a:lnTo>
                    <a:pt x="844" y="688"/>
                  </a:lnTo>
                  <a:lnTo>
                    <a:pt x="840" y="696"/>
                  </a:lnTo>
                  <a:lnTo>
                    <a:pt x="832" y="696"/>
                  </a:lnTo>
                  <a:lnTo>
                    <a:pt x="818" y="672"/>
                  </a:lnTo>
                  <a:lnTo>
                    <a:pt x="802" y="648"/>
                  </a:lnTo>
                  <a:lnTo>
                    <a:pt x="784" y="636"/>
                  </a:lnTo>
                  <a:lnTo>
                    <a:pt x="782" y="626"/>
                  </a:lnTo>
                  <a:lnTo>
                    <a:pt x="760" y="632"/>
                  </a:lnTo>
                  <a:lnTo>
                    <a:pt x="742" y="642"/>
                  </a:lnTo>
                  <a:lnTo>
                    <a:pt x="722" y="632"/>
                  </a:lnTo>
                  <a:lnTo>
                    <a:pt x="702" y="626"/>
                  </a:lnTo>
                  <a:lnTo>
                    <a:pt x="692" y="620"/>
                  </a:lnTo>
                  <a:lnTo>
                    <a:pt x="688" y="606"/>
                  </a:lnTo>
                  <a:lnTo>
                    <a:pt x="668" y="604"/>
                  </a:lnTo>
                  <a:lnTo>
                    <a:pt x="646" y="608"/>
                  </a:lnTo>
                  <a:lnTo>
                    <a:pt x="558" y="632"/>
                  </a:lnTo>
                  <a:lnTo>
                    <a:pt x="536" y="634"/>
                  </a:lnTo>
                  <a:lnTo>
                    <a:pt x="540" y="644"/>
                  </a:lnTo>
                  <a:lnTo>
                    <a:pt x="544" y="652"/>
                  </a:lnTo>
                  <a:lnTo>
                    <a:pt x="532" y="656"/>
                  </a:lnTo>
                  <a:lnTo>
                    <a:pt x="530" y="666"/>
                  </a:lnTo>
                  <a:lnTo>
                    <a:pt x="524" y="672"/>
                  </a:lnTo>
                  <a:lnTo>
                    <a:pt x="518" y="680"/>
                  </a:lnTo>
                  <a:lnTo>
                    <a:pt x="532" y="684"/>
                  </a:lnTo>
                  <a:lnTo>
                    <a:pt x="540" y="692"/>
                  </a:lnTo>
                  <a:lnTo>
                    <a:pt x="530" y="702"/>
                  </a:lnTo>
                  <a:lnTo>
                    <a:pt x="504" y="704"/>
                  </a:lnTo>
                  <a:lnTo>
                    <a:pt x="494" y="694"/>
                  </a:lnTo>
                  <a:lnTo>
                    <a:pt x="476" y="694"/>
                  </a:lnTo>
                  <a:lnTo>
                    <a:pt x="454" y="704"/>
                  </a:lnTo>
                  <a:lnTo>
                    <a:pt x="438" y="702"/>
                  </a:lnTo>
                  <a:lnTo>
                    <a:pt x="416" y="688"/>
                  </a:lnTo>
                  <a:lnTo>
                    <a:pt x="380" y="682"/>
                  </a:lnTo>
                  <a:lnTo>
                    <a:pt x="364" y="688"/>
                  </a:lnTo>
                  <a:lnTo>
                    <a:pt x="340" y="706"/>
                  </a:lnTo>
                  <a:lnTo>
                    <a:pt x="338" y="718"/>
                  </a:lnTo>
                  <a:lnTo>
                    <a:pt x="330" y="722"/>
                  </a:lnTo>
                  <a:lnTo>
                    <a:pt x="322" y="706"/>
                  </a:lnTo>
                  <a:lnTo>
                    <a:pt x="310" y="720"/>
                  </a:lnTo>
                  <a:lnTo>
                    <a:pt x="304" y="744"/>
                  </a:lnTo>
                  <a:lnTo>
                    <a:pt x="314" y="758"/>
                  </a:lnTo>
                  <a:lnTo>
                    <a:pt x="328" y="762"/>
                  </a:lnTo>
                  <a:lnTo>
                    <a:pt x="340" y="778"/>
                  </a:lnTo>
                  <a:lnTo>
                    <a:pt x="344" y="792"/>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28" name="Freeform 227"/>
            <p:cNvSpPr>
              <a:spLocks/>
            </p:cNvSpPr>
            <p:nvPr/>
          </p:nvSpPr>
          <p:spPr bwMode="auto">
            <a:xfrm>
              <a:off x="5897992" y="3257398"/>
              <a:ext cx="39725" cy="71953"/>
            </a:xfrm>
            <a:custGeom>
              <a:avLst/>
              <a:gdLst/>
              <a:ahLst/>
              <a:cxnLst>
                <a:cxn ang="0">
                  <a:pos x="6" y="0"/>
                </a:cxn>
                <a:cxn ang="0">
                  <a:pos x="16" y="12"/>
                </a:cxn>
                <a:cxn ang="0">
                  <a:pos x="26" y="26"/>
                </a:cxn>
                <a:cxn ang="0">
                  <a:pos x="32" y="40"/>
                </a:cxn>
                <a:cxn ang="0">
                  <a:pos x="26" y="56"/>
                </a:cxn>
                <a:cxn ang="0">
                  <a:pos x="16" y="58"/>
                </a:cxn>
                <a:cxn ang="0">
                  <a:pos x="6" y="56"/>
                </a:cxn>
                <a:cxn ang="0">
                  <a:pos x="0" y="44"/>
                </a:cxn>
                <a:cxn ang="0">
                  <a:pos x="0" y="26"/>
                </a:cxn>
                <a:cxn ang="0">
                  <a:pos x="4" y="12"/>
                </a:cxn>
                <a:cxn ang="0">
                  <a:pos x="6" y="0"/>
                </a:cxn>
              </a:cxnLst>
              <a:rect l="0" t="0" r="r" b="b"/>
              <a:pathLst>
                <a:path w="32" h="58">
                  <a:moveTo>
                    <a:pt x="6" y="0"/>
                  </a:moveTo>
                  <a:lnTo>
                    <a:pt x="16" y="12"/>
                  </a:lnTo>
                  <a:lnTo>
                    <a:pt x="26" y="26"/>
                  </a:lnTo>
                  <a:lnTo>
                    <a:pt x="32" y="40"/>
                  </a:lnTo>
                  <a:lnTo>
                    <a:pt x="26" y="56"/>
                  </a:lnTo>
                  <a:lnTo>
                    <a:pt x="16" y="58"/>
                  </a:lnTo>
                  <a:lnTo>
                    <a:pt x="6" y="56"/>
                  </a:lnTo>
                  <a:lnTo>
                    <a:pt x="0" y="44"/>
                  </a:lnTo>
                  <a:lnTo>
                    <a:pt x="0" y="26"/>
                  </a:lnTo>
                  <a:lnTo>
                    <a:pt x="4" y="12"/>
                  </a:lnTo>
                  <a:lnTo>
                    <a:pt x="6"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grpSp>
          <p:nvGrpSpPr>
            <p:cNvPr id="329" name="Group 328"/>
            <p:cNvGrpSpPr/>
            <p:nvPr/>
          </p:nvGrpSpPr>
          <p:grpSpPr>
            <a:xfrm>
              <a:off x="4538672" y="1324595"/>
              <a:ext cx="3377816" cy="2014681"/>
              <a:chOff x="4538672" y="1324595"/>
              <a:chExt cx="3377816" cy="2014681"/>
            </a:xfrm>
            <a:grpFill/>
          </p:grpSpPr>
          <p:sp>
            <p:nvSpPr>
              <p:cNvPr id="364" name="Freeform 182"/>
              <p:cNvSpPr>
                <a:spLocks/>
              </p:cNvSpPr>
              <p:nvPr/>
            </p:nvSpPr>
            <p:spPr bwMode="auto">
              <a:xfrm>
                <a:off x="4538672" y="1384142"/>
                <a:ext cx="207312" cy="148868"/>
              </a:xfrm>
              <a:custGeom>
                <a:avLst/>
                <a:gdLst/>
                <a:ahLst/>
                <a:cxnLst>
                  <a:cxn ang="0">
                    <a:pos x="55" y="84"/>
                  </a:cxn>
                  <a:cxn ang="0">
                    <a:pos x="71" y="80"/>
                  </a:cxn>
                  <a:cxn ang="0">
                    <a:pos x="43" y="78"/>
                  </a:cxn>
                  <a:cxn ang="0">
                    <a:pos x="55" y="64"/>
                  </a:cxn>
                  <a:cxn ang="0">
                    <a:pos x="85" y="60"/>
                  </a:cxn>
                  <a:cxn ang="0">
                    <a:pos x="89" y="48"/>
                  </a:cxn>
                  <a:cxn ang="0">
                    <a:pos x="71" y="52"/>
                  </a:cxn>
                  <a:cxn ang="0">
                    <a:pos x="65" y="42"/>
                  </a:cxn>
                  <a:cxn ang="0">
                    <a:pos x="55" y="48"/>
                  </a:cxn>
                  <a:cxn ang="0">
                    <a:pos x="37" y="64"/>
                  </a:cxn>
                  <a:cxn ang="0">
                    <a:pos x="11" y="46"/>
                  </a:cxn>
                  <a:cxn ang="0">
                    <a:pos x="19" y="28"/>
                  </a:cxn>
                  <a:cxn ang="0">
                    <a:pos x="11" y="24"/>
                  </a:cxn>
                  <a:cxn ang="0">
                    <a:pos x="0" y="20"/>
                  </a:cxn>
                  <a:cxn ang="0">
                    <a:pos x="19" y="8"/>
                  </a:cxn>
                  <a:cxn ang="0">
                    <a:pos x="47" y="10"/>
                  </a:cxn>
                  <a:cxn ang="0">
                    <a:pos x="55" y="12"/>
                  </a:cxn>
                  <a:cxn ang="0">
                    <a:pos x="73" y="14"/>
                  </a:cxn>
                  <a:cxn ang="0">
                    <a:pos x="77" y="28"/>
                  </a:cxn>
                  <a:cxn ang="0">
                    <a:pos x="89" y="38"/>
                  </a:cxn>
                  <a:cxn ang="0">
                    <a:pos x="83" y="12"/>
                  </a:cxn>
                  <a:cxn ang="0">
                    <a:pos x="85" y="0"/>
                  </a:cxn>
                  <a:cxn ang="0">
                    <a:pos x="107" y="8"/>
                  </a:cxn>
                  <a:cxn ang="0">
                    <a:pos x="111" y="22"/>
                  </a:cxn>
                  <a:cxn ang="0">
                    <a:pos x="127" y="22"/>
                  </a:cxn>
                  <a:cxn ang="0">
                    <a:pos x="151" y="36"/>
                  </a:cxn>
                  <a:cxn ang="0">
                    <a:pos x="159" y="48"/>
                  </a:cxn>
                  <a:cxn ang="0">
                    <a:pos x="123" y="60"/>
                  </a:cxn>
                  <a:cxn ang="0">
                    <a:pos x="117" y="84"/>
                  </a:cxn>
                  <a:cxn ang="0">
                    <a:pos x="101" y="102"/>
                  </a:cxn>
                  <a:cxn ang="0">
                    <a:pos x="81" y="114"/>
                  </a:cxn>
                  <a:cxn ang="0">
                    <a:pos x="67" y="104"/>
                  </a:cxn>
                  <a:cxn ang="0">
                    <a:pos x="45" y="92"/>
                  </a:cxn>
                </a:cxnLst>
                <a:rect l="0" t="0" r="r" b="b"/>
                <a:pathLst>
                  <a:path w="167" h="120">
                    <a:moveTo>
                      <a:pt x="45" y="92"/>
                    </a:moveTo>
                    <a:lnTo>
                      <a:pt x="55" y="84"/>
                    </a:lnTo>
                    <a:lnTo>
                      <a:pt x="83" y="88"/>
                    </a:lnTo>
                    <a:lnTo>
                      <a:pt x="71" y="80"/>
                    </a:lnTo>
                    <a:lnTo>
                      <a:pt x="59" y="76"/>
                    </a:lnTo>
                    <a:lnTo>
                      <a:pt x="43" y="78"/>
                    </a:lnTo>
                    <a:lnTo>
                      <a:pt x="43" y="68"/>
                    </a:lnTo>
                    <a:lnTo>
                      <a:pt x="55" y="64"/>
                    </a:lnTo>
                    <a:lnTo>
                      <a:pt x="69" y="60"/>
                    </a:lnTo>
                    <a:lnTo>
                      <a:pt x="85" y="60"/>
                    </a:lnTo>
                    <a:lnTo>
                      <a:pt x="97" y="56"/>
                    </a:lnTo>
                    <a:lnTo>
                      <a:pt x="89" y="48"/>
                    </a:lnTo>
                    <a:lnTo>
                      <a:pt x="83" y="52"/>
                    </a:lnTo>
                    <a:lnTo>
                      <a:pt x="71" y="52"/>
                    </a:lnTo>
                    <a:lnTo>
                      <a:pt x="71" y="44"/>
                    </a:lnTo>
                    <a:lnTo>
                      <a:pt x="65" y="42"/>
                    </a:lnTo>
                    <a:lnTo>
                      <a:pt x="61" y="48"/>
                    </a:lnTo>
                    <a:lnTo>
                      <a:pt x="55" y="48"/>
                    </a:lnTo>
                    <a:lnTo>
                      <a:pt x="51" y="56"/>
                    </a:lnTo>
                    <a:lnTo>
                      <a:pt x="37" y="64"/>
                    </a:lnTo>
                    <a:lnTo>
                      <a:pt x="27" y="58"/>
                    </a:lnTo>
                    <a:lnTo>
                      <a:pt x="11" y="46"/>
                    </a:lnTo>
                    <a:lnTo>
                      <a:pt x="7" y="36"/>
                    </a:lnTo>
                    <a:lnTo>
                      <a:pt x="19" y="28"/>
                    </a:lnTo>
                    <a:lnTo>
                      <a:pt x="19" y="24"/>
                    </a:lnTo>
                    <a:lnTo>
                      <a:pt x="11" y="24"/>
                    </a:lnTo>
                    <a:lnTo>
                      <a:pt x="2" y="30"/>
                    </a:lnTo>
                    <a:lnTo>
                      <a:pt x="0" y="20"/>
                    </a:lnTo>
                    <a:lnTo>
                      <a:pt x="4" y="12"/>
                    </a:lnTo>
                    <a:lnTo>
                      <a:pt x="19" y="8"/>
                    </a:lnTo>
                    <a:lnTo>
                      <a:pt x="33" y="8"/>
                    </a:lnTo>
                    <a:lnTo>
                      <a:pt x="47" y="10"/>
                    </a:lnTo>
                    <a:lnTo>
                      <a:pt x="51" y="26"/>
                    </a:lnTo>
                    <a:lnTo>
                      <a:pt x="55" y="12"/>
                    </a:lnTo>
                    <a:lnTo>
                      <a:pt x="63" y="10"/>
                    </a:lnTo>
                    <a:lnTo>
                      <a:pt x="73" y="14"/>
                    </a:lnTo>
                    <a:lnTo>
                      <a:pt x="75" y="22"/>
                    </a:lnTo>
                    <a:lnTo>
                      <a:pt x="77" y="28"/>
                    </a:lnTo>
                    <a:lnTo>
                      <a:pt x="83" y="36"/>
                    </a:lnTo>
                    <a:lnTo>
                      <a:pt x="89" y="38"/>
                    </a:lnTo>
                    <a:lnTo>
                      <a:pt x="87" y="24"/>
                    </a:lnTo>
                    <a:lnTo>
                      <a:pt x="83" y="12"/>
                    </a:lnTo>
                    <a:lnTo>
                      <a:pt x="81" y="4"/>
                    </a:lnTo>
                    <a:lnTo>
                      <a:pt x="85" y="0"/>
                    </a:lnTo>
                    <a:lnTo>
                      <a:pt x="95" y="4"/>
                    </a:lnTo>
                    <a:lnTo>
                      <a:pt x="107" y="8"/>
                    </a:lnTo>
                    <a:lnTo>
                      <a:pt x="103" y="20"/>
                    </a:lnTo>
                    <a:lnTo>
                      <a:pt x="111" y="22"/>
                    </a:lnTo>
                    <a:lnTo>
                      <a:pt x="115" y="16"/>
                    </a:lnTo>
                    <a:lnTo>
                      <a:pt x="127" y="22"/>
                    </a:lnTo>
                    <a:lnTo>
                      <a:pt x="127" y="30"/>
                    </a:lnTo>
                    <a:lnTo>
                      <a:pt x="151" y="36"/>
                    </a:lnTo>
                    <a:lnTo>
                      <a:pt x="167" y="44"/>
                    </a:lnTo>
                    <a:lnTo>
                      <a:pt x="159" y="48"/>
                    </a:lnTo>
                    <a:lnTo>
                      <a:pt x="137" y="52"/>
                    </a:lnTo>
                    <a:lnTo>
                      <a:pt x="123" y="60"/>
                    </a:lnTo>
                    <a:lnTo>
                      <a:pt x="119" y="68"/>
                    </a:lnTo>
                    <a:lnTo>
                      <a:pt x="117" y="84"/>
                    </a:lnTo>
                    <a:lnTo>
                      <a:pt x="107" y="88"/>
                    </a:lnTo>
                    <a:lnTo>
                      <a:pt x="101" y="102"/>
                    </a:lnTo>
                    <a:lnTo>
                      <a:pt x="93" y="120"/>
                    </a:lnTo>
                    <a:lnTo>
                      <a:pt x="81" y="114"/>
                    </a:lnTo>
                    <a:lnTo>
                      <a:pt x="81" y="102"/>
                    </a:lnTo>
                    <a:lnTo>
                      <a:pt x="67" y="104"/>
                    </a:lnTo>
                    <a:lnTo>
                      <a:pt x="59" y="98"/>
                    </a:lnTo>
                    <a:lnTo>
                      <a:pt x="45" y="92"/>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65" name="Freeform 183"/>
              <p:cNvSpPr>
                <a:spLocks/>
              </p:cNvSpPr>
              <p:nvPr/>
            </p:nvSpPr>
            <p:spPr bwMode="auto">
              <a:xfrm>
                <a:off x="4683914" y="1361812"/>
                <a:ext cx="178760" cy="62028"/>
              </a:xfrm>
              <a:custGeom>
                <a:avLst/>
                <a:gdLst/>
                <a:ahLst/>
                <a:cxnLst>
                  <a:cxn ang="0">
                    <a:pos x="62" y="38"/>
                  </a:cxn>
                  <a:cxn ang="0">
                    <a:pos x="52" y="38"/>
                  </a:cxn>
                  <a:cxn ang="0">
                    <a:pos x="34" y="38"/>
                  </a:cxn>
                  <a:cxn ang="0">
                    <a:pos x="36" y="30"/>
                  </a:cxn>
                  <a:cxn ang="0">
                    <a:pos x="54" y="28"/>
                  </a:cxn>
                  <a:cxn ang="0">
                    <a:pos x="60" y="24"/>
                  </a:cxn>
                  <a:cxn ang="0">
                    <a:pos x="50" y="22"/>
                  </a:cxn>
                  <a:cxn ang="0">
                    <a:pos x="34" y="22"/>
                  </a:cxn>
                  <a:cxn ang="0">
                    <a:pos x="18" y="26"/>
                  </a:cxn>
                  <a:cxn ang="0">
                    <a:pos x="2" y="24"/>
                  </a:cxn>
                  <a:cxn ang="0">
                    <a:pos x="0" y="18"/>
                  </a:cxn>
                  <a:cxn ang="0">
                    <a:pos x="10" y="14"/>
                  </a:cxn>
                  <a:cxn ang="0">
                    <a:pos x="22" y="6"/>
                  </a:cxn>
                  <a:cxn ang="0">
                    <a:pos x="30" y="6"/>
                  </a:cxn>
                  <a:cxn ang="0">
                    <a:pos x="46" y="10"/>
                  </a:cxn>
                  <a:cxn ang="0">
                    <a:pos x="56" y="10"/>
                  </a:cxn>
                  <a:cxn ang="0">
                    <a:pos x="66" y="12"/>
                  </a:cxn>
                  <a:cxn ang="0">
                    <a:pos x="74" y="0"/>
                  </a:cxn>
                  <a:cxn ang="0">
                    <a:pos x="82" y="14"/>
                  </a:cxn>
                  <a:cxn ang="0">
                    <a:pos x="96" y="8"/>
                  </a:cxn>
                  <a:cxn ang="0">
                    <a:pos x="114" y="10"/>
                  </a:cxn>
                  <a:cxn ang="0">
                    <a:pos x="132" y="14"/>
                  </a:cxn>
                  <a:cxn ang="0">
                    <a:pos x="144" y="16"/>
                  </a:cxn>
                  <a:cxn ang="0">
                    <a:pos x="138" y="22"/>
                  </a:cxn>
                  <a:cxn ang="0">
                    <a:pos x="122" y="30"/>
                  </a:cxn>
                  <a:cxn ang="0">
                    <a:pos x="114" y="38"/>
                  </a:cxn>
                  <a:cxn ang="0">
                    <a:pos x="100" y="38"/>
                  </a:cxn>
                  <a:cxn ang="0">
                    <a:pos x="92" y="50"/>
                  </a:cxn>
                  <a:cxn ang="0">
                    <a:pos x="74" y="46"/>
                  </a:cxn>
                  <a:cxn ang="0">
                    <a:pos x="68" y="38"/>
                  </a:cxn>
                  <a:cxn ang="0">
                    <a:pos x="62" y="38"/>
                  </a:cxn>
                </a:cxnLst>
                <a:rect l="0" t="0" r="r" b="b"/>
                <a:pathLst>
                  <a:path w="144" h="50">
                    <a:moveTo>
                      <a:pt x="62" y="38"/>
                    </a:moveTo>
                    <a:lnTo>
                      <a:pt x="52" y="38"/>
                    </a:lnTo>
                    <a:lnTo>
                      <a:pt x="34" y="38"/>
                    </a:lnTo>
                    <a:lnTo>
                      <a:pt x="36" y="30"/>
                    </a:lnTo>
                    <a:lnTo>
                      <a:pt x="54" y="28"/>
                    </a:lnTo>
                    <a:lnTo>
                      <a:pt x="60" y="24"/>
                    </a:lnTo>
                    <a:lnTo>
                      <a:pt x="50" y="22"/>
                    </a:lnTo>
                    <a:lnTo>
                      <a:pt x="34" y="22"/>
                    </a:lnTo>
                    <a:lnTo>
                      <a:pt x="18" y="26"/>
                    </a:lnTo>
                    <a:lnTo>
                      <a:pt x="2" y="24"/>
                    </a:lnTo>
                    <a:lnTo>
                      <a:pt x="0" y="18"/>
                    </a:lnTo>
                    <a:lnTo>
                      <a:pt x="10" y="14"/>
                    </a:lnTo>
                    <a:lnTo>
                      <a:pt x="22" y="6"/>
                    </a:lnTo>
                    <a:lnTo>
                      <a:pt x="30" y="6"/>
                    </a:lnTo>
                    <a:lnTo>
                      <a:pt x="46" y="10"/>
                    </a:lnTo>
                    <a:lnTo>
                      <a:pt x="56" y="10"/>
                    </a:lnTo>
                    <a:lnTo>
                      <a:pt x="66" y="12"/>
                    </a:lnTo>
                    <a:lnTo>
                      <a:pt x="74" y="0"/>
                    </a:lnTo>
                    <a:lnTo>
                      <a:pt x="82" y="14"/>
                    </a:lnTo>
                    <a:lnTo>
                      <a:pt x="96" y="8"/>
                    </a:lnTo>
                    <a:lnTo>
                      <a:pt x="114" y="10"/>
                    </a:lnTo>
                    <a:lnTo>
                      <a:pt x="132" y="14"/>
                    </a:lnTo>
                    <a:lnTo>
                      <a:pt x="144" y="16"/>
                    </a:lnTo>
                    <a:lnTo>
                      <a:pt x="138" y="22"/>
                    </a:lnTo>
                    <a:lnTo>
                      <a:pt x="122" y="30"/>
                    </a:lnTo>
                    <a:lnTo>
                      <a:pt x="114" y="38"/>
                    </a:lnTo>
                    <a:lnTo>
                      <a:pt x="100" y="38"/>
                    </a:lnTo>
                    <a:lnTo>
                      <a:pt x="92" y="50"/>
                    </a:lnTo>
                    <a:lnTo>
                      <a:pt x="74" y="46"/>
                    </a:lnTo>
                    <a:lnTo>
                      <a:pt x="68" y="38"/>
                    </a:lnTo>
                    <a:lnTo>
                      <a:pt x="62" y="38"/>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66" name="Freeform 184"/>
              <p:cNvSpPr>
                <a:spLocks/>
              </p:cNvSpPr>
              <p:nvPr/>
            </p:nvSpPr>
            <p:spPr bwMode="auto">
              <a:xfrm>
                <a:off x="4733569" y="1463538"/>
                <a:ext cx="72000" cy="39698"/>
              </a:xfrm>
              <a:custGeom>
                <a:avLst/>
                <a:gdLst/>
                <a:ahLst/>
                <a:cxnLst>
                  <a:cxn ang="0">
                    <a:pos x="10" y="8"/>
                  </a:cxn>
                  <a:cxn ang="0">
                    <a:pos x="14" y="4"/>
                  </a:cxn>
                  <a:cxn ang="0">
                    <a:pos x="30" y="0"/>
                  </a:cxn>
                  <a:cxn ang="0">
                    <a:pos x="38" y="0"/>
                  </a:cxn>
                  <a:cxn ang="0">
                    <a:pos x="42" y="8"/>
                  </a:cxn>
                  <a:cxn ang="0">
                    <a:pos x="48" y="12"/>
                  </a:cxn>
                  <a:cxn ang="0">
                    <a:pos x="58" y="12"/>
                  </a:cxn>
                  <a:cxn ang="0">
                    <a:pos x="52" y="20"/>
                  </a:cxn>
                  <a:cxn ang="0">
                    <a:pos x="38" y="28"/>
                  </a:cxn>
                  <a:cxn ang="0">
                    <a:pos x="26" y="32"/>
                  </a:cxn>
                  <a:cxn ang="0">
                    <a:pos x="26" y="20"/>
                  </a:cxn>
                  <a:cxn ang="0">
                    <a:pos x="18" y="20"/>
                  </a:cxn>
                  <a:cxn ang="0">
                    <a:pos x="10" y="22"/>
                  </a:cxn>
                  <a:cxn ang="0">
                    <a:pos x="4" y="28"/>
                  </a:cxn>
                  <a:cxn ang="0">
                    <a:pos x="0" y="20"/>
                  </a:cxn>
                  <a:cxn ang="0">
                    <a:pos x="6" y="14"/>
                  </a:cxn>
                  <a:cxn ang="0">
                    <a:pos x="10" y="8"/>
                  </a:cxn>
                </a:cxnLst>
                <a:rect l="0" t="0" r="r" b="b"/>
                <a:pathLst>
                  <a:path w="58" h="32">
                    <a:moveTo>
                      <a:pt x="10" y="8"/>
                    </a:moveTo>
                    <a:lnTo>
                      <a:pt x="14" y="4"/>
                    </a:lnTo>
                    <a:lnTo>
                      <a:pt x="30" y="0"/>
                    </a:lnTo>
                    <a:lnTo>
                      <a:pt x="38" y="0"/>
                    </a:lnTo>
                    <a:lnTo>
                      <a:pt x="42" y="8"/>
                    </a:lnTo>
                    <a:lnTo>
                      <a:pt x="48" y="12"/>
                    </a:lnTo>
                    <a:lnTo>
                      <a:pt x="58" y="12"/>
                    </a:lnTo>
                    <a:lnTo>
                      <a:pt x="52" y="20"/>
                    </a:lnTo>
                    <a:lnTo>
                      <a:pt x="38" y="28"/>
                    </a:lnTo>
                    <a:lnTo>
                      <a:pt x="26" y="32"/>
                    </a:lnTo>
                    <a:lnTo>
                      <a:pt x="26" y="20"/>
                    </a:lnTo>
                    <a:lnTo>
                      <a:pt x="18" y="20"/>
                    </a:lnTo>
                    <a:lnTo>
                      <a:pt x="10" y="22"/>
                    </a:lnTo>
                    <a:lnTo>
                      <a:pt x="4" y="28"/>
                    </a:lnTo>
                    <a:lnTo>
                      <a:pt x="0" y="20"/>
                    </a:lnTo>
                    <a:lnTo>
                      <a:pt x="6" y="14"/>
                    </a:lnTo>
                    <a:lnTo>
                      <a:pt x="10" y="8"/>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67" name="Freeform 185"/>
              <p:cNvSpPr>
                <a:spLocks/>
              </p:cNvSpPr>
              <p:nvPr/>
            </p:nvSpPr>
            <p:spPr bwMode="auto">
              <a:xfrm>
                <a:off x="5182953" y="2587491"/>
                <a:ext cx="64552" cy="54585"/>
              </a:xfrm>
              <a:custGeom>
                <a:avLst/>
                <a:gdLst/>
                <a:ahLst/>
                <a:cxnLst>
                  <a:cxn ang="0">
                    <a:pos x="0" y="6"/>
                  </a:cxn>
                  <a:cxn ang="0">
                    <a:pos x="6" y="4"/>
                  </a:cxn>
                  <a:cxn ang="0">
                    <a:pos x="16" y="0"/>
                  </a:cxn>
                  <a:cxn ang="0">
                    <a:pos x="24" y="0"/>
                  </a:cxn>
                  <a:cxn ang="0">
                    <a:pos x="28" y="4"/>
                  </a:cxn>
                  <a:cxn ang="0">
                    <a:pos x="30" y="10"/>
                  </a:cxn>
                  <a:cxn ang="0">
                    <a:pos x="32" y="18"/>
                  </a:cxn>
                  <a:cxn ang="0">
                    <a:pos x="36" y="24"/>
                  </a:cxn>
                  <a:cxn ang="0">
                    <a:pos x="40" y="28"/>
                  </a:cxn>
                  <a:cxn ang="0">
                    <a:pos x="46" y="30"/>
                  </a:cxn>
                  <a:cxn ang="0">
                    <a:pos x="50" y="34"/>
                  </a:cxn>
                  <a:cxn ang="0">
                    <a:pos x="52" y="38"/>
                  </a:cxn>
                  <a:cxn ang="0">
                    <a:pos x="50" y="44"/>
                  </a:cxn>
                  <a:cxn ang="0">
                    <a:pos x="42" y="42"/>
                  </a:cxn>
                  <a:cxn ang="0">
                    <a:pos x="40" y="34"/>
                  </a:cxn>
                  <a:cxn ang="0">
                    <a:pos x="34" y="32"/>
                  </a:cxn>
                  <a:cxn ang="0">
                    <a:pos x="28" y="28"/>
                  </a:cxn>
                  <a:cxn ang="0">
                    <a:pos x="20" y="28"/>
                  </a:cxn>
                  <a:cxn ang="0">
                    <a:pos x="18" y="32"/>
                  </a:cxn>
                  <a:cxn ang="0">
                    <a:pos x="12" y="28"/>
                  </a:cxn>
                  <a:cxn ang="0">
                    <a:pos x="0" y="28"/>
                  </a:cxn>
                  <a:cxn ang="0">
                    <a:pos x="0" y="16"/>
                  </a:cxn>
                  <a:cxn ang="0">
                    <a:pos x="0" y="6"/>
                  </a:cxn>
                </a:cxnLst>
                <a:rect l="0" t="0" r="r" b="b"/>
                <a:pathLst>
                  <a:path w="52" h="44">
                    <a:moveTo>
                      <a:pt x="0" y="6"/>
                    </a:moveTo>
                    <a:lnTo>
                      <a:pt x="6" y="4"/>
                    </a:lnTo>
                    <a:lnTo>
                      <a:pt x="16" y="0"/>
                    </a:lnTo>
                    <a:lnTo>
                      <a:pt x="24" y="0"/>
                    </a:lnTo>
                    <a:lnTo>
                      <a:pt x="28" y="4"/>
                    </a:lnTo>
                    <a:lnTo>
                      <a:pt x="30" y="10"/>
                    </a:lnTo>
                    <a:lnTo>
                      <a:pt x="32" y="18"/>
                    </a:lnTo>
                    <a:lnTo>
                      <a:pt x="36" y="24"/>
                    </a:lnTo>
                    <a:lnTo>
                      <a:pt x="40" y="28"/>
                    </a:lnTo>
                    <a:lnTo>
                      <a:pt x="46" y="30"/>
                    </a:lnTo>
                    <a:lnTo>
                      <a:pt x="50" y="34"/>
                    </a:lnTo>
                    <a:lnTo>
                      <a:pt x="52" y="38"/>
                    </a:lnTo>
                    <a:lnTo>
                      <a:pt x="50" y="44"/>
                    </a:lnTo>
                    <a:lnTo>
                      <a:pt x="42" y="42"/>
                    </a:lnTo>
                    <a:lnTo>
                      <a:pt x="40" y="34"/>
                    </a:lnTo>
                    <a:lnTo>
                      <a:pt x="34" y="32"/>
                    </a:lnTo>
                    <a:lnTo>
                      <a:pt x="28" y="28"/>
                    </a:lnTo>
                    <a:lnTo>
                      <a:pt x="20" y="28"/>
                    </a:lnTo>
                    <a:lnTo>
                      <a:pt x="18" y="32"/>
                    </a:lnTo>
                    <a:lnTo>
                      <a:pt x="12" y="28"/>
                    </a:lnTo>
                    <a:lnTo>
                      <a:pt x="0" y="28"/>
                    </a:lnTo>
                    <a:lnTo>
                      <a:pt x="0" y="16"/>
                    </a:lnTo>
                    <a:lnTo>
                      <a:pt x="0" y="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68" name="Freeform 186"/>
              <p:cNvSpPr>
                <a:spLocks/>
              </p:cNvSpPr>
              <p:nvPr/>
            </p:nvSpPr>
            <p:spPr bwMode="auto">
              <a:xfrm>
                <a:off x="5212746" y="2572605"/>
                <a:ext cx="104276" cy="81878"/>
              </a:xfrm>
              <a:custGeom>
                <a:avLst/>
                <a:gdLst/>
                <a:ahLst/>
                <a:cxnLst>
                  <a:cxn ang="0">
                    <a:pos x="20" y="0"/>
                  </a:cxn>
                  <a:cxn ang="0">
                    <a:pos x="26" y="2"/>
                  </a:cxn>
                  <a:cxn ang="0">
                    <a:pos x="32" y="8"/>
                  </a:cxn>
                  <a:cxn ang="0">
                    <a:pos x="42" y="14"/>
                  </a:cxn>
                  <a:cxn ang="0">
                    <a:pos x="46" y="12"/>
                  </a:cxn>
                  <a:cxn ang="0">
                    <a:pos x="52" y="6"/>
                  </a:cxn>
                  <a:cxn ang="0">
                    <a:pos x="56" y="2"/>
                  </a:cxn>
                  <a:cxn ang="0">
                    <a:pos x="60" y="8"/>
                  </a:cxn>
                  <a:cxn ang="0">
                    <a:pos x="66" y="20"/>
                  </a:cxn>
                  <a:cxn ang="0">
                    <a:pos x="70" y="24"/>
                  </a:cxn>
                  <a:cxn ang="0">
                    <a:pos x="80" y="28"/>
                  </a:cxn>
                  <a:cxn ang="0">
                    <a:pos x="84" y="30"/>
                  </a:cxn>
                  <a:cxn ang="0">
                    <a:pos x="84" y="36"/>
                  </a:cxn>
                  <a:cxn ang="0">
                    <a:pos x="72" y="36"/>
                  </a:cxn>
                  <a:cxn ang="0">
                    <a:pos x="68" y="38"/>
                  </a:cxn>
                  <a:cxn ang="0">
                    <a:pos x="66" y="44"/>
                  </a:cxn>
                  <a:cxn ang="0">
                    <a:pos x="68" y="48"/>
                  </a:cxn>
                  <a:cxn ang="0">
                    <a:pos x="68" y="50"/>
                  </a:cxn>
                  <a:cxn ang="0">
                    <a:pos x="68" y="52"/>
                  </a:cxn>
                  <a:cxn ang="0">
                    <a:pos x="68" y="54"/>
                  </a:cxn>
                  <a:cxn ang="0">
                    <a:pos x="60" y="54"/>
                  </a:cxn>
                  <a:cxn ang="0">
                    <a:pos x="60" y="58"/>
                  </a:cxn>
                  <a:cxn ang="0">
                    <a:pos x="60" y="62"/>
                  </a:cxn>
                  <a:cxn ang="0">
                    <a:pos x="60" y="66"/>
                  </a:cxn>
                  <a:cxn ang="0">
                    <a:pos x="52" y="66"/>
                  </a:cxn>
                  <a:cxn ang="0">
                    <a:pos x="46" y="62"/>
                  </a:cxn>
                  <a:cxn ang="0">
                    <a:pos x="52" y="58"/>
                  </a:cxn>
                  <a:cxn ang="0">
                    <a:pos x="48" y="52"/>
                  </a:cxn>
                  <a:cxn ang="0">
                    <a:pos x="48" y="44"/>
                  </a:cxn>
                  <a:cxn ang="0">
                    <a:pos x="44" y="42"/>
                  </a:cxn>
                  <a:cxn ang="0">
                    <a:pos x="42" y="44"/>
                  </a:cxn>
                  <a:cxn ang="0">
                    <a:pos x="38" y="48"/>
                  </a:cxn>
                  <a:cxn ang="0">
                    <a:pos x="32" y="52"/>
                  </a:cxn>
                  <a:cxn ang="0">
                    <a:pos x="26" y="56"/>
                  </a:cxn>
                  <a:cxn ang="0">
                    <a:pos x="28" y="50"/>
                  </a:cxn>
                  <a:cxn ang="0">
                    <a:pos x="26" y="46"/>
                  </a:cxn>
                  <a:cxn ang="0">
                    <a:pos x="12" y="36"/>
                  </a:cxn>
                  <a:cxn ang="0">
                    <a:pos x="6" y="20"/>
                  </a:cxn>
                  <a:cxn ang="0">
                    <a:pos x="4" y="16"/>
                  </a:cxn>
                  <a:cxn ang="0">
                    <a:pos x="0" y="12"/>
                  </a:cxn>
                  <a:cxn ang="0">
                    <a:pos x="6" y="8"/>
                  </a:cxn>
                  <a:cxn ang="0">
                    <a:pos x="12" y="12"/>
                  </a:cxn>
                  <a:cxn ang="0">
                    <a:pos x="18" y="18"/>
                  </a:cxn>
                  <a:cxn ang="0">
                    <a:pos x="24" y="18"/>
                  </a:cxn>
                  <a:cxn ang="0">
                    <a:pos x="26" y="14"/>
                  </a:cxn>
                  <a:cxn ang="0">
                    <a:pos x="22" y="8"/>
                  </a:cxn>
                  <a:cxn ang="0">
                    <a:pos x="16" y="2"/>
                  </a:cxn>
                  <a:cxn ang="0">
                    <a:pos x="20" y="0"/>
                  </a:cxn>
                </a:cxnLst>
                <a:rect l="0" t="0" r="r" b="b"/>
                <a:pathLst>
                  <a:path w="84" h="66">
                    <a:moveTo>
                      <a:pt x="20" y="0"/>
                    </a:moveTo>
                    <a:lnTo>
                      <a:pt x="26" y="2"/>
                    </a:lnTo>
                    <a:lnTo>
                      <a:pt x="32" y="8"/>
                    </a:lnTo>
                    <a:lnTo>
                      <a:pt x="42" y="14"/>
                    </a:lnTo>
                    <a:lnTo>
                      <a:pt x="46" y="12"/>
                    </a:lnTo>
                    <a:lnTo>
                      <a:pt x="52" y="6"/>
                    </a:lnTo>
                    <a:lnTo>
                      <a:pt x="56" y="2"/>
                    </a:lnTo>
                    <a:lnTo>
                      <a:pt x="60" y="8"/>
                    </a:lnTo>
                    <a:lnTo>
                      <a:pt x="66" y="20"/>
                    </a:lnTo>
                    <a:lnTo>
                      <a:pt x="70" y="24"/>
                    </a:lnTo>
                    <a:lnTo>
                      <a:pt x="80" y="28"/>
                    </a:lnTo>
                    <a:lnTo>
                      <a:pt x="84" y="30"/>
                    </a:lnTo>
                    <a:lnTo>
                      <a:pt x="84" y="36"/>
                    </a:lnTo>
                    <a:lnTo>
                      <a:pt x="72" y="36"/>
                    </a:lnTo>
                    <a:lnTo>
                      <a:pt x="68" y="38"/>
                    </a:lnTo>
                    <a:lnTo>
                      <a:pt x="66" y="44"/>
                    </a:lnTo>
                    <a:lnTo>
                      <a:pt x="68" y="48"/>
                    </a:lnTo>
                    <a:lnTo>
                      <a:pt x="68" y="50"/>
                    </a:lnTo>
                    <a:lnTo>
                      <a:pt x="68" y="52"/>
                    </a:lnTo>
                    <a:lnTo>
                      <a:pt x="68" y="54"/>
                    </a:lnTo>
                    <a:lnTo>
                      <a:pt x="60" y="54"/>
                    </a:lnTo>
                    <a:lnTo>
                      <a:pt x="60" y="58"/>
                    </a:lnTo>
                    <a:lnTo>
                      <a:pt x="60" y="62"/>
                    </a:lnTo>
                    <a:lnTo>
                      <a:pt x="60" y="66"/>
                    </a:lnTo>
                    <a:lnTo>
                      <a:pt x="52" y="66"/>
                    </a:lnTo>
                    <a:lnTo>
                      <a:pt x="46" y="62"/>
                    </a:lnTo>
                    <a:lnTo>
                      <a:pt x="52" y="58"/>
                    </a:lnTo>
                    <a:lnTo>
                      <a:pt x="48" y="52"/>
                    </a:lnTo>
                    <a:lnTo>
                      <a:pt x="48" y="44"/>
                    </a:lnTo>
                    <a:lnTo>
                      <a:pt x="44" y="42"/>
                    </a:lnTo>
                    <a:lnTo>
                      <a:pt x="42" y="44"/>
                    </a:lnTo>
                    <a:lnTo>
                      <a:pt x="38" y="48"/>
                    </a:lnTo>
                    <a:lnTo>
                      <a:pt x="32" y="52"/>
                    </a:lnTo>
                    <a:lnTo>
                      <a:pt x="26" y="56"/>
                    </a:lnTo>
                    <a:lnTo>
                      <a:pt x="28" y="50"/>
                    </a:lnTo>
                    <a:lnTo>
                      <a:pt x="26" y="46"/>
                    </a:lnTo>
                    <a:lnTo>
                      <a:pt x="12" y="36"/>
                    </a:lnTo>
                    <a:lnTo>
                      <a:pt x="6" y="20"/>
                    </a:lnTo>
                    <a:lnTo>
                      <a:pt x="4" y="16"/>
                    </a:lnTo>
                    <a:lnTo>
                      <a:pt x="0" y="12"/>
                    </a:lnTo>
                    <a:lnTo>
                      <a:pt x="6" y="8"/>
                    </a:lnTo>
                    <a:lnTo>
                      <a:pt x="12" y="12"/>
                    </a:lnTo>
                    <a:lnTo>
                      <a:pt x="18" y="18"/>
                    </a:lnTo>
                    <a:lnTo>
                      <a:pt x="24" y="18"/>
                    </a:lnTo>
                    <a:lnTo>
                      <a:pt x="26" y="14"/>
                    </a:lnTo>
                    <a:lnTo>
                      <a:pt x="22" y="8"/>
                    </a:lnTo>
                    <a:lnTo>
                      <a:pt x="16" y="2"/>
                    </a:lnTo>
                    <a:lnTo>
                      <a:pt x="20"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69" name="Freeform 187"/>
              <p:cNvSpPr>
                <a:spLocks/>
              </p:cNvSpPr>
              <p:nvPr/>
            </p:nvSpPr>
            <p:spPr bwMode="auto">
              <a:xfrm>
                <a:off x="5110951" y="2532907"/>
                <a:ext cx="134070" cy="62028"/>
              </a:xfrm>
              <a:custGeom>
                <a:avLst/>
                <a:gdLst/>
                <a:ahLst/>
                <a:cxnLst>
                  <a:cxn ang="0">
                    <a:pos x="0" y="2"/>
                  </a:cxn>
                  <a:cxn ang="0">
                    <a:pos x="12" y="0"/>
                  </a:cxn>
                  <a:cxn ang="0">
                    <a:pos x="18" y="4"/>
                  </a:cxn>
                  <a:cxn ang="0">
                    <a:pos x="24" y="8"/>
                  </a:cxn>
                  <a:cxn ang="0">
                    <a:pos x="34" y="6"/>
                  </a:cxn>
                  <a:cxn ang="0">
                    <a:pos x="42" y="6"/>
                  </a:cxn>
                  <a:cxn ang="0">
                    <a:pos x="52" y="12"/>
                  </a:cxn>
                  <a:cxn ang="0">
                    <a:pos x="56" y="14"/>
                  </a:cxn>
                  <a:cxn ang="0">
                    <a:pos x="66" y="18"/>
                  </a:cxn>
                  <a:cxn ang="0">
                    <a:pos x="72" y="18"/>
                  </a:cxn>
                  <a:cxn ang="0">
                    <a:pos x="82" y="16"/>
                  </a:cxn>
                  <a:cxn ang="0">
                    <a:pos x="92" y="22"/>
                  </a:cxn>
                  <a:cxn ang="0">
                    <a:pos x="94" y="24"/>
                  </a:cxn>
                  <a:cxn ang="0">
                    <a:pos x="102" y="32"/>
                  </a:cxn>
                  <a:cxn ang="0">
                    <a:pos x="98" y="34"/>
                  </a:cxn>
                  <a:cxn ang="0">
                    <a:pos x="104" y="40"/>
                  </a:cxn>
                  <a:cxn ang="0">
                    <a:pos x="108" y="46"/>
                  </a:cxn>
                  <a:cxn ang="0">
                    <a:pos x="106" y="50"/>
                  </a:cxn>
                  <a:cxn ang="0">
                    <a:pos x="100" y="50"/>
                  </a:cxn>
                  <a:cxn ang="0">
                    <a:pos x="88" y="40"/>
                  </a:cxn>
                  <a:cxn ang="0">
                    <a:pos x="82" y="44"/>
                  </a:cxn>
                  <a:cxn ang="0">
                    <a:pos x="74" y="44"/>
                  </a:cxn>
                  <a:cxn ang="0">
                    <a:pos x="66" y="46"/>
                  </a:cxn>
                  <a:cxn ang="0">
                    <a:pos x="58" y="50"/>
                  </a:cxn>
                  <a:cxn ang="0">
                    <a:pos x="52" y="46"/>
                  </a:cxn>
                  <a:cxn ang="0">
                    <a:pos x="46" y="40"/>
                  </a:cxn>
                  <a:cxn ang="0">
                    <a:pos x="38" y="38"/>
                  </a:cxn>
                  <a:cxn ang="0">
                    <a:pos x="36" y="44"/>
                  </a:cxn>
                  <a:cxn ang="0">
                    <a:pos x="26" y="40"/>
                  </a:cxn>
                  <a:cxn ang="0">
                    <a:pos x="30" y="32"/>
                  </a:cxn>
                  <a:cxn ang="0">
                    <a:pos x="26" y="22"/>
                  </a:cxn>
                  <a:cxn ang="0">
                    <a:pos x="20" y="14"/>
                  </a:cxn>
                  <a:cxn ang="0">
                    <a:pos x="12" y="10"/>
                  </a:cxn>
                  <a:cxn ang="0">
                    <a:pos x="6" y="6"/>
                  </a:cxn>
                  <a:cxn ang="0">
                    <a:pos x="0" y="2"/>
                  </a:cxn>
                </a:cxnLst>
                <a:rect l="0" t="0" r="r" b="b"/>
                <a:pathLst>
                  <a:path w="108" h="50">
                    <a:moveTo>
                      <a:pt x="0" y="2"/>
                    </a:moveTo>
                    <a:lnTo>
                      <a:pt x="12" y="0"/>
                    </a:lnTo>
                    <a:lnTo>
                      <a:pt x="18" y="4"/>
                    </a:lnTo>
                    <a:lnTo>
                      <a:pt x="24" y="8"/>
                    </a:lnTo>
                    <a:lnTo>
                      <a:pt x="34" y="6"/>
                    </a:lnTo>
                    <a:lnTo>
                      <a:pt x="42" y="6"/>
                    </a:lnTo>
                    <a:lnTo>
                      <a:pt x="52" y="12"/>
                    </a:lnTo>
                    <a:lnTo>
                      <a:pt x="56" y="14"/>
                    </a:lnTo>
                    <a:lnTo>
                      <a:pt x="66" y="18"/>
                    </a:lnTo>
                    <a:lnTo>
                      <a:pt x="72" y="18"/>
                    </a:lnTo>
                    <a:lnTo>
                      <a:pt x="82" y="16"/>
                    </a:lnTo>
                    <a:lnTo>
                      <a:pt x="92" y="22"/>
                    </a:lnTo>
                    <a:lnTo>
                      <a:pt x="94" y="24"/>
                    </a:lnTo>
                    <a:lnTo>
                      <a:pt x="102" y="32"/>
                    </a:lnTo>
                    <a:lnTo>
                      <a:pt x="98" y="34"/>
                    </a:lnTo>
                    <a:lnTo>
                      <a:pt x="104" y="40"/>
                    </a:lnTo>
                    <a:lnTo>
                      <a:pt x="108" y="46"/>
                    </a:lnTo>
                    <a:lnTo>
                      <a:pt x="106" y="50"/>
                    </a:lnTo>
                    <a:lnTo>
                      <a:pt x="100" y="50"/>
                    </a:lnTo>
                    <a:lnTo>
                      <a:pt x="88" y="40"/>
                    </a:lnTo>
                    <a:lnTo>
                      <a:pt x="82" y="44"/>
                    </a:lnTo>
                    <a:lnTo>
                      <a:pt x="74" y="44"/>
                    </a:lnTo>
                    <a:lnTo>
                      <a:pt x="66" y="46"/>
                    </a:lnTo>
                    <a:lnTo>
                      <a:pt x="58" y="50"/>
                    </a:lnTo>
                    <a:lnTo>
                      <a:pt x="52" y="46"/>
                    </a:lnTo>
                    <a:lnTo>
                      <a:pt x="46" y="40"/>
                    </a:lnTo>
                    <a:lnTo>
                      <a:pt x="38" y="38"/>
                    </a:lnTo>
                    <a:lnTo>
                      <a:pt x="36" y="44"/>
                    </a:lnTo>
                    <a:lnTo>
                      <a:pt x="26" y="40"/>
                    </a:lnTo>
                    <a:lnTo>
                      <a:pt x="30" y="32"/>
                    </a:lnTo>
                    <a:lnTo>
                      <a:pt x="26" y="22"/>
                    </a:lnTo>
                    <a:lnTo>
                      <a:pt x="20" y="14"/>
                    </a:lnTo>
                    <a:lnTo>
                      <a:pt x="12" y="10"/>
                    </a:lnTo>
                    <a:lnTo>
                      <a:pt x="6" y="6"/>
                    </a:lnTo>
                    <a:lnTo>
                      <a:pt x="0" y="2"/>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70" name="Freeform 188"/>
              <p:cNvSpPr>
                <a:spLocks/>
              </p:cNvSpPr>
              <p:nvPr/>
            </p:nvSpPr>
            <p:spPr bwMode="auto">
              <a:xfrm>
                <a:off x="5361713" y="2555237"/>
                <a:ext cx="275588" cy="171198"/>
              </a:xfrm>
              <a:custGeom>
                <a:avLst/>
                <a:gdLst/>
                <a:ahLst/>
                <a:cxnLst>
                  <a:cxn ang="0">
                    <a:pos x="20" y="104"/>
                  </a:cxn>
                  <a:cxn ang="0">
                    <a:pos x="18" y="80"/>
                  </a:cxn>
                  <a:cxn ang="0">
                    <a:pos x="24" y="72"/>
                  </a:cxn>
                  <a:cxn ang="0">
                    <a:pos x="12" y="56"/>
                  </a:cxn>
                  <a:cxn ang="0">
                    <a:pos x="8" y="50"/>
                  </a:cxn>
                  <a:cxn ang="0">
                    <a:pos x="0" y="52"/>
                  </a:cxn>
                  <a:cxn ang="0">
                    <a:pos x="0" y="44"/>
                  </a:cxn>
                  <a:cxn ang="0">
                    <a:pos x="6" y="36"/>
                  </a:cxn>
                  <a:cxn ang="0">
                    <a:pos x="12" y="40"/>
                  </a:cxn>
                  <a:cxn ang="0">
                    <a:pos x="28" y="40"/>
                  </a:cxn>
                  <a:cxn ang="0">
                    <a:pos x="34" y="32"/>
                  </a:cxn>
                  <a:cxn ang="0">
                    <a:pos x="26" y="24"/>
                  </a:cxn>
                  <a:cxn ang="0">
                    <a:pos x="20" y="16"/>
                  </a:cxn>
                  <a:cxn ang="0">
                    <a:pos x="14" y="10"/>
                  </a:cxn>
                  <a:cxn ang="0">
                    <a:pos x="4" y="14"/>
                  </a:cxn>
                  <a:cxn ang="0">
                    <a:pos x="2" y="28"/>
                  </a:cxn>
                  <a:cxn ang="0">
                    <a:pos x="0" y="22"/>
                  </a:cxn>
                  <a:cxn ang="0">
                    <a:pos x="0" y="12"/>
                  </a:cxn>
                  <a:cxn ang="0">
                    <a:pos x="10" y="6"/>
                  </a:cxn>
                  <a:cxn ang="0">
                    <a:pos x="24" y="4"/>
                  </a:cxn>
                  <a:cxn ang="0">
                    <a:pos x="36" y="12"/>
                  </a:cxn>
                  <a:cxn ang="0">
                    <a:pos x="44" y="26"/>
                  </a:cxn>
                  <a:cxn ang="0">
                    <a:pos x="54" y="28"/>
                  </a:cxn>
                  <a:cxn ang="0">
                    <a:pos x="68" y="26"/>
                  </a:cxn>
                  <a:cxn ang="0">
                    <a:pos x="68" y="14"/>
                  </a:cxn>
                  <a:cxn ang="0">
                    <a:pos x="96" y="0"/>
                  </a:cxn>
                  <a:cxn ang="0">
                    <a:pos x="102" y="6"/>
                  </a:cxn>
                  <a:cxn ang="0">
                    <a:pos x="116" y="8"/>
                  </a:cxn>
                  <a:cxn ang="0">
                    <a:pos x="118" y="12"/>
                  </a:cxn>
                  <a:cxn ang="0">
                    <a:pos x="118" y="28"/>
                  </a:cxn>
                  <a:cxn ang="0">
                    <a:pos x="144" y="28"/>
                  </a:cxn>
                  <a:cxn ang="0">
                    <a:pos x="158" y="54"/>
                  </a:cxn>
                  <a:cxn ang="0">
                    <a:pos x="178" y="66"/>
                  </a:cxn>
                  <a:cxn ang="0">
                    <a:pos x="200" y="82"/>
                  </a:cxn>
                  <a:cxn ang="0">
                    <a:pos x="212" y="84"/>
                  </a:cxn>
                  <a:cxn ang="0">
                    <a:pos x="222" y="90"/>
                  </a:cxn>
                  <a:cxn ang="0">
                    <a:pos x="222" y="98"/>
                  </a:cxn>
                  <a:cxn ang="0">
                    <a:pos x="210" y="98"/>
                  </a:cxn>
                  <a:cxn ang="0">
                    <a:pos x="194" y="104"/>
                  </a:cxn>
                  <a:cxn ang="0">
                    <a:pos x="182" y="122"/>
                  </a:cxn>
                  <a:cxn ang="0">
                    <a:pos x="170" y="126"/>
                  </a:cxn>
                  <a:cxn ang="0">
                    <a:pos x="160" y="138"/>
                  </a:cxn>
                  <a:cxn ang="0">
                    <a:pos x="150" y="134"/>
                  </a:cxn>
                  <a:cxn ang="0">
                    <a:pos x="138" y="134"/>
                  </a:cxn>
                  <a:cxn ang="0">
                    <a:pos x="136" y="112"/>
                  </a:cxn>
                  <a:cxn ang="0">
                    <a:pos x="126" y="110"/>
                  </a:cxn>
                  <a:cxn ang="0">
                    <a:pos x="68" y="84"/>
                  </a:cxn>
                  <a:cxn ang="0">
                    <a:pos x="42" y="88"/>
                  </a:cxn>
                  <a:cxn ang="0">
                    <a:pos x="20" y="104"/>
                  </a:cxn>
                </a:cxnLst>
                <a:rect l="0" t="0" r="r" b="b"/>
                <a:pathLst>
                  <a:path w="222" h="138">
                    <a:moveTo>
                      <a:pt x="20" y="104"/>
                    </a:moveTo>
                    <a:lnTo>
                      <a:pt x="18" y="80"/>
                    </a:lnTo>
                    <a:lnTo>
                      <a:pt x="24" y="72"/>
                    </a:lnTo>
                    <a:lnTo>
                      <a:pt x="12" y="56"/>
                    </a:lnTo>
                    <a:lnTo>
                      <a:pt x="8" y="50"/>
                    </a:lnTo>
                    <a:lnTo>
                      <a:pt x="0" y="52"/>
                    </a:lnTo>
                    <a:lnTo>
                      <a:pt x="0" y="44"/>
                    </a:lnTo>
                    <a:lnTo>
                      <a:pt x="6" y="36"/>
                    </a:lnTo>
                    <a:lnTo>
                      <a:pt x="12" y="40"/>
                    </a:lnTo>
                    <a:lnTo>
                      <a:pt x="28" y="40"/>
                    </a:lnTo>
                    <a:lnTo>
                      <a:pt x="34" y="32"/>
                    </a:lnTo>
                    <a:lnTo>
                      <a:pt x="26" y="24"/>
                    </a:lnTo>
                    <a:lnTo>
                      <a:pt x="20" y="16"/>
                    </a:lnTo>
                    <a:lnTo>
                      <a:pt x="14" y="10"/>
                    </a:lnTo>
                    <a:lnTo>
                      <a:pt x="4" y="14"/>
                    </a:lnTo>
                    <a:lnTo>
                      <a:pt x="2" y="28"/>
                    </a:lnTo>
                    <a:lnTo>
                      <a:pt x="0" y="22"/>
                    </a:lnTo>
                    <a:lnTo>
                      <a:pt x="0" y="12"/>
                    </a:lnTo>
                    <a:lnTo>
                      <a:pt x="10" y="6"/>
                    </a:lnTo>
                    <a:lnTo>
                      <a:pt x="24" y="4"/>
                    </a:lnTo>
                    <a:lnTo>
                      <a:pt x="36" y="12"/>
                    </a:lnTo>
                    <a:lnTo>
                      <a:pt x="44" y="26"/>
                    </a:lnTo>
                    <a:lnTo>
                      <a:pt x="54" y="28"/>
                    </a:lnTo>
                    <a:lnTo>
                      <a:pt x="68" y="26"/>
                    </a:lnTo>
                    <a:lnTo>
                      <a:pt x="68" y="14"/>
                    </a:lnTo>
                    <a:lnTo>
                      <a:pt x="96" y="0"/>
                    </a:lnTo>
                    <a:lnTo>
                      <a:pt x="102" y="6"/>
                    </a:lnTo>
                    <a:lnTo>
                      <a:pt x="116" y="8"/>
                    </a:lnTo>
                    <a:lnTo>
                      <a:pt x="118" y="12"/>
                    </a:lnTo>
                    <a:lnTo>
                      <a:pt x="118" y="28"/>
                    </a:lnTo>
                    <a:lnTo>
                      <a:pt x="144" y="28"/>
                    </a:lnTo>
                    <a:lnTo>
                      <a:pt x="158" y="54"/>
                    </a:lnTo>
                    <a:lnTo>
                      <a:pt x="178" y="66"/>
                    </a:lnTo>
                    <a:lnTo>
                      <a:pt x="200" y="82"/>
                    </a:lnTo>
                    <a:lnTo>
                      <a:pt x="212" y="84"/>
                    </a:lnTo>
                    <a:lnTo>
                      <a:pt x="222" y="90"/>
                    </a:lnTo>
                    <a:lnTo>
                      <a:pt x="222" y="98"/>
                    </a:lnTo>
                    <a:lnTo>
                      <a:pt x="210" y="98"/>
                    </a:lnTo>
                    <a:lnTo>
                      <a:pt x="194" y="104"/>
                    </a:lnTo>
                    <a:lnTo>
                      <a:pt x="182" y="122"/>
                    </a:lnTo>
                    <a:lnTo>
                      <a:pt x="170" y="126"/>
                    </a:lnTo>
                    <a:lnTo>
                      <a:pt x="160" y="138"/>
                    </a:lnTo>
                    <a:lnTo>
                      <a:pt x="150" y="134"/>
                    </a:lnTo>
                    <a:lnTo>
                      <a:pt x="138" y="134"/>
                    </a:lnTo>
                    <a:lnTo>
                      <a:pt x="136" y="112"/>
                    </a:lnTo>
                    <a:lnTo>
                      <a:pt x="126" y="110"/>
                    </a:lnTo>
                    <a:lnTo>
                      <a:pt x="68" y="84"/>
                    </a:lnTo>
                    <a:lnTo>
                      <a:pt x="42" y="88"/>
                    </a:lnTo>
                    <a:lnTo>
                      <a:pt x="20" y="104"/>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71" name="Freeform 189"/>
              <p:cNvSpPr>
                <a:spLocks/>
              </p:cNvSpPr>
              <p:nvPr/>
            </p:nvSpPr>
            <p:spPr bwMode="auto">
              <a:xfrm>
                <a:off x="5652198" y="2597416"/>
                <a:ext cx="146484" cy="94283"/>
              </a:xfrm>
              <a:custGeom>
                <a:avLst/>
                <a:gdLst/>
                <a:ahLst/>
                <a:cxnLst>
                  <a:cxn ang="0">
                    <a:pos x="24" y="14"/>
                  </a:cxn>
                  <a:cxn ang="0">
                    <a:pos x="32" y="10"/>
                  </a:cxn>
                  <a:cxn ang="0">
                    <a:pos x="36" y="2"/>
                  </a:cxn>
                  <a:cxn ang="0">
                    <a:pos x="48" y="0"/>
                  </a:cxn>
                  <a:cxn ang="0">
                    <a:pos x="54" y="2"/>
                  </a:cxn>
                  <a:cxn ang="0">
                    <a:pos x="52" y="8"/>
                  </a:cxn>
                  <a:cxn ang="0">
                    <a:pos x="50" y="14"/>
                  </a:cxn>
                  <a:cxn ang="0">
                    <a:pos x="52" y="20"/>
                  </a:cxn>
                  <a:cxn ang="0">
                    <a:pos x="54" y="28"/>
                  </a:cxn>
                  <a:cxn ang="0">
                    <a:pos x="66" y="28"/>
                  </a:cxn>
                  <a:cxn ang="0">
                    <a:pos x="80" y="30"/>
                  </a:cxn>
                  <a:cxn ang="0">
                    <a:pos x="100" y="30"/>
                  </a:cxn>
                  <a:cxn ang="0">
                    <a:pos x="98" y="36"/>
                  </a:cxn>
                  <a:cxn ang="0">
                    <a:pos x="100" y="44"/>
                  </a:cxn>
                  <a:cxn ang="0">
                    <a:pos x="106" y="46"/>
                  </a:cxn>
                  <a:cxn ang="0">
                    <a:pos x="118" y="44"/>
                  </a:cxn>
                  <a:cxn ang="0">
                    <a:pos x="118" y="64"/>
                  </a:cxn>
                  <a:cxn ang="0">
                    <a:pos x="90" y="64"/>
                  </a:cxn>
                  <a:cxn ang="0">
                    <a:pos x="80" y="70"/>
                  </a:cxn>
                  <a:cxn ang="0">
                    <a:pos x="64" y="76"/>
                  </a:cxn>
                  <a:cxn ang="0">
                    <a:pos x="64" y="70"/>
                  </a:cxn>
                  <a:cxn ang="0">
                    <a:pos x="66" y="62"/>
                  </a:cxn>
                  <a:cxn ang="0">
                    <a:pos x="64" y="50"/>
                  </a:cxn>
                  <a:cxn ang="0">
                    <a:pos x="56" y="44"/>
                  </a:cxn>
                  <a:cxn ang="0">
                    <a:pos x="46" y="60"/>
                  </a:cxn>
                  <a:cxn ang="0">
                    <a:pos x="38" y="62"/>
                  </a:cxn>
                  <a:cxn ang="0">
                    <a:pos x="18" y="74"/>
                  </a:cxn>
                  <a:cxn ang="0">
                    <a:pos x="8" y="70"/>
                  </a:cxn>
                  <a:cxn ang="0">
                    <a:pos x="8" y="62"/>
                  </a:cxn>
                  <a:cxn ang="0">
                    <a:pos x="16" y="52"/>
                  </a:cxn>
                  <a:cxn ang="0">
                    <a:pos x="10" y="50"/>
                  </a:cxn>
                  <a:cxn ang="0">
                    <a:pos x="12" y="36"/>
                  </a:cxn>
                  <a:cxn ang="0">
                    <a:pos x="0" y="36"/>
                  </a:cxn>
                  <a:cxn ang="0">
                    <a:pos x="0" y="26"/>
                  </a:cxn>
                  <a:cxn ang="0">
                    <a:pos x="20" y="26"/>
                  </a:cxn>
                  <a:cxn ang="0">
                    <a:pos x="18" y="12"/>
                  </a:cxn>
                  <a:cxn ang="0">
                    <a:pos x="24" y="14"/>
                  </a:cxn>
                </a:cxnLst>
                <a:rect l="0" t="0" r="r" b="b"/>
                <a:pathLst>
                  <a:path w="118" h="76">
                    <a:moveTo>
                      <a:pt x="24" y="14"/>
                    </a:moveTo>
                    <a:lnTo>
                      <a:pt x="32" y="10"/>
                    </a:lnTo>
                    <a:lnTo>
                      <a:pt x="36" y="2"/>
                    </a:lnTo>
                    <a:lnTo>
                      <a:pt x="48" y="0"/>
                    </a:lnTo>
                    <a:lnTo>
                      <a:pt x="54" y="2"/>
                    </a:lnTo>
                    <a:lnTo>
                      <a:pt x="52" y="8"/>
                    </a:lnTo>
                    <a:lnTo>
                      <a:pt x="50" y="14"/>
                    </a:lnTo>
                    <a:lnTo>
                      <a:pt x="52" y="20"/>
                    </a:lnTo>
                    <a:lnTo>
                      <a:pt x="54" y="28"/>
                    </a:lnTo>
                    <a:lnTo>
                      <a:pt x="66" y="28"/>
                    </a:lnTo>
                    <a:lnTo>
                      <a:pt x="80" y="30"/>
                    </a:lnTo>
                    <a:lnTo>
                      <a:pt x="100" y="30"/>
                    </a:lnTo>
                    <a:lnTo>
                      <a:pt x="98" y="36"/>
                    </a:lnTo>
                    <a:lnTo>
                      <a:pt x="100" y="44"/>
                    </a:lnTo>
                    <a:lnTo>
                      <a:pt x="106" y="46"/>
                    </a:lnTo>
                    <a:lnTo>
                      <a:pt x="118" y="44"/>
                    </a:lnTo>
                    <a:lnTo>
                      <a:pt x="118" y="64"/>
                    </a:lnTo>
                    <a:lnTo>
                      <a:pt x="90" y="64"/>
                    </a:lnTo>
                    <a:lnTo>
                      <a:pt x="80" y="70"/>
                    </a:lnTo>
                    <a:lnTo>
                      <a:pt x="64" y="76"/>
                    </a:lnTo>
                    <a:lnTo>
                      <a:pt x="64" y="70"/>
                    </a:lnTo>
                    <a:lnTo>
                      <a:pt x="66" y="62"/>
                    </a:lnTo>
                    <a:lnTo>
                      <a:pt x="64" y="50"/>
                    </a:lnTo>
                    <a:lnTo>
                      <a:pt x="56" y="44"/>
                    </a:lnTo>
                    <a:lnTo>
                      <a:pt x="46" y="60"/>
                    </a:lnTo>
                    <a:lnTo>
                      <a:pt x="38" y="62"/>
                    </a:lnTo>
                    <a:lnTo>
                      <a:pt x="18" y="74"/>
                    </a:lnTo>
                    <a:lnTo>
                      <a:pt x="8" y="70"/>
                    </a:lnTo>
                    <a:lnTo>
                      <a:pt x="8" y="62"/>
                    </a:lnTo>
                    <a:lnTo>
                      <a:pt x="16" y="52"/>
                    </a:lnTo>
                    <a:lnTo>
                      <a:pt x="10" y="50"/>
                    </a:lnTo>
                    <a:lnTo>
                      <a:pt x="12" y="36"/>
                    </a:lnTo>
                    <a:lnTo>
                      <a:pt x="0" y="36"/>
                    </a:lnTo>
                    <a:lnTo>
                      <a:pt x="0" y="26"/>
                    </a:lnTo>
                    <a:lnTo>
                      <a:pt x="20" y="26"/>
                    </a:lnTo>
                    <a:lnTo>
                      <a:pt x="18" y="12"/>
                    </a:lnTo>
                    <a:lnTo>
                      <a:pt x="24" y="14"/>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72" name="Freeform 190"/>
              <p:cNvSpPr>
                <a:spLocks/>
              </p:cNvSpPr>
              <p:nvPr/>
            </p:nvSpPr>
            <p:spPr bwMode="auto">
              <a:xfrm>
                <a:off x="5428748" y="2488246"/>
                <a:ext cx="330210" cy="196009"/>
              </a:xfrm>
              <a:custGeom>
                <a:avLst/>
                <a:gdLst/>
                <a:ahLst/>
                <a:cxnLst>
                  <a:cxn ang="0">
                    <a:pos x="0" y="82"/>
                  </a:cxn>
                  <a:cxn ang="0">
                    <a:pos x="0" y="8"/>
                  </a:cxn>
                  <a:cxn ang="0">
                    <a:pos x="18" y="4"/>
                  </a:cxn>
                  <a:cxn ang="0">
                    <a:pos x="46" y="0"/>
                  </a:cxn>
                  <a:cxn ang="0">
                    <a:pos x="54" y="6"/>
                  </a:cxn>
                  <a:cxn ang="0">
                    <a:pos x="70" y="16"/>
                  </a:cxn>
                  <a:cxn ang="0">
                    <a:pos x="80" y="20"/>
                  </a:cxn>
                  <a:cxn ang="0">
                    <a:pos x="94" y="38"/>
                  </a:cxn>
                  <a:cxn ang="0">
                    <a:pos x="132" y="36"/>
                  </a:cxn>
                  <a:cxn ang="0">
                    <a:pos x="140" y="34"/>
                  </a:cxn>
                  <a:cxn ang="0">
                    <a:pos x="158" y="52"/>
                  </a:cxn>
                  <a:cxn ang="0">
                    <a:pos x="158" y="60"/>
                  </a:cxn>
                  <a:cxn ang="0">
                    <a:pos x="168" y="68"/>
                  </a:cxn>
                  <a:cxn ang="0">
                    <a:pos x="170" y="84"/>
                  </a:cxn>
                  <a:cxn ang="0">
                    <a:pos x="188" y="82"/>
                  </a:cxn>
                  <a:cxn ang="0">
                    <a:pos x="192" y="84"/>
                  </a:cxn>
                  <a:cxn ang="0">
                    <a:pos x="192" y="94"/>
                  </a:cxn>
                  <a:cxn ang="0">
                    <a:pos x="200" y="94"/>
                  </a:cxn>
                  <a:cxn ang="0">
                    <a:pos x="202" y="84"/>
                  </a:cxn>
                  <a:cxn ang="0">
                    <a:pos x="214" y="74"/>
                  </a:cxn>
                  <a:cxn ang="0">
                    <a:pos x="234" y="62"/>
                  </a:cxn>
                  <a:cxn ang="0">
                    <a:pos x="230" y="72"/>
                  </a:cxn>
                  <a:cxn ang="0">
                    <a:pos x="228" y="76"/>
                  </a:cxn>
                  <a:cxn ang="0">
                    <a:pos x="236" y="80"/>
                  </a:cxn>
                  <a:cxn ang="0">
                    <a:pos x="248" y="76"/>
                  </a:cxn>
                  <a:cxn ang="0">
                    <a:pos x="258" y="82"/>
                  </a:cxn>
                  <a:cxn ang="0">
                    <a:pos x="266" y="90"/>
                  </a:cxn>
                  <a:cxn ang="0">
                    <a:pos x="258" y="98"/>
                  </a:cxn>
                  <a:cxn ang="0">
                    <a:pos x="248" y="102"/>
                  </a:cxn>
                  <a:cxn ang="0">
                    <a:pos x="236" y="102"/>
                  </a:cxn>
                  <a:cxn ang="0">
                    <a:pos x="232" y="98"/>
                  </a:cxn>
                  <a:cxn ang="0">
                    <a:pos x="234" y="90"/>
                  </a:cxn>
                  <a:cxn ang="0">
                    <a:pos x="228" y="88"/>
                  </a:cxn>
                  <a:cxn ang="0">
                    <a:pos x="216" y="90"/>
                  </a:cxn>
                  <a:cxn ang="0">
                    <a:pos x="212" y="98"/>
                  </a:cxn>
                  <a:cxn ang="0">
                    <a:pos x="204" y="102"/>
                  </a:cxn>
                  <a:cxn ang="0">
                    <a:pos x="198" y="100"/>
                  </a:cxn>
                  <a:cxn ang="0">
                    <a:pos x="200" y="114"/>
                  </a:cxn>
                  <a:cxn ang="0">
                    <a:pos x="180" y="114"/>
                  </a:cxn>
                  <a:cxn ang="0">
                    <a:pos x="180" y="124"/>
                  </a:cxn>
                  <a:cxn ang="0">
                    <a:pos x="192" y="124"/>
                  </a:cxn>
                  <a:cxn ang="0">
                    <a:pos x="190" y="138"/>
                  </a:cxn>
                  <a:cxn ang="0">
                    <a:pos x="196" y="140"/>
                  </a:cxn>
                  <a:cxn ang="0">
                    <a:pos x="188" y="150"/>
                  </a:cxn>
                  <a:cxn ang="0">
                    <a:pos x="188" y="158"/>
                  </a:cxn>
                  <a:cxn ang="0">
                    <a:pos x="168" y="152"/>
                  </a:cxn>
                  <a:cxn ang="0">
                    <a:pos x="168" y="144"/>
                  </a:cxn>
                  <a:cxn ang="0">
                    <a:pos x="158" y="138"/>
                  </a:cxn>
                  <a:cxn ang="0">
                    <a:pos x="146" y="136"/>
                  </a:cxn>
                  <a:cxn ang="0">
                    <a:pos x="104" y="108"/>
                  </a:cxn>
                  <a:cxn ang="0">
                    <a:pos x="90" y="82"/>
                  </a:cxn>
                  <a:cxn ang="0">
                    <a:pos x="64" y="82"/>
                  </a:cxn>
                  <a:cxn ang="0">
                    <a:pos x="64" y="66"/>
                  </a:cxn>
                  <a:cxn ang="0">
                    <a:pos x="62" y="62"/>
                  </a:cxn>
                  <a:cxn ang="0">
                    <a:pos x="48" y="60"/>
                  </a:cxn>
                  <a:cxn ang="0">
                    <a:pos x="42" y="54"/>
                  </a:cxn>
                  <a:cxn ang="0">
                    <a:pos x="14" y="68"/>
                  </a:cxn>
                  <a:cxn ang="0">
                    <a:pos x="14" y="80"/>
                  </a:cxn>
                  <a:cxn ang="0">
                    <a:pos x="0" y="82"/>
                  </a:cxn>
                </a:cxnLst>
                <a:rect l="0" t="0" r="r" b="b"/>
                <a:pathLst>
                  <a:path w="266" h="158">
                    <a:moveTo>
                      <a:pt x="0" y="82"/>
                    </a:moveTo>
                    <a:lnTo>
                      <a:pt x="0" y="8"/>
                    </a:lnTo>
                    <a:lnTo>
                      <a:pt x="18" y="4"/>
                    </a:lnTo>
                    <a:lnTo>
                      <a:pt x="46" y="0"/>
                    </a:lnTo>
                    <a:lnTo>
                      <a:pt x="54" y="6"/>
                    </a:lnTo>
                    <a:lnTo>
                      <a:pt x="70" y="16"/>
                    </a:lnTo>
                    <a:lnTo>
                      <a:pt x="80" y="20"/>
                    </a:lnTo>
                    <a:lnTo>
                      <a:pt x="94" y="38"/>
                    </a:lnTo>
                    <a:lnTo>
                      <a:pt x="132" y="36"/>
                    </a:lnTo>
                    <a:lnTo>
                      <a:pt x="140" y="34"/>
                    </a:lnTo>
                    <a:lnTo>
                      <a:pt x="158" y="52"/>
                    </a:lnTo>
                    <a:lnTo>
                      <a:pt x="158" y="60"/>
                    </a:lnTo>
                    <a:lnTo>
                      <a:pt x="168" y="68"/>
                    </a:lnTo>
                    <a:lnTo>
                      <a:pt x="170" y="84"/>
                    </a:lnTo>
                    <a:lnTo>
                      <a:pt x="188" y="82"/>
                    </a:lnTo>
                    <a:lnTo>
                      <a:pt x="192" y="84"/>
                    </a:lnTo>
                    <a:lnTo>
                      <a:pt x="192" y="94"/>
                    </a:lnTo>
                    <a:lnTo>
                      <a:pt x="200" y="94"/>
                    </a:lnTo>
                    <a:lnTo>
                      <a:pt x="202" y="84"/>
                    </a:lnTo>
                    <a:lnTo>
                      <a:pt x="214" y="74"/>
                    </a:lnTo>
                    <a:lnTo>
                      <a:pt x="234" y="62"/>
                    </a:lnTo>
                    <a:lnTo>
                      <a:pt x="230" y="72"/>
                    </a:lnTo>
                    <a:lnTo>
                      <a:pt x="228" y="76"/>
                    </a:lnTo>
                    <a:lnTo>
                      <a:pt x="236" y="80"/>
                    </a:lnTo>
                    <a:lnTo>
                      <a:pt x="248" y="76"/>
                    </a:lnTo>
                    <a:lnTo>
                      <a:pt x="258" y="82"/>
                    </a:lnTo>
                    <a:lnTo>
                      <a:pt x="266" y="90"/>
                    </a:lnTo>
                    <a:lnTo>
                      <a:pt x="258" y="98"/>
                    </a:lnTo>
                    <a:lnTo>
                      <a:pt x="248" y="102"/>
                    </a:lnTo>
                    <a:lnTo>
                      <a:pt x="236" y="102"/>
                    </a:lnTo>
                    <a:lnTo>
                      <a:pt x="232" y="98"/>
                    </a:lnTo>
                    <a:lnTo>
                      <a:pt x="234" y="90"/>
                    </a:lnTo>
                    <a:lnTo>
                      <a:pt x="228" y="88"/>
                    </a:lnTo>
                    <a:lnTo>
                      <a:pt x="216" y="90"/>
                    </a:lnTo>
                    <a:lnTo>
                      <a:pt x="212" y="98"/>
                    </a:lnTo>
                    <a:lnTo>
                      <a:pt x="204" y="102"/>
                    </a:lnTo>
                    <a:lnTo>
                      <a:pt x="198" y="100"/>
                    </a:lnTo>
                    <a:lnTo>
                      <a:pt x="200" y="114"/>
                    </a:lnTo>
                    <a:lnTo>
                      <a:pt x="180" y="114"/>
                    </a:lnTo>
                    <a:lnTo>
                      <a:pt x="180" y="124"/>
                    </a:lnTo>
                    <a:lnTo>
                      <a:pt x="192" y="124"/>
                    </a:lnTo>
                    <a:lnTo>
                      <a:pt x="190" y="138"/>
                    </a:lnTo>
                    <a:lnTo>
                      <a:pt x="196" y="140"/>
                    </a:lnTo>
                    <a:lnTo>
                      <a:pt x="188" y="150"/>
                    </a:lnTo>
                    <a:lnTo>
                      <a:pt x="188" y="158"/>
                    </a:lnTo>
                    <a:lnTo>
                      <a:pt x="168" y="152"/>
                    </a:lnTo>
                    <a:lnTo>
                      <a:pt x="168" y="144"/>
                    </a:lnTo>
                    <a:lnTo>
                      <a:pt x="158" y="138"/>
                    </a:lnTo>
                    <a:lnTo>
                      <a:pt x="146" y="136"/>
                    </a:lnTo>
                    <a:lnTo>
                      <a:pt x="104" y="108"/>
                    </a:lnTo>
                    <a:lnTo>
                      <a:pt x="90" y="82"/>
                    </a:lnTo>
                    <a:lnTo>
                      <a:pt x="64" y="82"/>
                    </a:lnTo>
                    <a:lnTo>
                      <a:pt x="64" y="66"/>
                    </a:lnTo>
                    <a:lnTo>
                      <a:pt x="62" y="62"/>
                    </a:lnTo>
                    <a:lnTo>
                      <a:pt x="48" y="60"/>
                    </a:lnTo>
                    <a:lnTo>
                      <a:pt x="42" y="54"/>
                    </a:lnTo>
                    <a:lnTo>
                      <a:pt x="14" y="68"/>
                    </a:lnTo>
                    <a:lnTo>
                      <a:pt x="14" y="80"/>
                    </a:lnTo>
                    <a:lnTo>
                      <a:pt x="0" y="82"/>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73" name="Freeform 191"/>
              <p:cNvSpPr>
                <a:spLocks/>
              </p:cNvSpPr>
              <p:nvPr/>
            </p:nvSpPr>
            <p:spPr bwMode="auto">
              <a:xfrm>
                <a:off x="5711784" y="2540350"/>
                <a:ext cx="196139" cy="94283"/>
              </a:xfrm>
              <a:custGeom>
                <a:avLst/>
                <a:gdLst/>
                <a:ahLst/>
                <a:cxnLst>
                  <a:cxn ang="0">
                    <a:pos x="6" y="20"/>
                  </a:cxn>
                  <a:cxn ang="0">
                    <a:pos x="16" y="8"/>
                  </a:cxn>
                  <a:cxn ang="0">
                    <a:pos x="28" y="8"/>
                  </a:cxn>
                  <a:cxn ang="0">
                    <a:pos x="32" y="12"/>
                  </a:cxn>
                  <a:cxn ang="0">
                    <a:pos x="50" y="10"/>
                  </a:cxn>
                  <a:cxn ang="0">
                    <a:pos x="52" y="4"/>
                  </a:cxn>
                  <a:cxn ang="0">
                    <a:pos x="60" y="0"/>
                  </a:cxn>
                  <a:cxn ang="0">
                    <a:pos x="72" y="2"/>
                  </a:cxn>
                  <a:cxn ang="0">
                    <a:pos x="74" y="10"/>
                  </a:cxn>
                  <a:cxn ang="0">
                    <a:pos x="134" y="8"/>
                  </a:cxn>
                  <a:cxn ang="0">
                    <a:pos x="140" y="14"/>
                  </a:cxn>
                  <a:cxn ang="0">
                    <a:pos x="148" y="16"/>
                  </a:cxn>
                  <a:cxn ang="0">
                    <a:pos x="158" y="20"/>
                  </a:cxn>
                  <a:cxn ang="0">
                    <a:pos x="152" y="24"/>
                  </a:cxn>
                  <a:cxn ang="0">
                    <a:pos x="138" y="32"/>
                  </a:cxn>
                  <a:cxn ang="0">
                    <a:pos x="126" y="36"/>
                  </a:cxn>
                  <a:cxn ang="0">
                    <a:pos x="122" y="44"/>
                  </a:cxn>
                  <a:cxn ang="0">
                    <a:pos x="102" y="44"/>
                  </a:cxn>
                  <a:cxn ang="0">
                    <a:pos x="98" y="54"/>
                  </a:cxn>
                  <a:cxn ang="0">
                    <a:pos x="82" y="58"/>
                  </a:cxn>
                  <a:cxn ang="0">
                    <a:pos x="82" y="52"/>
                  </a:cxn>
                  <a:cxn ang="0">
                    <a:pos x="68" y="52"/>
                  </a:cxn>
                  <a:cxn ang="0">
                    <a:pos x="66" y="58"/>
                  </a:cxn>
                  <a:cxn ang="0">
                    <a:pos x="58" y="62"/>
                  </a:cxn>
                  <a:cxn ang="0">
                    <a:pos x="54" y="66"/>
                  </a:cxn>
                  <a:cxn ang="0">
                    <a:pos x="52" y="76"/>
                  </a:cxn>
                  <a:cxn ang="0">
                    <a:pos x="32" y="76"/>
                  </a:cxn>
                  <a:cxn ang="0">
                    <a:pos x="18" y="74"/>
                  </a:cxn>
                  <a:cxn ang="0">
                    <a:pos x="6" y="74"/>
                  </a:cxn>
                  <a:cxn ang="0">
                    <a:pos x="4" y="66"/>
                  </a:cxn>
                  <a:cxn ang="0">
                    <a:pos x="2" y="60"/>
                  </a:cxn>
                  <a:cxn ang="0">
                    <a:pos x="4" y="56"/>
                  </a:cxn>
                  <a:cxn ang="0">
                    <a:pos x="8" y="60"/>
                  </a:cxn>
                  <a:cxn ang="0">
                    <a:pos x="20" y="60"/>
                  </a:cxn>
                  <a:cxn ang="0">
                    <a:pos x="30" y="56"/>
                  </a:cxn>
                  <a:cxn ang="0">
                    <a:pos x="38" y="48"/>
                  </a:cxn>
                  <a:cxn ang="0">
                    <a:pos x="30" y="40"/>
                  </a:cxn>
                  <a:cxn ang="0">
                    <a:pos x="20" y="34"/>
                  </a:cxn>
                  <a:cxn ang="0">
                    <a:pos x="8" y="38"/>
                  </a:cxn>
                  <a:cxn ang="0">
                    <a:pos x="0" y="34"/>
                  </a:cxn>
                  <a:cxn ang="0">
                    <a:pos x="2" y="30"/>
                  </a:cxn>
                  <a:cxn ang="0">
                    <a:pos x="6" y="20"/>
                  </a:cxn>
                </a:cxnLst>
                <a:rect l="0" t="0" r="r" b="b"/>
                <a:pathLst>
                  <a:path w="158" h="76">
                    <a:moveTo>
                      <a:pt x="6" y="20"/>
                    </a:moveTo>
                    <a:lnTo>
                      <a:pt x="16" y="8"/>
                    </a:lnTo>
                    <a:lnTo>
                      <a:pt x="28" y="8"/>
                    </a:lnTo>
                    <a:lnTo>
                      <a:pt x="32" y="12"/>
                    </a:lnTo>
                    <a:lnTo>
                      <a:pt x="50" y="10"/>
                    </a:lnTo>
                    <a:lnTo>
                      <a:pt x="52" y="4"/>
                    </a:lnTo>
                    <a:lnTo>
                      <a:pt x="60" y="0"/>
                    </a:lnTo>
                    <a:lnTo>
                      <a:pt x="72" y="2"/>
                    </a:lnTo>
                    <a:lnTo>
                      <a:pt x="74" y="10"/>
                    </a:lnTo>
                    <a:lnTo>
                      <a:pt x="134" y="8"/>
                    </a:lnTo>
                    <a:lnTo>
                      <a:pt x="140" y="14"/>
                    </a:lnTo>
                    <a:lnTo>
                      <a:pt x="148" y="16"/>
                    </a:lnTo>
                    <a:lnTo>
                      <a:pt x="158" y="20"/>
                    </a:lnTo>
                    <a:lnTo>
                      <a:pt x="152" y="24"/>
                    </a:lnTo>
                    <a:lnTo>
                      <a:pt x="138" y="32"/>
                    </a:lnTo>
                    <a:lnTo>
                      <a:pt x="126" y="36"/>
                    </a:lnTo>
                    <a:lnTo>
                      <a:pt x="122" y="44"/>
                    </a:lnTo>
                    <a:lnTo>
                      <a:pt x="102" y="44"/>
                    </a:lnTo>
                    <a:lnTo>
                      <a:pt x="98" y="54"/>
                    </a:lnTo>
                    <a:lnTo>
                      <a:pt x="82" y="58"/>
                    </a:lnTo>
                    <a:lnTo>
                      <a:pt x="82" y="52"/>
                    </a:lnTo>
                    <a:lnTo>
                      <a:pt x="68" y="52"/>
                    </a:lnTo>
                    <a:lnTo>
                      <a:pt x="66" y="58"/>
                    </a:lnTo>
                    <a:lnTo>
                      <a:pt x="58" y="62"/>
                    </a:lnTo>
                    <a:lnTo>
                      <a:pt x="54" y="66"/>
                    </a:lnTo>
                    <a:lnTo>
                      <a:pt x="52" y="76"/>
                    </a:lnTo>
                    <a:lnTo>
                      <a:pt x="32" y="76"/>
                    </a:lnTo>
                    <a:lnTo>
                      <a:pt x="18" y="74"/>
                    </a:lnTo>
                    <a:lnTo>
                      <a:pt x="6" y="74"/>
                    </a:lnTo>
                    <a:lnTo>
                      <a:pt x="4" y="66"/>
                    </a:lnTo>
                    <a:lnTo>
                      <a:pt x="2" y="60"/>
                    </a:lnTo>
                    <a:lnTo>
                      <a:pt x="4" y="56"/>
                    </a:lnTo>
                    <a:lnTo>
                      <a:pt x="8" y="60"/>
                    </a:lnTo>
                    <a:lnTo>
                      <a:pt x="20" y="60"/>
                    </a:lnTo>
                    <a:lnTo>
                      <a:pt x="30" y="56"/>
                    </a:lnTo>
                    <a:lnTo>
                      <a:pt x="38" y="48"/>
                    </a:lnTo>
                    <a:lnTo>
                      <a:pt x="30" y="40"/>
                    </a:lnTo>
                    <a:lnTo>
                      <a:pt x="20" y="34"/>
                    </a:lnTo>
                    <a:lnTo>
                      <a:pt x="8" y="38"/>
                    </a:lnTo>
                    <a:lnTo>
                      <a:pt x="0" y="34"/>
                    </a:lnTo>
                    <a:lnTo>
                      <a:pt x="2" y="30"/>
                    </a:lnTo>
                    <a:lnTo>
                      <a:pt x="6" y="2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74" name="Freeform 192"/>
              <p:cNvSpPr>
                <a:spLocks/>
              </p:cNvSpPr>
              <p:nvPr/>
            </p:nvSpPr>
            <p:spPr bwMode="auto">
              <a:xfrm>
                <a:off x="5242539" y="2235171"/>
                <a:ext cx="794488" cy="369688"/>
              </a:xfrm>
              <a:custGeom>
                <a:avLst/>
                <a:gdLst/>
                <a:ahLst/>
                <a:cxnLst>
                  <a:cxn ang="0">
                    <a:pos x="94" y="260"/>
                  </a:cxn>
                  <a:cxn ang="0">
                    <a:pos x="66" y="234"/>
                  </a:cxn>
                  <a:cxn ang="0">
                    <a:pos x="64" y="220"/>
                  </a:cxn>
                  <a:cxn ang="0">
                    <a:pos x="76" y="210"/>
                  </a:cxn>
                  <a:cxn ang="0">
                    <a:pos x="94" y="208"/>
                  </a:cxn>
                  <a:cxn ang="0">
                    <a:pos x="108" y="196"/>
                  </a:cxn>
                  <a:cxn ang="0">
                    <a:pos x="82" y="176"/>
                  </a:cxn>
                  <a:cxn ang="0">
                    <a:pos x="40" y="188"/>
                  </a:cxn>
                  <a:cxn ang="0">
                    <a:pos x="24" y="158"/>
                  </a:cxn>
                  <a:cxn ang="0">
                    <a:pos x="0" y="140"/>
                  </a:cxn>
                  <a:cxn ang="0">
                    <a:pos x="18" y="102"/>
                  </a:cxn>
                  <a:cxn ang="0">
                    <a:pos x="34" y="114"/>
                  </a:cxn>
                  <a:cxn ang="0">
                    <a:pos x="60" y="84"/>
                  </a:cxn>
                  <a:cxn ang="0">
                    <a:pos x="112" y="84"/>
                  </a:cxn>
                  <a:cxn ang="0">
                    <a:pos x="150" y="100"/>
                  </a:cxn>
                  <a:cxn ang="0">
                    <a:pos x="190" y="90"/>
                  </a:cxn>
                  <a:cxn ang="0">
                    <a:pos x="226" y="98"/>
                  </a:cxn>
                  <a:cxn ang="0">
                    <a:pos x="228" y="80"/>
                  </a:cxn>
                  <a:cxn ang="0">
                    <a:pos x="220" y="68"/>
                  </a:cxn>
                  <a:cxn ang="0">
                    <a:pos x="228" y="52"/>
                  </a:cxn>
                  <a:cxn ang="0">
                    <a:pos x="236" y="40"/>
                  </a:cxn>
                  <a:cxn ang="0">
                    <a:pos x="254" y="28"/>
                  </a:cxn>
                  <a:cxn ang="0">
                    <a:pos x="316" y="10"/>
                  </a:cxn>
                  <a:cxn ang="0">
                    <a:pos x="364" y="0"/>
                  </a:cxn>
                  <a:cxn ang="0">
                    <a:pos x="388" y="16"/>
                  </a:cxn>
                  <a:cxn ang="0">
                    <a:pos x="418" y="28"/>
                  </a:cxn>
                  <a:cxn ang="0">
                    <a:pos x="456" y="28"/>
                  </a:cxn>
                  <a:cxn ang="0">
                    <a:pos x="480" y="32"/>
                  </a:cxn>
                  <a:cxn ang="0">
                    <a:pos x="510" y="60"/>
                  </a:cxn>
                  <a:cxn ang="0">
                    <a:pos x="528" y="92"/>
                  </a:cxn>
                  <a:cxn ang="0">
                    <a:pos x="540" y="84"/>
                  </a:cxn>
                  <a:cxn ang="0">
                    <a:pos x="562" y="96"/>
                  </a:cxn>
                  <a:cxn ang="0">
                    <a:pos x="590" y="92"/>
                  </a:cxn>
                  <a:cxn ang="0">
                    <a:pos x="614" y="116"/>
                  </a:cxn>
                  <a:cxn ang="0">
                    <a:pos x="640" y="132"/>
                  </a:cxn>
                  <a:cxn ang="0">
                    <a:pos x="626" y="142"/>
                  </a:cxn>
                  <a:cxn ang="0">
                    <a:pos x="622" y="170"/>
                  </a:cxn>
                  <a:cxn ang="0">
                    <a:pos x="596" y="172"/>
                  </a:cxn>
                  <a:cxn ang="0">
                    <a:pos x="570" y="194"/>
                  </a:cxn>
                  <a:cxn ang="0">
                    <a:pos x="548" y="208"/>
                  </a:cxn>
                  <a:cxn ang="0">
                    <a:pos x="538" y="232"/>
                  </a:cxn>
                  <a:cxn ang="0">
                    <a:pos x="536" y="256"/>
                  </a:cxn>
                  <a:cxn ang="0">
                    <a:pos x="526" y="262"/>
                  </a:cxn>
                  <a:cxn ang="0">
                    <a:pos x="512" y="254"/>
                  </a:cxn>
                  <a:cxn ang="0">
                    <a:pos x="450" y="248"/>
                  </a:cxn>
                  <a:cxn ang="0">
                    <a:pos x="430" y="250"/>
                  </a:cxn>
                  <a:cxn ang="0">
                    <a:pos x="410" y="258"/>
                  </a:cxn>
                  <a:cxn ang="0">
                    <a:pos x="394" y="254"/>
                  </a:cxn>
                  <a:cxn ang="0">
                    <a:pos x="376" y="270"/>
                  </a:cxn>
                  <a:cxn ang="0">
                    <a:pos x="350" y="298"/>
                  </a:cxn>
                  <a:cxn ang="0">
                    <a:pos x="342" y="288"/>
                  </a:cxn>
                  <a:cxn ang="0">
                    <a:pos x="320" y="288"/>
                  </a:cxn>
                  <a:cxn ang="0">
                    <a:pos x="308" y="264"/>
                  </a:cxn>
                  <a:cxn ang="0">
                    <a:pos x="290" y="238"/>
                  </a:cxn>
                  <a:cxn ang="0">
                    <a:pos x="244" y="242"/>
                  </a:cxn>
                  <a:cxn ang="0">
                    <a:pos x="204" y="210"/>
                  </a:cxn>
                  <a:cxn ang="0">
                    <a:pos x="168" y="208"/>
                  </a:cxn>
                  <a:cxn ang="0">
                    <a:pos x="150" y="286"/>
                  </a:cxn>
                  <a:cxn ang="0">
                    <a:pos x="132" y="270"/>
                  </a:cxn>
                  <a:cxn ang="0">
                    <a:pos x="114" y="264"/>
                  </a:cxn>
                </a:cxnLst>
                <a:rect l="0" t="0" r="r" b="b"/>
                <a:pathLst>
                  <a:path w="640" h="298">
                    <a:moveTo>
                      <a:pt x="108" y="262"/>
                    </a:moveTo>
                    <a:lnTo>
                      <a:pt x="94" y="260"/>
                    </a:lnTo>
                    <a:lnTo>
                      <a:pt x="78" y="248"/>
                    </a:lnTo>
                    <a:lnTo>
                      <a:pt x="66" y="234"/>
                    </a:lnTo>
                    <a:lnTo>
                      <a:pt x="58" y="224"/>
                    </a:lnTo>
                    <a:lnTo>
                      <a:pt x="64" y="220"/>
                    </a:lnTo>
                    <a:lnTo>
                      <a:pt x="78" y="222"/>
                    </a:lnTo>
                    <a:lnTo>
                      <a:pt x="76" y="210"/>
                    </a:lnTo>
                    <a:lnTo>
                      <a:pt x="82" y="206"/>
                    </a:lnTo>
                    <a:lnTo>
                      <a:pt x="94" y="208"/>
                    </a:lnTo>
                    <a:lnTo>
                      <a:pt x="104" y="210"/>
                    </a:lnTo>
                    <a:lnTo>
                      <a:pt x="108" y="196"/>
                    </a:lnTo>
                    <a:lnTo>
                      <a:pt x="100" y="176"/>
                    </a:lnTo>
                    <a:lnTo>
                      <a:pt x="82" y="176"/>
                    </a:lnTo>
                    <a:lnTo>
                      <a:pt x="64" y="178"/>
                    </a:lnTo>
                    <a:lnTo>
                      <a:pt x="40" y="188"/>
                    </a:lnTo>
                    <a:lnTo>
                      <a:pt x="36" y="174"/>
                    </a:lnTo>
                    <a:lnTo>
                      <a:pt x="24" y="158"/>
                    </a:lnTo>
                    <a:lnTo>
                      <a:pt x="10" y="154"/>
                    </a:lnTo>
                    <a:lnTo>
                      <a:pt x="0" y="140"/>
                    </a:lnTo>
                    <a:lnTo>
                      <a:pt x="6" y="116"/>
                    </a:lnTo>
                    <a:lnTo>
                      <a:pt x="18" y="102"/>
                    </a:lnTo>
                    <a:lnTo>
                      <a:pt x="26" y="118"/>
                    </a:lnTo>
                    <a:lnTo>
                      <a:pt x="34" y="114"/>
                    </a:lnTo>
                    <a:lnTo>
                      <a:pt x="36" y="102"/>
                    </a:lnTo>
                    <a:lnTo>
                      <a:pt x="60" y="84"/>
                    </a:lnTo>
                    <a:lnTo>
                      <a:pt x="76" y="78"/>
                    </a:lnTo>
                    <a:lnTo>
                      <a:pt x="112" y="84"/>
                    </a:lnTo>
                    <a:lnTo>
                      <a:pt x="136" y="98"/>
                    </a:lnTo>
                    <a:lnTo>
                      <a:pt x="150" y="100"/>
                    </a:lnTo>
                    <a:lnTo>
                      <a:pt x="172" y="90"/>
                    </a:lnTo>
                    <a:lnTo>
                      <a:pt x="190" y="90"/>
                    </a:lnTo>
                    <a:lnTo>
                      <a:pt x="200" y="100"/>
                    </a:lnTo>
                    <a:lnTo>
                      <a:pt x="226" y="98"/>
                    </a:lnTo>
                    <a:lnTo>
                      <a:pt x="238" y="88"/>
                    </a:lnTo>
                    <a:lnTo>
                      <a:pt x="228" y="80"/>
                    </a:lnTo>
                    <a:lnTo>
                      <a:pt x="214" y="76"/>
                    </a:lnTo>
                    <a:lnTo>
                      <a:pt x="220" y="68"/>
                    </a:lnTo>
                    <a:lnTo>
                      <a:pt x="226" y="62"/>
                    </a:lnTo>
                    <a:lnTo>
                      <a:pt x="228" y="52"/>
                    </a:lnTo>
                    <a:lnTo>
                      <a:pt x="240" y="48"/>
                    </a:lnTo>
                    <a:lnTo>
                      <a:pt x="236" y="40"/>
                    </a:lnTo>
                    <a:lnTo>
                      <a:pt x="232" y="30"/>
                    </a:lnTo>
                    <a:lnTo>
                      <a:pt x="254" y="28"/>
                    </a:lnTo>
                    <a:lnTo>
                      <a:pt x="280" y="20"/>
                    </a:lnTo>
                    <a:lnTo>
                      <a:pt x="316" y="10"/>
                    </a:lnTo>
                    <a:lnTo>
                      <a:pt x="346" y="4"/>
                    </a:lnTo>
                    <a:lnTo>
                      <a:pt x="364" y="0"/>
                    </a:lnTo>
                    <a:lnTo>
                      <a:pt x="384" y="2"/>
                    </a:lnTo>
                    <a:lnTo>
                      <a:pt x="388" y="16"/>
                    </a:lnTo>
                    <a:lnTo>
                      <a:pt x="398" y="22"/>
                    </a:lnTo>
                    <a:lnTo>
                      <a:pt x="418" y="28"/>
                    </a:lnTo>
                    <a:lnTo>
                      <a:pt x="438" y="38"/>
                    </a:lnTo>
                    <a:lnTo>
                      <a:pt x="456" y="28"/>
                    </a:lnTo>
                    <a:lnTo>
                      <a:pt x="478" y="22"/>
                    </a:lnTo>
                    <a:lnTo>
                      <a:pt x="480" y="32"/>
                    </a:lnTo>
                    <a:lnTo>
                      <a:pt x="498" y="44"/>
                    </a:lnTo>
                    <a:lnTo>
                      <a:pt x="510" y="60"/>
                    </a:lnTo>
                    <a:lnTo>
                      <a:pt x="524" y="84"/>
                    </a:lnTo>
                    <a:lnTo>
                      <a:pt x="528" y="92"/>
                    </a:lnTo>
                    <a:lnTo>
                      <a:pt x="536" y="92"/>
                    </a:lnTo>
                    <a:lnTo>
                      <a:pt x="540" y="84"/>
                    </a:lnTo>
                    <a:lnTo>
                      <a:pt x="550" y="90"/>
                    </a:lnTo>
                    <a:lnTo>
                      <a:pt x="562" y="96"/>
                    </a:lnTo>
                    <a:lnTo>
                      <a:pt x="572" y="94"/>
                    </a:lnTo>
                    <a:lnTo>
                      <a:pt x="590" y="92"/>
                    </a:lnTo>
                    <a:lnTo>
                      <a:pt x="600" y="106"/>
                    </a:lnTo>
                    <a:lnTo>
                      <a:pt x="614" y="116"/>
                    </a:lnTo>
                    <a:lnTo>
                      <a:pt x="636" y="118"/>
                    </a:lnTo>
                    <a:lnTo>
                      <a:pt x="640" y="132"/>
                    </a:lnTo>
                    <a:lnTo>
                      <a:pt x="638" y="142"/>
                    </a:lnTo>
                    <a:lnTo>
                      <a:pt x="626" y="142"/>
                    </a:lnTo>
                    <a:lnTo>
                      <a:pt x="622" y="156"/>
                    </a:lnTo>
                    <a:lnTo>
                      <a:pt x="622" y="170"/>
                    </a:lnTo>
                    <a:lnTo>
                      <a:pt x="612" y="172"/>
                    </a:lnTo>
                    <a:lnTo>
                      <a:pt x="596" y="172"/>
                    </a:lnTo>
                    <a:lnTo>
                      <a:pt x="580" y="170"/>
                    </a:lnTo>
                    <a:lnTo>
                      <a:pt x="570" y="194"/>
                    </a:lnTo>
                    <a:lnTo>
                      <a:pt x="566" y="208"/>
                    </a:lnTo>
                    <a:lnTo>
                      <a:pt x="548" y="208"/>
                    </a:lnTo>
                    <a:lnTo>
                      <a:pt x="536" y="214"/>
                    </a:lnTo>
                    <a:lnTo>
                      <a:pt x="538" y="232"/>
                    </a:lnTo>
                    <a:lnTo>
                      <a:pt x="544" y="248"/>
                    </a:lnTo>
                    <a:lnTo>
                      <a:pt x="536" y="256"/>
                    </a:lnTo>
                    <a:lnTo>
                      <a:pt x="536" y="266"/>
                    </a:lnTo>
                    <a:lnTo>
                      <a:pt x="526" y="262"/>
                    </a:lnTo>
                    <a:lnTo>
                      <a:pt x="518" y="260"/>
                    </a:lnTo>
                    <a:lnTo>
                      <a:pt x="512" y="254"/>
                    </a:lnTo>
                    <a:lnTo>
                      <a:pt x="452" y="256"/>
                    </a:lnTo>
                    <a:lnTo>
                      <a:pt x="450" y="248"/>
                    </a:lnTo>
                    <a:lnTo>
                      <a:pt x="438" y="246"/>
                    </a:lnTo>
                    <a:lnTo>
                      <a:pt x="430" y="250"/>
                    </a:lnTo>
                    <a:lnTo>
                      <a:pt x="428" y="256"/>
                    </a:lnTo>
                    <a:lnTo>
                      <a:pt x="410" y="258"/>
                    </a:lnTo>
                    <a:lnTo>
                      <a:pt x="406" y="254"/>
                    </a:lnTo>
                    <a:lnTo>
                      <a:pt x="394" y="254"/>
                    </a:lnTo>
                    <a:lnTo>
                      <a:pt x="384" y="266"/>
                    </a:lnTo>
                    <a:lnTo>
                      <a:pt x="376" y="270"/>
                    </a:lnTo>
                    <a:lnTo>
                      <a:pt x="352" y="288"/>
                    </a:lnTo>
                    <a:lnTo>
                      <a:pt x="350" y="298"/>
                    </a:lnTo>
                    <a:lnTo>
                      <a:pt x="342" y="298"/>
                    </a:lnTo>
                    <a:lnTo>
                      <a:pt x="342" y="288"/>
                    </a:lnTo>
                    <a:lnTo>
                      <a:pt x="338" y="286"/>
                    </a:lnTo>
                    <a:lnTo>
                      <a:pt x="320" y="288"/>
                    </a:lnTo>
                    <a:lnTo>
                      <a:pt x="318" y="272"/>
                    </a:lnTo>
                    <a:lnTo>
                      <a:pt x="308" y="264"/>
                    </a:lnTo>
                    <a:lnTo>
                      <a:pt x="308" y="256"/>
                    </a:lnTo>
                    <a:lnTo>
                      <a:pt x="290" y="238"/>
                    </a:lnTo>
                    <a:lnTo>
                      <a:pt x="282" y="240"/>
                    </a:lnTo>
                    <a:lnTo>
                      <a:pt x="244" y="242"/>
                    </a:lnTo>
                    <a:lnTo>
                      <a:pt x="230" y="224"/>
                    </a:lnTo>
                    <a:lnTo>
                      <a:pt x="204" y="210"/>
                    </a:lnTo>
                    <a:lnTo>
                      <a:pt x="196" y="204"/>
                    </a:lnTo>
                    <a:lnTo>
                      <a:pt x="168" y="208"/>
                    </a:lnTo>
                    <a:lnTo>
                      <a:pt x="150" y="212"/>
                    </a:lnTo>
                    <a:lnTo>
                      <a:pt x="150" y="286"/>
                    </a:lnTo>
                    <a:lnTo>
                      <a:pt x="140" y="284"/>
                    </a:lnTo>
                    <a:lnTo>
                      <a:pt x="132" y="270"/>
                    </a:lnTo>
                    <a:lnTo>
                      <a:pt x="120" y="262"/>
                    </a:lnTo>
                    <a:lnTo>
                      <a:pt x="114" y="264"/>
                    </a:lnTo>
                    <a:lnTo>
                      <a:pt x="108" y="262"/>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75" name="Freeform 194"/>
              <p:cNvSpPr>
                <a:spLocks/>
              </p:cNvSpPr>
              <p:nvPr/>
            </p:nvSpPr>
            <p:spPr bwMode="auto">
              <a:xfrm>
                <a:off x="5339367" y="1513162"/>
                <a:ext cx="342624" cy="243151"/>
              </a:xfrm>
              <a:custGeom>
                <a:avLst/>
                <a:gdLst/>
                <a:ahLst/>
                <a:cxnLst>
                  <a:cxn ang="0">
                    <a:pos x="88" y="196"/>
                  </a:cxn>
                  <a:cxn ang="0">
                    <a:pos x="36" y="194"/>
                  </a:cxn>
                  <a:cxn ang="0">
                    <a:pos x="36" y="182"/>
                  </a:cxn>
                  <a:cxn ang="0">
                    <a:pos x="30" y="176"/>
                  </a:cxn>
                  <a:cxn ang="0">
                    <a:pos x="20" y="182"/>
                  </a:cxn>
                  <a:cxn ang="0">
                    <a:pos x="10" y="176"/>
                  </a:cxn>
                  <a:cxn ang="0">
                    <a:pos x="0" y="166"/>
                  </a:cxn>
                  <a:cxn ang="0">
                    <a:pos x="0" y="154"/>
                  </a:cxn>
                  <a:cxn ang="0">
                    <a:pos x="12" y="150"/>
                  </a:cxn>
                  <a:cxn ang="0">
                    <a:pos x="20" y="142"/>
                  </a:cxn>
                  <a:cxn ang="0">
                    <a:pos x="20" y="132"/>
                  </a:cxn>
                  <a:cxn ang="0">
                    <a:pos x="34" y="118"/>
                  </a:cxn>
                  <a:cxn ang="0">
                    <a:pos x="44" y="116"/>
                  </a:cxn>
                  <a:cxn ang="0">
                    <a:pos x="48" y="108"/>
                  </a:cxn>
                  <a:cxn ang="0">
                    <a:pos x="38" y="106"/>
                  </a:cxn>
                  <a:cxn ang="0">
                    <a:pos x="64" y="84"/>
                  </a:cxn>
                  <a:cxn ang="0">
                    <a:pos x="76" y="66"/>
                  </a:cxn>
                  <a:cxn ang="0">
                    <a:pos x="110" y="40"/>
                  </a:cxn>
                  <a:cxn ang="0">
                    <a:pos x="132" y="36"/>
                  </a:cxn>
                  <a:cxn ang="0">
                    <a:pos x="140" y="28"/>
                  </a:cxn>
                  <a:cxn ang="0">
                    <a:pos x="176" y="24"/>
                  </a:cxn>
                  <a:cxn ang="0">
                    <a:pos x="210" y="20"/>
                  </a:cxn>
                  <a:cxn ang="0">
                    <a:pos x="230" y="8"/>
                  </a:cxn>
                  <a:cxn ang="0">
                    <a:pos x="250" y="0"/>
                  </a:cxn>
                  <a:cxn ang="0">
                    <a:pos x="266" y="0"/>
                  </a:cxn>
                  <a:cxn ang="0">
                    <a:pos x="276" y="6"/>
                  </a:cxn>
                  <a:cxn ang="0">
                    <a:pos x="272" y="18"/>
                  </a:cxn>
                  <a:cxn ang="0">
                    <a:pos x="254" y="30"/>
                  </a:cxn>
                  <a:cxn ang="0">
                    <a:pos x="222" y="40"/>
                  </a:cxn>
                  <a:cxn ang="0">
                    <a:pos x="166" y="50"/>
                  </a:cxn>
                  <a:cxn ang="0">
                    <a:pos x="136" y="74"/>
                  </a:cxn>
                  <a:cxn ang="0">
                    <a:pos x="122" y="80"/>
                  </a:cxn>
                  <a:cxn ang="0">
                    <a:pos x="110" y="82"/>
                  </a:cxn>
                  <a:cxn ang="0">
                    <a:pos x="110" y="94"/>
                  </a:cxn>
                  <a:cxn ang="0">
                    <a:pos x="96" y="102"/>
                  </a:cxn>
                  <a:cxn ang="0">
                    <a:pos x="86" y="116"/>
                  </a:cxn>
                  <a:cxn ang="0">
                    <a:pos x="64" y="140"/>
                  </a:cxn>
                  <a:cxn ang="0">
                    <a:pos x="62" y="166"/>
                  </a:cxn>
                  <a:cxn ang="0">
                    <a:pos x="72" y="174"/>
                  </a:cxn>
                  <a:cxn ang="0">
                    <a:pos x="74" y="184"/>
                  </a:cxn>
                  <a:cxn ang="0">
                    <a:pos x="88" y="196"/>
                  </a:cxn>
                </a:cxnLst>
                <a:rect l="0" t="0" r="r" b="b"/>
                <a:pathLst>
                  <a:path w="276" h="196">
                    <a:moveTo>
                      <a:pt x="88" y="196"/>
                    </a:moveTo>
                    <a:lnTo>
                      <a:pt x="36" y="194"/>
                    </a:lnTo>
                    <a:lnTo>
                      <a:pt x="36" y="182"/>
                    </a:lnTo>
                    <a:lnTo>
                      <a:pt x="30" y="176"/>
                    </a:lnTo>
                    <a:lnTo>
                      <a:pt x="20" y="182"/>
                    </a:lnTo>
                    <a:lnTo>
                      <a:pt x="10" y="176"/>
                    </a:lnTo>
                    <a:lnTo>
                      <a:pt x="0" y="166"/>
                    </a:lnTo>
                    <a:lnTo>
                      <a:pt x="0" y="154"/>
                    </a:lnTo>
                    <a:lnTo>
                      <a:pt x="12" y="150"/>
                    </a:lnTo>
                    <a:lnTo>
                      <a:pt x="20" y="142"/>
                    </a:lnTo>
                    <a:lnTo>
                      <a:pt x="20" y="132"/>
                    </a:lnTo>
                    <a:lnTo>
                      <a:pt x="34" y="118"/>
                    </a:lnTo>
                    <a:lnTo>
                      <a:pt x="44" y="116"/>
                    </a:lnTo>
                    <a:lnTo>
                      <a:pt x="48" y="108"/>
                    </a:lnTo>
                    <a:lnTo>
                      <a:pt x="38" y="106"/>
                    </a:lnTo>
                    <a:lnTo>
                      <a:pt x="64" y="84"/>
                    </a:lnTo>
                    <a:lnTo>
                      <a:pt x="76" y="66"/>
                    </a:lnTo>
                    <a:lnTo>
                      <a:pt x="110" y="40"/>
                    </a:lnTo>
                    <a:lnTo>
                      <a:pt x="132" y="36"/>
                    </a:lnTo>
                    <a:lnTo>
                      <a:pt x="140" y="28"/>
                    </a:lnTo>
                    <a:lnTo>
                      <a:pt x="176" y="24"/>
                    </a:lnTo>
                    <a:lnTo>
                      <a:pt x="210" y="20"/>
                    </a:lnTo>
                    <a:lnTo>
                      <a:pt x="230" y="8"/>
                    </a:lnTo>
                    <a:lnTo>
                      <a:pt x="250" y="0"/>
                    </a:lnTo>
                    <a:lnTo>
                      <a:pt x="266" y="0"/>
                    </a:lnTo>
                    <a:lnTo>
                      <a:pt x="276" y="6"/>
                    </a:lnTo>
                    <a:lnTo>
                      <a:pt x="272" y="18"/>
                    </a:lnTo>
                    <a:lnTo>
                      <a:pt x="254" y="30"/>
                    </a:lnTo>
                    <a:lnTo>
                      <a:pt x="222" y="40"/>
                    </a:lnTo>
                    <a:lnTo>
                      <a:pt x="166" y="50"/>
                    </a:lnTo>
                    <a:lnTo>
                      <a:pt x="136" y="74"/>
                    </a:lnTo>
                    <a:lnTo>
                      <a:pt x="122" y="80"/>
                    </a:lnTo>
                    <a:lnTo>
                      <a:pt x="110" y="82"/>
                    </a:lnTo>
                    <a:lnTo>
                      <a:pt x="110" y="94"/>
                    </a:lnTo>
                    <a:lnTo>
                      <a:pt x="96" y="102"/>
                    </a:lnTo>
                    <a:lnTo>
                      <a:pt x="86" y="116"/>
                    </a:lnTo>
                    <a:lnTo>
                      <a:pt x="64" y="140"/>
                    </a:lnTo>
                    <a:lnTo>
                      <a:pt x="62" y="166"/>
                    </a:lnTo>
                    <a:lnTo>
                      <a:pt x="72" y="174"/>
                    </a:lnTo>
                    <a:lnTo>
                      <a:pt x="74" y="184"/>
                    </a:lnTo>
                    <a:lnTo>
                      <a:pt x="88" y="19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76" name="Freeform 195"/>
              <p:cNvSpPr>
                <a:spLocks/>
              </p:cNvSpPr>
              <p:nvPr/>
            </p:nvSpPr>
            <p:spPr bwMode="auto">
              <a:xfrm>
                <a:off x="6280340" y="1411434"/>
                <a:ext cx="119174" cy="64510"/>
              </a:xfrm>
              <a:custGeom>
                <a:avLst/>
                <a:gdLst/>
                <a:ahLst/>
                <a:cxnLst>
                  <a:cxn ang="0">
                    <a:pos x="0" y="48"/>
                  </a:cxn>
                  <a:cxn ang="0">
                    <a:pos x="16" y="30"/>
                  </a:cxn>
                  <a:cxn ang="0">
                    <a:pos x="28" y="14"/>
                  </a:cxn>
                  <a:cxn ang="0">
                    <a:pos x="40" y="2"/>
                  </a:cxn>
                  <a:cxn ang="0">
                    <a:pos x="58" y="0"/>
                  </a:cxn>
                  <a:cxn ang="0">
                    <a:pos x="54" y="14"/>
                  </a:cxn>
                  <a:cxn ang="0">
                    <a:pos x="70" y="6"/>
                  </a:cxn>
                  <a:cxn ang="0">
                    <a:pos x="82" y="16"/>
                  </a:cxn>
                  <a:cxn ang="0">
                    <a:pos x="96" y="22"/>
                  </a:cxn>
                  <a:cxn ang="0">
                    <a:pos x="94" y="32"/>
                  </a:cxn>
                  <a:cxn ang="0">
                    <a:pos x="86" y="40"/>
                  </a:cxn>
                  <a:cxn ang="0">
                    <a:pos x="58" y="40"/>
                  </a:cxn>
                  <a:cxn ang="0">
                    <a:pos x="26" y="42"/>
                  </a:cxn>
                  <a:cxn ang="0">
                    <a:pos x="20" y="48"/>
                  </a:cxn>
                  <a:cxn ang="0">
                    <a:pos x="8" y="52"/>
                  </a:cxn>
                  <a:cxn ang="0">
                    <a:pos x="0" y="48"/>
                  </a:cxn>
                </a:cxnLst>
                <a:rect l="0" t="0" r="r" b="b"/>
                <a:pathLst>
                  <a:path w="96" h="52">
                    <a:moveTo>
                      <a:pt x="0" y="48"/>
                    </a:moveTo>
                    <a:lnTo>
                      <a:pt x="16" y="30"/>
                    </a:lnTo>
                    <a:lnTo>
                      <a:pt x="28" y="14"/>
                    </a:lnTo>
                    <a:lnTo>
                      <a:pt x="40" y="2"/>
                    </a:lnTo>
                    <a:lnTo>
                      <a:pt x="58" y="0"/>
                    </a:lnTo>
                    <a:lnTo>
                      <a:pt x="54" y="14"/>
                    </a:lnTo>
                    <a:lnTo>
                      <a:pt x="70" y="6"/>
                    </a:lnTo>
                    <a:lnTo>
                      <a:pt x="82" y="16"/>
                    </a:lnTo>
                    <a:lnTo>
                      <a:pt x="96" y="22"/>
                    </a:lnTo>
                    <a:lnTo>
                      <a:pt x="94" y="32"/>
                    </a:lnTo>
                    <a:lnTo>
                      <a:pt x="86" y="40"/>
                    </a:lnTo>
                    <a:lnTo>
                      <a:pt x="58" y="40"/>
                    </a:lnTo>
                    <a:lnTo>
                      <a:pt x="26" y="42"/>
                    </a:lnTo>
                    <a:lnTo>
                      <a:pt x="20" y="48"/>
                    </a:lnTo>
                    <a:lnTo>
                      <a:pt x="8" y="52"/>
                    </a:lnTo>
                    <a:lnTo>
                      <a:pt x="0" y="48"/>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77" name="Freeform 196"/>
              <p:cNvSpPr>
                <a:spLocks/>
              </p:cNvSpPr>
              <p:nvPr/>
            </p:nvSpPr>
            <p:spPr bwMode="auto">
              <a:xfrm>
                <a:off x="6171098" y="1376699"/>
                <a:ext cx="119174" cy="57066"/>
              </a:xfrm>
              <a:custGeom>
                <a:avLst/>
                <a:gdLst/>
                <a:ahLst/>
                <a:cxnLst>
                  <a:cxn ang="0">
                    <a:pos x="0" y="22"/>
                  </a:cxn>
                  <a:cxn ang="0">
                    <a:pos x="16" y="6"/>
                  </a:cxn>
                  <a:cxn ang="0">
                    <a:pos x="46" y="0"/>
                  </a:cxn>
                  <a:cxn ang="0">
                    <a:pos x="64" y="2"/>
                  </a:cxn>
                  <a:cxn ang="0">
                    <a:pos x="64" y="10"/>
                  </a:cxn>
                  <a:cxn ang="0">
                    <a:pos x="76" y="8"/>
                  </a:cxn>
                  <a:cxn ang="0">
                    <a:pos x="88" y="6"/>
                  </a:cxn>
                  <a:cxn ang="0">
                    <a:pos x="96" y="14"/>
                  </a:cxn>
                  <a:cxn ang="0">
                    <a:pos x="96" y="26"/>
                  </a:cxn>
                  <a:cxn ang="0">
                    <a:pos x="84" y="36"/>
                  </a:cxn>
                  <a:cxn ang="0">
                    <a:pos x="92" y="46"/>
                  </a:cxn>
                  <a:cxn ang="0">
                    <a:pos x="54" y="46"/>
                  </a:cxn>
                  <a:cxn ang="0">
                    <a:pos x="40" y="40"/>
                  </a:cxn>
                  <a:cxn ang="0">
                    <a:pos x="16" y="40"/>
                  </a:cxn>
                  <a:cxn ang="0">
                    <a:pos x="8" y="28"/>
                  </a:cxn>
                  <a:cxn ang="0">
                    <a:pos x="0" y="22"/>
                  </a:cxn>
                </a:cxnLst>
                <a:rect l="0" t="0" r="r" b="b"/>
                <a:pathLst>
                  <a:path w="96" h="46">
                    <a:moveTo>
                      <a:pt x="0" y="22"/>
                    </a:moveTo>
                    <a:lnTo>
                      <a:pt x="16" y="6"/>
                    </a:lnTo>
                    <a:lnTo>
                      <a:pt x="46" y="0"/>
                    </a:lnTo>
                    <a:lnTo>
                      <a:pt x="64" y="2"/>
                    </a:lnTo>
                    <a:lnTo>
                      <a:pt x="64" y="10"/>
                    </a:lnTo>
                    <a:lnTo>
                      <a:pt x="76" y="8"/>
                    </a:lnTo>
                    <a:lnTo>
                      <a:pt x="88" y="6"/>
                    </a:lnTo>
                    <a:lnTo>
                      <a:pt x="96" y="14"/>
                    </a:lnTo>
                    <a:lnTo>
                      <a:pt x="96" y="26"/>
                    </a:lnTo>
                    <a:lnTo>
                      <a:pt x="84" y="36"/>
                    </a:lnTo>
                    <a:lnTo>
                      <a:pt x="92" y="46"/>
                    </a:lnTo>
                    <a:lnTo>
                      <a:pt x="54" y="46"/>
                    </a:lnTo>
                    <a:lnTo>
                      <a:pt x="40" y="40"/>
                    </a:lnTo>
                    <a:lnTo>
                      <a:pt x="16" y="40"/>
                    </a:lnTo>
                    <a:lnTo>
                      <a:pt x="8" y="28"/>
                    </a:lnTo>
                    <a:lnTo>
                      <a:pt x="0" y="22"/>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78" name="Freeform 197"/>
              <p:cNvSpPr>
                <a:spLocks/>
              </p:cNvSpPr>
              <p:nvPr/>
            </p:nvSpPr>
            <p:spPr bwMode="auto">
              <a:xfrm>
                <a:off x="6141305" y="1324595"/>
                <a:ext cx="104276" cy="54585"/>
              </a:xfrm>
              <a:custGeom>
                <a:avLst/>
                <a:gdLst/>
                <a:ahLst/>
                <a:cxnLst>
                  <a:cxn ang="0">
                    <a:pos x="0" y="34"/>
                  </a:cxn>
                  <a:cxn ang="0">
                    <a:pos x="22" y="44"/>
                  </a:cxn>
                  <a:cxn ang="0">
                    <a:pos x="36" y="42"/>
                  </a:cxn>
                  <a:cxn ang="0">
                    <a:pos x="56" y="38"/>
                  </a:cxn>
                  <a:cxn ang="0">
                    <a:pos x="74" y="36"/>
                  </a:cxn>
                  <a:cxn ang="0">
                    <a:pos x="76" y="28"/>
                  </a:cxn>
                  <a:cxn ang="0">
                    <a:pos x="84" y="22"/>
                  </a:cxn>
                  <a:cxn ang="0">
                    <a:pos x="72" y="14"/>
                  </a:cxn>
                  <a:cxn ang="0">
                    <a:pos x="60" y="2"/>
                  </a:cxn>
                  <a:cxn ang="0">
                    <a:pos x="44" y="0"/>
                  </a:cxn>
                  <a:cxn ang="0">
                    <a:pos x="40" y="10"/>
                  </a:cxn>
                  <a:cxn ang="0">
                    <a:pos x="16" y="12"/>
                  </a:cxn>
                  <a:cxn ang="0">
                    <a:pos x="12" y="18"/>
                  </a:cxn>
                  <a:cxn ang="0">
                    <a:pos x="10" y="28"/>
                  </a:cxn>
                  <a:cxn ang="0">
                    <a:pos x="0" y="34"/>
                  </a:cxn>
                </a:cxnLst>
                <a:rect l="0" t="0" r="r" b="b"/>
                <a:pathLst>
                  <a:path w="84" h="44">
                    <a:moveTo>
                      <a:pt x="0" y="34"/>
                    </a:moveTo>
                    <a:lnTo>
                      <a:pt x="22" y="44"/>
                    </a:lnTo>
                    <a:lnTo>
                      <a:pt x="36" y="42"/>
                    </a:lnTo>
                    <a:lnTo>
                      <a:pt x="56" y="38"/>
                    </a:lnTo>
                    <a:lnTo>
                      <a:pt x="74" y="36"/>
                    </a:lnTo>
                    <a:lnTo>
                      <a:pt x="76" y="28"/>
                    </a:lnTo>
                    <a:lnTo>
                      <a:pt x="84" y="22"/>
                    </a:lnTo>
                    <a:lnTo>
                      <a:pt x="72" y="14"/>
                    </a:lnTo>
                    <a:lnTo>
                      <a:pt x="60" y="2"/>
                    </a:lnTo>
                    <a:lnTo>
                      <a:pt x="44" y="0"/>
                    </a:lnTo>
                    <a:lnTo>
                      <a:pt x="40" y="10"/>
                    </a:lnTo>
                    <a:lnTo>
                      <a:pt x="16" y="12"/>
                    </a:lnTo>
                    <a:lnTo>
                      <a:pt x="12" y="18"/>
                    </a:lnTo>
                    <a:lnTo>
                      <a:pt x="10" y="28"/>
                    </a:lnTo>
                    <a:lnTo>
                      <a:pt x="0" y="34"/>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79" name="Freeform 198"/>
              <p:cNvSpPr>
                <a:spLocks/>
              </p:cNvSpPr>
              <p:nvPr/>
            </p:nvSpPr>
            <p:spPr bwMode="auto">
              <a:xfrm>
                <a:off x="7025173" y="1550377"/>
                <a:ext cx="158897" cy="54585"/>
              </a:xfrm>
              <a:custGeom>
                <a:avLst/>
                <a:gdLst/>
                <a:ahLst/>
                <a:cxnLst>
                  <a:cxn ang="0">
                    <a:pos x="38" y="42"/>
                  </a:cxn>
                  <a:cxn ang="0">
                    <a:pos x="26" y="44"/>
                  </a:cxn>
                  <a:cxn ang="0">
                    <a:pos x="2" y="32"/>
                  </a:cxn>
                  <a:cxn ang="0">
                    <a:pos x="0" y="20"/>
                  </a:cxn>
                  <a:cxn ang="0">
                    <a:pos x="6" y="6"/>
                  </a:cxn>
                  <a:cxn ang="0">
                    <a:pos x="18" y="0"/>
                  </a:cxn>
                  <a:cxn ang="0">
                    <a:pos x="30" y="0"/>
                  </a:cxn>
                  <a:cxn ang="0">
                    <a:pos x="46" y="8"/>
                  </a:cxn>
                  <a:cxn ang="0">
                    <a:pos x="58" y="16"/>
                  </a:cxn>
                  <a:cxn ang="0">
                    <a:pos x="64" y="4"/>
                  </a:cxn>
                  <a:cxn ang="0">
                    <a:pos x="76" y="4"/>
                  </a:cxn>
                  <a:cxn ang="0">
                    <a:pos x="86" y="10"/>
                  </a:cxn>
                  <a:cxn ang="0">
                    <a:pos x="100" y="8"/>
                  </a:cxn>
                  <a:cxn ang="0">
                    <a:pos x="120" y="14"/>
                  </a:cxn>
                  <a:cxn ang="0">
                    <a:pos x="128" y="20"/>
                  </a:cxn>
                  <a:cxn ang="0">
                    <a:pos x="120" y="32"/>
                  </a:cxn>
                  <a:cxn ang="0">
                    <a:pos x="104" y="36"/>
                  </a:cxn>
                  <a:cxn ang="0">
                    <a:pos x="92" y="32"/>
                  </a:cxn>
                  <a:cxn ang="0">
                    <a:pos x="86" y="24"/>
                  </a:cxn>
                  <a:cxn ang="0">
                    <a:pos x="90" y="14"/>
                  </a:cxn>
                  <a:cxn ang="0">
                    <a:pos x="78" y="16"/>
                  </a:cxn>
                  <a:cxn ang="0">
                    <a:pos x="80" y="24"/>
                  </a:cxn>
                  <a:cxn ang="0">
                    <a:pos x="84" y="30"/>
                  </a:cxn>
                  <a:cxn ang="0">
                    <a:pos x="88" y="38"/>
                  </a:cxn>
                  <a:cxn ang="0">
                    <a:pos x="78" y="38"/>
                  </a:cxn>
                  <a:cxn ang="0">
                    <a:pos x="62" y="36"/>
                  </a:cxn>
                  <a:cxn ang="0">
                    <a:pos x="48" y="36"/>
                  </a:cxn>
                  <a:cxn ang="0">
                    <a:pos x="38" y="34"/>
                  </a:cxn>
                  <a:cxn ang="0">
                    <a:pos x="38" y="42"/>
                  </a:cxn>
                </a:cxnLst>
                <a:rect l="0" t="0" r="r" b="b"/>
                <a:pathLst>
                  <a:path w="128" h="44">
                    <a:moveTo>
                      <a:pt x="38" y="42"/>
                    </a:moveTo>
                    <a:lnTo>
                      <a:pt x="26" y="44"/>
                    </a:lnTo>
                    <a:lnTo>
                      <a:pt x="2" y="32"/>
                    </a:lnTo>
                    <a:lnTo>
                      <a:pt x="0" y="20"/>
                    </a:lnTo>
                    <a:lnTo>
                      <a:pt x="6" y="6"/>
                    </a:lnTo>
                    <a:lnTo>
                      <a:pt x="18" y="0"/>
                    </a:lnTo>
                    <a:lnTo>
                      <a:pt x="30" y="0"/>
                    </a:lnTo>
                    <a:lnTo>
                      <a:pt x="46" y="8"/>
                    </a:lnTo>
                    <a:lnTo>
                      <a:pt x="58" y="16"/>
                    </a:lnTo>
                    <a:lnTo>
                      <a:pt x="64" y="4"/>
                    </a:lnTo>
                    <a:lnTo>
                      <a:pt x="76" y="4"/>
                    </a:lnTo>
                    <a:lnTo>
                      <a:pt x="86" y="10"/>
                    </a:lnTo>
                    <a:lnTo>
                      <a:pt x="100" y="8"/>
                    </a:lnTo>
                    <a:lnTo>
                      <a:pt x="120" y="14"/>
                    </a:lnTo>
                    <a:lnTo>
                      <a:pt x="128" y="20"/>
                    </a:lnTo>
                    <a:lnTo>
                      <a:pt x="120" y="32"/>
                    </a:lnTo>
                    <a:lnTo>
                      <a:pt x="104" y="36"/>
                    </a:lnTo>
                    <a:lnTo>
                      <a:pt x="92" y="32"/>
                    </a:lnTo>
                    <a:lnTo>
                      <a:pt x="86" y="24"/>
                    </a:lnTo>
                    <a:lnTo>
                      <a:pt x="90" y="14"/>
                    </a:lnTo>
                    <a:lnTo>
                      <a:pt x="78" y="16"/>
                    </a:lnTo>
                    <a:lnTo>
                      <a:pt x="80" y="24"/>
                    </a:lnTo>
                    <a:lnTo>
                      <a:pt x="84" y="30"/>
                    </a:lnTo>
                    <a:lnTo>
                      <a:pt x="88" y="38"/>
                    </a:lnTo>
                    <a:lnTo>
                      <a:pt x="78" y="38"/>
                    </a:lnTo>
                    <a:lnTo>
                      <a:pt x="62" y="36"/>
                    </a:lnTo>
                    <a:lnTo>
                      <a:pt x="48" y="36"/>
                    </a:lnTo>
                    <a:lnTo>
                      <a:pt x="38" y="34"/>
                    </a:lnTo>
                    <a:lnTo>
                      <a:pt x="38" y="42"/>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80" name="Freeform 199"/>
              <p:cNvSpPr>
                <a:spLocks/>
              </p:cNvSpPr>
              <p:nvPr/>
            </p:nvSpPr>
            <p:spPr bwMode="auto">
              <a:xfrm>
                <a:off x="7203933" y="1575189"/>
                <a:ext cx="91863" cy="29773"/>
              </a:xfrm>
              <a:custGeom>
                <a:avLst/>
                <a:gdLst/>
                <a:ahLst/>
                <a:cxnLst>
                  <a:cxn ang="0">
                    <a:pos x="6" y="0"/>
                  </a:cxn>
                  <a:cxn ang="0">
                    <a:pos x="16" y="4"/>
                  </a:cxn>
                  <a:cxn ang="0">
                    <a:pos x="36" y="4"/>
                  </a:cxn>
                  <a:cxn ang="0">
                    <a:pos x="50" y="8"/>
                  </a:cxn>
                  <a:cxn ang="0">
                    <a:pos x="68" y="10"/>
                  </a:cxn>
                  <a:cxn ang="0">
                    <a:pos x="74" y="14"/>
                  </a:cxn>
                  <a:cxn ang="0">
                    <a:pos x="60" y="20"/>
                  </a:cxn>
                  <a:cxn ang="0">
                    <a:pos x="48" y="24"/>
                  </a:cxn>
                  <a:cxn ang="0">
                    <a:pos x="36" y="24"/>
                  </a:cxn>
                  <a:cxn ang="0">
                    <a:pos x="20" y="20"/>
                  </a:cxn>
                  <a:cxn ang="0">
                    <a:pos x="4" y="16"/>
                  </a:cxn>
                  <a:cxn ang="0">
                    <a:pos x="0" y="8"/>
                  </a:cxn>
                  <a:cxn ang="0">
                    <a:pos x="6" y="0"/>
                  </a:cxn>
                </a:cxnLst>
                <a:rect l="0" t="0" r="r" b="b"/>
                <a:pathLst>
                  <a:path w="74" h="24">
                    <a:moveTo>
                      <a:pt x="6" y="0"/>
                    </a:moveTo>
                    <a:lnTo>
                      <a:pt x="16" y="4"/>
                    </a:lnTo>
                    <a:lnTo>
                      <a:pt x="36" y="4"/>
                    </a:lnTo>
                    <a:lnTo>
                      <a:pt x="50" y="8"/>
                    </a:lnTo>
                    <a:lnTo>
                      <a:pt x="68" y="10"/>
                    </a:lnTo>
                    <a:lnTo>
                      <a:pt x="74" y="14"/>
                    </a:lnTo>
                    <a:lnTo>
                      <a:pt x="60" y="20"/>
                    </a:lnTo>
                    <a:lnTo>
                      <a:pt x="48" y="24"/>
                    </a:lnTo>
                    <a:lnTo>
                      <a:pt x="36" y="24"/>
                    </a:lnTo>
                    <a:lnTo>
                      <a:pt x="20" y="20"/>
                    </a:lnTo>
                    <a:lnTo>
                      <a:pt x="4" y="16"/>
                    </a:lnTo>
                    <a:lnTo>
                      <a:pt x="0" y="8"/>
                    </a:lnTo>
                    <a:lnTo>
                      <a:pt x="6"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81" name="Freeform 200"/>
              <p:cNvSpPr>
                <a:spLocks/>
              </p:cNvSpPr>
              <p:nvPr/>
            </p:nvSpPr>
            <p:spPr bwMode="auto">
              <a:xfrm>
                <a:off x="7844488" y="1719096"/>
                <a:ext cx="72000" cy="29773"/>
              </a:xfrm>
              <a:custGeom>
                <a:avLst/>
                <a:gdLst/>
                <a:ahLst/>
                <a:cxnLst>
                  <a:cxn ang="0">
                    <a:pos x="0" y="16"/>
                  </a:cxn>
                  <a:cxn ang="0">
                    <a:pos x="2" y="24"/>
                  </a:cxn>
                  <a:cxn ang="0">
                    <a:pos x="10" y="24"/>
                  </a:cxn>
                  <a:cxn ang="0">
                    <a:pos x="24" y="24"/>
                  </a:cxn>
                  <a:cxn ang="0">
                    <a:pos x="46" y="20"/>
                  </a:cxn>
                  <a:cxn ang="0">
                    <a:pos x="58" y="18"/>
                  </a:cxn>
                  <a:cxn ang="0">
                    <a:pos x="58" y="8"/>
                  </a:cxn>
                  <a:cxn ang="0">
                    <a:pos x="48" y="4"/>
                  </a:cxn>
                  <a:cxn ang="0">
                    <a:pos x="36" y="0"/>
                  </a:cxn>
                  <a:cxn ang="0">
                    <a:pos x="22" y="2"/>
                  </a:cxn>
                  <a:cxn ang="0">
                    <a:pos x="14" y="8"/>
                  </a:cxn>
                  <a:cxn ang="0">
                    <a:pos x="0" y="16"/>
                  </a:cxn>
                </a:cxnLst>
                <a:rect l="0" t="0" r="r" b="b"/>
                <a:pathLst>
                  <a:path w="58" h="24">
                    <a:moveTo>
                      <a:pt x="0" y="16"/>
                    </a:moveTo>
                    <a:lnTo>
                      <a:pt x="2" y="24"/>
                    </a:lnTo>
                    <a:lnTo>
                      <a:pt x="10" y="24"/>
                    </a:lnTo>
                    <a:lnTo>
                      <a:pt x="24" y="24"/>
                    </a:lnTo>
                    <a:lnTo>
                      <a:pt x="46" y="20"/>
                    </a:lnTo>
                    <a:lnTo>
                      <a:pt x="58" y="18"/>
                    </a:lnTo>
                    <a:lnTo>
                      <a:pt x="58" y="8"/>
                    </a:lnTo>
                    <a:lnTo>
                      <a:pt x="48" y="4"/>
                    </a:lnTo>
                    <a:lnTo>
                      <a:pt x="36" y="0"/>
                    </a:lnTo>
                    <a:lnTo>
                      <a:pt x="22" y="2"/>
                    </a:lnTo>
                    <a:lnTo>
                      <a:pt x="14" y="8"/>
                    </a:lnTo>
                    <a:lnTo>
                      <a:pt x="0" y="1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82" name="Freeform 201"/>
              <p:cNvSpPr>
                <a:spLocks/>
              </p:cNvSpPr>
              <p:nvPr/>
            </p:nvSpPr>
            <p:spPr bwMode="auto">
              <a:xfrm>
                <a:off x="7117036" y="2259983"/>
                <a:ext cx="52139" cy="215858"/>
              </a:xfrm>
              <a:custGeom>
                <a:avLst/>
                <a:gdLst/>
                <a:ahLst/>
                <a:cxnLst>
                  <a:cxn ang="0">
                    <a:pos x="0" y="166"/>
                  </a:cxn>
                  <a:cxn ang="0">
                    <a:pos x="6" y="174"/>
                  </a:cxn>
                  <a:cxn ang="0">
                    <a:pos x="10" y="160"/>
                  </a:cxn>
                  <a:cxn ang="0">
                    <a:pos x="18" y="162"/>
                  </a:cxn>
                  <a:cxn ang="0">
                    <a:pos x="24" y="170"/>
                  </a:cxn>
                  <a:cxn ang="0">
                    <a:pos x="26" y="162"/>
                  </a:cxn>
                  <a:cxn ang="0">
                    <a:pos x="22" y="154"/>
                  </a:cxn>
                  <a:cxn ang="0">
                    <a:pos x="14" y="144"/>
                  </a:cxn>
                  <a:cxn ang="0">
                    <a:pos x="10" y="134"/>
                  </a:cxn>
                  <a:cxn ang="0">
                    <a:pos x="14" y="126"/>
                  </a:cxn>
                  <a:cxn ang="0">
                    <a:pos x="18" y="114"/>
                  </a:cxn>
                  <a:cxn ang="0">
                    <a:pos x="22" y="108"/>
                  </a:cxn>
                  <a:cxn ang="0">
                    <a:pos x="30" y="106"/>
                  </a:cxn>
                  <a:cxn ang="0">
                    <a:pos x="42" y="116"/>
                  </a:cxn>
                  <a:cxn ang="0">
                    <a:pos x="42" y="104"/>
                  </a:cxn>
                  <a:cxn ang="0">
                    <a:pos x="32" y="88"/>
                  </a:cxn>
                  <a:cxn ang="0">
                    <a:pos x="28" y="62"/>
                  </a:cxn>
                  <a:cxn ang="0">
                    <a:pos x="24" y="42"/>
                  </a:cxn>
                  <a:cxn ang="0">
                    <a:pos x="22" y="26"/>
                  </a:cxn>
                  <a:cxn ang="0">
                    <a:pos x="20" y="12"/>
                  </a:cxn>
                  <a:cxn ang="0">
                    <a:pos x="16" y="0"/>
                  </a:cxn>
                  <a:cxn ang="0">
                    <a:pos x="12" y="6"/>
                  </a:cxn>
                  <a:cxn ang="0">
                    <a:pos x="12" y="16"/>
                  </a:cxn>
                  <a:cxn ang="0">
                    <a:pos x="2" y="20"/>
                  </a:cxn>
                  <a:cxn ang="0">
                    <a:pos x="2" y="36"/>
                  </a:cxn>
                  <a:cxn ang="0">
                    <a:pos x="2" y="50"/>
                  </a:cxn>
                  <a:cxn ang="0">
                    <a:pos x="2" y="62"/>
                  </a:cxn>
                  <a:cxn ang="0">
                    <a:pos x="8" y="70"/>
                  </a:cxn>
                  <a:cxn ang="0">
                    <a:pos x="6" y="82"/>
                  </a:cxn>
                  <a:cxn ang="0">
                    <a:pos x="6" y="102"/>
                  </a:cxn>
                  <a:cxn ang="0">
                    <a:pos x="6" y="126"/>
                  </a:cxn>
                  <a:cxn ang="0">
                    <a:pos x="6" y="146"/>
                  </a:cxn>
                  <a:cxn ang="0">
                    <a:pos x="6" y="158"/>
                  </a:cxn>
                  <a:cxn ang="0">
                    <a:pos x="0" y="166"/>
                  </a:cxn>
                </a:cxnLst>
                <a:rect l="0" t="0" r="r" b="b"/>
                <a:pathLst>
                  <a:path w="42" h="174">
                    <a:moveTo>
                      <a:pt x="0" y="166"/>
                    </a:moveTo>
                    <a:lnTo>
                      <a:pt x="6" y="174"/>
                    </a:lnTo>
                    <a:lnTo>
                      <a:pt x="10" y="160"/>
                    </a:lnTo>
                    <a:lnTo>
                      <a:pt x="18" y="162"/>
                    </a:lnTo>
                    <a:lnTo>
                      <a:pt x="24" y="170"/>
                    </a:lnTo>
                    <a:lnTo>
                      <a:pt x="26" y="162"/>
                    </a:lnTo>
                    <a:lnTo>
                      <a:pt x="22" y="154"/>
                    </a:lnTo>
                    <a:lnTo>
                      <a:pt x="14" y="144"/>
                    </a:lnTo>
                    <a:lnTo>
                      <a:pt x="10" y="134"/>
                    </a:lnTo>
                    <a:lnTo>
                      <a:pt x="14" y="126"/>
                    </a:lnTo>
                    <a:lnTo>
                      <a:pt x="18" y="114"/>
                    </a:lnTo>
                    <a:lnTo>
                      <a:pt x="22" y="108"/>
                    </a:lnTo>
                    <a:lnTo>
                      <a:pt x="30" y="106"/>
                    </a:lnTo>
                    <a:lnTo>
                      <a:pt x="42" y="116"/>
                    </a:lnTo>
                    <a:lnTo>
                      <a:pt x="42" y="104"/>
                    </a:lnTo>
                    <a:lnTo>
                      <a:pt x="32" y="88"/>
                    </a:lnTo>
                    <a:lnTo>
                      <a:pt x="28" y="62"/>
                    </a:lnTo>
                    <a:lnTo>
                      <a:pt x="24" y="42"/>
                    </a:lnTo>
                    <a:lnTo>
                      <a:pt x="22" y="26"/>
                    </a:lnTo>
                    <a:lnTo>
                      <a:pt x="20" y="12"/>
                    </a:lnTo>
                    <a:lnTo>
                      <a:pt x="16" y="0"/>
                    </a:lnTo>
                    <a:lnTo>
                      <a:pt x="12" y="6"/>
                    </a:lnTo>
                    <a:lnTo>
                      <a:pt x="12" y="16"/>
                    </a:lnTo>
                    <a:lnTo>
                      <a:pt x="2" y="20"/>
                    </a:lnTo>
                    <a:lnTo>
                      <a:pt x="2" y="36"/>
                    </a:lnTo>
                    <a:lnTo>
                      <a:pt x="2" y="50"/>
                    </a:lnTo>
                    <a:lnTo>
                      <a:pt x="2" y="62"/>
                    </a:lnTo>
                    <a:lnTo>
                      <a:pt x="8" y="70"/>
                    </a:lnTo>
                    <a:lnTo>
                      <a:pt x="6" y="82"/>
                    </a:lnTo>
                    <a:lnTo>
                      <a:pt x="6" y="102"/>
                    </a:lnTo>
                    <a:lnTo>
                      <a:pt x="6" y="126"/>
                    </a:lnTo>
                    <a:lnTo>
                      <a:pt x="6" y="146"/>
                    </a:lnTo>
                    <a:lnTo>
                      <a:pt x="6" y="158"/>
                    </a:lnTo>
                    <a:lnTo>
                      <a:pt x="0" y="16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83" name="Freeform 202"/>
              <p:cNvSpPr>
                <a:spLocks/>
              </p:cNvSpPr>
              <p:nvPr/>
            </p:nvSpPr>
            <p:spPr bwMode="auto">
              <a:xfrm>
                <a:off x="5205298" y="2622229"/>
                <a:ext cx="29793" cy="24812"/>
              </a:xfrm>
              <a:custGeom>
                <a:avLst/>
                <a:gdLst/>
                <a:ahLst/>
                <a:cxnLst>
                  <a:cxn ang="0">
                    <a:pos x="22" y="20"/>
                  </a:cxn>
                  <a:cxn ang="0">
                    <a:pos x="14" y="16"/>
                  </a:cxn>
                  <a:cxn ang="0">
                    <a:pos x="8" y="12"/>
                  </a:cxn>
                  <a:cxn ang="0">
                    <a:pos x="0" y="4"/>
                  </a:cxn>
                  <a:cxn ang="0">
                    <a:pos x="2" y="0"/>
                  </a:cxn>
                  <a:cxn ang="0">
                    <a:pos x="10" y="0"/>
                  </a:cxn>
                  <a:cxn ang="0">
                    <a:pos x="16" y="4"/>
                  </a:cxn>
                  <a:cxn ang="0">
                    <a:pos x="22" y="6"/>
                  </a:cxn>
                  <a:cxn ang="0">
                    <a:pos x="24" y="14"/>
                  </a:cxn>
                  <a:cxn ang="0">
                    <a:pos x="22" y="20"/>
                  </a:cxn>
                </a:cxnLst>
                <a:rect l="0" t="0" r="r" b="b"/>
                <a:pathLst>
                  <a:path w="24" h="20">
                    <a:moveTo>
                      <a:pt x="22" y="20"/>
                    </a:moveTo>
                    <a:lnTo>
                      <a:pt x="14" y="16"/>
                    </a:lnTo>
                    <a:lnTo>
                      <a:pt x="8" y="12"/>
                    </a:lnTo>
                    <a:lnTo>
                      <a:pt x="0" y="4"/>
                    </a:lnTo>
                    <a:lnTo>
                      <a:pt x="2" y="0"/>
                    </a:lnTo>
                    <a:lnTo>
                      <a:pt x="10" y="0"/>
                    </a:lnTo>
                    <a:lnTo>
                      <a:pt x="16" y="4"/>
                    </a:lnTo>
                    <a:lnTo>
                      <a:pt x="22" y="6"/>
                    </a:lnTo>
                    <a:lnTo>
                      <a:pt x="24" y="14"/>
                    </a:lnTo>
                    <a:lnTo>
                      <a:pt x="22" y="2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84" name="Freeform 203"/>
              <p:cNvSpPr>
                <a:spLocks/>
              </p:cNvSpPr>
              <p:nvPr/>
            </p:nvSpPr>
            <p:spPr bwMode="auto">
              <a:xfrm>
                <a:off x="4964468" y="2721473"/>
                <a:ext cx="37242" cy="19849"/>
              </a:xfrm>
              <a:custGeom>
                <a:avLst/>
                <a:gdLst/>
                <a:ahLst/>
                <a:cxnLst>
                  <a:cxn ang="0">
                    <a:pos x="8" y="6"/>
                  </a:cxn>
                  <a:cxn ang="0">
                    <a:pos x="16" y="4"/>
                  </a:cxn>
                  <a:cxn ang="0">
                    <a:pos x="24" y="4"/>
                  </a:cxn>
                  <a:cxn ang="0">
                    <a:pos x="30" y="0"/>
                  </a:cxn>
                  <a:cxn ang="0">
                    <a:pos x="22" y="8"/>
                  </a:cxn>
                  <a:cxn ang="0">
                    <a:pos x="18" y="12"/>
                  </a:cxn>
                  <a:cxn ang="0">
                    <a:pos x="12" y="16"/>
                  </a:cxn>
                  <a:cxn ang="0">
                    <a:pos x="4" y="16"/>
                  </a:cxn>
                  <a:cxn ang="0">
                    <a:pos x="0" y="12"/>
                  </a:cxn>
                  <a:cxn ang="0">
                    <a:pos x="0" y="6"/>
                  </a:cxn>
                  <a:cxn ang="0">
                    <a:pos x="8" y="6"/>
                  </a:cxn>
                </a:cxnLst>
                <a:rect l="0" t="0" r="r" b="b"/>
                <a:pathLst>
                  <a:path w="30" h="16">
                    <a:moveTo>
                      <a:pt x="8" y="6"/>
                    </a:moveTo>
                    <a:lnTo>
                      <a:pt x="16" y="4"/>
                    </a:lnTo>
                    <a:lnTo>
                      <a:pt x="24" y="4"/>
                    </a:lnTo>
                    <a:lnTo>
                      <a:pt x="30" y="0"/>
                    </a:lnTo>
                    <a:lnTo>
                      <a:pt x="22" y="8"/>
                    </a:lnTo>
                    <a:lnTo>
                      <a:pt x="18" y="12"/>
                    </a:lnTo>
                    <a:lnTo>
                      <a:pt x="12" y="16"/>
                    </a:lnTo>
                    <a:lnTo>
                      <a:pt x="4" y="16"/>
                    </a:lnTo>
                    <a:lnTo>
                      <a:pt x="0" y="12"/>
                    </a:lnTo>
                    <a:lnTo>
                      <a:pt x="0" y="6"/>
                    </a:lnTo>
                    <a:lnTo>
                      <a:pt x="8" y="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85" name="Freeform 204"/>
              <p:cNvSpPr>
                <a:spLocks/>
              </p:cNvSpPr>
              <p:nvPr/>
            </p:nvSpPr>
            <p:spPr bwMode="auto">
              <a:xfrm>
                <a:off x="4842812" y="2570125"/>
                <a:ext cx="362485" cy="138943"/>
              </a:xfrm>
              <a:custGeom>
                <a:avLst/>
                <a:gdLst/>
                <a:ahLst/>
                <a:cxnLst>
                  <a:cxn ang="0">
                    <a:pos x="0" y="46"/>
                  </a:cxn>
                  <a:cxn ang="0">
                    <a:pos x="6" y="34"/>
                  </a:cxn>
                  <a:cxn ang="0">
                    <a:pos x="26" y="34"/>
                  </a:cxn>
                  <a:cxn ang="0">
                    <a:pos x="46" y="34"/>
                  </a:cxn>
                  <a:cxn ang="0">
                    <a:pos x="52" y="26"/>
                  </a:cxn>
                  <a:cxn ang="0">
                    <a:pos x="52" y="22"/>
                  </a:cxn>
                  <a:cxn ang="0">
                    <a:pos x="46" y="16"/>
                  </a:cxn>
                  <a:cxn ang="0">
                    <a:pos x="82" y="18"/>
                  </a:cxn>
                  <a:cxn ang="0">
                    <a:pos x="110" y="0"/>
                  </a:cxn>
                  <a:cxn ang="0">
                    <a:pos x="146" y="12"/>
                  </a:cxn>
                  <a:cxn ang="0">
                    <a:pos x="160" y="16"/>
                  </a:cxn>
                  <a:cxn ang="0">
                    <a:pos x="182" y="22"/>
                  </a:cxn>
                  <a:cxn ang="0">
                    <a:pos x="218" y="22"/>
                  </a:cxn>
                  <a:cxn ang="0">
                    <a:pos x="242" y="10"/>
                  </a:cxn>
                  <a:cxn ang="0">
                    <a:pos x="252" y="14"/>
                  </a:cxn>
                  <a:cxn ang="0">
                    <a:pos x="262" y="10"/>
                  </a:cxn>
                  <a:cxn ang="0">
                    <a:pos x="274" y="20"/>
                  </a:cxn>
                  <a:cxn ang="0">
                    <a:pos x="274" y="42"/>
                  </a:cxn>
                  <a:cxn ang="0">
                    <a:pos x="292" y="46"/>
                  </a:cxn>
                  <a:cxn ang="0">
                    <a:pos x="282" y="52"/>
                  </a:cxn>
                  <a:cxn ang="0">
                    <a:pos x="286" y="68"/>
                  </a:cxn>
                  <a:cxn ang="0">
                    <a:pos x="292" y="88"/>
                  </a:cxn>
                  <a:cxn ang="0">
                    <a:pos x="282" y="90"/>
                  </a:cxn>
                  <a:cxn ang="0">
                    <a:pos x="252" y="92"/>
                  </a:cxn>
                  <a:cxn ang="0">
                    <a:pos x="214" y="100"/>
                  </a:cxn>
                  <a:cxn ang="0">
                    <a:pos x="190" y="96"/>
                  </a:cxn>
                  <a:cxn ang="0">
                    <a:pos x="182" y="100"/>
                  </a:cxn>
                  <a:cxn ang="0">
                    <a:pos x="164" y="96"/>
                  </a:cxn>
                  <a:cxn ang="0">
                    <a:pos x="154" y="112"/>
                  </a:cxn>
                  <a:cxn ang="0">
                    <a:pos x="156" y="96"/>
                  </a:cxn>
                  <a:cxn ang="0">
                    <a:pos x="146" y="100"/>
                  </a:cxn>
                  <a:cxn ang="0">
                    <a:pos x="128" y="100"/>
                  </a:cxn>
                  <a:cxn ang="0">
                    <a:pos x="110" y="110"/>
                  </a:cxn>
                  <a:cxn ang="0">
                    <a:pos x="92" y="104"/>
                  </a:cxn>
                  <a:cxn ang="0">
                    <a:pos x="72" y="96"/>
                  </a:cxn>
                  <a:cxn ang="0">
                    <a:pos x="68" y="104"/>
                  </a:cxn>
                  <a:cxn ang="0">
                    <a:pos x="50" y="108"/>
                  </a:cxn>
                  <a:cxn ang="0">
                    <a:pos x="34" y="96"/>
                  </a:cxn>
                  <a:cxn ang="0">
                    <a:pos x="16" y="84"/>
                  </a:cxn>
                  <a:cxn ang="0">
                    <a:pos x="6" y="74"/>
                  </a:cxn>
                  <a:cxn ang="0">
                    <a:pos x="14" y="62"/>
                  </a:cxn>
                  <a:cxn ang="0">
                    <a:pos x="10" y="48"/>
                  </a:cxn>
                </a:cxnLst>
                <a:rect l="0" t="0" r="r" b="b"/>
                <a:pathLst>
                  <a:path w="292" h="112">
                    <a:moveTo>
                      <a:pt x="10" y="48"/>
                    </a:moveTo>
                    <a:lnTo>
                      <a:pt x="0" y="46"/>
                    </a:lnTo>
                    <a:lnTo>
                      <a:pt x="0" y="42"/>
                    </a:lnTo>
                    <a:lnTo>
                      <a:pt x="6" y="34"/>
                    </a:lnTo>
                    <a:lnTo>
                      <a:pt x="12" y="32"/>
                    </a:lnTo>
                    <a:lnTo>
                      <a:pt x="26" y="34"/>
                    </a:lnTo>
                    <a:lnTo>
                      <a:pt x="38" y="34"/>
                    </a:lnTo>
                    <a:lnTo>
                      <a:pt x="46" y="34"/>
                    </a:lnTo>
                    <a:lnTo>
                      <a:pt x="46" y="28"/>
                    </a:lnTo>
                    <a:lnTo>
                      <a:pt x="52" y="26"/>
                    </a:lnTo>
                    <a:lnTo>
                      <a:pt x="58" y="26"/>
                    </a:lnTo>
                    <a:lnTo>
                      <a:pt x="52" y="22"/>
                    </a:lnTo>
                    <a:lnTo>
                      <a:pt x="46" y="22"/>
                    </a:lnTo>
                    <a:lnTo>
                      <a:pt x="46" y="16"/>
                    </a:lnTo>
                    <a:lnTo>
                      <a:pt x="68" y="18"/>
                    </a:lnTo>
                    <a:lnTo>
                      <a:pt x="82" y="18"/>
                    </a:lnTo>
                    <a:lnTo>
                      <a:pt x="90" y="10"/>
                    </a:lnTo>
                    <a:lnTo>
                      <a:pt x="110" y="0"/>
                    </a:lnTo>
                    <a:lnTo>
                      <a:pt x="140" y="0"/>
                    </a:lnTo>
                    <a:lnTo>
                      <a:pt x="146" y="12"/>
                    </a:lnTo>
                    <a:lnTo>
                      <a:pt x="154" y="10"/>
                    </a:lnTo>
                    <a:lnTo>
                      <a:pt x="160" y="16"/>
                    </a:lnTo>
                    <a:lnTo>
                      <a:pt x="168" y="18"/>
                    </a:lnTo>
                    <a:lnTo>
                      <a:pt x="182" y="22"/>
                    </a:lnTo>
                    <a:lnTo>
                      <a:pt x="200" y="22"/>
                    </a:lnTo>
                    <a:lnTo>
                      <a:pt x="218" y="22"/>
                    </a:lnTo>
                    <a:lnTo>
                      <a:pt x="234" y="18"/>
                    </a:lnTo>
                    <a:lnTo>
                      <a:pt x="242" y="10"/>
                    </a:lnTo>
                    <a:lnTo>
                      <a:pt x="248" y="12"/>
                    </a:lnTo>
                    <a:lnTo>
                      <a:pt x="252" y="14"/>
                    </a:lnTo>
                    <a:lnTo>
                      <a:pt x="254" y="8"/>
                    </a:lnTo>
                    <a:lnTo>
                      <a:pt x="262" y="10"/>
                    </a:lnTo>
                    <a:lnTo>
                      <a:pt x="268" y="16"/>
                    </a:lnTo>
                    <a:lnTo>
                      <a:pt x="274" y="20"/>
                    </a:lnTo>
                    <a:lnTo>
                      <a:pt x="274" y="30"/>
                    </a:lnTo>
                    <a:lnTo>
                      <a:pt x="274" y="42"/>
                    </a:lnTo>
                    <a:lnTo>
                      <a:pt x="286" y="42"/>
                    </a:lnTo>
                    <a:lnTo>
                      <a:pt x="292" y="46"/>
                    </a:lnTo>
                    <a:lnTo>
                      <a:pt x="284" y="48"/>
                    </a:lnTo>
                    <a:lnTo>
                      <a:pt x="282" y="52"/>
                    </a:lnTo>
                    <a:lnTo>
                      <a:pt x="284" y="60"/>
                    </a:lnTo>
                    <a:lnTo>
                      <a:pt x="286" y="68"/>
                    </a:lnTo>
                    <a:lnTo>
                      <a:pt x="288" y="78"/>
                    </a:lnTo>
                    <a:lnTo>
                      <a:pt x="292" y="88"/>
                    </a:lnTo>
                    <a:lnTo>
                      <a:pt x="290" y="92"/>
                    </a:lnTo>
                    <a:lnTo>
                      <a:pt x="282" y="90"/>
                    </a:lnTo>
                    <a:lnTo>
                      <a:pt x="262" y="86"/>
                    </a:lnTo>
                    <a:lnTo>
                      <a:pt x="252" y="92"/>
                    </a:lnTo>
                    <a:lnTo>
                      <a:pt x="226" y="92"/>
                    </a:lnTo>
                    <a:lnTo>
                      <a:pt x="214" y="100"/>
                    </a:lnTo>
                    <a:lnTo>
                      <a:pt x="196" y="102"/>
                    </a:lnTo>
                    <a:lnTo>
                      <a:pt x="190" y="96"/>
                    </a:lnTo>
                    <a:lnTo>
                      <a:pt x="184" y="96"/>
                    </a:lnTo>
                    <a:lnTo>
                      <a:pt x="182" y="100"/>
                    </a:lnTo>
                    <a:lnTo>
                      <a:pt x="170" y="100"/>
                    </a:lnTo>
                    <a:lnTo>
                      <a:pt x="164" y="96"/>
                    </a:lnTo>
                    <a:lnTo>
                      <a:pt x="162" y="104"/>
                    </a:lnTo>
                    <a:lnTo>
                      <a:pt x="154" y="112"/>
                    </a:lnTo>
                    <a:lnTo>
                      <a:pt x="152" y="104"/>
                    </a:lnTo>
                    <a:lnTo>
                      <a:pt x="156" y="96"/>
                    </a:lnTo>
                    <a:lnTo>
                      <a:pt x="150" y="96"/>
                    </a:lnTo>
                    <a:lnTo>
                      <a:pt x="146" y="100"/>
                    </a:lnTo>
                    <a:lnTo>
                      <a:pt x="132" y="98"/>
                    </a:lnTo>
                    <a:lnTo>
                      <a:pt x="128" y="100"/>
                    </a:lnTo>
                    <a:lnTo>
                      <a:pt x="120" y="108"/>
                    </a:lnTo>
                    <a:lnTo>
                      <a:pt x="110" y="110"/>
                    </a:lnTo>
                    <a:lnTo>
                      <a:pt x="100" y="110"/>
                    </a:lnTo>
                    <a:lnTo>
                      <a:pt x="92" y="104"/>
                    </a:lnTo>
                    <a:lnTo>
                      <a:pt x="80" y="100"/>
                    </a:lnTo>
                    <a:lnTo>
                      <a:pt x="72" y="96"/>
                    </a:lnTo>
                    <a:lnTo>
                      <a:pt x="66" y="98"/>
                    </a:lnTo>
                    <a:lnTo>
                      <a:pt x="68" y="104"/>
                    </a:lnTo>
                    <a:lnTo>
                      <a:pt x="66" y="108"/>
                    </a:lnTo>
                    <a:lnTo>
                      <a:pt x="50" y="108"/>
                    </a:lnTo>
                    <a:lnTo>
                      <a:pt x="40" y="100"/>
                    </a:lnTo>
                    <a:lnTo>
                      <a:pt x="34" y="96"/>
                    </a:lnTo>
                    <a:lnTo>
                      <a:pt x="20" y="92"/>
                    </a:lnTo>
                    <a:lnTo>
                      <a:pt x="16" y="84"/>
                    </a:lnTo>
                    <a:lnTo>
                      <a:pt x="16" y="78"/>
                    </a:lnTo>
                    <a:lnTo>
                      <a:pt x="6" y="74"/>
                    </a:lnTo>
                    <a:lnTo>
                      <a:pt x="10" y="68"/>
                    </a:lnTo>
                    <a:lnTo>
                      <a:pt x="14" y="62"/>
                    </a:lnTo>
                    <a:lnTo>
                      <a:pt x="12" y="54"/>
                    </a:lnTo>
                    <a:lnTo>
                      <a:pt x="10" y="48"/>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86" name="Freeform 205"/>
              <p:cNvSpPr>
                <a:spLocks/>
              </p:cNvSpPr>
              <p:nvPr/>
            </p:nvSpPr>
            <p:spPr bwMode="auto">
              <a:xfrm>
                <a:off x="5014124" y="2741323"/>
                <a:ext cx="34758" cy="34735"/>
              </a:xfrm>
              <a:custGeom>
                <a:avLst/>
                <a:gdLst/>
                <a:ahLst/>
                <a:cxnLst>
                  <a:cxn ang="0">
                    <a:pos x="16" y="2"/>
                  </a:cxn>
                  <a:cxn ang="0">
                    <a:pos x="24" y="0"/>
                  </a:cxn>
                  <a:cxn ang="0">
                    <a:pos x="28" y="4"/>
                  </a:cxn>
                  <a:cxn ang="0">
                    <a:pos x="24" y="10"/>
                  </a:cxn>
                  <a:cxn ang="0">
                    <a:pos x="18" y="14"/>
                  </a:cxn>
                  <a:cxn ang="0">
                    <a:pos x="16" y="20"/>
                  </a:cxn>
                  <a:cxn ang="0">
                    <a:pos x="10" y="24"/>
                  </a:cxn>
                  <a:cxn ang="0">
                    <a:pos x="6" y="28"/>
                  </a:cxn>
                  <a:cxn ang="0">
                    <a:pos x="0" y="26"/>
                  </a:cxn>
                  <a:cxn ang="0">
                    <a:pos x="6" y="18"/>
                  </a:cxn>
                  <a:cxn ang="0">
                    <a:pos x="12" y="8"/>
                  </a:cxn>
                  <a:cxn ang="0">
                    <a:pos x="16" y="2"/>
                  </a:cxn>
                </a:cxnLst>
                <a:rect l="0" t="0" r="r" b="b"/>
                <a:pathLst>
                  <a:path w="28" h="28">
                    <a:moveTo>
                      <a:pt x="16" y="2"/>
                    </a:moveTo>
                    <a:lnTo>
                      <a:pt x="24" y="0"/>
                    </a:lnTo>
                    <a:lnTo>
                      <a:pt x="28" y="4"/>
                    </a:lnTo>
                    <a:lnTo>
                      <a:pt x="24" y="10"/>
                    </a:lnTo>
                    <a:lnTo>
                      <a:pt x="18" y="14"/>
                    </a:lnTo>
                    <a:lnTo>
                      <a:pt x="16" y="20"/>
                    </a:lnTo>
                    <a:lnTo>
                      <a:pt x="10" y="24"/>
                    </a:lnTo>
                    <a:lnTo>
                      <a:pt x="6" y="28"/>
                    </a:lnTo>
                    <a:lnTo>
                      <a:pt x="0" y="26"/>
                    </a:lnTo>
                    <a:lnTo>
                      <a:pt x="6" y="18"/>
                    </a:lnTo>
                    <a:lnTo>
                      <a:pt x="12" y="8"/>
                    </a:lnTo>
                    <a:lnTo>
                      <a:pt x="16" y="2"/>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87" name="Freeform 206"/>
              <p:cNvSpPr>
                <a:spLocks/>
              </p:cNvSpPr>
              <p:nvPr/>
            </p:nvSpPr>
            <p:spPr bwMode="auto">
              <a:xfrm>
                <a:off x="5021572" y="2684257"/>
                <a:ext cx="134070" cy="106689"/>
              </a:xfrm>
              <a:custGeom>
                <a:avLst/>
                <a:gdLst/>
                <a:ahLst/>
                <a:cxnLst>
                  <a:cxn ang="0">
                    <a:pos x="10" y="48"/>
                  </a:cxn>
                  <a:cxn ang="0">
                    <a:pos x="8" y="32"/>
                  </a:cxn>
                  <a:cxn ang="0">
                    <a:pos x="8" y="24"/>
                  </a:cxn>
                  <a:cxn ang="0">
                    <a:pos x="10" y="20"/>
                  </a:cxn>
                  <a:cxn ang="0">
                    <a:pos x="18" y="12"/>
                  </a:cxn>
                  <a:cxn ang="0">
                    <a:pos x="20" y="4"/>
                  </a:cxn>
                  <a:cxn ang="0">
                    <a:pos x="26" y="8"/>
                  </a:cxn>
                  <a:cxn ang="0">
                    <a:pos x="38" y="8"/>
                  </a:cxn>
                  <a:cxn ang="0">
                    <a:pos x="40" y="4"/>
                  </a:cxn>
                  <a:cxn ang="0">
                    <a:pos x="46" y="4"/>
                  </a:cxn>
                  <a:cxn ang="0">
                    <a:pos x="52" y="10"/>
                  </a:cxn>
                  <a:cxn ang="0">
                    <a:pos x="70" y="8"/>
                  </a:cxn>
                  <a:cxn ang="0">
                    <a:pos x="82" y="0"/>
                  </a:cxn>
                  <a:cxn ang="0">
                    <a:pos x="108" y="0"/>
                  </a:cxn>
                  <a:cxn ang="0">
                    <a:pos x="108" y="4"/>
                  </a:cxn>
                  <a:cxn ang="0">
                    <a:pos x="94" y="14"/>
                  </a:cxn>
                  <a:cxn ang="0">
                    <a:pos x="90" y="46"/>
                  </a:cxn>
                  <a:cxn ang="0">
                    <a:pos x="54" y="68"/>
                  </a:cxn>
                  <a:cxn ang="0">
                    <a:pos x="28" y="84"/>
                  </a:cxn>
                  <a:cxn ang="0">
                    <a:pos x="20" y="86"/>
                  </a:cxn>
                  <a:cxn ang="0">
                    <a:pos x="12" y="82"/>
                  </a:cxn>
                  <a:cxn ang="0">
                    <a:pos x="6" y="80"/>
                  </a:cxn>
                  <a:cxn ang="0">
                    <a:pos x="2" y="78"/>
                  </a:cxn>
                  <a:cxn ang="0">
                    <a:pos x="0" y="74"/>
                  </a:cxn>
                  <a:cxn ang="0">
                    <a:pos x="10" y="66"/>
                  </a:cxn>
                  <a:cxn ang="0">
                    <a:pos x="12" y="60"/>
                  </a:cxn>
                  <a:cxn ang="0">
                    <a:pos x="18" y="56"/>
                  </a:cxn>
                  <a:cxn ang="0">
                    <a:pos x="22" y="50"/>
                  </a:cxn>
                  <a:cxn ang="0">
                    <a:pos x="18" y="46"/>
                  </a:cxn>
                  <a:cxn ang="0">
                    <a:pos x="10" y="48"/>
                  </a:cxn>
                </a:cxnLst>
                <a:rect l="0" t="0" r="r" b="b"/>
                <a:pathLst>
                  <a:path w="108" h="86">
                    <a:moveTo>
                      <a:pt x="10" y="48"/>
                    </a:moveTo>
                    <a:lnTo>
                      <a:pt x="8" y="32"/>
                    </a:lnTo>
                    <a:lnTo>
                      <a:pt x="8" y="24"/>
                    </a:lnTo>
                    <a:lnTo>
                      <a:pt x="10" y="20"/>
                    </a:lnTo>
                    <a:lnTo>
                      <a:pt x="18" y="12"/>
                    </a:lnTo>
                    <a:lnTo>
                      <a:pt x="20" y="4"/>
                    </a:lnTo>
                    <a:lnTo>
                      <a:pt x="26" y="8"/>
                    </a:lnTo>
                    <a:lnTo>
                      <a:pt x="38" y="8"/>
                    </a:lnTo>
                    <a:lnTo>
                      <a:pt x="40" y="4"/>
                    </a:lnTo>
                    <a:lnTo>
                      <a:pt x="46" y="4"/>
                    </a:lnTo>
                    <a:lnTo>
                      <a:pt x="52" y="10"/>
                    </a:lnTo>
                    <a:lnTo>
                      <a:pt x="70" y="8"/>
                    </a:lnTo>
                    <a:lnTo>
                      <a:pt x="82" y="0"/>
                    </a:lnTo>
                    <a:lnTo>
                      <a:pt x="108" y="0"/>
                    </a:lnTo>
                    <a:lnTo>
                      <a:pt x="108" y="4"/>
                    </a:lnTo>
                    <a:lnTo>
                      <a:pt x="94" y="14"/>
                    </a:lnTo>
                    <a:lnTo>
                      <a:pt x="90" y="46"/>
                    </a:lnTo>
                    <a:lnTo>
                      <a:pt x="54" y="68"/>
                    </a:lnTo>
                    <a:lnTo>
                      <a:pt x="28" y="84"/>
                    </a:lnTo>
                    <a:lnTo>
                      <a:pt x="20" y="86"/>
                    </a:lnTo>
                    <a:lnTo>
                      <a:pt x="12" y="82"/>
                    </a:lnTo>
                    <a:lnTo>
                      <a:pt x="6" y="80"/>
                    </a:lnTo>
                    <a:lnTo>
                      <a:pt x="2" y="78"/>
                    </a:lnTo>
                    <a:lnTo>
                      <a:pt x="0" y="74"/>
                    </a:lnTo>
                    <a:lnTo>
                      <a:pt x="10" y="66"/>
                    </a:lnTo>
                    <a:lnTo>
                      <a:pt x="12" y="60"/>
                    </a:lnTo>
                    <a:lnTo>
                      <a:pt x="18" y="56"/>
                    </a:lnTo>
                    <a:lnTo>
                      <a:pt x="22" y="50"/>
                    </a:lnTo>
                    <a:lnTo>
                      <a:pt x="18" y="46"/>
                    </a:lnTo>
                    <a:lnTo>
                      <a:pt x="10" y="48"/>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88" name="Freeform 207"/>
              <p:cNvSpPr>
                <a:spLocks/>
              </p:cNvSpPr>
              <p:nvPr/>
            </p:nvSpPr>
            <p:spPr bwMode="auto">
              <a:xfrm>
                <a:off x="4996745" y="2773578"/>
                <a:ext cx="29793" cy="79397"/>
              </a:xfrm>
              <a:custGeom>
                <a:avLst/>
                <a:gdLst/>
                <a:ahLst/>
                <a:cxnLst>
                  <a:cxn ang="0">
                    <a:pos x="16" y="14"/>
                  </a:cxn>
                  <a:cxn ang="0">
                    <a:pos x="22" y="14"/>
                  </a:cxn>
                  <a:cxn ang="0">
                    <a:pos x="24" y="8"/>
                  </a:cxn>
                  <a:cxn ang="0">
                    <a:pos x="22" y="6"/>
                  </a:cxn>
                  <a:cxn ang="0">
                    <a:pos x="20" y="2"/>
                  </a:cxn>
                  <a:cxn ang="0">
                    <a:pos x="14" y="0"/>
                  </a:cxn>
                  <a:cxn ang="0">
                    <a:pos x="14" y="6"/>
                  </a:cxn>
                  <a:cxn ang="0">
                    <a:pos x="12" y="14"/>
                  </a:cxn>
                  <a:cxn ang="0">
                    <a:pos x="10" y="20"/>
                  </a:cxn>
                  <a:cxn ang="0">
                    <a:pos x="6" y="26"/>
                  </a:cxn>
                  <a:cxn ang="0">
                    <a:pos x="4" y="30"/>
                  </a:cxn>
                  <a:cxn ang="0">
                    <a:pos x="0" y="36"/>
                  </a:cxn>
                  <a:cxn ang="0">
                    <a:pos x="2" y="40"/>
                  </a:cxn>
                  <a:cxn ang="0">
                    <a:pos x="6" y="48"/>
                  </a:cxn>
                  <a:cxn ang="0">
                    <a:pos x="10" y="58"/>
                  </a:cxn>
                  <a:cxn ang="0">
                    <a:pos x="12" y="64"/>
                  </a:cxn>
                  <a:cxn ang="0">
                    <a:pos x="18" y="52"/>
                  </a:cxn>
                  <a:cxn ang="0">
                    <a:pos x="20" y="42"/>
                  </a:cxn>
                  <a:cxn ang="0">
                    <a:pos x="20" y="30"/>
                  </a:cxn>
                  <a:cxn ang="0">
                    <a:pos x="16" y="30"/>
                  </a:cxn>
                  <a:cxn ang="0">
                    <a:pos x="14" y="18"/>
                  </a:cxn>
                  <a:cxn ang="0">
                    <a:pos x="16" y="14"/>
                  </a:cxn>
                </a:cxnLst>
                <a:rect l="0" t="0" r="r" b="b"/>
                <a:pathLst>
                  <a:path w="24" h="64">
                    <a:moveTo>
                      <a:pt x="16" y="14"/>
                    </a:moveTo>
                    <a:lnTo>
                      <a:pt x="22" y="14"/>
                    </a:lnTo>
                    <a:lnTo>
                      <a:pt x="24" y="8"/>
                    </a:lnTo>
                    <a:lnTo>
                      <a:pt x="22" y="6"/>
                    </a:lnTo>
                    <a:lnTo>
                      <a:pt x="20" y="2"/>
                    </a:lnTo>
                    <a:lnTo>
                      <a:pt x="14" y="0"/>
                    </a:lnTo>
                    <a:lnTo>
                      <a:pt x="14" y="6"/>
                    </a:lnTo>
                    <a:lnTo>
                      <a:pt x="12" y="14"/>
                    </a:lnTo>
                    <a:lnTo>
                      <a:pt x="10" y="20"/>
                    </a:lnTo>
                    <a:lnTo>
                      <a:pt x="6" y="26"/>
                    </a:lnTo>
                    <a:lnTo>
                      <a:pt x="4" y="30"/>
                    </a:lnTo>
                    <a:lnTo>
                      <a:pt x="0" y="36"/>
                    </a:lnTo>
                    <a:lnTo>
                      <a:pt x="2" y="40"/>
                    </a:lnTo>
                    <a:lnTo>
                      <a:pt x="6" y="48"/>
                    </a:lnTo>
                    <a:lnTo>
                      <a:pt x="10" y="58"/>
                    </a:lnTo>
                    <a:lnTo>
                      <a:pt x="12" y="64"/>
                    </a:lnTo>
                    <a:lnTo>
                      <a:pt x="18" y="52"/>
                    </a:lnTo>
                    <a:lnTo>
                      <a:pt x="20" y="42"/>
                    </a:lnTo>
                    <a:lnTo>
                      <a:pt x="20" y="30"/>
                    </a:lnTo>
                    <a:lnTo>
                      <a:pt x="16" y="30"/>
                    </a:lnTo>
                    <a:lnTo>
                      <a:pt x="14" y="18"/>
                    </a:lnTo>
                    <a:lnTo>
                      <a:pt x="16" y="14"/>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89" name="Freeform 208"/>
              <p:cNvSpPr>
                <a:spLocks/>
              </p:cNvSpPr>
              <p:nvPr/>
            </p:nvSpPr>
            <p:spPr bwMode="auto">
              <a:xfrm>
                <a:off x="5093572" y="2676814"/>
                <a:ext cx="176277" cy="183604"/>
              </a:xfrm>
              <a:custGeom>
                <a:avLst/>
                <a:gdLst/>
                <a:ahLst/>
                <a:cxnLst>
                  <a:cxn ang="0">
                    <a:pos x="90" y="2"/>
                  </a:cxn>
                  <a:cxn ang="0">
                    <a:pos x="94" y="10"/>
                  </a:cxn>
                  <a:cxn ang="0">
                    <a:pos x="106" y="28"/>
                  </a:cxn>
                  <a:cxn ang="0">
                    <a:pos x="114" y="30"/>
                  </a:cxn>
                  <a:cxn ang="0">
                    <a:pos x="110" y="36"/>
                  </a:cxn>
                  <a:cxn ang="0">
                    <a:pos x="112" y="44"/>
                  </a:cxn>
                  <a:cxn ang="0">
                    <a:pos x="106" y="48"/>
                  </a:cxn>
                  <a:cxn ang="0">
                    <a:pos x="100" y="62"/>
                  </a:cxn>
                  <a:cxn ang="0">
                    <a:pos x="112" y="74"/>
                  </a:cxn>
                  <a:cxn ang="0">
                    <a:pos x="118" y="84"/>
                  </a:cxn>
                  <a:cxn ang="0">
                    <a:pos x="132" y="90"/>
                  </a:cxn>
                  <a:cxn ang="0">
                    <a:pos x="140" y="98"/>
                  </a:cxn>
                  <a:cxn ang="0">
                    <a:pos x="136" y="112"/>
                  </a:cxn>
                  <a:cxn ang="0">
                    <a:pos x="142" y="124"/>
                  </a:cxn>
                  <a:cxn ang="0">
                    <a:pos x="140" y="130"/>
                  </a:cxn>
                  <a:cxn ang="0">
                    <a:pos x="132" y="132"/>
                  </a:cxn>
                  <a:cxn ang="0">
                    <a:pos x="122" y="140"/>
                  </a:cxn>
                  <a:cxn ang="0">
                    <a:pos x="122" y="148"/>
                  </a:cxn>
                  <a:cxn ang="0">
                    <a:pos x="90" y="148"/>
                  </a:cxn>
                  <a:cxn ang="0">
                    <a:pos x="76" y="136"/>
                  </a:cxn>
                  <a:cxn ang="0">
                    <a:pos x="68" y="136"/>
                  </a:cxn>
                  <a:cxn ang="0">
                    <a:pos x="58" y="120"/>
                  </a:cxn>
                  <a:cxn ang="0">
                    <a:pos x="22" y="100"/>
                  </a:cxn>
                  <a:cxn ang="0">
                    <a:pos x="2" y="96"/>
                  </a:cxn>
                  <a:cxn ang="0">
                    <a:pos x="0" y="72"/>
                  </a:cxn>
                  <a:cxn ang="0">
                    <a:pos x="32" y="52"/>
                  </a:cxn>
                  <a:cxn ang="0">
                    <a:pos x="36" y="20"/>
                  </a:cxn>
                  <a:cxn ang="0">
                    <a:pos x="50" y="10"/>
                  </a:cxn>
                  <a:cxn ang="0">
                    <a:pos x="50" y="6"/>
                  </a:cxn>
                  <a:cxn ang="0">
                    <a:pos x="60" y="0"/>
                  </a:cxn>
                  <a:cxn ang="0">
                    <a:pos x="88" y="6"/>
                  </a:cxn>
                  <a:cxn ang="0">
                    <a:pos x="90" y="2"/>
                  </a:cxn>
                </a:cxnLst>
                <a:rect l="0" t="0" r="r" b="b"/>
                <a:pathLst>
                  <a:path w="142" h="148">
                    <a:moveTo>
                      <a:pt x="90" y="2"/>
                    </a:moveTo>
                    <a:lnTo>
                      <a:pt x="94" y="10"/>
                    </a:lnTo>
                    <a:lnTo>
                      <a:pt x="106" y="28"/>
                    </a:lnTo>
                    <a:lnTo>
                      <a:pt x="114" y="30"/>
                    </a:lnTo>
                    <a:lnTo>
                      <a:pt x="110" y="36"/>
                    </a:lnTo>
                    <a:lnTo>
                      <a:pt x="112" y="44"/>
                    </a:lnTo>
                    <a:lnTo>
                      <a:pt x="106" y="48"/>
                    </a:lnTo>
                    <a:lnTo>
                      <a:pt x="100" y="62"/>
                    </a:lnTo>
                    <a:lnTo>
                      <a:pt x="112" y="74"/>
                    </a:lnTo>
                    <a:lnTo>
                      <a:pt x="118" y="84"/>
                    </a:lnTo>
                    <a:lnTo>
                      <a:pt x="132" y="90"/>
                    </a:lnTo>
                    <a:lnTo>
                      <a:pt x="140" y="98"/>
                    </a:lnTo>
                    <a:lnTo>
                      <a:pt x="136" y="112"/>
                    </a:lnTo>
                    <a:lnTo>
                      <a:pt x="142" y="124"/>
                    </a:lnTo>
                    <a:lnTo>
                      <a:pt x="140" y="130"/>
                    </a:lnTo>
                    <a:lnTo>
                      <a:pt x="132" y="132"/>
                    </a:lnTo>
                    <a:lnTo>
                      <a:pt x="122" y="140"/>
                    </a:lnTo>
                    <a:lnTo>
                      <a:pt x="122" y="148"/>
                    </a:lnTo>
                    <a:lnTo>
                      <a:pt x="90" y="148"/>
                    </a:lnTo>
                    <a:lnTo>
                      <a:pt x="76" y="136"/>
                    </a:lnTo>
                    <a:lnTo>
                      <a:pt x="68" y="136"/>
                    </a:lnTo>
                    <a:lnTo>
                      <a:pt x="58" y="120"/>
                    </a:lnTo>
                    <a:lnTo>
                      <a:pt x="22" y="100"/>
                    </a:lnTo>
                    <a:lnTo>
                      <a:pt x="2" y="96"/>
                    </a:lnTo>
                    <a:lnTo>
                      <a:pt x="0" y="72"/>
                    </a:lnTo>
                    <a:lnTo>
                      <a:pt x="32" y="52"/>
                    </a:lnTo>
                    <a:lnTo>
                      <a:pt x="36" y="20"/>
                    </a:lnTo>
                    <a:lnTo>
                      <a:pt x="50" y="10"/>
                    </a:lnTo>
                    <a:lnTo>
                      <a:pt x="50" y="6"/>
                    </a:lnTo>
                    <a:lnTo>
                      <a:pt x="60" y="0"/>
                    </a:lnTo>
                    <a:lnTo>
                      <a:pt x="88" y="6"/>
                    </a:lnTo>
                    <a:lnTo>
                      <a:pt x="90" y="2"/>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90" name="Freeform 209"/>
              <p:cNvSpPr>
                <a:spLocks/>
              </p:cNvSpPr>
              <p:nvPr/>
            </p:nvSpPr>
            <p:spPr bwMode="auto">
              <a:xfrm>
                <a:off x="5245022" y="2838087"/>
                <a:ext cx="34758" cy="34735"/>
              </a:xfrm>
              <a:custGeom>
                <a:avLst/>
                <a:gdLst/>
                <a:ahLst/>
                <a:cxnLst>
                  <a:cxn ang="0">
                    <a:pos x="28" y="4"/>
                  </a:cxn>
                  <a:cxn ang="0">
                    <a:pos x="18" y="0"/>
                  </a:cxn>
                  <a:cxn ang="0">
                    <a:pos x="14" y="0"/>
                  </a:cxn>
                  <a:cxn ang="0">
                    <a:pos x="10" y="2"/>
                  </a:cxn>
                  <a:cxn ang="0">
                    <a:pos x="0" y="10"/>
                  </a:cxn>
                  <a:cxn ang="0">
                    <a:pos x="0" y="18"/>
                  </a:cxn>
                  <a:cxn ang="0">
                    <a:pos x="10" y="20"/>
                  </a:cxn>
                  <a:cxn ang="0">
                    <a:pos x="18" y="28"/>
                  </a:cxn>
                  <a:cxn ang="0">
                    <a:pos x="26" y="28"/>
                  </a:cxn>
                  <a:cxn ang="0">
                    <a:pos x="22" y="18"/>
                  </a:cxn>
                  <a:cxn ang="0">
                    <a:pos x="22" y="12"/>
                  </a:cxn>
                  <a:cxn ang="0">
                    <a:pos x="28" y="4"/>
                  </a:cxn>
                </a:cxnLst>
                <a:rect l="0" t="0" r="r" b="b"/>
                <a:pathLst>
                  <a:path w="28" h="28">
                    <a:moveTo>
                      <a:pt x="28" y="4"/>
                    </a:moveTo>
                    <a:lnTo>
                      <a:pt x="18" y="0"/>
                    </a:lnTo>
                    <a:lnTo>
                      <a:pt x="14" y="0"/>
                    </a:lnTo>
                    <a:lnTo>
                      <a:pt x="10" y="2"/>
                    </a:lnTo>
                    <a:lnTo>
                      <a:pt x="0" y="10"/>
                    </a:lnTo>
                    <a:lnTo>
                      <a:pt x="0" y="18"/>
                    </a:lnTo>
                    <a:lnTo>
                      <a:pt x="10" y="20"/>
                    </a:lnTo>
                    <a:lnTo>
                      <a:pt x="18" y="28"/>
                    </a:lnTo>
                    <a:lnTo>
                      <a:pt x="26" y="28"/>
                    </a:lnTo>
                    <a:lnTo>
                      <a:pt x="22" y="18"/>
                    </a:lnTo>
                    <a:lnTo>
                      <a:pt x="22" y="12"/>
                    </a:lnTo>
                    <a:lnTo>
                      <a:pt x="28" y="4"/>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91" name="Freeform 210"/>
              <p:cNvSpPr>
                <a:spLocks/>
              </p:cNvSpPr>
              <p:nvPr/>
            </p:nvSpPr>
            <p:spPr bwMode="auto">
              <a:xfrm>
                <a:off x="5331920" y="2929889"/>
                <a:ext cx="104276" cy="69472"/>
              </a:xfrm>
              <a:custGeom>
                <a:avLst/>
                <a:gdLst/>
                <a:ahLst/>
                <a:cxnLst>
                  <a:cxn ang="0">
                    <a:pos x="0" y="24"/>
                  </a:cxn>
                  <a:cxn ang="0">
                    <a:pos x="8" y="34"/>
                  </a:cxn>
                  <a:cxn ang="0">
                    <a:pos x="22" y="50"/>
                  </a:cxn>
                  <a:cxn ang="0">
                    <a:pos x="48" y="56"/>
                  </a:cxn>
                  <a:cxn ang="0">
                    <a:pos x="66" y="56"/>
                  </a:cxn>
                  <a:cxn ang="0">
                    <a:pos x="84" y="24"/>
                  </a:cxn>
                  <a:cxn ang="0">
                    <a:pos x="82" y="10"/>
                  </a:cxn>
                  <a:cxn ang="0">
                    <a:pos x="80" y="2"/>
                  </a:cxn>
                  <a:cxn ang="0">
                    <a:pos x="76" y="0"/>
                  </a:cxn>
                  <a:cxn ang="0">
                    <a:pos x="68" y="10"/>
                  </a:cxn>
                  <a:cxn ang="0">
                    <a:pos x="58" y="18"/>
                  </a:cxn>
                  <a:cxn ang="0">
                    <a:pos x="50" y="28"/>
                  </a:cxn>
                  <a:cxn ang="0">
                    <a:pos x="42" y="30"/>
                  </a:cxn>
                  <a:cxn ang="0">
                    <a:pos x="32" y="26"/>
                  </a:cxn>
                  <a:cxn ang="0">
                    <a:pos x="26" y="30"/>
                  </a:cxn>
                  <a:cxn ang="0">
                    <a:pos x="22" y="32"/>
                  </a:cxn>
                  <a:cxn ang="0">
                    <a:pos x="14" y="30"/>
                  </a:cxn>
                  <a:cxn ang="0">
                    <a:pos x="8" y="24"/>
                  </a:cxn>
                  <a:cxn ang="0">
                    <a:pos x="4" y="20"/>
                  </a:cxn>
                  <a:cxn ang="0">
                    <a:pos x="0" y="24"/>
                  </a:cxn>
                </a:cxnLst>
                <a:rect l="0" t="0" r="r" b="b"/>
                <a:pathLst>
                  <a:path w="84" h="56">
                    <a:moveTo>
                      <a:pt x="0" y="24"/>
                    </a:moveTo>
                    <a:lnTo>
                      <a:pt x="8" y="34"/>
                    </a:lnTo>
                    <a:lnTo>
                      <a:pt x="22" y="50"/>
                    </a:lnTo>
                    <a:lnTo>
                      <a:pt x="48" y="56"/>
                    </a:lnTo>
                    <a:lnTo>
                      <a:pt x="66" y="56"/>
                    </a:lnTo>
                    <a:lnTo>
                      <a:pt x="84" y="24"/>
                    </a:lnTo>
                    <a:lnTo>
                      <a:pt x="82" y="10"/>
                    </a:lnTo>
                    <a:lnTo>
                      <a:pt x="80" y="2"/>
                    </a:lnTo>
                    <a:lnTo>
                      <a:pt x="76" y="0"/>
                    </a:lnTo>
                    <a:lnTo>
                      <a:pt x="68" y="10"/>
                    </a:lnTo>
                    <a:lnTo>
                      <a:pt x="58" y="18"/>
                    </a:lnTo>
                    <a:lnTo>
                      <a:pt x="50" y="28"/>
                    </a:lnTo>
                    <a:lnTo>
                      <a:pt x="42" y="30"/>
                    </a:lnTo>
                    <a:lnTo>
                      <a:pt x="32" y="26"/>
                    </a:lnTo>
                    <a:lnTo>
                      <a:pt x="26" y="30"/>
                    </a:lnTo>
                    <a:lnTo>
                      <a:pt x="22" y="32"/>
                    </a:lnTo>
                    <a:lnTo>
                      <a:pt x="14" y="30"/>
                    </a:lnTo>
                    <a:lnTo>
                      <a:pt x="8" y="24"/>
                    </a:lnTo>
                    <a:lnTo>
                      <a:pt x="4" y="20"/>
                    </a:lnTo>
                    <a:lnTo>
                      <a:pt x="0" y="24"/>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92" name="Freeform 211"/>
              <p:cNvSpPr>
                <a:spLocks/>
              </p:cNvSpPr>
              <p:nvPr/>
            </p:nvSpPr>
            <p:spPr bwMode="auto">
              <a:xfrm>
                <a:off x="5349299" y="2959663"/>
                <a:ext cx="153932" cy="161274"/>
              </a:xfrm>
              <a:custGeom>
                <a:avLst/>
                <a:gdLst/>
                <a:ahLst/>
                <a:cxnLst>
                  <a:cxn ang="0">
                    <a:pos x="52" y="30"/>
                  </a:cxn>
                  <a:cxn ang="0">
                    <a:pos x="70" y="0"/>
                  </a:cxn>
                  <a:cxn ang="0">
                    <a:pos x="82" y="8"/>
                  </a:cxn>
                  <a:cxn ang="0">
                    <a:pos x="90" y="14"/>
                  </a:cxn>
                  <a:cxn ang="0">
                    <a:pos x="102" y="16"/>
                  </a:cxn>
                  <a:cxn ang="0">
                    <a:pos x="124" y="36"/>
                  </a:cxn>
                  <a:cxn ang="0">
                    <a:pos x="116" y="50"/>
                  </a:cxn>
                  <a:cxn ang="0">
                    <a:pos x="104" y="64"/>
                  </a:cxn>
                  <a:cxn ang="0">
                    <a:pos x="98" y="66"/>
                  </a:cxn>
                  <a:cxn ang="0">
                    <a:pos x="86" y="70"/>
                  </a:cxn>
                  <a:cxn ang="0">
                    <a:pos x="88" y="80"/>
                  </a:cxn>
                  <a:cxn ang="0">
                    <a:pos x="90" y="90"/>
                  </a:cxn>
                  <a:cxn ang="0">
                    <a:pos x="80" y="92"/>
                  </a:cxn>
                  <a:cxn ang="0">
                    <a:pos x="72" y="98"/>
                  </a:cxn>
                  <a:cxn ang="0">
                    <a:pos x="68" y="104"/>
                  </a:cxn>
                  <a:cxn ang="0">
                    <a:pos x="68" y="110"/>
                  </a:cxn>
                  <a:cxn ang="0">
                    <a:pos x="54" y="112"/>
                  </a:cxn>
                  <a:cxn ang="0">
                    <a:pos x="52" y="118"/>
                  </a:cxn>
                  <a:cxn ang="0">
                    <a:pos x="46" y="128"/>
                  </a:cxn>
                  <a:cxn ang="0">
                    <a:pos x="26" y="126"/>
                  </a:cxn>
                  <a:cxn ang="0">
                    <a:pos x="16" y="130"/>
                  </a:cxn>
                  <a:cxn ang="0">
                    <a:pos x="0" y="94"/>
                  </a:cxn>
                  <a:cxn ang="0">
                    <a:pos x="12" y="84"/>
                  </a:cxn>
                  <a:cxn ang="0">
                    <a:pos x="48" y="72"/>
                  </a:cxn>
                  <a:cxn ang="0">
                    <a:pos x="56" y="54"/>
                  </a:cxn>
                  <a:cxn ang="0">
                    <a:pos x="56" y="40"/>
                  </a:cxn>
                  <a:cxn ang="0">
                    <a:pos x="52" y="30"/>
                  </a:cxn>
                </a:cxnLst>
                <a:rect l="0" t="0" r="r" b="b"/>
                <a:pathLst>
                  <a:path w="124" h="130">
                    <a:moveTo>
                      <a:pt x="52" y="30"/>
                    </a:moveTo>
                    <a:lnTo>
                      <a:pt x="70" y="0"/>
                    </a:lnTo>
                    <a:lnTo>
                      <a:pt x="82" y="8"/>
                    </a:lnTo>
                    <a:lnTo>
                      <a:pt x="90" y="14"/>
                    </a:lnTo>
                    <a:lnTo>
                      <a:pt x="102" y="16"/>
                    </a:lnTo>
                    <a:lnTo>
                      <a:pt x="124" y="36"/>
                    </a:lnTo>
                    <a:lnTo>
                      <a:pt x="116" y="50"/>
                    </a:lnTo>
                    <a:lnTo>
                      <a:pt x="104" y="64"/>
                    </a:lnTo>
                    <a:lnTo>
                      <a:pt x="98" y="66"/>
                    </a:lnTo>
                    <a:lnTo>
                      <a:pt x="86" y="70"/>
                    </a:lnTo>
                    <a:lnTo>
                      <a:pt x="88" y="80"/>
                    </a:lnTo>
                    <a:lnTo>
                      <a:pt x="90" y="90"/>
                    </a:lnTo>
                    <a:lnTo>
                      <a:pt x="80" y="92"/>
                    </a:lnTo>
                    <a:lnTo>
                      <a:pt x="72" y="98"/>
                    </a:lnTo>
                    <a:lnTo>
                      <a:pt x="68" y="104"/>
                    </a:lnTo>
                    <a:lnTo>
                      <a:pt x="68" y="110"/>
                    </a:lnTo>
                    <a:lnTo>
                      <a:pt x="54" y="112"/>
                    </a:lnTo>
                    <a:lnTo>
                      <a:pt x="52" y="118"/>
                    </a:lnTo>
                    <a:lnTo>
                      <a:pt x="46" y="128"/>
                    </a:lnTo>
                    <a:lnTo>
                      <a:pt x="26" y="126"/>
                    </a:lnTo>
                    <a:lnTo>
                      <a:pt x="16" y="130"/>
                    </a:lnTo>
                    <a:lnTo>
                      <a:pt x="0" y="94"/>
                    </a:lnTo>
                    <a:lnTo>
                      <a:pt x="12" y="84"/>
                    </a:lnTo>
                    <a:lnTo>
                      <a:pt x="48" y="72"/>
                    </a:lnTo>
                    <a:lnTo>
                      <a:pt x="56" y="54"/>
                    </a:lnTo>
                    <a:lnTo>
                      <a:pt x="56" y="40"/>
                    </a:lnTo>
                    <a:lnTo>
                      <a:pt x="52" y="3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93" name="Freeform 212"/>
              <p:cNvSpPr>
                <a:spLocks/>
              </p:cNvSpPr>
              <p:nvPr/>
            </p:nvSpPr>
            <p:spPr bwMode="auto">
              <a:xfrm>
                <a:off x="5168056" y="3076276"/>
                <a:ext cx="201105" cy="124057"/>
              </a:xfrm>
              <a:custGeom>
                <a:avLst/>
                <a:gdLst/>
                <a:ahLst/>
                <a:cxnLst>
                  <a:cxn ang="0">
                    <a:pos x="50" y="86"/>
                  </a:cxn>
                  <a:cxn ang="0">
                    <a:pos x="42" y="92"/>
                  </a:cxn>
                  <a:cxn ang="0">
                    <a:pos x="36" y="100"/>
                  </a:cxn>
                  <a:cxn ang="0">
                    <a:pos x="16" y="100"/>
                  </a:cxn>
                  <a:cxn ang="0">
                    <a:pos x="8" y="96"/>
                  </a:cxn>
                  <a:cxn ang="0">
                    <a:pos x="0" y="66"/>
                  </a:cxn>
                  <a:cxn ang="0">
                    <a:pos x="0" y="42"/>
                  </a:cxn>
                  <a:cxn ang="0">
                    <a:pos x="8" y="24"/>
                  </a:cxn>
                  <a:cxn ang="0">
                    <a:pos x="42" y="22"/>
                  </a:cxn>
                  <a:cxn ang="0">
                    <a:pos x="72" y="28"/>
                  </a:cxn>
                  <a:cxn ang="0">
                    <a:pos x="98" y="4"/>
                  </a:cxn>
                  <a:cxn ang="0">
                    <a:pos x="128" y="0"/>
                  </a:cxn>
                  <a:cxn ang="0">
                    <a:pos x="146" y="0"/>
                  </a:cxn>
                  <a:cxn ang="0">
                    <a:pos x="162" y="36"/>
                  </a:cxn>
                  <a:cxn ang="0">
                    <a:pos x="150" y="42"/>
                  </a:cxn>
                  <a:cxn ang="0">
                    <a:pos x="142" y="48"/>
                  </a:cxn>
                  <a:cxn ang="0">
                    <a:pos x="142" y="56"/>
                  </a:cxn>
                  <a:cxn ang="0">
                    <a:pos x="136" y="60"/>
                  </a:cxn>
                  <a:cxn ang="0">
                    <a:pos x="114" y="66"/>
                  </a:cxn>
                  <a:cxn ang="0">
                    <a:pos x="104" y="68"/>
                  </a:cxn>
                  <a:cxn ang="0">
                    <a:pos x="96" y="80"/>
                  </a:cxn>
                  <a:cxn ang="0">
                    <a:pos x="78" y="78"/>
                  </a:cxn>
                  <a:cxn ang="0">
                    <a:pos x="70" y="88"/>
                  </a:cxn>
                  <a:cxn ang="0">
                    <a:pos x="56" y="88"/>
                  </a:cxn>
                  <a:cxn ang="0">
                    <a:pos x="50" y="86"/>
                  </a:cxn>
                </a:cxnLst>
                <a:rect l="0" t="0" r="r" b="b"/>
                <a:pathLst>
                  <a:path w="162" h="100">
                    <a:moveTo>
                      <a:pt x="50" y="86"/>
                    </a:moveTo>
                    <a:lnTo>
                      <a:pt x="42" y="92"/>
                    </a:lnTo>
                    <a:lnTo>
                      <a:pt x="36" y="100"/>
                    </a:lnTo>
                    <a:lnTo>
                      <a:pt x="16" y="100"/>
                    </a:lnTo>
                    <a:lnTo>
                      <a:pt x="8" y="96"/>
                    </a:lnTo>
                    <a:lnTo>
                      <a:pt x="0" y="66"/>
                    </a:lnTo>
                    <a:lnTo>
                      <a:pt x="0" y="42"/>
                    </a:lnTo>
                    <a:lnTo>
                      <a:pt x="8" y="24"/>
                    </a:lnTo>
                    <a:lnTo>
                      <a:pt x="42" y="22"/>
                    </a:lnTo>
                    <a:lnTo>
                      <a:pt x="72" y="28"/>
                    </a:lnTo>
                    <a:lnTo>
                      <a:pt x="98" y="4"/>
                    </a:lnTo>
                    <a:lnTo>
                      <a:pt x="128" y="0"/>
                    </a:lnTo>
                    <a:lnTo>
                      <a:pt x="146" y="0"/>
                    </a:lnTo>
                    <a:lnTo>
                      <a:pt x="162" y="36"/>
                    </a:lnTo>
                    <a:lnTo>
                      <a:pt x="150" y="42"/>
                    </a:lnTo>
                    <a:lnTo>
                      <a:pt x="142" y="48"/>
                    </a:lnTo>
                    <a:lnTo>
                      <a:pt x="142" y="56"/>
                    </a:lnTo>
                    <a:lnTo>
                      <a:pt x="136" y="60"/>
                    </a:lnTo>
                    <a:lnTo>
                      <a:pt x="114" y="66"/>
                    </a:lnTo>
                    <a:lnTo>
                      <a:pt x="104" y="68"/>
                    </a:lnTo>
                    <a:lnTo>
                      <a:pt x="96" y="80"/>
                    </a:lnTo>
                    <a:lnTo>
                      <a:pt x="78" y="78"/>
                    </a:lnTo>
                    <a:lnTo>
                      <a:pt x="70" y="88"/>
                    </a:lnTo>
                    <a:lnTo>
                      <a:pt x="56" y="88"/>
                    </a:lnTo>
                    <a:lnTo>
                      <a:pt x="50" y="8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94" name="Freeform 213"/>
              <p:cNvSpPr>
                <a:spLocks/>
              </p:cNvSpPr>
              <p:nvPr/>
            </p:nvSpPr>
            <p:spPr bwMode="auto">
              <a:xfrm>
                <a:off x="5192884" y="2624710"/>
                <a:ext cx="379865" cy="320066"/>
              </a:xfrm>
              <a:custGeom>
                <a:avLst/>
                <a:gdLst/>
                <a:ahLst/>
                <a:cxnLst>
                  <a:cxn ang="0">
                    <a:pos x="80" y="38"/>
                  </a:cxn>
                  <a:cxn ang="0">
                    <a:pos x="112" y="56"/>
                  </a:cxn>
                  <a:cxn ang="0">
                    <a:pos x="156" y="48"/>
                  </a:cxn>
                  <a:cxn ang="0">
                    <a:pos x="204" y="28"/>
                  </a:cxn>
                  <a:cxn ang="0">
                    <a:pos x="256" y="52"/>
                  </a:cxn>
                  <a:cxn ang="0">
                    <a:pos x="274" y="78"/>
                  </a:cxn>
                  <a:cxn ang="0">
                    <a:pos x="262" y="126"/>
                  </a:cxn>
                  <a:cxn ang="0">
                    <a:pos x="282" y="150"/>
                  </a:cxn>
                  <a:cxn ang="0">
                    <a:pos x="266" y="176"/>
                  </a:cxn>
                  <a:cxn ang="0">
                    <a:pos x="286" y="202"/>
                  </a:cxn>
                  <a:cxn ang="0">
                    <a:pos x="298" y="224"/>
                  </a:cxn>
                  <a:cxn ang="0">
                    <a:pos x="306" y="232"/>
                  </a:cxn>
                  <a:cxn ang="0">
                    <a:pos x="278" y="242"/>
                  </a:cxn>
                  <a:cxn ang="0">
                    <a:pos x="236" y="254"/>
                  </a:cxn>
                  <a:cxn ang="0">
                    <a:pos x="206" y="230"/>
                  </a:cxn>
                  <a:cxn ang="0">
                    <a:pos x="188" y="224"/>
                  </a:cxn>
                  <a:cxn ang="0">
                    <a:pos x="164" y="234"/>
                  </a:cxn>
                  <a:cxn ang="0">
                    <a:pos x="118" y="206"/>
                  </a:cxn>
                  <a:cxn ang="0">
                    <a:pos x="98" y="176"/>
                  </a:cxn>
                  <a:cxn ang="0">
                    <a:pos x="70" y="176"/>
                  </a:cxn>
                  <a:cxn ang="0">
                    <a:pos x="62" y="166"/>
                  </a:cxn>
                  <a:cxn ang="0">
                    <a:pos x="60" y="140"/>
                  </a:cxn>
                  <a:cxn ang="0">
                    <a:pos x="38" y="126"/>
                  </a:cxn>
                  <a:cxn ang="0">
                    <a:pos x="26" y="90"/>
                  </a:cxn>
                  <a:cxn ang="0">
                    <a:pos x="30" y="78"/>
                  </a:cxn>
                  <a:cxn ang="0">
                    <a:pos x="26" y="70"/>
                  </a:cxn>
                  <a:cxn ang="0">
                    <a:pos x="10" y="44"/>
                  </a:cxn>
                  <a:cxn ang="0">
                    <a:pos x="4" y="24"/>
                  </a:cxn>
                  <a:cxn ang="0">
                    <a:pos x="0" y="8"/>
                  </a:cxn>
                  <a:cxn ang="0">
                    <a:pos x="10" y="2"/>
                  </a:cxn>
                  <a:cxn ang="0">
                    <a:pos x="32" y="18"/>
                  </a:cxn>
                  <a:cxn ang="0">
                    <a:pos x="42" y="14"/>
                  </a:cxn>
                  <a:cxn ang="0">
                    <a:pos x="60" y="0"/>
                  </a:cxn>
                  <a:cxn ang="0">
                    <a:pos x="64" y="10"/>
                  </a:cxn>
                  <a:cxn ang="0">
                    <a:pos x="62" y="18"/>
                  </a:cxn>
                  <a:cxn ang="0">
                    <a:pos x="76" y="24"/>
                  </a:cxn>
                </a:cxnLst>
                <a:rect l="0" t="0" r="r" b="b"/>
                <a:pathLst>
                  <a:path w="306" h="258">
                    <a:moveTo>
                      <a:pt x="76" y="24"/>
                    </a:moveTo>
                    <a:lnTo>
                      <a:pt x="80" y="38"/>
                    </a:lnTo>
                    <a:lnTo>
                      <a:pt x="100" y="48"/>
                    </a:lnTo>
                    <a:lnTo>
                      <a:pt x="112" y="56"/>
                    </a:lnTo>
                    <a:lnTo>
                      <a:pt x="142" y="56"/>
                    </a:lnTo>
                    <a:lnTo>
                      <a:pt x="156" y="48"/>
                    </a:lnTo>
                    <a:lnTo>
                      <a:pt x="178" y="32"/>
                    </a:lnTo>
                    <a:lnTo>
                      <a:pt x="204" y="28"/>
                    </a:lnTo>
                    <a:lnTo>
                      <a:pt x="226" y="36"/>
                    </a:lnTo>
                    <a:lnTo>
                      <a:pt x="256" y="52"/>
                    </a:lnTo>
                    <a:lnTo>
                      <a:pt x="272" y="56"/>
                    </a:lnTo>
                    <a:lnTo>
                      <a:pt x="274" y="78"/>
                    </a:lnTo>
                    <a:lnTo>
                      <a:pt x="264" y="98"/>
                    </a:lnTo>
                    <a:lnTo>
                      <a:pt x="262" y="126"/>
                    </a:lnTo>
                    <a:lnTo>
                      <a:pt x="268" y="150"/>
                    </a:lnTo>
                    <a:lnTo>
                      <a:pt x="282" y="150"/>
                    </a:lnTo>
                    <a:lnTo>
                      <a:pt x="280" y="162"/>
                    </a:lnTo>
                    <a:lnTo>
                      <a:pt x="266" y="176"/>
                    </a:lnTo>
                    <a:lnTo>
                      <a:pt x="272" y="186"/>
                    </a:lnTo>
                    <a:lnTo>
                      <a:pt x="286" y="202"/>
                    </a:lnTo>
                    <a:lnTo>
                      <a:pt x="298" y="212"/>
                    </a:lnTo>
                    <a:lnTo>
                      <a:pt x="298" y="224"/>
                    </a:lnTo>
                    <a:lnTo>
                      <a:pt x="306" y="224"/>
                    </a:lnTo>
                    <a:lnTo>
                      <a:pt x="306" y="232"/>
                    </a:lnTo>
                    <a:lnTo>
                      <a:pt x="292" y="234"/>
                    </a:lnTo>
                    <a:lnTo>
                      <a:pt x="278" y="242"/>
                    </a:lnTo>
                    <a:lnTo>
                      <a:pt x="278" y="258"/>
                    </a:lnTo>
                    <a:lnTo>
                      <a:pt x="236" y="254"/>
                    </a:lnTo>
                    <a:lnTo>
                      <a:pt x="208" y="246"/>
                    </a:lnTo>
                    <a:lnTo>
                      <a:pt x="206" y="230"/>
                    </a:lnTo>
                    <a:lnTo>
                      <a:pt x="196" y="222"/>
                    </a:lnTo>
                    <a:lnTo>
                      <a:pt x="188" y="224"/>
                    </a:lnTo>
                    <a:lnTo>
                      <a:pt x="178" y="232"/>
                    </a:lnTo>
                    <a:lnTo>
                      <a:pt x="164" y="234"/>
                    </a:lnTo>
                    <a:lnTo>
                      <a:pt x="138" y="224"/>
                    </a:lnTo>
                    <a:lnTo>
                      <a:pt x="118" y="206"/>
                    </a:lnTo>
                    <a:lnTo>
                      <a:pt x="104" y="188"/>
                    </a:lnTo>
                    <a:lnTo>
                      <a:pt x="98" y="176"/>
                    </a:lnTo>
                    <a:lnTo>
                      <a:pt x="80" y="172"/>
                    </a:lnTo>
                    <a:lnTo>
                      <a:pt x="70" y="176"/>
                    </a:lnTo>
                    <a:lnTo>
                      <a:pt x="60" y="172"/>
                    </a:lnTo>
                    <a:lnTo>
                      <a:pt x="62" y="166"/>
                    </a:lnTo>
                    <a:lnTo>
                      <a:pt x="56" y="154"/>
                    </a:lnTo>
                    <a:lnTo>
                      <a:pt x="60" y="140"/>
                    </a:lnTo>
                    <a:lnTo>
                      <a:pt x="48" y="130"/>
                    </a:lnTo>
                    <a:lnTo>
                      <a:pt x="38" y="126"/>
                    </a:lnTo>
                    <a:lnTo>
                      <a:pt x="20" y="104"/>
                    </a:lnTo>
                    <a:lnTo>
                      <a:pt x="26" y="90"/>
                    </a:lnTo>
                    <a:lnTo>
                      <a:pt x="32" y="86"/>
                    </a:lnTo>
                    <a:lnTo>
                      <a:pt x="30" y="78"/>
                    </a:lnTo>
                    <a:lnTo>
                      <a:pt x="34" y="72"/>
                    </a:lnTo>
                    <a:lnTo>
                      <a:pt x="26" y="70"/>
                    </a:lnTo>
                    <a:lnTo>
                      <a:pt x="16" y="54"/>
                    </a:lnTo>
                    <a:lnTo>
                      <a:pt x="10" y="44"/>
                    </a:lnTo>
                    <a:lnTo>
                      <a:pt x="6" y="34"/>
                    </a:lnTo>
                    <a:lnTo>
                      <a:pt x="4" y="24"/>
                    </a:lnTo>
                    <a:lnTo>
                      <a:pt x="2" y="16"/>
                    </a:lnTo>
                    <a:lnTo>
                      <a:pt x="0" y="8"/>
                    </a:lnTo>
                    <a:lnTo>
                      <a:pt x="2" y="4"/>
                    </a:lnTo>
                    <a:lnTo>
                      <a:pt x="10" y="2"/>
                    </a:lnTo>
                    <a:lnTo>
                      <a:pt x="24" y="14"/>
                    </a:lnTo>
                    <a:lnTo>
                      <a:pt x="32" y="18"/>
                    </a:lnTo>
                    <a:lnTo>
                      <a:pt x="34" y="12"/>
                    </a:lnTo>
                    <a:lnTo>
                      <a:pt x="42" y="14"/>
                    </a:lnTo>
                    <a:lnTo>
                      <a:pt x="48" y="10"/>
                    </a:lnTo>
                    <a:lnTo>
                      <a:pt x="60" y="0"/>
                    </a:lnTo>
                    <a:lnTo>
                      <a:pt x="64" y="2"/>
                    </a:lnTo>
                    <a:lnTo>
                      <a:pt x="64" y="10"/>
                    </a:lnTo>
                    <a:lnTo>
                      <a:pt x="68" y="16"/>
                    </a:lnTo>
                    <a:lnTo>
                      <a:pt x="62" y="18"/>
                    </a:lnTo>
                    <a:lnTo>
                      <a:pt x="68" y="24"/>
                    </a:lnTo>
                    <a:lnTo>
                      <a:pt x="76" y="24"/>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95" name="Freeform 216"/>
              <p:cNvSpPr>
                <a:spLocks/>
              </p:cNvSpPr>
              <p:nvPr/>
            </p:nvSpPr>
            <p:spPr bwMode="auto">
              <a:xfrm>
                <a:off x="5011641" y="2766134"/>
                <a:ext cx="84414" cy="94283"/>
              </a:xfrm>
              <a:custGeom>
                <a:avLst/>
                <a:gdLst/>
                <a:ahLst/>
                <a:cxnLst>
                  <a:cxn ang="0">
                    <a:pos x="66" y="0"/>
                  </a:cxn>
                  <a:cxn ang="0">
                    <a:pos x="68" y="24"/>
                  </a:cxn>
                  <a:cxn ang="0">
                    <a:pos x="66" y="30"/>
                  </a:cxn>
                  <a:cxn ang="0">
                    <a:pos x="38" y="34"/>
                  </a:cxn>
                  <a:cxn ang="0">
                    <a:pos x="50" y="50"/>
                  </a:cxn>
                  <a:cxn ang="0">
                    <a:pos x="44" y="56"/>
                  </a:cxn>
                  <a:cxn ang="0">
                    <a:pos x="42" y="62"/>
                  </a:cxn>
                  <a:cxn ang="0">
                    <a:pos x="30" y="64"/>
                  </a:cxn>
                  <a:cxn ang="0">
                    <a:pos x="24" y="72"/>
                  </a:cxn>
                  <a:cxn ang="0">
                    <a:pos x="20" y="76"/>
                  </a:cxn>
                  <a:cxn ang="0">
                    <a:pos x="0" y="70"/>
                  </a:cxn>
                  <a:cxn ang="0">
                    <a:pos x="6" y="58"/>
                  </a:cxn>
                  <a:cxn ang="0">
                    <a:pos x="8" y="48"/>
                  </a:cxn>
                  <a:cxn ang="0">
                    <a:pos x="8" y="36"/>
                  </a:cxn>
                  <a:cxn ang="0">
                    <a:pos x="10" y="28"/>
                  </a:cxn>
                  <a:cxn ang="0">
                    <a:pos x="10" y="20"/>
                  </a:cxn>
                  <a:cxn ang="0">
                    <a:pos x="12" y="14"/>
                  </a:cxn>
                  <a:cxn ang="0">
                    <a:pos x="16" y="16"/>
                  </a:cxn>
                  <a:cxn ang="0">
                    <a:pos x="20" y="16"/>
                  </a:cxn>
                  <a:cxn ang="0">
                    <a:pos x="28" y="20"/>
                  </a:cxn>
                  <a:cxn ang="0">
                    <a:pos x="36" y="18"/>
                  </a:cxn>
                  <a:cxn ang="0">
                    <a:pos x="66" y="0"/>
                  </a:cxn>
                </a:cxnLst>
                <a:rect l="0" t="0" r="r" b="b"/>
                <a:pathLst>
                  <a:path w="68" h="76">
                    <a:moveTo>
                      <a:pt x="66" y="0"/>
                    </a:moveTo>
                    <a:lnTo>
                      <a:pt x="68" y="24"/>
                    </a:lnTo>
                    <a:lnTo>
                      <a:pt x="66" y="30"/>
                    </a:lnTo>
                    <a:lnTo>
                      <a:pt x="38" y="34"/>
                    </a:lnTo>
                    <a:lnTo>
                      <a:pt x="50" y="50"/>
                    </a:lnTo>
                    <a:lnTo>
                      <a:pt x="44" y="56"/>
                    </a:lnTo>
                    <a:lnTo>
                      <a:pt x="42" y="62"/>
                    </a:lnTo>
                    <a:lnTo>
                      <a:pt x="30" y="64"/>
                    </a:lnTo>
                    <a:lnTo>
                      <a:pt x="24" y="72"/>
                    </a:lnTo>
                    <a:lnTo>
                      <a:pt x="20" y="76"/>
                    </a:lnTo>
                    <a:lnTo>
                      <a:pt x="0" y="70"/>
                    </a:lnTo>
                    <a:lnTo>
                      <a:pt x="6" y="58"/>
                    </a:lnTo>
                    <a:lnTo>
                      <a:pt x="8" y="48"/>
                    </a:lnTo>
                    <a:lnTo>
                      <a:pt x="8" y="36"/>
                    </a:lnTo>
                    <a:lnTo>
                      <a:pt x="10" y="28"/>
                    </a:lnTo>
                    <a:lnTo>
                      <a:pt x="10" y="20"/>
                    </a:lnTo>
                    <a:lnTo>
                      <a:pt x="12" y="14"/>
                    </a:lnTo>
                    <a:lnTo>
                      <a:pt x="16" y="16"/>
                    </a:lnTo>
                    <a:lnTo>
                      <a:pt x="20" y="16"/>
                    </a:lnTo>
                    <a:lnTo>
                      <a:pt x="28" y="20"/>
                    </a:lnTo>
                    <a:lnTo>
                      <a:pt x="36" y="18"/>
                    </a:lnTo>
                    <a:lnTo>
                      <a:pt x="66"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96" name="Freeform 217"/>
              <p:cNvSpPr>
                <a:spLocks/>
              </p:cNvSpPr>
              <p:nvPr/>
            </p:nvSpPr>
            <p:spPr bwMode="auto">
              <a:xfrm>
                <a:off x="5009158" y="2795908"/>
                <a:ext cx="409658" cy="332472"/>
              </a:xfrm>
              <a:custGeom>
                <a:avLst/>
                <a:gdLst/>
                <a:ahLst/>
                <a:cxnLst>
                  <a:cxn ang="0">
                    <a:pos x="0" y="68"/>
                  </a:cxn>
                  <a:cxn ang="0">
                    <a:pos x="4" y="46"/>
                  </a:cxn>
                  <a:cxn ang="0">
                    <a:pos x="22" y="52"/>
                  </a:cxn>
                  <a:cxn ang="0">
                    <a:pos x="26" y="48"/>
                  </a:cxn>
                  <a:cxn ang="0">
                    <a:pos x="32" y="40"/>
                  </a:cxn>
                  <a:cxn ang="0">
                    <a:pos x="44" y="38"/>
                  </a:cxn>
                  <a:cxn ang="0">
                    <a:pos x="46" y="32"/>
                  </a:cxn>
                  <a:cxn ang="0">
                    <a:pos x="52" y="26"/>
                  </a:cxn>
                  <a:cxn ang="0">
                    <a:pos x="40" y="10"/>
                  </a:cxn>
                  <a:cxn ang="0">
                    <a:pos x="68" y="6"/>
                  </a:cxn>
                  <a:cxn ang="0">
                    <a:pos x="70" y="0"/>
                  </a:cxn>
                  <a:cxn ang="0">
                    <a:pos x="90" y="4"/>
                  </a:cxn>
                  <a:cxn ang="0">
                    <a:pos x="126" y="24"/>
                  </a:cxn>
                  <a:cxn ang="0">
                    <a:pos x="134" y="36"/>
                  </a:cxn>
                  <a:cxn ang="0">
                    <a:pos x="136" y="40"/>
                  </a:cxn>
                  <a:cxn ang="0">
                    <a:pos x="144" y="42"/>
                  </a:cxn>
                  <a:cxn ang="0">
                    <a:pos x="158" y="52"/>
                  </a:cxn>
                  <a:cxn ang="0">
                    <a:pos x="174" y="52"/>
                  </a:cxn>
                  <a:cxn ang="0">
                    <a:pos x="190" y="52"/>
                  </a:cxn>
                  <a:cxn ang="0">
                    <a:pos x="200" y="54"/>
                  </a:cxn>
                  <a:cxn ang="0">
                    <a:pos x="208" y="62"/>
                  </a:cxn>
                  <a:cxn ang="0">
                    <a:pos x="216" y="62"/>
                  </a:cxn>
                  <a:cxn ang="0">
                    <a:pos x="226" y="82"/>
                  </a:cxn>
                  <a:cxn ang="0">
                    <a:pos x="234" y="88"/>
                  </a:cxn>
                  <a:cxn ang="0">
                    <a:pos x="242" y="96"/>
                  </a:cxn>
                  <a:cxn ang="0">
                    <a:pos x="244" y="110"/>
                  </a:cxn>
                  <a:cxn ang="0">
                    <a:pos x="248" y="118"/>
                  </a:cxn>
                  <a:cxn ang="0">
                    <a:pos x="256" y="128"/>
                  </a:cxn>
                  <a:cxn ang="0">
                    <a:pos x="260" y="132"/>
                  </a:cxn>
                  <a:cxn ang="0">
                    <a:pos x="282" y="158"/>
                  </a:cxn>
                  <a:cxn ang="0">
                    <a:pos x="290" y="160"/>
                  </a:cxn>
                  <a:cxn ang="0">
                    <a:pos x="302" y="164"/>
                  </a:cxn>
                  <a:cxn ang="0">
                    <a:pos x="308" y="166"/>
                  </a:cxn>
                  <a:cxn ang="0">
                    <a:pos x="326" y="164"/>
                  </a:cxn>
                  <a:cxn ang="0">
                    <a:pos x="330" y="172"/>
                  </a:cxn>
                  <a:cxn ang="0">
                    <a:pos x="330" y="186"/>
                  </a:cxn>
                  <a:cxn ang="0">
                    <a:pos x="322" y="204"/>
                  </a:cxn>
                  <a:cxn ang="0">
                    <a:pos x="306" y="208"/>
                  </a:cxn>
                  <a:cxn ang="0">
                    <a:pos x="290" y="216"/>
                  </a:cxn>
                  <a:cxn ang="0">
                    <a:pos x="274" y="226"/>
                  </a:cxn>
                  <a:cxn ang="0">
                    <a:pos x="258" y="224"/>
                  </a:cxn>
                  <a:cxn ang="0">
                    <a:pos x="226" y="230"/>
                  </a:cxn>
                  <a:cxn ang="0">
                    <a:pos x="200" y="254"/>
                  </a:cxn>
                  <a:cxn ang="0">
                    <a:pos x="170" y="248"/>
                  </a:cxn>
                  <a:cxn ang="0">
                    <a:pos x="136" y="250"/>
                  </a:cxn>
                  <a:cxn ang="0">
                    <a:pos x="128" y="268"/>
                  </a:cxn>
                  <a:cxn ang="0">
                    <a:pos x="120" y="250"/>
                  </a:cxn>
                  <a:cxn ang="0">
                    <a:pos x="106" y="232"/>
                  </a:cxn>
                  <a:cxn ang="0">
                    <a:pos x="96" y="212"/>
                  </a:cxn>
                  <a:cxn ang="0">
                    <a:pos x="88" y="202"/>
                  </a:cxn>
                  <a:cxn ang="0">
                    <a:pos x="76" y="200"/>
                  </a:cxn>
                  <a:cxn ang="0">
                    <a:pos x="68" y="184"/>
                  </a:cxn>
                  <a:cxn ang="0">
                    <a:pos x="68" y="160"/>
                  </a:cxn>
                  <a:cxn ang="0">
                    <a:pos x="56" y="142"/>
                  </a:cxn>
                  <a:cxn ang="0">
                    <a:pos x="42" y="136"/>
                  </a:cxn>
                  <a:cxn ang="0">
                    <a:pos x="38" y="126"/>
                  </a:cxn>
                  <a:cxn ang="0">
                    <a:pos x="38" y="114"/>
                  </a:cxn>
                  <a:cxn ang="0">
                    <a:pos x="18" y="90"/>
                  </a:cxn>
                  <a:cxn ang="0">
                    <a:pos x="8" y="70"/>
                  </a:cxn>
                  <a:cxn ang="0">
                    <a:pos x="0" y="68"/>
                  </a:cxn>
                </a:cxnLst>
                <a:rect l="0" t="0" r="r" b="b"/>
                <a:pathLst>
                  <a:path w="330" h="268">
                    <a:moveTo>
                      <a:pt x="0" y="68"/>
                    </a:moveTo>
                    <a:lnTo>
                      <a:pt x="4" y="46"/>
                    </a:lnTo>
                    <a:lnTo>
                      <a:pt x="22" y="52"/>
                    </a:lnTo>
                    <a:lnTo>
                      <a:pt x="26" y="48"/>
                    </a:lnTo>
                    <a:lnTo>
                      <a:pt x="32" y="40"/>
                    </a:lnTo>
                    <a:lnTo>
                      <a:pt x="44" y="38"/>
                    </a:lnTo>
                    <a:lnTo>
                      <a:pt x="46" y="32"/>
                    </a:lnTo>
                    <a:lnTo>
                      <a:pt x="52" y="26"/>
                    </a:lnTo>
                    <a:lnTo>
                      <a:pt x="40" y="10"/>
                    </a:lnTo>
                    <a:lnTo>
                      <a:pt x="68" y="6"/>
                    </a:lnTo>
                    <a:lnTo>
                      <a:pt x="70" y="0"/>
                    </a:lnTo>
                    <a:lnTo>
                      <a:pt x="90" y="4"/>
                    </a:lnTo>
                    <a:lnTo>
                      <a:pt x="126" y="24"/>
                    </a:lnTo>
                    <a:lnTo>
                      <a:pt x="134" y="36"/>
                    </a:lnTo>
                    <a:lnTo>
                      <a:pt x="136" y="40"/>
                    </a:lnTo>
                    <a:lnTo>
                      <a:pt x="144" y="42"/>
                    </a:lnTo>
                    <a:lnTo>
                      <a:pt x="158" y="52"/>
                    </a:lnTo>
                    <a:lnTo>
                      <a:pt x="174" y="52"/>
                    </a:lnTo>
                    <a:lnTo>
                      <a:pt x="190" y="52"/>
                    </a:lnTo>
                    <a:lnTo>
                      <a:pt x="200" y="54"/>
                    </a:lnTo>
                    <a:lnTo>
                      <a:pt x="208" y="62"/>
                    </a:lnTo>
                    <a:lnTo>
                      <a:pt x="216" y="62"/>
                    </a:lnTo>
                    <a:lnTo>
                      <a:pt x="226" y="82"/>
                    </a:lnTo>
                    <a:lnTo>
                      <a:pt x="234" y="88"/>
                    </a:lnTo>
                    <a:lnTo>
                      <a:pt x="242" y="96"/>
                    </a:lnTo>
                    <a:lnTo>
                      <a:pt x="244" y="110"/>
                    </a:lnTo>
                    <a:lnTo>
                      <a:pt x="248" y="118"/>
                    </a:lnTo>
                    <a:lnTo>
                      <a:pt x="256" y="128"/>
                    </a:lnTo>
                    <a:lnTo>
                      <a:pt x="260" y="132"/>
                    </a:lnTo>
                    <a:lnTo>
                      <a:pt x="282" y="158"/>
                    </a:lnTo>
                    <a:lnTo>
                      <a:pt x="290" y="160"/>
                    </a:lnTo>
                    <a:lnTo>
                      <a:pt x="302" y="164"/>
                    </a:lnTo>
                    <a:lnTo>
                      <a:pt x="308" y="166"/>
                    </a:lnTo>
                    <a:lnTo>
                      <a:pt x="326" y="164"/>
                    </a:lnTo>
                    <a:lnTo>
                      <a:pt x="330" y="172"/>
                    </a:lnTo>
                    <a:lnTo>
                      <a:pt x="330" y="186"/>
                    </a:lnTo>
                    <a:lnTo>
                      <a:pt x="322" y="204"/>
                    </a:lnTo>
                    <a:lnTo>
                      <a:pt x="306" y="208"/>
                    </a:lnTo>
                    <a:lnTo>
                      <a:pt x="290" y="216"/>
                    </a:lnTo>
                    <a:lnTo>
                      <a:pt x="274" y="226"/>
                    </a:lnTo>
                    <a:lnTo>
                      <a:pt x="258" y="224"/>
                    </a:lnTo>
                    <a:lnTo>
                      <a:pt x="226" y="230"/>
                    </a:lnTo>
                    <a:lnTo>
                      <a:pt x="200" y="254"/>
                    </a:lnTo>
                    <a:lnTo>
                      <a:pt x="170" y="248"/>
                    </a:lnTo>
                    <a:lnTo>
                      <a:pt x="136" y="250"/>
                    </a:lnTo>
                    <a:lnTo>
                      <a:pt x="128" y="268"/>
                    </a:lnTo>
                    <a:lnTo>
                      <a:pt x="120" y="250"/>
                    </a:lnTo>
                    <a:lnTo>
                      <a:pt x="106" y="232"/>
                    </a:lnTo>
                    <a:lnTo>
                      <a:pt x="96" y="212"/>
                    </a:lnTo>
                    <a:lnTo>
                      <a:pt x="88" y="202"/>
                    </a:lnTo>
                    <a:lnTo>
                      <a:pt x="76" y="200"/>
                    </a:lnTo>
                    <a:lnTo>
                      <a:pt x="68" y="184"/>
                    </a:lnTo>
                    <a:lnTo>
                      <a:pt x="68" y="160"/>
                    </a:lnTo>
                    <a:lnTo>
                      <a:pt x="56" y="142"/>
                    </a:lnTo>
                    <a:lnTo>
                      <a:pt x="42" y="136"/>
                    </a:lnTo>
                    <a:lnTo>
                      <a:pt x="38" y="126"/>
                    </a:lnTo>
                    <a:lnTo>
                      <a:pt x="38" y="114"/>
                    </a:lnTo>
                    <a:lnTo>
                      <a:pt x="18" y="90"/>
                    </a:lnTo>
                    <a:lnTo>
                      <a:pt x="8" y="70"/>
                    </a:lnTo>
                    <a:lnTo>
                      <a:pt x="0" y="68"/>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97" name="Freeform 218"/>
              <p:cNvSpPr>
                <a:spLocks/>
              </p:cNvSpPr>
              <p:nvPr/>
            </p:nvSpPr>
            <p:spPr bwMode="auto">
              <a:xfrm>
                <a:off x="5014124" y="2790946"/>
                <a:ext cx="9931" cy="19849"/>
              </a:xfrm>
              <a:custGeom>
                <a:avLst/>
                <a:gdLst/>
                <a:ahLst/>
                <a:cxnLst>
                  <a:cxn ang="0">
                    <a:pos x="8" y="0"/>
                  </a:cxn>
                  <a:cxn ang="0">
                    <a:pos x="2" y="0"/>
                  </a:cxn>
                  <a:cxn ang="0">
                    <a:pos x="0" y="4"/>
                  </a:cxn>
                  <a:cxn ang="0">
                    <a:pos x="0" y="10"/>
                  </a:cxn>
                  <a:cxn ang="0">
                    <a:pos x="2" y="16"/>
                  </a:cxn>
                  <a:cxn ang="0">
                    <a:pos x="6" y="16"/>
                  </a:cxn>
                  <a:cxn ang="0">
                    <a:pos x="8" y="8"/>
                  </a:cxn>
                  <a:cxn ang="0">
                    <a:pos x="8" y="2"/>
                  </a:cxn>
                  <a:cxn ang="0">
                    <a:pos x="8" y="0"/>
                  </a:cxn>
                </a:cxnLst>
                <a:rect l="0" t="0" r="r" b="b"/>
                <a:pathLst>
                  <a:path w="8" h="16">
                    <a:moveTo>
                      <a:pt x="8" y="0"/>
                    </a:moveTo>
                    <a:lnTo>
                      <a:pt x="2" y="0"/>
                    </a:lnTo>
                    <a:lnTo>
                      <a:pt x="0" y="4"/>
                    </a:lnTo>
                    <a:lnTo>
                      <a:pt x="0" y="10"/>
                    </a:lnTo>
                    <a:lnTo>
                      <a:pt x="2" y="16"/>
                    </a:lnTo>
                    <a:lnTo>
                      <a:pt x="6" y="16"/>
                    </a:lnTo>
                    <a:lnTo>
                      <a:pt x="8" y="8"/>
                    </a:lnTo>
                    <a:lnTo>
                      <a:pt x="8" y="2"/>
                    </a:lnTo>
                    <a:lnTo>
                      <a:pt x="8"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98" name="Freeform 219"/>
              <p:cNvSpPr>
                <a:spLocks/>
              </p:cNvSpPr>
              <p:nvPr/>
            </p:nvSpPr>
            <p:spPr bwMode="auto">
              <a:xfrm>
                <a:off x="5326953" y="2927408"/>
                <a:ext cx="12414" cy="32254"/>
              </a:xfrm>
              <a:custGeom>
                <a:avLst/>
                <a:gdLst/>
                <a:ahLst/>
                <a:cxnLst>
                  <a:cxn ang="0">
                    <a:pos x="0" y="22"/>
                  </a:cxn>
                  <a:cxn ang="0">
                    <a:pos x="0" y="10"/>
                  </a:cxn>
                  <a:cxn ang="0">
                    <a:pos x="4" y="0"/>
                  </a:cxn>
                  <a:cxn ang="0">
                    <a:pos x="8" y="0"/>
                  </a:cxn>
                  <a:cxn ang="0">
                    <a:pos x="10" y="8"/>
                  </a:cxn>
                  <a:cxn ang="0">
                    <a:pos x="10" y="14"/>
                  </a:cxn>
                  <a:cxn ang="0">
                    <a:pos x="8" y="22"/>
                  </a:cxn>
                  <a:cxn ang="0">
                    <a:pos x="4" y="26"/>
                  </a:cxn>
                  <a:cxn ang="0">
                    <a:pos x="0" y="22"/>
                  </a:cxn>
                </a:cxnLst>
                <a:rect l="0" t="0" r="r" b="b"/>
                <a:pathLst>
                  <a:path w="10" h="26">
                    <a:moveTo>
                      <a:pt x="0" y="22"/>
                    </a:moveTo>
                    <a:lnTo>
                      <a:pt x="0" y="10"/>
                    </a:lnTo>
                    <a:lnTo>
                      <a:pt x="4" y="0"/>
                    </a:lnTo>
                    <a:lnTo>
                      <a:pt x="8" y="0"/>
                    </a:lnTo>
                    <a:lnTo>
                      <a:pt x="10" y="8"/>
                    </a:lnTo>
                    <a:lnTo>
                      <a:pt x="10" y="14"/>
                    </a:lnTo>
                    <a:lnTo>
                      <a:pt x="8" y="22"/>
                    </a:lnTo>
                    <a:lnTo>
                      <a:pt x="4" y="26"/>
                    </a:lnTo>
                    <a:lnTo>
                      <a:pt x="0" y="22"/>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99" name="Freeform 220"/>
              <p:cNvSpPr>
                <a:spLocks/>
              </p:cNvSpPr>
              <p:nvPr/>
            </p:nvSpPr>
            <p:spPr bwMode="auto">
              <a:xfrm>
                <a:off x="5317024" y="2917483"/>
                <a:ext cx="9931" cy="14887"/>
              </a:xfrm>
              <a:custGeom>
                <a:avLst/>
                <a:gdLst/>
                <a:ahLst/>
                <a:cxnLst>
                  <a:cxn ang="0">
                    <a:pos x="0" y="0"/>
                  </a:cxn>
                  <a:cxn ang="0">
                    <a:pos x="8" y="2"/>
                  </a:cxn>
                  <a:cxn ang="0">
                    <a:pos x="4" y="12"/>
                  </a:cxn>
                  <a:cxn ang="0">
                    <a:pos x="0" y="0"/>
                  </a:cxn>
                </a:cxnLst>
                <a:rect l="0" t="0" r="r" b="b"/>
                <a:pathLst>
                  <a:path w="8" h="12">
                    <a:moveTo>
                      <a:pt x="0" y="0"/>
                    </a:moveTo>
                    <a:lnTo>
                      <a:pt x="8" y="2"/>
                    </a:lnTo>
                    <a:lnTo>
                      <a:pt x="4" y="12"/>
                    </a:lnTo>
                    <a:lnTo>
                      <a:pt x="0"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00" name="Freeform 221"/>
              <p:cNvSpPr>
                <a:spLocks/>
              </p:cNvSpPr>
              <p:nvPr/>
            </p:nvSpPr>
            <p:spPr bwMode="auto">
              <a:xfrm>
                <a:off x="6342409" y="3160635"/>
                <a:ext cx="99311" cy="84358"/>
              </a:xfrm>
              <a:custGeom>
                <a:avLst/>
                <a:gdLst/>
                <a:ahLst/>
                <a:cxnLst>
                  <a:cxn ang="0">
                    <a:pos x="40" y="66"/>
                  </a:cxn>
                  <a:cxn ang="0">
                    <a:pos x="34" y="66"/>
                  </a:cxn>
                  <a:cxn ang="0">
                    <a:pos x="32" y="68"/>
                  </a:cxn>
                  <a:cxn ang="0">
                    <a:pos x="18" y="64"/>
                  </a:cxn>
                  <a:cxn ang="0">
                    <a:pos x="12" y="54"/>
                  </a:cxn>
                  <a:cxn ang="0">
                    <a:pos x="8" y="44"/>
                  </a:cxn>
                  <a:cxn ang="0">
                    <a:pos x="0" y="24"/>
                  </a:cxn>
                  <a:cxn ang="0">
                    <a:pos x="0" y="18"/>
                  </a:cxn>
                  <a:cxn ang="0">
                    <a:pos x="8" y="4"/>
                  </a:cxn>
                  <a:cxn ang="0">
                    <a:pos x="48" y="2"/>
                  </a:cxn>
                  <a:cxn ang="0">
                    <a:pos x="48" y="8"/>
                  </a:cxn>
                  <a:cxn ang="0">
                    <a:pos x="58" y="8"/>
                  </a:cxn>
                  <a:cxn ang="0">
                    <a:pos x="62" y="0"/>
                  </a:cxn>
                  <a:cxn ang="0">
                    <a:pos x="66" y="2"/>
                  </a:cxn>
                  <a:cxn ang="0">
                    <a:pos x="68" y="6"/>
                  </a:cxn>
                  <a:cxn ang="0">
                    <a:pos x="80" y="6"/>
                  </a:cxn>
                  <a:cxn ang="0">
                    <a:pos x="80" y="16"/>
                  </a:cxn>
                  <a:cxn ang="0">
                    <a:pos x="76" y="26"/>
                  </a:cxn>
                  <a:cxn ang="0">
                    <a:pos x="70" y="38"/>
                  </a:cxn>
                  <a:cxn ang="0">
                    <a:pos x="64" y="46"/>
                  </a:cxn>
                  <a:cxn ang="0">
                    <a:pos x="54" y="50"/>
                  </a:cxn>
                  <a:cxn ang="0">
                    <a:pos x="54" y="58"/>
                  </a:cxn>
                  <a:cxn ang="0">
                    <a:pos x="44" y="62"/>
                  </a:cxn>
                  <a:cxn ang="0">
                    <a:pos x="40" y="66"/>
                  </a:cxn>
                </a:cxnLst>
                <a:rect l="0" t="0" r="r" b="b"/>
                <a:pathLst>
                  <a:path w="80" h="68">
                    <a:moveTo>
                      <a:pt x="40" y="66"/>
                    </a:moveTo>
                    <a:lnTo>
                      <a:pt x="34" y="66"/>
                    </a:lnTo>
                    <a:lnTo>
                      <a:pt x="32" y="68"/>
                    </a:lnTo>
                    <a:lnTo>
                      <a:pt x="18" y="64"/>
                    </a:lnTo>
                    <a:lnTo>
                      <a:pt x="12" y="54"/>
                    </a:lnTo>
                    <a:lnTo>
                      <a:pt x="8" y="44"/>
                    </a:lnTo>
                    <a:lnTo>
                      <a:pt x="0" y="24"/>
                    </a:lnTo>
                    <a:lnTo>
                      <a:pt x="0" y="18"/>
                    </a:lnTo>
                    <a:lnTo>
                      <a:pt x="8" y="4"/>
                    </a:lnTo>
                    <a:lnTo>
                      <a:pt x="48" y="2"/>
                    </a:lnTo>
                    <a:lnTo>
                      <a:pt x="48" y="8"/>
                    </a:lnTo>
                    <a:lnTo>
                      <a:pt x="58" y="8"/>
                    </a:lnTo>
                    <a:lnTo>
                      <a:pt x="62" y="0"/>
                    </a:lnTo>
                    <a:lnTo>
                      <a:pt x="66" y="2"/>
                    </a:lnTo>
                    <a:lnTo>
                      <a:pt x="68" y="6"/>
                    </a:lnTo>
                    <a:lnTo>
                      <a:pt x="80" y="6"/>
                    </a:lnTo>
                    <a:lnTo>
                      <a:pt x="80" y="16"/>
                    </a:lnTo>
                    <a:lnTo>
                      <a:pt x="76" y="26"/>
                    </a:lnTo>
                    <a:lnTo>
                      <a:pt x="70" y="38"/>
                    </a:lnTo>
                    <a:lnTo>
                      <a:pt x="64" y="46"/>
                    </a:lnTo>
                    <a:lnTo>
                      <a:pt x="54" y="50"/>
                    </a:lnTo>
                    <a:lnTo>
                      <a:pt x="54" y="58"/>
                    </a:lnTo>
                    <a:lnTo>
                      <a:pt x="44" y="62"/>
                    </a:lnTo>
                    <a:lnTo>
                      <a:pt x="40" y="6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01" name="Freeform 222"/>
              <p:cNvSpPr>
                <a:spLocks/>
              </p:cNvSpPr>
              <p:nvPr/>
            </p:nvSpPr>
            <p:spPr bwMode="auto">
              <a:xfrm>
                <a:off x="6339927" y="2989436"/>
                <a:ext cx="139036" cy="290293"/>
              </a:xfrm>
              <a:custGeom>
                <a:avLst/>
                <a:gdLst/>
                <a:ahLst/>
                <a:cxnLst>
                  <a:cxn ang="0">
                    <a:pos x="42" y="204"/>
                  </a:cxn>
                  <a:cxn ang="0">
                    <a:pos x="44" y="206"/>
                  </a:cxn>
                  <a:cxn ang="0">
                    <a:pos x="44" y="208"/>
                  </a:cxn>
                  <a:cxn ang="0">
                    <a:pos x="44" y="214"/>
                  </a:cxn>
                  <a:cxn ang="0">
                    <a:pos x="42" y="214"/>
                  </a:cxn>
                  <a:cxn ang="0">
                    <a:pos x="40" y="234"/>
                  </a:cxn>
                  <a:cxn ang="0">
                    <a:pos x="52" y="226"/>
                  </a:cxn>
                  <a:cxn ang="0">
                    <a:pos x="66" y="218"/>
                  </a:cxn>
                  <a:cxn ang="0">
                    <a:pos x="66" y="210"/>
                  </a:cxn>
                  <a:cxn ang="0">
                    <a:pos x="70" y="204"/>
                  </a:cxn>
                  <a:cxn ang="0">
                    <a:pos x="82" y="206"/>
                  </a:cxn>
                  <a:cxn ang="0">
                    <a:pos x="94" y="202"/>
                  </a:cxn>
                  <a:cxn ang="0">
                    <a:pos x="108" y="190"/>
                  </a:cxn>
                  <a:cxn ang="0">
                    <a:pos x="112" y="172"/>
                  </a:cxn>
                  <a:cxn ang="0">
                    <a:pos x="108" y="152"/>
                  </a:cxn>
                  <a:cxn ang="0">
                    <a:pos x="104" y="138"/>
                  </a:cxn>
                  <a:cxn ang="0">
                    <a:pos x="100" y="122"/>
                  </a:cxn>
                  <a:cxn ang="0">
                    <a:pos x="60" y="78"/>
                  </a:cxn>
                  <a:cxn ang="0">
                    <a:pos x="54" y="70"/>
                  </a:cxn>
                  <a:cxn ang="0">
                    <a:pos x="62" y="50"/>
                  </a:cxn>
                  <a:cxn ang="0">
                    <a:pos x="74" y="34"/>
                  </a:cxn>
                  <a:cxn ang="0">
                    <a:pos x="82" y="32"/>
                  </a:cxn>
                  <a:cxn ang="0">
                    <a:pos x="80" y="24"/>
                  </a:cxn>
                  <a:cxn ang="0">
                    <a:pos x="70" y="20"/>
                  </a:cxn>
                  <a:cxn ang="0">
                    <a:pos x="68" y="6"/>
                  </a:cxn>
                  <a:cxn ang="0">
                    <a:pos x="58" y="4"/>
                  </a:cxn>
                  <a:cxn ang="0">
                    <a:pos x="50" y="0"/>
                  </a:cxn>
                  <a:cxn ang="0">
                    <a:pos x="44" y="0"/>
                  </a:cxn>
                  <a:cxn ang="0">
                    <a:pos x="34" y="6"/>
                  </a:cxn>
                  <a:cxn ang="0">
                    <a:pos x="2" y="8"/>
                  </a:cxn>
                  <a:cxn ang="0">
                    <a:pos x="0" y="14"/>
                  </a:cxn>
                  <a:cxn ang="0">
                    <a:pos x="10" y="24"/>
                  </a:cxn>
                  <a:cxn ang="0">
                    <a:pos x="12" y="38"/>
                  </a:cxn>
                  <a:cxn ang="0">
                    <a:pos x="34" y="36"/>
                  </a:cxn>
                  <a:cxn ang="0">
                    <a:pos x="40" y="46"/>
                  </a:cxn>
                  <a:cxn ang="0">
                    <a:pos x="42" y="56"/>
                  </a:cxn>
                  <a:cxn ang="0">
                    <a:pos x="28" y="56"/>
                  </a:cxn>
                  <a:cxn ang="0">
                    <a:pos x="26" y="66"/>
                  </a:cxn>
                  <a:cxn ang="0">
                    <a:pos x="34" y="70"/>
                  </a:cxn>
                  <a:cxn ang="0">
                    <a:pos x="62" y="96"/>
                  </a:cxn>
                  <a:cxn ang="0">
                    <a:pos x="80" y="116"/>
                  </a:cxn>
                  <a:cxn ang="0">
                    <a:pos x="84" y="130"/>
                  </a:cxn>
                  <a:cxn ang="0">
                    <a:pos x="82" y="144"/>
                  </a:cxn>
                  <a:cxn ang="0">
                    <a:pos x="82" y="152"/>
                  </a:cxn>
                  <a:cxn ang="0">
                    <a:pos x="78" y="164"/>
                  </a:cxn>
                  <a:cxn ang="0">
                    <a:pos x="72" y="176"/>
                  </a:cxn>
                  <a:cxn ang="0">
                    <a:pos x="66" y="184"/>
                  </a:cxn>
                  <a:cxn ang="0">
                    <a:pos x="56" y="188"/>
                  </a:cxn>
                  <a:cxn ang="0">
                    <a:pos x="56" y="196"/>
                  </a:cxn>
                  <a:cxn ang="0">
                    <a:pos x="46" y="200"/>
                  </a:cxn>
                  <a:cxn ang="0">
                    <a:pos x="42" y="204"/>
                  </a:cxn>
                </a:cxnLst>
                <a:rect l="0" t="0" r="r" b="b"/>
                <a:pathLst>
                  <a:path w="112" h="234">
                    <a:moveTo>
                      <a:pt x="42" y="204"/>
                    </a:moveTo>
                    <a:lnTo>
                      <a:pt x="44" y="206"/>
                    </a:lnTo>
                    <a:lnTo>
                      <a:pt x="44" y="208"/>
                    </a:lnTo>
                    <a:lnTo>
                      <a:pt x="44" y="214"/>
                    </a:lnTo>
                    <a:lnTo>
                      <a:pt x="42" y="214"/>
                    </a:lnTo>
                    <a:lnTo>
                      <a:pt x="40" y="234"/>
                    </a:lnTo>
                    <a:lnTo>
                      <a:pt x="52" y="226"/>
                    </a:lnTo>
                    <a:lnTo>
                      <a:pt x="66" y="218"/>
                    </a:lnTo>
                    <a:lnTo>
                      <a:pt x="66" y="210"/>
                    </a:lnTo>
                    <a:lnTo>
                      <a:pt x="70" y="204"/>
                    </a:lnTo>
                    <a:lnTo>
                      <a:pt x="82" y="206"/>
                    </a:lnTo>
                    <a:lnTo>
                      <a:pt x="94" y="202"/>
                    </a:lnTo>
                    <a:lnTo>
                      <a:pt x="108" y="190"/>
                    </a:lnTo>
                    <a:lnTo>
                      <a:pt x="112" y="172"/>
                    </a:lnTo>
                    <a:lnTo>
                      <a:pt x="108" y="152"/>
                    </a:lnTo>
                    <a:lnTo>
                      <a:pt x="104" y="138"/>
                    </a:lnTo>
                    <a:lnTo>
                      <a:pt x="100" y="122"/>
                    </a:lnTo>
                    <a:lnTo>
                      <a:pt x="60" y="78"/>
                    </a:lnTo>
                    <a:lnTo>
                      <a:pt x="54" y="70"/>
                    </a:lnTo>
                    <a:lnTo>
                      <a:pt x="62" y="50"/>
                    </a:lnTo>
                    <a:lnTo>
                      <a:pt x="74" y="34"/>
                    </a:lnTo>
                    <a:lnTo>
                      <a:pt x="82" y="32"/>
                    </a:lnTo>
                    <a:lnTo>
                      <a:pt x="80" y="24"/>
                    </a:lnTo>
                    <a:lnTo>
                      <a:pt x="70" y="20"/>
                    </a:lnTo>
                    <a:lnTo>
                      <a:pt x="68" y="6"/>
                    </a:lnTo>
                    <a:lnTo>
                      <a:pt x="58" y="4"/>
                    </a:lnTo>
                    <a:lnTo>
                      <a:pt x="50" y="0"/>
                    </a:lnTo>
                    <a:lnTo>
                      <a:pt x="44" y="0"/>
                    </a:lnTo>
                    <a:lnTo>
                      <a:pt x="34" y="6"/>
                    </a:lnTo>
                    <a:lnTo>
                      <a:pt x="2" y="8"/>
                    </a:lnTo>
                    <a:lnTo>
                      <a:pt x="0" y="14"/>
                    </a:lnTo>
                    <a:lnTo>
                      <a:pt x="10" y="24"/>
                    </a:lnTo>
                    <a:lnTo>
                      <a:pt x="12" y="38"/>
                    </a:lnTo>
                    <a:lnTo>
                      <a:pt x="34" y="36"/>
                    </a:lnTo>
                    <a:lnTo>
                      <a:pt x="40" y="46"/>
                    </a:lnTo>
                    <a:lnTo>
                      <a:pt x="42" y="56"/>
                    </a:lnTo>
                    <a:lnTo>
                      <a:pt x="28" y="56"/>
                    </a:lnTo>
                    <a:lnTo>
                      <a:pt x="26" y="66"/>
                    </a:lnTo>
                    <a:lnTo>
                      <a:pt x="34" y="70"/>
                    </a:lnTo>
                    <a:lnTo>
                      <a:pt x="62" y="96"/>
                    </a:lnTo>
                    <a:lnTo>
                      <a:pt x="80" y="116"/>
                    </a:lnTo>
                    <a:lnTo>
                      <a:pt x="84" y="130"/>
                    </a:lnTo>
                    <a:lnTo>
                      <a:pt x="82" y="144"/>
                    </a:lnTo>
                    <a:lnTo>
                      <a:pt x="82" y="152"/>
                    </a:lnTo>
                    <a:lnTo>
                      <a:pt x="78" y="164"/>
                    </a:lnTo>
                    <a:lnTo>
                      <a:pt x="72" y="176"/>
                    </a:lnTo>
                    <a:lnTo>
                      <a:pt x="66" y="184"/>
                    </a:lnTo>
                    <a:lnTo>
                      <a:pt x="56" y="188"/>
                    </a:lnTo>
                    <a:lnTo>
                      <a:pt x="56" y="196"/>
                    </a:lnTo>
                    <a:lnTo>
                      <a:pt x="46" y="200"/>
                    </a:lnTo>
                    <a:lnTo>
                      <a:pt x="42" y="204"/>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02" name="Freeform 223"/>
              <p:cNvSpPr>
                <a:spLocks/>
              </p:cNvSpPr>
              <p:nvPr/>
            </p:nvSpPr>
            <p:spPr bwMode="auto">
              <a:xfrm>
                <a:off x="5860752" y="2709068"/>
                <a:ext cx="47172" cy="44660"/>
              </a:xfrm>
              <a:custGeom>
                <a:avLst/>
                <a:gdLst/>
                <a:ahLst/>
                <a:cxnLst>
                  <a:cxn ang="0">
                    <a:pos x="14" y="36"/>
                  </a:cxn>
                  <a:cxn ang="0">
                    <a:pos x="12" y="28"/>
                  </a:cxn>
                  <a:cxn ang="0">
                    <a:pos x="2" y="22"/>
                  </a:cxn>
                  <a:cxn ang="0">
                    <a:pos x="0" y="8"/>
                  </a:cxn>
                  <a:cxn ang="0">
                    <a:pos x="6" y="4"/>
                  </a:cxn>
                  <a:cxn ang="0">
                    <a:pos x="20" y="0"/>
                  </a:cxn>
                  <a:cxn ang="0">
                    <a:pos x="28" y="6"/>
                  </a:cxn>
                  <a:cxn ang="0">
                    <a:pos x="38" y="12"/>
                  </a:cxn>
                  <a:cxn ang="0">
                    <a:pos x="38" y="20"/>
                  </a:cxn>
                  <a:cxn ang="0">
                    <a:pos x="32" y="26"/>
                  </a:cxn>
                  <a:cxn ang="0">
                    <a:pos x="24" y="30"/>
                  </a:cxn>
                  <a:cxn ang="0">
                    <a:pos x="14" y="36"/>
                  </a:cxn>
                </a:cxnLst>
                <a:rect l="0" t="0" r="r" b="b"/>
                <a:pathLst>
                  <a:path w="38" h="36">
                    <a:moveTo>
                      <a:pt x="14" y="36"/>
                    </a:moveTo>
                    <a:lnTo>
                      <a:pt x="12" y="28"/>
                    </a:lnTo>
                    <a:lnTo>
                      <a:pt x="2" y="22"/>
                    </a:lnTo>
                    <a:lnTo>
                      <a:pt x="0" y="8"/>
                    </a:lnTo>
                    <a:lnTo>
                      <a:pt x="6" y="4"/>
                    </a:lnTo>
                    <a:lnTo>
                      <a:pt x="20" y="0"/>
                    </a:lnTo>
                    <a:lnTo>
                      <a:pt x="28" y="6"/>
                    </a:lnTo>
                    <a:lnTo>
                      <a:pt x="38" y="12"/>
                    </a:lnTo>
                    <a:lnTo>
                      <a:pt x="38" y="20"/>
                    </a:lnTo>
                    <a:lnTo>
                      <a:pt x="32" y="26"/>
                    </a:lnTo>
                    <a:lnTo>
                      <a:pt x="24" y="30"/>
                    </a:lnTo>
                    <a:lnTo>
                      <a:pt x="14" y="3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03" name="Freeform 225"/>
              <p:cNvSpPr>
                <a:spLocks/>
              </p:cNvSpPr>
              <p:nvPr/>
            </p:nvSpPr>
            <p:spPr bwMode="auto">
              <a:xfrm>
                <a:off x="6079236" y="2880266"/>
                <a:ext cx="62069" cy="32254"/>
              </a:xfrm>
              <a:custGeom>
                <a:avLst/>
                <a:gdLst/>
                <a:ahLst/>
                <a:cxnLst>
                  <a:cxn ang="0">
                    <a:pos x="10" y="0"/>
                  </a:cxn>
                  <a:cxn ang="0">
                    <a:pos x="4" y="6"/>
                  </a:cxn>
                  <a:cxn ang="0">
                    <a:pos x="2" y="6"/>
                  </a:cxn>
                  <a:cxn ang="0">
                    <a:pos x="0" y="14"/>
                  </a:cxn>
                  <a:cxn ang="0">
                    <a:pos x="2" y="20"/>
                  </a:cxn>
                  <a:cxn ang="0">
                    <a:pos x="8" y="24"/>
                  </a:cxn>
                  <a:cxn ang="0">
                    <a:pos x="16" y="26"/>
                  </a:cxn>
                  <a:cxn ang="0">
                    <a:pos x="32" y="24"/>
                  </a:cxn>
                  <a:cxn ang="0">
                    <a:pos x="46" y="22"/>
                  </a:cxn>
                  <a:cxn ang="0">
                    <a:pos x="50" y="16"/>
                  </a:cxn>
                  <a:cxn ang="0">
                    <a:pos x="46" y="6"/>
                  </a:cxn>
                  <a:cxn ang="0">
                    <a:pos x="32" y="4"/>
                  </a:cxn>
                  <a:cxn ang="0">
                    <a:pos x="20" y="0"/>
                  </a:cxn>
                  <a:cxn ang="0">
                    <a:pos x="10" y="0"/>
                  </a:cxn>
                </a:cxnLst>
                <a:rect l="0" t="0" r="r" b="b"/>
                <a:pathLst>
                  <a:path w="50" h="26">
                    <a:moveTo>
                      <a:pt x="10" y="0"/>
                    </a:moveTo>
                    <a:lnTo>
                      <a:pt x="4" y="6"/>
                    </a:lnTo>
                    <a:lnTo>
                      <a:pt x="2" y="6"/>
                    </a:lnTo>
                    <a:lnTo>
                      <a:pt x="0" y="14"/>
                    </a:lnTo>
                    <a:lnTo>
                      <a:pt x="2" y="20"/>
                    </a:lnTo>
                    <a:lnTo>
                      <a:pt x="8" y="24"/>
                    </a:lnTo>
                    <a:lnTo>
                      <a:pt x="16" y="26"/>
                    </a:lnTo>
                    <a:lnTo>
                      <a:pt x="32" y="24"/>
                    </a:lnTo>
                    <a:lnTo>
                      <a:pt x="46" y="22"/>
                    </a:lnTo>
                    <a:lnTo>
                      <a:pt x="50" y="16"/>
                    </a:lnTo>
                    <a:lnTo>
                      <a:pt x="46" y="6"/>
                    </a:lnTo>
                    <a:lnTo>
                      <a:pt x="32" y="4"/>
                    </a:lnTo>
                    <a:lnTo>
                      <a:pt x="20" y="0"/>
                    </a:lnTo>
                    <a:lnTo>
                      <a:pt x="10"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04" name="Freeform 229"/>
              <p:cNvSpPr>
                <a:spLocks/>
              </p:cNvSpPr>
              <p:nvPr/>
            </p:nvSpPr>
            <p:spPr bwMode="auto">
              <a:xfrm>
                <a:off x="6141305" y="2875304"/>
                <a:ext cx="166346" cy="367207"/>
              </a:xfrm>
              <a:custGeom>
                <a:avLst/>
                <a:gdLst/>
                <a:ahLst/>
                <a:cxnLst>
                  <a:cxn ang="0">
                    <a:pos x="6" y="120"/>
                  </a:cxn>
                  <a:cxn ang="0">
                    <a:pos x="12" y="104"/>
                  </a:cxn>
                  <a:cxn ang="0">
                    <a:pos x="32" y="74"/>
                  </a:cxn>
                  <a:cxn ang="0">
                    <a:pos x="44" y="46"/>
                  </a:cxn>
                  <a:cxn ang="0">
                    <a:pos x="62" y="20"/>
                  </a:cxn>
                  <a:cxn ang="0">
                    <a:pos x="76" y="10"/>
                  </a:cxn>
                  <a:cxn ang="0">
                    <a:pos x="90" y="2"/>
                  </a:cxn>
                  <a:cxn ang="0">
                    <a:pos x="104" y="18"/>
                  </a:cxn>
                  <a:cxn ang="0">
                    <a:pos x="94" y="52"/>
                  </a:cxn>
                  <a:cxn ang="0">
                    <a:pos x="86" y="68"/>
                  </a:cxn>
                  <a:cxn ang="0">
                    <a:pos x="106" y="88"/>
                  </a:cxn>
                  <a:cxn ang="0">
                    <a:pos x="116" y="108"/>
                  </a:cxn>
                  <a:cxn ang="0">
                    <a:pos x="124" y="116"/>
                  </a:cxn>
                  <a:cxn ang="0">
                    <a:pos x="134" y="126"/>
                  </a:cxn>
                  <a:cxn ang="0">
                    <a:pos x="106" y="144"/>
                  </a:cxn>
                  <a:cxn ang="0">
                    <a:pos x="88" y="158"/>
                  </a:cxn>
                  <a:cxn ang="0">
                    <a:pos x="84" y="168"/>
                  </a:cxn>
                  <a:cxn ang="0">
                    <a:pos x="88" y="184"/>
                  </a:cxn>
                  <a:cxn ang="0">
                    <a:pos x="104" y="208"/>
                  </a:cxn>
                  <a:cxn ang="0">
                    <a:pos x="96" y="228"/>
                  </a:cxn>
                  <a:cxn ang="0">
                    <a:pos x="110" y="248"/>
                  </a:cxn>
                  <a:cxn ang="0">
                    <a:pos x="116" y="274"/>
                  </a:cxn>
                  <a:cxn ang="0">
                    <a:pos x="100" y="296"/>
                  </a:cxn>
                  <a:cxn ang="0">
                    <a:pos x="100" y="280"/>
                  </a:cxn>
                  <a:cxn ang="0">
                    <a:pos x="100" y="256"/>
                  </a:cxn>
                  <a:cxn ang="0">
                    <a:pos x="90" y="230"/>
                  </a:cxn>
                  <a:cxn ang="0">
                    <a:pos x="84" y="200"/>
                  </a:cxn>
                  <a:cxn ang="0">
                    <a:pos x="68" y="200"/>
                  </a:cxn>
                  <a:cxn ang="0">
                    <a:pos x="54" y="212"/>
                  </a:cxn>
                  <a:cxn ang="0">
                    <a:pos x="36" y="204"/>
                  </a:cxn>
                  <a:cxn ang="0">
                    <a:pos x="38" y="176"/>
                  </a:cxn>
                  <a:cxn ang="0">
                    <a:pos x="26" y="158"/>
                  </a:cxn>
                  <a:cxn ang="0">
                    <a:pos x="0" y="124"/>
                  </a:cxn>
                </a:cxnLst>
                <a:rect l="0" t="0" r="r" b="b"/>
                <a:pathLst>
                  <a:path w="134" h="296">
                    <a:moveTo>
                      <a:pt x="0" y="124"/>
                    </a:moveTo>
                    <a:lnTo>
                      <a:pt x="6" y="120"/>
                    </a:lnTo>
                    <a:lnTo>
                      <a:pt x="6" y="110"/>
                    </a:lnTo>
                    <a:lnTo>
                      <a:pt x="12" y="104"/>
                    </a:lnTo>
                    <a:lnTo>
                      <a:pt x="18" y="76"/>
                    </a:lnTo>
                    <a:lnTo>
                      <a:pt x="32" y="74"/>
                    </a:lnTo>
                    <a:lnTo>
                      <a:pt x="36" y="54"/>
                    </a:lnTo>
                    <a:lnTo>
                      <a:pt x="44" y="46"/>
                    </a:lnTo>
                    <a:lnTo>
                      <a:pt x="46" y="34"/>
                    </a:lnTo>
                    <a:lnTo>
                      <a:pt x="62" y="20"/>
                    </a:lnTo>
                    <a:lnTo>
                      <a:pt x="76" y="20"/>
                    </a:lnTo>
                    <a:lnTo>
                      <a:pt x="76" y="10"/>
                    </a:lnTo>
                    <a:lnTo>
                      <a:pt x="82" y="0"/>
                    </a:lnTo>
                    <a:lnTo>
                      <a:pt x="90" y="2"/>
                    </a:lnTo>
                    <a:lnTo>
                      <a:pt x="96" y="12"/>
                    </a:lnTo>
                    <a:lnTo>
                      <a:pt x="104" y="18"/>
                    </a:lnTo>
                    <a:lnTo>
                      <a:pt x="102" y="42"/>
                    </a:lnTo>
                    <a:lnTo>
                      <a:pt x="94" y="52"/>
                    </a:lnTo>
                    <a:lnTo>
                      <a:pt x="86" y="64"/>
                    </a:lnTo>
                    <a:lnTo>
                      <a:pt x="86" y="68"/>
                    </a:lnTo>
                    <a:lnTo>
                      <a:pt x="106" y="74"/>
                    </a:lnTo>
                    <a:lnTo>
                      <a:pt x="106" y="88"/>
                    </a:lnTo>
                    <a:lnTo>
                      <a:pt x="116" y="92"/>
                    </a:lnTo>
                    <a:lnTo>
                      <a:pt x="116" y="108"/>
                    </a:lnTo>
                    <a:lnTo>
                      <a:pt x="124" y="110"/>
                    </a:lnTo>
                    <a:lnTo>
                      <a:pt x="124" y="116"/>
                    </a:lnTo>
                    <a:lnTo>
                      <a:pt x="132" y="116"/>
                    </a:lnTo>
                    <a:lnTo>
                      <a:pt x="134" y="126"/>
                    </a:lnTo>
                    <a:lnTo>
                      <a:pt x="116" y="136"/>
                    </a:lnTo>
                    <a:lnTo>
                      <a:pt x="106" y="144"/>
                    </a:lnTo>
                    <a:lnTo>
                      <a:pt x="88" y="146"/>
                    </a:lnTo>
                    <a:lnTo>
                      <a:pt x="88" y="158"/>
                    </a:lnTo>
                    <a:lnTo>
                      <a:pt x="86" y="162"/>
                    </a:lnTo>
                    <a:lnTo>
                      <a:pt x="84" y="168"/>
                    </a:lnTo>
                    <a:lnTo>
                      <a:pt x="86" y="178"/>
                    </a:lnTo>
                    <a:lnTo>
                      <a:pt x="88" y="184"/>
                    </a:lnTo>
                    <a:lnTo>
                      <a:pt x="98" y="192"/>
                    </a:lnTo>
                    <a:lnTo>
                      <a:pt x="104" y="208"/>
                    </a:lnTo>
                    <a:lnTo>
                      <a:pt x="100" y="218"/>
                    </a:lnTo>
                    <a:lnTo>
                      <a:pt x="96" y="228"/>
                    </a:lnTo>
                    <a:lnTo>
                      <a:pt x="102" y="236"/>
                    </a:lnTo>
                    <a:lnTo>
                      <a:pt x="110" y="248"/>
                    </a:lnTo>
                    <a:lnTo>
                      <a:pt x="110" y="264"/>
                    </a:lnTo>
                    <a:lnTo>
                      <a:pt x="116" y="274"/>
                    </a:lnTo>
                    <a:lnTo>
                      <a:pt x="112" y="286"/>
                    </a:lnTo>
                    <a:lnTo>
                      <a:pt x="100" y="296"/>
                    </a:lnTo>
                    <a:lnTo>
                      <a:pt x="98" y="288"/>
                    </a:lnTo>
                    <a:lnTo>
                      <a:pt x="100" y="280"/>
                    </a:lnTo>
                    <a:lnTo>
                      <a:pt x="100" y="270"/>
                    </a:lnTo>
                    <a:lnTo>
                      <a:pt x="100" y="256"/>
                    </a:lnTo>
                    <a:lnTo>
                      <a:pt x="98" y="250"/>
                    </a:lnTo>
                    <a:lnTo>
                      <a:pt x="90" y="230"/>
                    </a:lnTo>
                    <a:lnTo>
                      <a:pt x="90" y="214"/>
                    </a:lnTo>
                    <a:lnTo>
                      <a:pt x="84" y="200"/>
                    </a:lnTo>
                    <a:lnTo>
                      <a:pt x="74" y="188"/>
                    </a:lnTo>
                    <a:lnTo>
                      <a:pt x="68" y="200"/>
                    </a:lnTo>
                    <a:lnTo>
                      <a:pt x="56" y="204"/>
                    </a:lnTo>
                    <a:lnTo>
                      <a:pt x="54" y="212"/>
                    </a:lnTo>
                    <a:lnTo>
                      <a:pt x="42" y="212"/>
                    </a:lnTo>
                    <a:lnTo>
                      <a:pt x="36" y="204"/>
                    </a:lnTo>
                    <a:lnTo>
                      <a:pt x="36" y="190"/>
                    </a:lnTo>
                    <a:lnTo>
                      <a:pt x="38" y="176"/>
                    </a:lnTo>
                    <a:lnTo>
                      <a:pt x="34" y="166"/>
                    </a:lnTo>
                    <a:lnTo>
                      <a:pt x="26" y="158"/>
                    </a:lnTo>
                    <a:lnTo>
                      <a:pt x="14" y="138"/>
                    </a:lnTo>
                    <a:lnTo>
                      <a:pt x="0" y="124"/>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05" name="Freeform 230"/>
              <p:cNvSpPr>
                <a:spLocks/>
              </p:cNvSpPr>
              <p:nvPr/>
            </p:nvSpPr>
            <p:spPr bwMode="auto">
              <a:xfrm>
                <a:off x="6245582" y="3041540"/>
                <a:ext cx="161381" cy="297736"/>
              </a:xfrm>
              <a:custGeom>
                <a:avLst/>
                <a:gdLst/>
                <a:ahLst/>
                <a:cxnLst>
                  <a:cxn ang="0">
                    <a:pos x="20" y="198"/>
                  </a:cxn>
                  <a:cxn ang="0">
                    <a:pos x="14" y="174"/>
                  </a:cxn>
                  <a:cxn ang="0">
                    <a:pos x="28" y="152"/>
                  </a:cxn>
                  <a:cxn ang="0">
                    <a:pos x="26" y="130"/>
                  </a:cxn>
                  <a:cxn ang="0">
                    <a:pos x="18" y="102"/>
                  </a:cxn>
                  <a:cxn ang="0">
                    <a:pos x="20" y="74"/>
                  </a:cxn>
                  <a:cxn ang="0">
                    <a:pos x="4" y="50"/>
                  </a:cxn>
                  <a:cxn ang="0">
                    <a:pos x="4" y="24"/>
                  </a:cxn>
                  <a:cxn ang="0">
                    <a:pos x="22" y="10"/>
                  </a:cxn>
                  <a:cxn ang="0">
                    <a:pos x="48" y="6"/>
                  </a:cxn>
                  <a:cxn ang="0">
                    <a:pos x="56" y="16"/>
                  </a:cxn>
                  <a:cxn ang="0">
                    <a:pos x="56" y="34"/>
                  </a:cxn>
                  <a:cxn ang="0">
                    <a:pos x="68" y="42"/>
                  </a:cxn>
                  <a:cxn ang="0">
                    <a:pos x="88" y="40"/>
                  </a:cxn>
                  <a:cxn ang="0">
                    <a:pos x="116" y="50"/>
                  </a:cxn>
                  <a:cxn ang="0">
                    <a:pos x="130" y="76"/>
                  </a:cxn>
                  <a:cxn ang="0">
                    <a:pos x="126" y="98"/>
                  </a:cxn>
                  <a:cxn ang="0">
                    <a:pos x="78" y="112"/>
                  </a:cxn>
                  <a:cxn ang="0">
                    <a:pos x="82" y="130"/>
                  </a:cxn>
                  <a:cxn ang="0">
                    <a:pos x="84" y="144"/>
                  </a:cxn>
                  <a:cxn ang="0">
                    <a:pos x="56" y="126"/>
                  </a:cxn>
                  <a:cxn ang="0">
                    <a:pos x="44" y="116"/>
                  </a:cxn>
                  <a:cxn ang="0">
                    <a:pos x="40" y="132"/>
                  </a:cxn>
                  <a:cxn ang="0">
                    <a:pos x="32" y="154"/>
                  </a:cxn>
                  <a:cxn ang="0">
                    <a:pos x="24" y="178"/>
                  </a:cxn>
                  <a:cxn ang="0">
                    <a:pos x="40" y="186"/>
                  </a:cxn>
                  <a:cxn ang="0">
                    <a:pos x="46" y="210"/>
                  </a:cxn>
                  <a:cxn ang="0">
                    <a:pos x="64" y="222"/>
                  </a:cxn>
                  <a:cxn ang="0">
                    <a:pos x="68" y="234"/>
                  </a:cxn>
                  <a:cxn ang="0">
                    <a:pos x="56" y="238"/>
                  </a:cxn>
                  <a:cxn ang="0">
                    <a:pos x="52" y="226"/>
                  </a:cxn>
                  <a:cxn ang="0">
                    <a:pos x="34" y="214"/>
                  </a:cxn>
                </a:cxnLst>
                <a:rect l="0" t="0" r="r" b="b"/>
                <a:pathLst>
                  <a:path w="130" h="240">
                    <a:moveTo>
                      <a:pt x="34" y="214"/>
                    </a:moveTo>
                    <a:lnTo>
                      <a:pt x="20" y="198"/>
                    </a:lnTo>
                    <a:lnTo>
                      <a:pt x="12" y="194"/>
                    </a:lnTo>
                    <a:lnTo>
                      <a:pt x="14" y="174"/>
                    </a:lnTo>
                    <a:lnTo>
                      <a:pt x="16" y="162"/>
                    </a:lnTo>
                    <a:lnTo>
                      <a:pt x="28" y="152"/>
                    </a:lnTo>
                    <a:lnTo>
                      <a:pt x="32" y="140"/>
                    </a:lnTo>
                    <a:lnTo>
                      <a:pt x="26" y="130"/>
                    </a:lnTo>
                    <a:lnTo>
                      <a:pt x="26" y="114"/>
                    </a:lnTo>
                    <a:lnTo>
                      <a:pt x="18" y="102"/>
                    </a:lnTo>
                    <a:lnTo>
                      <a:pt x="12" y="94"/>
                    </a:lnTo>
                    <a:lnTo>
                      <a:pt x="20" y="74"/>
                    </a:lnTo>
                    <a:lnTo>
                      <a:pt x="14" y="58"/>
                    </a:lnTo>
                    <a:lnTo>
                      <a:pt x="4" y="50"/>
                    </a:lnTo>
                    <a:lnTo>
                      <a:pt x="0" y="30"/>
                    </a:lnTo>
                    <a:lnTo>
                      <a:pt x="4" y="24"/>
                    </a:lnTo>
                    <a:lnTo>
                      <a:pt x="4" y="12"/>
                    </a:lnTo>
                    <a:lnTo>
                      <a:pt x="22" y="10"/>
                    </a:lnTo>
                    <a:lnTo>
                      <a:pt x="36" y="0"/>
                    </a:lnTo>
                    <a:lnTo>
                      <a:pt x="48" y="6"/>
                    </a:lnTo>
                    <a:lnTo>
                      <a:pt x="48" y="14"/>
                    </a:lnTo>
                    <a:lnTo>
                      <a:pt x="56" y="16"/>
                    </a:lnTo>
                    <a:lnTo>
                      <a:pt x="60" y="30"/>
                    </a:lnTo>
                    <a:lnTo>
                      <a:pt x="56" y="34"/>
                    </a:lnTo>
                    <a:lnTo>
                      <a:pt x="56" y="48"/>
                    </a:lnTo>
                    <a:lnTo>
                      <a:pt x="68" y="42"/>
                    </a:lnTo>
                    <a:lnTo>
                      <a:pt x="76" y="36"/>
                    </a:lnTo>
                    <a:lnTo>
                      <a:pt x="88" y="40"/>
                    </a:lnTo>
                    <a:lnTo>
                      <a:pt x="100" y="32"/>
                    </a:lnTo>
                    <a:lnTo>
                      <a:pt x="116" y="50"/>
                    </a:lnTo>
                    <a:lnTo>
                      <a:pt x="120" y="66"/>
                    </a:lnTo>
                    <a:lnTo>
                      <a:pt x="130" y="76"/>
                    </a:lnTo>
                    <a:lnTo>
                      <a:pt x="130" y="86"/>
                    </a:lnTo>
                    <a:lnTo>
                      <a:pt x="126" y="98"/>
                    </a:lnTo>
                    <a:lnTo>
                      <a:pt x="86" y="100"/>
                    </a:lnTo>
                    <a:lnTo>
                      <a:pt x="78" y="112"/>
                    </a:lnTo>
                    <a:lnTo>
                      <a:pt x="78" y="120"/>
                    </a:lnTo>
                    <a:lnTo>
                      <a:pt x="82" y="130"/>
                    </a:lnTo>
                    <a:lnTo>
                      <a:pt x="86" y="140"/>
                    </a:lnTo>
                    <a:lnTo>
                      <a:pt x="84" y="144"/>
                    </a:lnTo>
                    <a:lnTo>
                      <a:pt x="72" y="128"/>
                    </a:lnTo>
                    <a:lnTo>
                      <a:pt x="56" y="126"/>
                    </a:lnTo>
                    <a:lnTo>
                      <a:pt x="56" y="116"/>
                    </a:lnTo>
                    <a:lnTo>
                      <a:pt x="44" y="116"/>
                    </a:lnTo>
                    <a:lnTo>
                      <a:pt x="40" y="120"/>
                    </a:lnTo>
                    <a:lnTo>
                      <a:pt x="40" y="132"/>
                    </a:lnTo>
                    <a:lnTo>
                      <a:pt x="38" y="140"/>
                    </a:lnTo>
                    <a:lnTo>
                      <a:pt x="32" y="154"/>
                    </a:lnTo>
                    <a:lnTo>
                      <a:pt x="28" y="162"/>
                    </a:lnTo>
                    <a:lnTo>
                      <a:pt x="24" y="178"/>
                    </a:lnTo>
                    <a:lnTo>
                      <a:pt x="30" y="182"/>
                    </a:lnTo>
                    <a:lnTo>
                      <a:pt x="40" y="186"/>
                    </a:lnTo>
                    <a:lnTo>
                      <a:pt x="42" y="192"/>
                    </a:lnTo>
                    <a:lnTo>
                      <a:pt x="46" y="210"/>
                    </a:lnTo>
                    <a:lnTo>
                      <a:pt x="52" y="218"/>
                    </a:lnTo>
                    <a:lnTo>
                      <a:pt x="64" y="222"/>
                    </a:lnTo>
                    <a:lnTo>
                      <a:pt x="72" y="230"/>
                    </a:lnTo>
                    <a:lnTo>
                      <a:pt x="68" y="234"/>
                    </a:lnTo>
                    <a:lnTo>
                      <a:pt x="66" y="240"/>
                    </a:lnTo>
                    <a:lnTo>
                      <a:pt x="56" y="238"/>
                    </a:lnTo>
                    <a:lnTo>
                      <a:pt x="58" y="230"/>
                    </a:lnTo>
                    <a:lnTo>
                      <a:pt x="52" y="226"/>
                    </a:lnTo>
                    <a:lnTo>
                      <a:pt x="42" y="224"/>
                    </a:lnTo>
                    <a:lnTo>
                      <a:pt x="34" y="214"/>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06" name="Freeform 266"/>
              <p:cNvSpPr>
                <a:spLocks/>
              </p:cNvSpPr>
              <p:nvPr/>
            </p:nvSpPr>
            <p:spPr bwMode="auto">
              <a:xfrm>
                <a:off x="6689999" y="2944777"/>
                <a:ext cx="37242" cy="66991"/>
              </a:xfrm>
              <a:custGeom>
                <a:avLst/>
                <a:gdLst/>
                <a:ahLst/>
                <a:cxnLst>
                  <a:cxn ang="0">
                    <a:pos x="30" y="4"/>
                  </a:cxn>
                  <a:cxn ang="0">
                    <a:pos x="26" y="18"/>
                  </a:cxn>
                  <a:cxn ang="0">
                    <a:pos x="22" y="28"/>
                  </a:cxn>
                  <a:cxn ang="0">
                    <a:pos x="20" y="36"/>
                  </a:cxn>
                  <a:cxn ang="0">
                    <a:pos x="16" y="48"/>
                  </a:cxn>
                  <a:cxn ang="0">
                    <a:pos x="10" y="54"/>
                  </a:cxn>
                  <a:cxn ang="0">
                    <a:pos x="4" y="42"/>
                  </a:cxn>
                  <a:cxn ang="0">
                    <a:pos x="0" y="26"/>
                  </a:cxn>
                  <a:cxn ang="0">
                    <a:pos x="8" y="12"/>
                  </a:cxn>
                  <a:cxn ang="0">
                    <a:pos x="18" y="4"/>
                  </a:cxn>
                  <a:cxn ang="0">
                    <a:pos x="22" y="0"/>
                  </a:cxn>
                  <a:cxn ang="0">
                    <a:pos x="30" y="4"/>
                  </a:cxn>
                </a:cxnLst>
                <a:rect l="0" t="0" r="r" b="b"/>
                <a:pathLst>
                  <a:path w="30" h="54">
                    <a:moveTo>
                      <a:pt x="30" y="4"/>
                    </a:moveTo>
                    <a:lnTo>
                      <a:pt x="26" y="18"/>
                    </a:lnTo>
                    <a:lnTo>
                      <a:pt x="22" y="28"/>
                    </a:lnTo>
                    <a:lnTo>
                      <a:pt x="20" y="36"/>
                    </a:lnTo>
                    <a:lnTo>
                      <a:pt x="16" y="48"/>
                    </a:lnTo>
                    <a:lnTo>
                      <a:pt x="10" y="54"/>
                    </a:lnTo>
                    <a:lnTo>
                      <a:pt x="4" y="42"/>
                    </a:lnTo>
                    <a:lnTo>
                      <a:pt x="0" y="26"/>
                    </a:lnTo>
                    <a:lnTo>
                      <a:pt x="8" y="12"/>
                    </a:lnTo>
                    <a:lnTo>
                      <a:pt x="18" y="4"/>
                    </a:lnTo>
                    <a:lnTo>
                      <a:pt x="22" y="0"/>
                    </a:lnTo>
                    <a:lnTo>
                      <a:pt x="30" y="4"/>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07" name="Freeform 267"/>
              <p:cNvSpPr>
                <a:spLocks/>
              </p:cNvSpPr>
              <p:nvPr/>
            </p:nvSpPr>
            <p:spPr bwMode="auto">
              <a:xfrm>
                <a:off x="6464065" y="3051466"/>
                <a:ext cx="47172" cy="37217"/>
              </a:xfrm>
              <a:custGeom>
                <a:avLst/>
                <a:gdLst/>
                <a:ahLst/>
                <a:cxnLst>
                  <a:cxn ang="0">
                    <a:pos x="10" y="6"/>
                  </a:cxn>
                  <a:cxn ang="0">
                    <a:pos x="20" y="0"/>
                  </a:cxn>
                  <a:cxn ang="0">
                    <a:pos x="30" y="0"/>
                  </a:cxn>
                  <a:cxn ang="0">
                    <a:pos x="38" y="2"/>
                  </a:cxn>
                  <a:cxn ang="0">
                    <a:pos x="34" y="8"/>
                  </a:cxn>
                  <a:cxn ang="0">
                    <a:pos x="30" y="14"/>
                  </a:cxn>
                  <a:cxn ang="0">
                    <a:pos x="30" y="24"/>
                  </a:cxn>
                  <a:cxn ang="0">
                    <a:pos x="22" y="26"/>
                  </a:cxn>
                  <a:cxn ang="0">
                    <a:pos x="16" y="30"/>
                  </a:cxn>
                  <a:cxn ang="0">
                    <a:pos x="6" y="28"/>
                  </a:cxn>
                  <a:cxn ang="0">
                    <a:pos x="0" y="20"/>
                  </a:cxn>
                  <a:cxn ang="0">
                    <a:pos x="0" y="10"/>
                  </a:cxn>
                  <a:cxn ang="0">
                    <a:pos x="10" y="6"/>
                  </a:cxn>
                </a:cxnLst>
                <a:rect l="0" t="0" r="r" b="b"/>
                <a:pathLst>
                  <a:path w="38" h="30">
                    <a:moveTo>
                      <a:pt x="10" y="6"/>
                    </a:moveTo>
                    <a:lnTo>
                      <a:pt x="20" y="0"/>
                    </a:lnTo>
                    <a:lnTo>
                      <a:pt x="30" y="0"/>
                    </a:lnTo>
                    <a:lnTo>
                      <a:pt x="38" y="2"/>
                    </a:lnTo>
                    <a:lnTo>
                      <a:pt x="34" y="8"/>
                    </a:lnTo>
                    <a:lnTo>
                      <a:pt x="30" y="14"/>
                    </a:lnTo>
                    <a:lnTo>
                      <a:pt x="30" y="24"/>
                    </a:lnTo>
                    <a:lnTo>
                      <a:pt x="22" y="26"/>
                    </a:lnTo>
                    <a:lnTo>
                      <a:pt x="16" y="30"/>
                    </a:lnTo>
                    <a:lnTo>
                      <a:pt x="6" y="28"/>
                    </a:lnTo>
                    <a:lnTo>
                      <a:pt x="0" y="20"/>
                    </a:lnTo>
                    <a:lnTo>
                      <a:pt x="0" y="10"/>
                    </a:lnTo>
                    <a:lnTo>
                      <a:pt x="10" y="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08" name="Freeform 268"/>
              <p:cNvSpPr>
                <a:spLocks/>
              </p:cNvSpPr>
              <p:nvPr/>
            </p:nvSpPr>
            <p:spPr bwMode="auto">
              <a:xfrm>
                <a:off x="7079793" y="2490730"/>
                <a:ext cx="114208" cy="96764"/>
              </a:xfrm>
              <a:custGeom>
                <a:avLst/>
                <a:gdLst/>
                <a:ahLst/>
                <a:cxnLst>
                  <a:cxn ang="0">
                    <a:pos x="30" y="0"/>
                  </a:cxn>
                  <a:cxn ang="0">
                    <a:pos x="38" y="6"/>
                  </a:cxn>
                  <a:cxn ang="0">
                    <a:pos x="48" y="16"/>
                  </a:cxn>
                  <a:cxn ang="0">
                    <a:pos x="66" y="26"/>
                  </a:cxn>
                  <a:cxn ang="0">
                    <a:pos x="76" y="30"/>
                  </a:cxn>
                  <a:cxn ang="0">
                    <a:pos x="84" y="24"/>
                  </a:cxn>
                  <a:cxn ang="0">
                    <a:pos x="90" y="24"/>
                  </a:cxn>
                  <a:cxn ang="0">
                    <a:pos x="84" y="30"/>
                  </a:cxn>
                  <a:cxn ang="0">
                    <a:pos x="88" y="36"/>
                  </a:cxn>
                  <a:cxn ang="0">
                    <a:pos x="92" y="40"/>
                  </a:cxn>
                  <a:cxn ang="0">
                    <a:pos x="84" y="46"/>
                  </a:cxn>
                  <a:cxn ang="0">
                    <a:pos x="80" y="48"/>
                  </a:cxn>
                  <a:cxn ang="0">
                    <a:pos x="74" y="46"/>
                  </a:cxn>
                  <a:cxn ang="0">
                    <a:pos x="68" y="48"/>
                  </a:cxn>
                  <a:cxn ang="0">
                    <a:pos x="58" y="52"/>
                  </a:cxn>
                  <a:cxn ang="0">
                    <a:pos x="52" y="60"/>
                  </a:cxn>
                  <a:cxn ang="0">
                    <a:pos x="52" y="66"/>
                  </a:cxn>
                  <a:cxn ang="0">
                    <a:pos x="44" y="62"/>
                  </a:cxn>
                  <a:cxn ang="0">
                    <a:pos x="36" y="56"/>
                  </a:cxn>
                  <a:cxn ang="0">
                    <a:pos x="28" y="54"/>
                  </a:cxn>
                  <a:cxn ang="0">
                    <a:pos x="24" y="56"/>
                  </a:cxn>
                  <a:cxn ang="0">
                    <a:pos x="22" y="60"/>
                  </a:cxn>
                  <a:cxn ang="0">
                    <a:pos x="16" y="56"/>
                  </a:cxn>
                  <a:cxn ang="0">
                    <a:pos x="10" y="54"/>
                  </a:cxn>
                  <a:cxn ang="0">
                    <a:pos x="8" y="58"/>
                  </a:cxn>
                  <a:cxn ang="0">
                    <a:pos x="10" y="64"/>
                  </a:cxn>
                  <a:cxn ang="0">
                    <a:pos x="16" y="66"/>
                  </a:cxn>
                  <a:cxn ang="0">
                    <a:pos x="14" y="72"/>
                  </a:cxn>
                  <a:cxn ang="0">
                    <a:pos x="8" y="74"/>
                  </a:cxn>
                  <a:cxn ang="0">
                    <a:pos x="2" y="78"/>
                  </a:cxn>
                  <a:cxn ang="0">
                    <a:pos x="2" y="68"/>
                  </a:cxn>
                  <a:cxn ang="0">
                    <a:pos x="0" y="60"/>
                  </a:cxn>
                  <a:cxn ang="0">
                    <a:pos x="0" y="52"/>
                  </a:cxn>
                  <a:cxn ang="0">
                    <a:pos x="6" y="50"/>
                  </a:cxn>
                  <a:cxn ang="0">
                    <a:pos x="10" y="44"/>
                  </a:cxn>
                  <a:cxn ang="0">
                    <a:pos x="10" y="38"/>
                  </a:cxn>
                  <a:cxn ang="0">
                    <a:pos x="16" y="38"/>
                  </a:cxn>
                  <a:cxn ang="0">
                    <a:pos x="22" y="42"/>
                  </a:cxn>
                  <a:cxn ang="0">
                    <a:pos x="28" y="40"/>
                  </a:cxn>
                  <a:cxn ang="0">
                    <a:pos x="30" y="16"/>
                  </a:cxn>
                  <a:cxn ang="0">
                    <a:pos x="30" y="0"/>
                  </a:cxn>
                </a:cxnLst>
                <a:rect l="0" t="0" r="r" b="b"/>
                <a:pathLst>
                  <a:path w="92" h="78">
                    <a:moveTo>
                      <a:pt x="30" y="0"/>
                    </a:moveTo>
                    <a:lnTo>
                      <a:pt x="38" y="6"/>
                    </a:lnTo>
                    <a:lnTo>
                      <a:pt x="48" y="16"/>
                    </a:lnTo>
                    <a:lnTo>
                      <a:pt x="66" y="26"/>
                    </a:lnTo>
                    <a:lnTo>
                      <a:pt x="76" y="30"/>
                    </a:lnTo>
                    <a:lnTo>
                      <a:pt x="84" y="24"/>
                    </a:lnTo>
                    <a:lnTo>
                      <a:pt x="90" y="24"/>
                    </a:lnTo>
                    <a:lnTo>
                      <a:pt x="84" y="30"/>
                    </a:lnTo>
                    <a:lnTo>
                      <a:pt x="88" y="36"/>
                    </a:lnTo>
                    <a:lnTo>
                      <a:pt x="92" y="40"/>
                    </a:lnTo>
                    <a:lnTo>
                      <a:pt x="84" y="46"/>
                    </a:lnTo>
                    <a:lnTo>
                      <a:pt x="80" y="48"/>
                    </a:lnTo>
                    <a:lnTo>
                      <a:pt x="74" y="46"/>
                    </a:lnTo>
                    <a:lnTo>
                      <a:pt x="68" y="48"/>
                    </a:lnTo>
                    <a:lnTo>
                      <a:pt x="58" y="52"/>
                    </a:lnTo>
                    <a:lnTo>
                      <a:pt x="52" y="60"/>
                    </a:lnTo>
                    <a:lnTo>
                      <a:pt x="52" y="66"/>
                    </a:lnTo>
                    <a:lnTo>
                      <a:pt x="44" y="62"/>
                    </a:lnTo>
                    <a:lnTo>
                      <a:pt x="36" y="56"/>
                    </a:lnTo>
                    <a:lnTo>
                      <a:pt x="28" y="54"/>
                    </a:lnTo>
                    <a:lnTo>
                      <a:pt x="24" y="56"/>
                    </a:lnTo>
                    <a:lnTo>
                      <a:pt x="22" y="60"/>
                    </a:lnTo>
                    <a:lnTo>
                      <a:pt x="16" y="56"/>
                    </a:lnTo>
                    <a:lnTo>
                      <a:pt x="10" y="54"/>
                    </a:lnTo>
                    <a:lnTo>
                      <a:pt x="8" y="58"/>
                    </a:lnTo>
                    <a:lnTo>
                      <a:pt x="10" y="64"/>
                    </a:lnTo>
                    <a:lnTo>
                      <a:pt x="16" y="66"/>
                    </a:lnTo>
                    <a:lnTo>
                      <a:pt x="14" y="72"/>
                    </a:lnTo>
                    <a:lnTo>
                      <a:pt x="8" y="74"/>
                    </a:lnTo>
                    <a:lnTo>
                      <a:pt x="2" y="78"/>
                    </a:lnTo>
                    <a:lnTo>
                      <a:pt x="2" y="68"/>
                    </a:lnTo>
                    <a:lnTo>
                      <a:pt x="0" y="60"/>
                    </a:lnTo>
                    <a:lnTo>
                      <a:pt x="0" y="52"/>
                    </a:lnTo>
                    <a:lnTo>
                      <a:pt x="6" y="50"/>
                    </a:lnTo>
                    <a:lnTo>
                      <a:pt x="10" y="44"/>
                    </a:lnTo>
                    <a:lnTo>
                      <a:pt x="10" y="38"/>
                    </a:lnTo>
                    <a:lnTo>
                      <a:pt x="16" y="38"/>
                    </a:lnTo>
                    <a:lnTo>
                      <a:pt x="22" y="42"/>
                    </a:lnTo>
                    <a:lnTo>
                      <a:pt x="28" y="40"/>
                    </a:lnTo>
                    <a:lnTo>
                      <a:pt x="30" y="16"/>
                    </a:lnTo>
                    <a:lnTo>
                      <a:pt x="30"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09" name="Freeform 269"/>
              <p:cNvSpPr>
                <a:spLocks/>
              </p:cNvSpPr>
              <p:nvPr/>
            </p:nvSpPr>
            <p:spPr bwMode="auto">
              <a:xfrm>
                <a:off x="6928344" y="2748767"/>
                <a:ext cx="49656" cy="32254"/>
              </a:xfrm>
              <a:custGeom>
                <a:avLst/>
                <a:gdLst/>
                <a:ahLst/>
                <a:cxnLst>
                  <a:cxn ang="0">
                    <a:pos x="30" y="16"/>
                  </a:cxn>
                  <a:cxn ang="0">
                    <a:pos x="24" y="14"/>
                  </a:cxn>
                  <a:cxn ang="0">
                    <a:pos x="18" y="18"/>
                  </a:cxn>
                  <a:cxn ang="0">
                    <a:pos x="14" y="26"/>
                  </a:cxn>
                  <a:cxn ang="0">
                    <a:pos x="6" y="24"/>
                  </a:cxn>
                  <a:cxn ang="0">
                    <a:pos x="6" y="18"/>
                  </a:cxn>
                  <a:cxn ang="0">
                    <a:pos x="0" y="14"/>
                  </a:cxn>
                  <a:cxn ang="0">
                    <a:pos x="8" y="8"/>
                  </a:cxn>
                  <a:cxn ang="0">
                    <a:pos x="16" y="8"/>
                  </a:cxn>
                  <a:cxn ang="0">
                    <a:pos x="24" y="6"/>
                  </a:cxn>
                  <a:cxn ang="0">
                    <a:pos x="28" y="0"/>
                  </a:cxn>
                  <a:cxn ang="0">
                    <a:pos x="36" y="0"/>
                  </a:cxn>
                  <a:cxn ang="0">
                    <a:pos x="40" y="6"/>
                  </a:cxn>
                  <a:cxn ang="0">
                    <a:pos x="38" y="8"/>
                  </a:cxn>
                  <a:cxn ang="0">
                    <a:pos x="34" y="14"/>
                  </a:cxn>
                  <a:cxn ang="0">
                    <a:pos x="30" y="16"/>
                  </a:cxn>
                </a:cxnLst>
                <a:rect l="0" t="0" r="r" b="b"/>
                <a:pathLst>
                  <a:path w="40" h="26">
                    <a:moveTo>
                      <a:pt x="30" y="16"/>
                    </a:moveTo>
                    <a:lnTo>
                      <a:pt x="24" y="14"/>
                    </a:lnTo>
                    <a:lnTo>
                      <a:pt x="18" y="18"/>
                    </a:lnTo>
                    <a:lnTo>
                      <a:pt x="14" y="26"/>
                    </a:lnTo>
                    <a:lnTo>
                      <a:pt x="6" y="24"/>
                    </a:lnTo>
                    <a:lnTo>
                      <a:pt x="6" y="18"/>
                    </a:lnTo>
                    <a:lnTo>
                      <a:pt x="0" y="14"/>
                    </a:lnTo>
                    <a:lnTo>
                      <a:pt x="8" y="8"/>
                    </a:lnTo>
                    <a:lnTo>
                      <a:pt x="16" y="8"/>
                    </a:lnTo>
                    <a:lnTo>
                      <a:pt x="24" y="6"/>
                    </a:lnTo>
                    <a:lnTo>
                      <a:pt x="28" y="0"/>
                    </a:lnTo>
                    <a:lnTo>
                      <a:pt x="36" y="0"/>
                    </a:lnTo>
                    <a:lnTo>
                      <a:pt x="40" y="6"/>
                    </a:lnTo>
                    <a:lnTo>
                      <a:pt x="38" y="8"/>
                    </a:lnTo>
                    <a:lnTo>
                      <a:pt x="34" y="14"/>
                    </a:lnTo>
                    <a:lnTo>
                      <a:pt x="30" y="1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10" name="Freeform 270"/>
              <p:cNvSpPr>
                <a:spLocks/>
              </p:cNvSpPr>
              <p:nvPr/>
            </p:nvSpPr>
            <p:spPr bwMode="auto">
              <a:xfrm>
                <a:off x="6876205" y="2756211"/>
                <a:ext cx="47172" cy="62028"/>
              </a:xfrm>
              <a:custGeom>
                <a:avLst/>
                <a:gdLst/>
                <a:ahLst/>
                <a:cxnLst>
                  <a:cxn ang="0">
                    <a:pos x="4" y="12"/>
                  </a:cxn>
                  <a:cxn ang="0">
                    <a:pos x="10" y="8"/>
                  </a:cxn>
                  <a:cxn ang="0">
                    <a:pos x="16" y="0"/>
                  </a:cxn>
                  <a:cxn ang="0">
                    <a:pos x="24" y="0"/>
                  </a:cxn>
                  <a:cxn ang="0">
                    <a:pos x="28" y="6"/>
                  </a:cxn>
                  <a:cxn ang="0">
                    <a:pos x="34" y="10"/>
                  </a:cxn>
                  <a:cxn ang="0">
                    <a:pos x="38" y="16"/>
                  </a:cxn>
                  <a:cxn ang="0">
                    <a:pos x="36" y="24"/>
                  </a:cxn>
                  <a:cxn ang="0">
                    <a:pos x="32" y="26"/>
                  </a:cxn>
                  <a:cxn ang="0">
                    <a:pos x="30" y="32"/>
                  </a:cxn>
                  <a:cxn ang="0">
                    <a:pos x="30" y="40"/>
                  </a:cxn>
                  <a:cxn ang="0">
                    <a:pos x="26" y="50"/>
                  </a:cxn>
                  <a:cxn ang="0">
                    <a:pos x="18" y="48"/>
                  </a:cxn>
                  <a:cxn ang="0">
                    <a:pos x="18" y="44"/>
                  </a:cxn>
                  <a:cxn ang="0">
                    <a:pos x="20" y="36"/>
                  </a:cxn>
                  <a:cxn ang="0">
                    <a:pos x="12" y="36"/>
                  </a:cxn>
                  <a:cxn ang="0">
                    <a:pos x="14" y="30"/>
                  </a:cxn>
                  <a:cxn ang="0">
                    <a:pos x="18" y="24"/>
                  </a:cxn>
                  <a:cxn ang="0">
                    <a:pos x="18" y="20"/>
                  </a:cxn>
                  <a:cxn ang="0">
                    <a:pos x="16" y="14"/>
                  </a:cxn>
                  <a:cxn ang="0">
                    <a:pos x="8" y="16"/>
                  </a:cxn>
                  <a:cxn ang="0">
                    <a:pos x="0" y="18"/>
                  </a:cxn>
                  <a:cxn ang="0">
                    <a:pos x="4" y="12"/>
                  </a:cxn>
                </a:cxnLst>
                <a:rect l="0" t="0" r="r" b="b"/>
                <a:pathLst>
                  <a:path w="38" h="50">
                    <a:moveTo>
                      <a:pt x="4" y="12"/>
                    </a:moveTo>
                    <a:lnTo>
                      <a:pt x="10" y="8"/>
                    </a:lnTo>
                    <a:lnTo>
                      <a:pt x="16" y="0"/>
                    </a:lnTo>
                    <a:lnTo>
                      <a:pt x="24" y="0"/>
                    </a:lnTo>
                    <a:lnTo>
                      <a:pt x="28" y="6"/>
                    </a:lnTo>
                    <a:lnTo>
                      <a:pt x="34" y="10"/>
                    </a:lnTo>
                    <a:lnTo>
                      <a:pt x="38" y="16"/>
                    </a:lnTo>
                    <a:lnTo>
                      <a:pt x="36" y="24"/>
                    </a:lnTo>
                    <a:lnTo>
                      <a:pt x="32" y="26"/>
                    </a:lnTo>
                    <a:lnTo>
                      <a:pt x="30" y="32"/>
                    </a:lnTo>
                    <a:lnTo>
                      <a:pt x="30" y="40"/>
                    </a:lnTo>
                    <a:lnTo>
                      <a:pt x="26" y="50"/>
                    </a:lnTo>
                    <a:lnTo>
                      <a:pt x="18" y="48"/>
                    </a:lnTo>
                    <a:lnTo>
                      <a:pt x="18" y="44"/>
                    </a:lnTo>
                    <a:lnTo>
                      <a:pt x="20" y="36"/>
                    </a:lnTo>
                    <a:lnTo>
                      <a:pt x="12" y="36"/>
                    </a:lnTo>
                    <a:lnTo>
                      <a:pt x="14" y="30"/>
                    </a:lnTo>
                    <a:lnTo>
                      <a:pt x="18" y="24"/>
                    </a:lnTo>
                    <a:lnTo>
                      <a:pt x="18" y="20"/>
                    </a:lnTo>
                    <a:lnTo>
                      <a:pt x="16" y="14"/>
                    </a:lnTo>
                    <a:lnTo>
                      <a:pt x="8" y="16"/>
                    </a:lnTo>
                    <a:lnTo>
                      <a:pt x="0" y="18"/>
                    </a:lnTo>
                    <a:lnTo>
                      <a:pt x="4" y="12"/>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11" name="Freeform 271"/>
              <p:cNvSpPr>
                <a:spLocks/>
              </p:cNvSpPr>
              <p:nvPr/>
            </p:nvSpPr>
            <p:spPr bwMode="auto">
              <a:xfrm>
                <a:off x="6905998" y="2582531"/>
                <a:ext cx="216002" cy="183604"/>
              </a:xfrm>
              <a:custGeom>
                <a:avLst/>
                <a:gdLst/>
                <a:ahLst/>
                <a:cxnLst>
                  <a:cxn ang="0">
                    <a:pos x="12" y="128"/>
                  </a:cxn>
                  <a:cxn ang="0">
                    <a:pos x="32" y="112"/>
                  </a:cxn>
                  <a:cxn ang="0">
                    <a:pos x="60" y="110"/>
                  </a:cxn>
                  <a:cxn ang="0">
                    <a:pos x="80" y="100"/>
                  </a:cxn>
                  <a:cxn ang="0">
                    <a:pos x="92" y="82"/>
                  </a:cxn>
                  <a:cxn ang="0">
                    <a:pos x="100" y="80"/>
                  </a:cxn>
                  <a:cxn ang="0">
                    <a:pos x="110" y="82"/>
                  </a:cxn>
                  <a:cxn ang="0">
                    <a:pos x="140" y="52"/>
                  </a:cxn>
                  <a:cxn ang="0">
                    <a:pos x="144" y="30"/>
                  </a:cxn>
                  <a:cxn ang="0">
                    <a:pos x="146" y="10"/>
                  </a:cxn>
                  <a:cxn ang="0">
                    <a:pos x="160" y="12"/>
                  </a:cxn>
                  <a:cxn ang="0">
                    <a:pos x="158" y="2"/>
                  </a:cxn>
                  <a:cxn ang="0">
                    <a:pos x="166" y="10"/>
                  </a:cxn>
                  <a:cxn ang="0">
                    <a:pos x="172" y="28"/>
                  </a:cxn>
                  <a:cxn ang="0">
                    <a:pos x="168" y="48"/>
                  </a:cxn>
                  <a:cxn ang="0">
                    <a:pos x="158" y="66"/>
                  </a:cxn>
                  <a:cxn ang="0">
                    <a:pos x="154" y="86"/>
                  </a:cxn>
                  <a:cxn ang="0">
                    <a:pos x="152" y="98"/>
                  </a:cxn>
                  <a:cxn ang="0">
                    <a:pos x="152" y="108"/>
                  </a:cxn>
                  <a:cxn ang="0">
                    <a:pos x="148" y="118"/>
                  </a:cxn>
                  <a:cxn ang="0">
                    <a:pos x="138" y="116"/>
                  </a:cxn>
                  <a:cxn ang="0">
                    <a:pos x="126" y="116"/>
                  </a:cxn>
                  <a:cxn ang="0">
                    <a:pos x="126" y="128"/>
                  </a:cxn>
                  <a:cxn ang="0">
                    <a:pos x="116" y="126"/>
                  </a:cxn>
                  <a:cxn ang="0">
                    <a:pos x="102" y="126"/>
                  </a:cxn>
                  <a:cxn ang="0">
                    <a:pos x="90" y="122"/>
                  </a:cxn>
                  <a:cxn ang="0">
                    <a:pos x="92" y="132"/>
                  </a:cxn>
                  <a:cxn ang="0">
                    <a:pos x="80" y="144"/>
                  </a:cxn>
                  <a:cxn ang="0">
                    <a:pos x="68" y="140"/>
                  </a:cxn>
                  <a:cxn ang="0">
                    <a:pos x="70" y="130"/>
                  </a:cxn>
                  <a:cxn ang="0">
                    <a:pos x="56" y="124"/>
                  </a:cxn>
                  <a:cxn ang="0">
                    <a:pos x="38" y="130"/>
                  </a:cxn>
                  <a:cxn ang="0">
                    <a:pos x="18" y="134"/>
                  </a:cxn>
                  <a:cxn ang="0">
                    <a:pos x="2" y="138"/>
                  </a:cxn>
                </a:cxnLst>
                <a:rect l="0" t="0" r="r" b="b"/>
                <a:pathLst>
                  <a:path w="174" h="148">
                    <a:moveTo>
                      <a:pt x="0" y="134"/>
                    </a:moveTo>
                    <a:lnTo>
                      <a:pt x="12" y="128"/>
                    </a:lnTo>
                    <a:lnTo>
                      <a:pt x="26" y="118"/>
                    </a:lnTo>
                    <a:lnTo>
                      <a:pt x="32" y="112"/>
                    </a:lnTo>
                    <a:lnTo>
                      <a:pt x="44" y="110"/>
                    </a:lnTo>
                    <a:lnTo>
                      <a:pt x="60" y="110"/>
                    </a:lnTo>
                    <a:lnTo>
                      <a:pt x="76" y="110"/>
                    </a:lnTo>
                    <a:lnTo>
                      <a:pt x="80" y="100"/>
                    </a:lnTo>
                    <a:lnTo>
                      <a:pt x="88" y="90"/>
                    </a:lnTo>
                    <a:lnTo>
                      <a:pt x="92" y="82"/>
                    </a:lnTo>
                    <a:lnTo>
                      <a:pt x="98" y="74"/>
                    </a:lnTo>
                    <a:lnTo>
                      <a:pt x="100" y="80"/>
                    </a:lnTo>
                    <a:lnTo>
                      <a:pt x="100" y="86"/>
                    </a:lnTo>
                    <a:lnTo>
                      <a:pt x="110" y="82"/>
                    </a:lnTo>
                    <a:lnTo>
                      <a:pt x="126" y="72"/>
                    </a:lnTo>
                    <a:lnTo>
                      <a:pt x="140" y="52"/>
                    </a:lnTo>
                    <a:lnTo>
                      <a:pt x="146" y="36"/>
                    </a:lnTo>
                    <a:lnTo>
                      <a:pt x="144" y="30"/>
                    </a:lnTo>
                    <a:lnTo>
                      <a:pt x="142" y="18"/>
                    </a:lnTo>
                    <a:lnTo>
                      <a:pt x="146" y="10"/>
                    </a:lnTo>
                    <a:lnTo>
                      <a:pt x="150" y="8"/>
                    </a:lnTo>
                    <a:lnTo>
                      <a:pt x="160" y="12"/>
                    </a:lnTo>
                    <a:lnTo>
                      <a:pt x="162" y="6"/>
                    </a:lnTo>
                    <a:lnTo>
                      <a:pt x="158" y="2"/>
                    </a:lnTo>
                    <a:lnTo>
                      <a:pt x="164" y="0"/>
                    </a:lnTo>
                    <a:lnTo>
                      <a:pt x="166" y="10"/>
                    </a:lnTo>
                    <a:lnTo>
                      <a:pt x="166" y="18"/>
                    </a:lnTo>
                    <a:lnTo>
                      <a:pt x="172" y="28"/>
                    </a:lnTo>
                    <a:lnTo>
                      <a:pt x="174" y="36"/>
                    </a:lnTo>
                    <a:lnTo>
                      <a:pt x="168" y="48"/>
                    </a:lnTo>
                    <a:lnTo>
                      <a:pt x="160" y="58"/>
                    </a:lnTo>
                    <a:lnTo>
                      <a:pt x="158" y="66"/>
                    </a:lnTo>
                    <a:lnTo>
                      <a:pt x="158" y="80"/>
                    </a:lnTo>
                    <a:lnTo>
                      <a:pt x="154" y="86"/>
                    </a:lnTo>
                    <a:lnTo>
                      <a:pt x="152" y="96"/>
                    </a:lnTo>
                    <a:lnTo>
                      <a:pt x="152" y="98"/>
                    </a:lnTo>
                    <a:lnTo>
                      <a:pt x="152" y="102"/>
                    </a:lnTo>
                    <a:lnTo>
                      <a:pt x="152" y="108"/>
                    </a:lnTo>
                    <a:lnTo>
                      <a:pt x="152" y="110"/>
                    </a:lnTo>
                    <a:lnTo>
                      <a:pt x="148" y="118"/>
                    </a:lnTo>
                    <a:lnTo>
                      <a:pt x="142" y="122"/>
                    </a:lnTo>
                    <a:lnTo>
                      <a:pt x="138" y="116"/>
                    </a:lnTo>
                    <a:lnTo>
                      <a:pt x="132" y="114"/>
                    </a:lnTo>
                    <a:lnTo>
                      <a:pt x="126" y="116"/>
                    </a:lnTo>
                    <a:lnTo>
                      <a:pt x="128" y="124"/>
                    </a:lnTo>
                    <a:lnTo>
                      <a:pt x="126" y="128"/>
                    </a:lnTo>
                    <a:lnTo>
                      <a:pt x="118" y="122"/>
                    </a:lnTo>
                    <a:lnTo>
                      <a:pt x="116" y="126"/>
                    </a:lnTo>
                    <a:lnTo>
                      <a:pt x="110" y="126"/>
                    </a:lnTo>
                    <a:lnTo>
                      <a:pt x="102" y="126"/>
                    </a:lnTo>
                    <a:lnTo>
                      <a:pt x="92" y="126"/>
                    </a:lnTo>
                    <a:lnTo>
                      <a:pt x="90" y="122"/>
                    </a:lnTo>
                    <a:lnTo>
                      <a:pt x="88" y="126"/>
                    </a:lnTo>
                    <a:lnTo>
                      <a:pt x="92" y="132"/>
                    </a:lnTo>
                    <a:lnTo>
                      <a:pt x="84" y="136"/>
                    </a:lnTo>
                    <a:lnTo>
                      <a:pt x="80" y="144"/>
                    </a:lnTo>
                    <a:lnTo>
                      <a:pt x="74" y="148"/>
                    </a:lnTo>
                    <a:lnTo>
                      <a:pt x="68" y="140"/>
                    </a:lnTo>
                    <a:lnTo>
                      <a:pt x="62" y="136"/>
                    </a:lnTo>
                    <a:lnTo>
                      <a:pt x="70" y="130"/>
                    </a:lnTo>
                    <a:lnTo>
                      <a:pt x="72" y="124"/>
                    </a:lnTo>
                    <a:lnTo>
                      <a:pt x="56" y="124"/>
                    </a:lnTo>
                    <a:lnTo>
                      <a:pt x="50" y="128"/>
                    </a:lnTo>
                    <a:lnTo>
                      <a:pt x="38" y="130"/>
                    </a:lnTo>
                    <a:lnTo>
                      <a:pt x="28" y="134"/>
                    </a:lnTo>
                    <a:lnTo>
                      <a:pt x="18" y="134"/>
                    </a:lnTo>
                    <a:lnTo>
                      <a:pt x="10" y="140"/>
                    </a:lnTo>
                    <a:lnTo>
                      <a:pt x="2" y="138"/>
                    </a:lnTo>
                    <a:lnTo>
                      <a:pt x="0" y="134"/>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12" name="Freeform 272"/>
              <p:cNvSpPr>
                <a:spLocks/>
              </p:cNvSpPr>
              <p:nvPr/>
            </p:nvSpPr>
            <p:spPr bwMode="auto">
              <a:xfrm>
                <a:off x="6814135" y="2654484"/>
                <a:ext cx="62069" cy="89320"/>
              </a:xfrm>
              <a:custGeom>
                <a:avLst/>
                <a:gdLst/>
                <a:ahLst/>
                <a:cxnLst>
                  <a:cxn ang="0">
                    <a:pos x="2" y="32"/>
                  </a:cxn>
                  <a:cxn ang="0">
                    <a:pos x="2" y="28"/>
                  </a:cxn>
                  <a:cxn ang="0">
                    <a:pos x="8" y="30"/>
                  </a:cxn>
                  <a:cxn ang="0">
                    <a:pos x="12" y="28"/>
                  </a:cxn>
                  <a:cxn ang="0">
                    <a:pos x="10" y="22"/>
                  </a:cxn>
                  <a:cxn ang="0">
                    <a:pos x="6" y="20"/>
                  </a:cxn>
                  <a:cxn ang="0">
                    <a:pos x="10" y="6"/>
                  </a:cxn>
                  <a:cxn ang="0">
                    <a:pos x="20" y="2"/>
                  </a:cxn>
                  <a:cxn ang="0">
                    <a:pos x="30" y="0"/>
                  </a:cxn>
                  <a:cxn ang="0">
                    <a:pos x="38" y="8"/>
                  </a:cxn>
                  <a:cxn ang="0">
                    <a:pos x="44" y="18"/>
                  </a:cxn>
                  <a:cxn ang="0">
                    <a:pos x="48" y="30"/>
                  </a:cxn>
                  <a:cxn ang="0">
                    <a:pos x="50" y="40"/>
                  </a:cxn>
                  <a:cxn ang="0">
                    <a:pos x="48" y="54"/>
                  </a:cxn>
                  <a:cxn ang="0">
                    <a:pos x="50" y="54"/>
                  </a:cxn>
                  <a:cxn ang="0">
                    <a:pos x="50" y="56"/>
                  </a:cxn>
                  <a:cxn ang="0">
                    <a:pos x="46" y="58"/>
                  </a:cxn>
                  <a:cxn ang="0">
                    <a:pos x="38" y="62"/>
                  </a:cxn>
                  <a:cxn ang="0">
                    <a:pos x="34" y="64"/>
                  </a:cxn>
                  <a:cxn ang="0">
                    <a:pos x="28" y="60"/>
                  </a:cxn>
                  <a:cxn ang="0">
                    <a:pos x="24" y="64"/>
                  </a:cxn>
                  <a:cxn ang="0">
                    <a:pos x="16" y="70"/>
                  </a:cxn>
                  <a:cxn ang="0">
                    <a:pos x="12" y="68"/>
                  </a:cxn>
                  <a:cxn ang="0">
                    <a:pos x="2" y="72"/>
                  </a:cxn>
                  <a:cxn ang="0">
                    <a:pos x="0" y="66"/>
                  </a:cxn>
                  <a:cxn ang="0">
                    <a:pos x="2" y="58"/>
                  </a:cxn>
                  <a:cxn ang="0">
                    <a:pos x="2" y="48"/>
                  </a:cxn>
                  <a:cxn ang="0">
                    <a:pos x="6" y="46"/>
                  </a:cxn>
                  <a:cxn ang="0">
                    <a:pos x="6" y="38"/>
                  </a:cxn>
                  <a:cxn ang="0">
                    <a:pos x="2" y="32"/>
                  </a:cxn>
                </a:cxnLst>
                <a:rect l="0" t="0" r="r" b="b"/>
                <a:pathLst>
                  <a:path w="50" h="72">
                    <a:moveTo>
                      <a:pt x="2" y="32"/>
                    </a:moveTo>
                    <a:lnTo>
                      <a:pt x="2" y="28"/>
                    </a:lnTo>
                    <a:lnTo>
                      <a:pt x="8" y="30"/>
                    </a:lnTo>
                    <a:lnTo>
                      <a:pt x="12" y="28"/>
                    </a:lnTo>
                    <a:lnTo>
                      <a:pt x="10" y="22"/>
                    </a:lnTo>
                    <a:lnTo>
                      <a:pt x="6" y="20"/>
                    </a:lnTo>
                    <a:lnTo>
                      <a:pt x="10" y="6"/>
                    </a:lnTo>
                    <a:lnTo>
                      <a:pt x="20" y="2"/>
                    </a:lnTo>
                    <a:lnTo>
                      <a:pt x="30" y="0"/>
                    </a:lnTo>
                    <a:lnTo>
                      <a:pt x="38" y="8"/>
                    </a:lnTo>
                    <a:lnTo>
                      <a:pt x="44" y="18"/>
                    </a:lnTo>
                    <a:lnTo>
                      <a:pt x="48" y="30"/>
                    </a:lnTo>
                    <a:lnTo>
                      <a:pt x="50" y="40"/>
                    </a:lnTo>
                    <a:lnTo>
                      <a:pt x="48" y="54"/>
                    </a:lnTo>
                    <a:lnTo>
                      <a:pt x="50" y="54"/>
                    </a:lnTo>
                    <a:lnTo>
                      <a:pt x="50" y="56"/>
                    </a:lnTo>
                    <a:lnTo>
                      <a:pt x="46" y="58"/>
                    </a:lnTo>
                    <a:lnTo>
                      <a:pt x="38" y="62"/>
                    </a:lnTo>
                    <a:lnTo>
                      <a:pt x="34" y="64"/>
                    </a:lnTo>
                    <a:lnTo>
                      <a:pt x="28" y="60"/>
                    </a:lnTo>
                    <a:lnTo>
                      <a:pt x="24" y="64"/>
                    </a:lnTo>
                    <a:lnTo>
                      <a:pt x="16" y="70"/>
                    </a:lnTo>
                    <a:lnTo>
                      <a:pt x="12" y="68"/>
                    </a:lnTo>
                    <a:lnTo>
                      <a:pt x="2" y="72"/>
                    </a:lnTo>
                    <a:lnTo>
                      <a:pt x="0" y="66"/>
                    </a:lnTo>
                    <a:lnTo>
                      <a:pt x="2" y="58"/>
                    </a:lnTo>
                    <a:lnTo>
                      <a:pt x="2" y="48"/>
                    </a:lnTo>
                    <a:lnTo>
                      <a:pt x="6" y="46"/>
                    </a:lnTo>
                    <a:lnTo>
                      <a:pt x="6" y="38"/>
                    </a:lnTo>
                    <a:lnTo>
                      <a:pt x="2" y="32"/>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13" name="Freeform 273"/>
              <p:cNvSpPr>
                <a:spLocks/>
              </p:cNvSpPr>
              <p:nvPr/>
            </p:nvSpPr>
            <p:spPr bwMode="auto">
              <a:xfrm>
                <a:off x="6776893" y="2550277"/>
                <a:ext cx="121656" cy="119095"/>
              </a:xfrm>
              <a:custGeom>
                <a:avLst/>
                <a:gdLst/>
                <a:ahLst/>
                <a:cxnLst>
                  <a:cxn ang="0">
                    <a:pos x="24" y="92"/>
                  </a:cxn>
                  <a:cxn ang="0">
                    <a:pos x="12" y="94"/>
                  </a:cxn>
                  <a:cxn ang="0">
                    <a:pos x="8" y="88"/>
                  </a:cxn>
                  <a:cxn ang="0">
                    <a:pos x="12" y="80"/>
                  </a:cxn>
                  <a:cxn ang="0">
                    <a:pos x="12" y="70"/>
                  </a:cxn>
                  <a:cxn ang="0">
                    <a:pos x="16" y="60"/>
                  </a:cxn>
                  <a:cxn ang="0">
                    <a:pos x="6" y="60"/>
                  </a:cxn>
                  <a:cxn ang="0">
                    <a:pos x="0" y="56"/>
                  </a:cxn>
                  <a:cxn ang="0">
                    <a:pos x="6" y="48"/>
                  </a:cxn>
                  <a:cxn ang="0">
                    <a:pos x="22" y="38"/>
                  </a:cxn>
                  <a:cxn ang="0">
                    <a:pos x="28" y="32"/>
                  </a:cxn>
                  <a:cxn ang="0">
                    <a:pos x="36" y="24"/>
                  </a:cxn>
                  <a:cxn ang="0">
                    <a:pos x="40" y="22"/>
                  </a:cxn>
                  <a:cxn ang="0">
                    <a:pos x="50" y="26"/>
                  </a:cxn>
                  <a:cxn ang="0">
                    <a:pos x="60" y="24"/>
                  </a:cxn>
                  <a:cxn ang="0">
                    <a:pos x="62" y="16"/>
                  </a:cxn>
                  <a:cxn ang="0">
                    <a:pos x="72" y="16"/>
                  </a:cxn>
                  <a:cxn ang="0">
                    <a:pos x="80" y="10"/>
                  </a:cxn>
                  <a:cxn ang="0">
                    <a:pos x="82" y="4"/>
                  </a:cxn>
                  <a:cxn ang="0">
                    <a:pos x="88" y="0"/>
                  </a:cxn>
                  <a:cxn ang="0">
                    <a:pos x="98" y="8"/>
                  </a:cxn>
                  <a:cxn ang="0">
                    <a:pos x="92" y="12"/>
                  </a:cxn>
                  <a:cxn ang="0">
                    <a:pos x="84" y="18"/>
                  </a:cxn>
                  <a:cxn ang="0">
                    <a:pos x="80" y="28"/>
                  </a:cxn>
                  <a:cxn ang="0">
                    <a:pos x="78" y="38"/>
                  </a:cxn>
                  <a:cxn ang="0">
                    <a:pos x="76" y="42"/>
                  </a:cxn>
                  <a:cxn ang="0">
                    <a:pos x="68" y="46"/>
                  </a:cxn>
                  <a:cxn ang="0">
                    <a:pos x="52" y="52"/>
                  </a:cxn>
                  <a:cxn ang="0">
                    <a:pos x="48" y="58"/>
                  </a:cxn>
                  <a:cxn ang="0">
                    <a:pos x="48" y="66"/>
                  </a:cxn>
                  <a:cxn ang="0">
                    <a:pos x="52" y="76"/>
                  </a:cxn>
                  <a:cxn ang="0">
                    <a:pos x="56" y="80"/>
                  </a:cxn>
                  <a:cxn ang="0">
                    <a:pos x="60" y="84"/>
                  </a:cxn>
                  <a:cxn ang="0">
                    <a:pos x="50" y="86"/>
                  </a:cxn>
                  <a:cxn ang="0">
                    <a:pos x="40" y="90"/>
                  </a:cxn>
                  <a:cxn ang="0">
                    <a:pos x="36" y="96"/>
                  </a:cxn>
                  <a:cxn ang="0">
                    <a:pos x="24" y="92"/>
                  </a:cxn>
                </a:cxnLst>
                <a:rect l="0" t="0" r="r" b="b"/>
                <a:pathLst>
                  <a:path w="98" h="96">
                    <a:moveTo>
                      <a:pt x="24" y="92"/>
                    </a:moveTo>
                    <a:lnTo>
                      <a:pt x="12" y="94"/>
                    </a:lnTo>
                    <a:lnTo>
                      <a:pt x="8" y="88"/>
                    </a:lnTo>
                    <a:lnTo>
                      <a:pt x="12" y="80"/>
                    </a:lnTo>
                    <a:lnTo>
                      <a:pt x="12" y="70"/>
                    </a:lnTo>
                    <a:lnTo>
                      <a:pt x="16" y="60"/>
                    </a:lnTo>
                    <a:lnTo>
                      <a:pt x="6" y="60"/>
                    </a:lnTo>
                    <a:lnTo>
                      <a:pt x="0" y="56"/>
                    </a:lnTo>
                    <a:lnTo>
                      <a:pt x="6" y="48"/>
                    </a:lnTo>
                    <a:lnTo>
                      <a:pt x="22" y="38"/>
                    </a:lnTo>
                    <a:lnTo>
                      <a:pt x="28" y="32"/>
                    </a:lnTo>
                    <a:lnTo>
                      <a:pt x="36" y="24"/>
                    </a:lnTo>
                    <a:lnTo>
                      <a:pt x="40" y="22"/>
                    </a:lnTo>
                    <a:lnTo>
                      <a:pt x="50" y="26"/>
                    </a:lnTo>
                    <a:lnTo>
                      <a:pt x="60" y="24"/>
                    </a:lnTo>
                    <a:lnTo>
                      <a:pt x="62" y="16"/>
                    </a:lnTo>
                    <a:lnTo>
                      <a:pt x="72" y="16"/>
                    </a:lnTo>
                    <a:lnTo>
                      <a:pt x="80" y="10"/>
                    </a:lnTo>
                    <a:lnTo>
                      <a:pt x="82" y="4"/>
                    </a:lnTo>
                    <a:lnTo>
                      <a:pt x="88" y="0"/>
                    </a:lnTo>
                    <a:lnTo>
                      <a:pt x="98" y="8"/>
                    </a:lnTo>
                    <a:lnTo>
                      <a:pt x="92" y="12"/>
                    </a:lnTo>
                    <a:lnTo>
                      <a:pt x="84" y="18"/>
                    </a:lnTo>
                    <a:lnTo>
                      <a:pt x="80" y="28"/>
                    </a:lnTo>
                    <a:lnTo>
                      <a:pt x="78" y="38"/>
                    </a:lnTo>
                    <a:lnTo>
                      <a:pt x="76" y="42"/>
                    </a:lnTo>
                    <a:lnTo>
                      <a:pt x="68" y="46"/>
                    </a:lnTo>
                    <a:lnTo>
                      <a:pt x="52" y="52"/>
                    </a:lnTo>
                    <a:lnTo>
                      <a:pt x="48" y="58"/>
                    </a:lnTo>
                    <a:lnTo>
                      <a:pt x="48" y="66"/>
                    </a:lnTo>
                    <a:lnTo>
                      <a:pt x="52" y="76"/>
                    </a:lnTo>
                    <a:lnTo>
                      <a:pt x="56" y="80"/>
                    </a:lnTo>
                    <a:lnTo>
                      <a:pt x="60" y="84"/>
                    </a:lnTo>
                    <a:lnTo>
                      <a:pt x="50" y="86"/>
                    </a:lnTo>
                    <a:lnTo>
                      <a:pt x="40" y="90"/>
                    </a:lnTo>
                    <a:lnTo>
                      <a:pt x="36" y="96"/>
                    </a:lnTo>
                    <a:lnTo>
                      <a:pt x="24" y="92"/>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14" name="Freeform 274"/>
              <p:cNvSpPr>
                <a:spLocks/>
              </p:cNvSpPr>
              <p:nvPr/>
            </p:nvSpPr>
            <p:spPr bwMode="auto">
              <a:xfrm>
                <a:off x="5773852" y="2282315"/>
                <a:ext cx="1206630" cy="759226"/>
              </a:xfrm>
              <a:custGeom>
                <a:avLst/>
                <a:gdLst/>
                <a:ahLst/>
                <a:cxnLst>
                  <a:cxn ang="0">
                    <a:pos x="108" y="176"/>
                  </a:cxn>
                  <a:cxn ang="0">
                    <a:pos x="170" y="134"/>
                  </a:cxn>
                  <a:cxn ang="0">
                    <a:pos x="210" y="104"/>
                  </a:cxn>
                  <a:cxn ang="0">
                    <a:pos x="258" y="116"/>
                  </a:cxn>
                  <a:cxn ang="0">
                    <a:pos x="278" y="170"/>
                  </a:cxn>
                  <a:cxn ang="0">
                    <a:pos x="358" y="212"/>
                  </a:cxn>
                  <a:cxn ang="0">
                    <a:pos x="506" y="240"/>
                  </a:cxn>
                  <a:cxn ang="0">
                    <a:pos x="608" y="200"/>
                  </a:cxn>
                  <a:cxn ang="0">
                    <a:pos x="654" y="164"/>
                  </a:cxn>
                  <a:cxn ang="0">
                    <a:pos x="736" y="144"/>
                  </a:cxn>
                  <a:cxn ang="0">
                    <a:pos x="668" y="116"/>
                  </a:cxn>
                  <a:cxn ang="0">
                    <a:pos x="714" y="76"/>
                  </a:cxn>
                  <a:cxn ang="0">
                    <a:pos x="750" y="20"/>
                  </a:cxn>
                  <a:cxn ang="0">
                    <a:pos x="798" y="0"/>
                  </a:cxn>
                  <a:cxn ang="0">
                    <a:pos x="856" y="68"/>
                  </a:cxn>
                  <a:cxn ang="0">
                    <a:pos x="908" y="100"/>
                  </a:cxn>
                  <a:cxn ang="0">
                    <a:pos x="970" y="110"/>
                  </a:cxn>
                  <a:cxn ang="0">
                    <a:pos x="934" y="174"/>
                  </a:cxn>
                  <a:cxn ang="0">
                    <a:pos x="896" y="216"/>
                  </a:cxn>
                  <a:cxn ang="0">
                    <a:pos x="848" y="238"/>
                  </a:cxn>
                  <a:cxn ang="0">
                    <a:pos x="798" y="274"/>
                  </a:cxn>
                  <a:cxn ang="0">
                    <a:pos x="772" y="266"/>
                  </a:cxn>
                  <a:cxn ang="0">
                    <a:pos x="724" y="286"/>
                  </a:cxn>
                  <a:cxn ang="0">
                    <a:pos x="720" y="316"/>
                  </a:cxn>
                  <a:cxn ang="0">
                    <a:pos x="758" y="316"/>
                  </a:cxn>
                  <a:cxn ang="0">
                    <a:pos x="752" y="334"/>
                  </a:cxn>
                  <a:cxn ang="0">
                    <a:pos x="736" y="372"/>
                  </a:cxn>
                  <a:cxn ang="0">
                    <a:pos x="766" y="422"/>
                  </a:cxn>
                  <a:cxn ang="0">
                    <a:pos x="760" y="438"/>
                  </a:cxn>
                  <a:cxn ang="0">
                    <a:pos x="766" y="450"/>
                  </a:cxn>
                  <a:cxn ang="0">
                    <a:pos x="714" y="542"/>
                  </a:cxn>
                  <a:cxn ang="0">
                    <a:pos x="638" y="568"/>
                  </a:cxn>
                  <a:cxn ang="0">
                    <a:pos x="586" y="596"/>
                  </a:cxn>
                  <a:cxn ang="0">
                    <a:pos x="576" y="594"/>
                  </a:cxn>
                  <a:cxn ang="0">
                    <a:pos x="528" y="590"/>
                  </a:cxn>
                  <a:cxn ang="0">
                    <a:pos x="492" y="576"/>
                  </a:cxn>
                  <a:cxn ang="0">
                    <a:pos x="450" y="590"/>
                  </a:cxn>
                  <a:cxn ang="0">
                    <a:pos x="420" y="594"/>
                  </a:cxn>
                  <a:cxn ang="0">
                    <a:pos x="402" y="552"/>
                  </a:cxn>
                  <a:cxn ang="0">
                    <a:pos x="392" y="490"/>
                  </a:cxn>
                  <a:cxn ang="0">
                    <a:pos x="352" y="464"/>
                  </a:cxn>
                  <a:cxn ang="0">
                    <a:pos x="292" y="488"/>
                  </a:cxn>
                  <a:cxn ang="0">
                    <a:pos x="230" y="488"/>
                  </a:cxn>
                  <a:cxn ang="0">
                    <a:pos x="146" y="456"/>
                  </a:cxn>
                  <a:cxn ang="0">
                    <a:pos x="80" y="418"/>
                  </a:cxn>
                  <a:cxn ang="0">
                    <a:pos x="84" y="380"/>
                  </a:cxn>
                  <a:cxn ang="0">
                    <a:pos x="70" y="352"/>
                  </a:cxn>
                  <a:cxn ang="0">
                    <a:pos x="20" y="318"/>
                  </a:cxn>
                  <a:cxn ang="0">
                    <a:pos x="2" y="284"/>
                  </a:cxn>
                  <a:cxn ang="0">
                    <a:pos x="32" y="266"/>
                  </a:cxn>
                  <a:cxn ang="0">
                    <a:pos x="102" y="232"/>
                  </a:cxn>
                </a:cxnLst>
                <a:rect l="0" t="0" r="r" b="b"/>
                <a:pathLst>
                  <a:path w="972" h="612">
                    <a:moveTo>
                      <a:pt x="108" y="228"/>
                    </a:moveTo>
                    <a:lnTo>
                      <a:pt x="108" y="218"/>
                    </a:lnTo>
                    <a:lnTo>
                      <a:pt x="116" y="210"/>
                    </a:lnTo>
                    <a:lnTo>
                      <a:pt x="110" y="194"/>
                    </a:lnTo>
                    <a:lnTo>
                      <a:pt x="108" y="176"/>
                    </a:lnTo>
                    <a:lnTo>
                      <a:pt x="120" y="170"/>
                    </a:lnTo>
                    <a:lnTo>
                      <a:pt x="138" y="170"/>
                    </a:lnTo>
                    <a:lnTo>
                      <a:pt x="142" y="156"/>
                    </a:lnTo>
                    <a:lnTo>
                      <a:pt x="152" y="132"/>
                    </a:lnTo>
                    <a:lnTo>
                      <a:pt x="170" y="134"/>
                    </a:lnTo>
                    <a:lnTo>
                      <a:pt x="184" y="134"/>
                    </a:lnTo>
                    <a:lnTo>
                      <a:pt x="194" y="132"/>
                    </a:lnTo>
                    <a:lnTo>
                      <a:pt x="194" y="118"/>
                    </a:lnTo>
                    <a:lnTo>
                      <a:pt x="198" y="104"/>
                    </a:lnTo>
                    <a:lnTo>
                      <a:pt x="210" y="104"/>
                    </a:lnTo>
                    <a:lnTo>
                      <a:pt x="212" y="94"/>
                    </a:lnTo>
                    <a:lnTo>
                      <a:pt x="228" y="94"/>
                    </a:lnTo>
                    <a:lnTo>
                      <a:pt x="232" y="104"/>
                    </a:lnTo>
                    <a:lnTo>
                      <a:pt x="242" y="114"/>
                    </a:lnTo>
                    <a:lnTo>
                      <a:pt x="258" y="116"/>
                    </a:lnTo>
                    <a:lnTo>
                      <a:pt x="272" y="130"/>
                    </a:lnTo>
                    <a:lnTo>
                      <a:pt x="280" y="142"/>
                    </a:lnTo>
                    <a:lnTo>
                      <a:pt x="280" y="150"/>
                    </a:lnTo>
                    <a:lnTo>
                      <a:pt x="274" y="158"/>
                    </a:lnTo>
                    <a:lnTo>
                      <a:pt x="278" y="170"/>
                    </a:lnTo>
                    <a:lnTo>
                      <a:pt x="286" y="174"/>
                    </a:lnTo>
                    <a:lnTo>
                      <a:pt x="320" y="176"/>
                    </a:lnTo>
                    <a:lnTo>
                      <a:pt x="330" y="186"/>
                    </a:lnTo>
                    <a:lnTo>
                      <a:pt x="352" y="198"/>
                    </a:lnTo>
                    <a:lnTo>
                      <a:pt x="358" y="212"/>
                    </a:lnTo>
                    <a:lnTo>
                      <a:pt x="364" y="220"/>
                    </a:lnTo>
                    <a:lnTo>
                      <a:pt x="418" y="222"/>
                    </a:lnTo>
                    <a:lnTo>
                      <a:pt x="446" y="224"/>
                    </a:lnTo>
                    <a:lnTo>
                      <a:pt x="470" y="236"/>
                    </a:lnTo>
                    <a:lnTo>
                      <a:pt x="506" y="240"/>
                    </a:lnTo>
                    <a:lnTo>
                      <a:pt x="528" y="226"/>
                    </a:lnTo>
                    <a:lnTo>
                      <a:pt x="572" y="226"/>
                    </a:lnTo>
                    <a:lnTo>
                      <a:pt x="590" y="216"/>
                    </a:lnTo>
                    <a:lnTo>
                      <a:pt x="590" y="210"/>
                    </a:lnTo>
                    <a:lnTo>
                      <a:pt x="608" y="200"/>
                    </a:lnTo>
                    <a:lnTo>
                      <a:pt x="602" y="188"/>
                    </a:lnTo>
                    <a:lnTo>
                      <a:pt x="608" y="176"/>
                    </a:lnTo>
                    <a:lnTo>
                      <a:pt x="622" y="176"/>
                    </a:lnTo>
                    <a:lnTo>
                      <a:pt x="640" y="178"/>
                    </a:lnTo>
                    <a:lnTo>
                      <a:pt x="654" y="164"/>
                    </a:lnTo>
                    <a:lnTo>
                      <a:pt x="670" y="164"/>
                    </a:lnTo>
                    <a:lnTo>
                      <a:pt x="688" y="150"/>
                    </a:lnTo>
                    <a:lnTo>
                      <a:pt x="708" y="142"/>
                    </a:lnTo>
                    <a:lnTo>
                      <a:pt x="720" y="142"/>
                    </a:lnTo>
                    <a:lnTo>
                      <a:pt x="736" y="144"/>
                    </a:lnTo>
                    <a:lnTo>
                      <a:pt x="734" y="134"/>
                    </a:lnTo>
                    <a:lnTo>
                      <a:pt x="714" y="114"/>
                    </a:lnTo>
                    <a:lnTo>
                      <a:pt x="704" y="112"/>
                    </a:lnTo>
                    <a:lnTo>
                      <a:pt x="696" y="118"/>
                    </a:lnTo>
                    <a:lnTo>
                      <a:pt x="668" y="116"/>
                    </a:lnTo>
                    <a:lnTo>
                      <a:pt x="672" y="102"/>
                    </a:lnTo>
                    <a:lnTo>
                      <a:pt x="680" y="84"/>
                    </a:lnTo>
                    <a:lnTo>
                      <a:pt x="686" y="76"/>
                    </a:lnTo>
                    <a:lnTo>
                      <a:pt x="704" y="86"/>
                    </a:lnTo>
                    <a:lnTo>
                      <a:pt x="714" y="76"/>
                    </a:lnTo>
                    <a:lnTo>
                      <a:pt x="726" y="74"/>
                    </a:lnTo>
                    <a:lnTo>
                      <a:pt x="730" y="58"/>
                    </a:lnTo>
                    <a:lnTo>
                      <a:pt x="740" y="40"/>
                    </a:lnTo>
                    <a:lnTo>
                      <a:pt x="750" y="34"/>
                    </a:lnTo>
                    <a:lnTo>
                      <a:pt x="750" y="20"/>
                    </a:lnTo>
                    <a:lnTo>
                      <a:pt x="738" y="18"/>
                    </a:lnTo>
                    <a:lnTo>
                      <a:pt x="740" y="10"/>
                    </a:lnTo>
                    <a:lnTo>
                      <a:pt x="754" y="4"/>
                    </a:lnTo>
                    <a:lnTo>
                      <a:pt x="780" y="2"/>
                    </a:lnTo>
                    <a:lnTo>
                      <a:pt x="798" y="0"/>
                    </a:lnTo>
                    <a:lnTo>
                      <a:pt x="814" y="6"/>
                    </a:lnTo>
                    <a:lnTo>
                      <a:pt x="828" y="12"/>
                    </a:lnTo>
                    <a:lnTo>
                      <a:pt x="840" y="32"/>
                    </a:lnTo>
                    <a:lnTo>
                      <a:pt x="848" y="52"/>
                    </a:lnTo>
                    <a:lnTo>
                      <a:pt x="856" y="68"/>
                    </a:lnTo>
                    <a:lnTo>
                      <a:pt x="862" y="84"/>
                    </a:lnTo>
                    <a:lnTo>
                      <a:pt x="878" y="84"/>
                    </a:lnTo>
                    <a:lnTo>
                      <a:pt x="888" y="90"/>
                    </a:lnTo>
                    <a:lnTo>
                      <a:pt x="902" y="98"/>
                    </a:lnTo>
                    <a:lnTo>
                      <a:pt x="908" y="100"/>
                    </a:lnTo>
                    <a:lnTo>
                      <a:pt x="912" y="120"/>
                    </a:lnTo>
                    <a:lnTo>
                      <a:pt x="934" y="122"/>
                    </a:lnTo>
                    <a:lnTo>
                      <a:pt x="940" y="114"/>
                    </a:lnTo>
                    <a:lnTo>
                      <a:pt x="954" y="112"/>
                    </a:lnTo>
                    <a:lnTo>
                      <a:pt x="970" y="110"/>
                    </a:lnTo>
                    <a:lnTo>
                      <a:pt x="972" y="124"/>
                    </a:lnTo>
                    <a:lnTo>
                      <a:pt x="964" y="128"/>
                    </a:lnTo>
                    <a:lnTo>
                      <a:pt x="958" y="150"/>
                    </a:lnTo>
                    <a:lnTo>
                      <a:pt x="946" y="172"/>
                    </a:lnTo>
                    <a:lnTo>
                      <a:pt x="934" y="174"/>
                    </a:lnTo>
                    <a:lnTo>
                      <a:pt x="928" y="168"/>
                    </a:lnTo>
                    <a:lnTo>
                      <a:pt x="914" y="178"/>
                    </a:lnTo>
                    <a:lnTo>
                      <a:pt x="914" y="214"/>
                    </a:lnTo>
                    <a:lnTo>
                      <a:pt x="906" y="224"/>
                    </a:lnTo>
                    <a:lnTo>
                      <a:pt x="896" y="216"/>
                    </a:lnTo>
                    <a:lnTo>
                      <a:pt x="880" y="232"/>
                    </a:lnTo>
                    <a:lnTo>
                      <a:pt x="870" y="232"/>
                    </a:lnTo>
                    <a:lnTo>
                      <a:pt x="868" y="240"/>
                    </a:lnTo>
                    <a:lnTo>
                      <a:pt x="858" y="242"/>
                    </a:lnTo>
                    <a:lnTo>
                      <a:pt x="848" y="238"/>
                    </a:lnTo>
                    <a:lnTo>
                      <a:pt x="844" y="240"/>
                    </a:lnTo>
                    <a:lnTo>
                      <a:pt x="830" y="254"/>
                    </a:lnTo>
                    <a:lnTo>
                      <a:pt x="818" y="262"/>
                    </a:lnTo>
                    <a:lnTo>
                      <a:pt x="808" y="272"/>
                    </a:lnTo>
                    <a:lnTo>
                      <a:pt x="798" y="274"/>
                    </a:lnTo>
                    <a:lnTo>
                      <a:pt x="788" y="276"/>
                    </a:lnTo>
                    <a:lnTo>
                      <a:pt x="760" y="294"/>
                    </a:lnTo>
                    <a:lnTo>
                      <a:pt x="758" y="282"/>
                    </a:lnTo>
                    <a:lnTo>
                      <a:pt x="762" y="272"/>
                    </a:lnTo>
                    <a:lnTo>
                      <a:pt x="772" y="266"/>
                    </a:lnTo>
                    <a:lnTo>
                      <a:pt x="770" y="256"/>
                    </a:lnTo>
                    <a:lnTo>
                      <a:pt x="762" y="256"/>
                    </a:lnTo>
                    <a:lnTo>
                      <a:pt x="750" y="258"/>
                    </a:lnTo>
                    <a:lnTo>
                      <a:pt x="728" y="276"/>
                    </a:lnTo>
                    <a:lnTo>
                      <a:pt x="724" y="286"/>
                    </a:lnTo>
                    <a:lnTo>
                      <a:pt x="704" y="286"/>
                    </a:lnTo>
                    <a:lnTo>
                      <a:pt x="700" y="294"/>
                    </a:lnTo>
                    <a:lnTo>
                      <a:pt x="706" y="308"/>
                    </a:lnTo>
                    <a:lnTo>
                      <a:pt x="720" y="310"/>
                    </a:lnTo>
                    <a:lnTo>
                      <a:pt x="720" y="316"/>
                    </a:lnTo>
                    <a:lnTo>
                      <a:pt x="722" y="324"/>
                    </a:lnTo>
                    <a:lnTo>
                      <a:pt x="734" y="322"/>
                    </a:lnTo>
                    <a:lnTo>
                      <a:pt x="742" y="314"/>
                    </a:lnTo>
                    <a:lnTo>
                      <a:pt x="750" y="312"/>
                    </a:lnTo>
                    <a:lnTo>
                      <a:pt x="758" y="316"/>
                    </a:lnTo>
                    <a:lnTo>
                      <a:pt x="774" y="320"/>
                    </a:lnTo>
                    <a:lnTo>
                      <a:pt x="778" y="328"/>
                    </a:lnTo>
                    <a:lnTo>
                      <a:pt x="772" y="330"/>
                    </a:lnTo>
                    <a:lnTo>
                      <a:pt x="760" y="330"/>
                    </a:lnTo>
                    <a:lnTo>
                      <a:pt x="752" y="334"/>
                    </a:lnTo>
                    <a:lnTo>
                      <a:pt x="750" y="340"/>
                    </a:lnTo>
                    <a:lnTo>
                      <a:pt x="740" y="344"/>
                    </a:lnTo>
                    <a:lnTo>
                      <a:pt x="730" y="358"/>
                    </a:lnTo>
                    <a:lnTo>
                      <a:pt x="726" y="368"/>
                    </a:lnTo>
                    <a:lnTo>
                      <a:pt x="736" y="372"/>
                    </a:lnTo>
                    <a:lnTo>
                      <a:pt x="742" y="378"/>
                    </a:lnTo>
                    <a:lnTo>
                      <a:pt x="750" y="398"/>
                    </a:lnTo>
                    <a:lnTo>
                      <a:pt x="752" y="406"/>
                    </a:lnTo>
                    <a:lnTo>
                      <a:pt x="768" y="418"/>
                    </a:lnTo>
                    <a:lnTo>
                      <a:pt x="766" y="422"/>
                    </a:lnTo>
                    <a:lnTo>
                      <a:pt x="756" y="418"/>
                    </a:lnTo>
                    <a:lnTo>
                      <a:pt x="752" y="426"/>
                    </a:lnTo>
                    <a:lnTo>
                      <a:pt x="764" y="430"/>
                    </a:lnTo>
                    <a:lnTo>
                      <a:pt x="768" y="436"/>
                    </a:lnTo>
                    <a:lnTo>
                      <a:pt x="760" y="438"/>
                    </a:lnTo>
                    <a:lnTo>
                      <a:pt x="750" y="440"/>
                    </a:lnTo>
                    <a:lnTo>
                      <a:pt x="744" y="444"/>
                    </a:lnTo>
                    <a:lnTo>
                      <a:pt x="742" y="446"/>
                    </a:lnTo>
                    <a:lnTo>
                      <a:pt x="756" y="448"/>
                    </a:lnTo>
                    <a:lnTo>
                      <a:pt x="766" y="450"/>
                    </a:lnTo>
                    <a:lnTo>
                      <a:pt x="766" y="462"/>
                    </a:lnTo>
                    <a:lnTo>
                      <a:pt x="758" y="480"/>
                    </a:lnTo>
                    <a:lnTo>
                      <a:pt x="738" y="504"/>
                    </a:lnTo>
                    <a:lnTo>
                      <a:pt x="724" y="524"/>
                    </a:lnTo>
                    <a:lnTo>
                      <a:pt x="714" y="542"/>
                    </a:lnTo>
                    <a:lnTo>
                      <a:pt x="692" y="560"/>
                    </a:lnTo>
                    <a:lnTo>
                      <a:pt x="678" y="572"/>
                    </a:lnTo>
                    <a:lnTo>
                      <a:pt x="656" y="576"/>
                    </a:lnTo>
                    <a:lnTo>
                      <a:pt x="644" y="576"/>
                    </a:lnTo>
                    <a:lnTo>
                      <a:pt x="638" y="568"/>
                    </a:lnTo>
                    <a:lnTo>
                      <a:pt x="632" y="570"/>
                    </a:lnTo>
                    <a:lnTo>
                      <a:pt x="632" y="584"/>
                    </a:lnTo>
                    <a:lnTo>
                      <a:pt x="618" y="588"/>
                    </a:lnTo>
                    <a:lnTo>
                      <a:pt x="598" y="594"/>
                    </a:lnTo>
                    <a:lnTo>
                      <a:pt x="586" y="596"/>
                    </a:lnTo>
                    <a:lnTo>
                      <a:pt x="582" y="604"/>
                    </a:lnTo>
                    <a:lnTo>
                      <a:pt x="584" y="612"/>
                    </a:lnTo>
                    <a:lnTo>
                      <a:pt x="576" y="608"/>
                    </a:lnTo>
                    <a:lnTo>
                      <a:pt x="576" y="600"/>
                    </a:lnTo>
                    <a:lnTo>
                      <a:pt x="576" y="594"/>
                    </a:lnTo>
                    <a:lnTo>
                      <a:pt x="566" y="594"/>
                    </a:lnTo>
                    <a:lnTo>
                      <a:pt x="556" y="590"/>
                    </a:lnTo>
                    <a:lnTo>
                      <a:pt x="546" y="594"/>
                    </a:lnTo>
                    <a:lnTo>
                      <a:pt x="536" y="594"/>
                    </a:lnTo>
                    <a:lnTo>
                      <a:pt x="528" y="590"/>
                    </a:lnTo>
                    <a:lnTo>
                      <a:pt x="526" y="574"/>
                    </a:lnTo>
                    <a:lnTo>
                      <a:pt x="514" y="572"/>
                    </a:lnTo>
                    <a:lnTo>
                      <a:pt x="508" y="568"/>
                    </a:lnTo>
                    <a:lnTo>
                      <a:pt x="500" y="568"/>
                    </a:lnTo>
                    <a:lnTo>
                      <a:pt x="492" y="576"/>
                    </a:lnTo>
                    <a:lnTo>
                      <a:pt x="458" y="576"/>
                    </a:lnTo>
                    <a:lnTo>
                      <a:pt x="456" y="580"/>
                    </a:lnTo>
                    <a:lnTo>
                      <a:pt x="444" y="580"/>
                    </a:lnTo>
                    <a:lnTo>
                      <a:pt x="444" y="588"/>
                    </a:lnTo>
                    <a:lnTo>
                      <a:pt x="450" y="590"/>
                    </a:lnTo>
                    <a:lnTo>
                      <a:pt x="448" y="598"/>
                    </a:lnTo>
                    <a:lnTo>
                      <a:pt x="440" y="598"/>
                    </a:lnTo>
                    <a:lnTo>
                      <a:pt x="436" y="594"/>
                    </a:lnTo>
                    <a:lnTo>
                      <a:pt x="428" y="594"/>
                    </a:lnTo>
                    <a:lnTo>
                      <a:pt x="420" y="594"/>
                    </a:lnTo>
                    <a:lnTo>
                      <a:pt x="420" y="588"/>
                    </a:lnTo>
                    <a:lnTo>
                      <a:pt x="412" y="586"/>
                    </a:lnTo>
                    <a:lnTo>
                      <a:pt x="412" y="570"/>
                    </a:lnTo>
                    <a:lnTo>
                      <a:pt x="402" y="566"/>
                    </a:lnTo>
                    <a:lnTo>
                      <a:pt x="402" y="552"/>
                    </a:lnTo>
                    <a:lnTo>
                      <a:pt x="382" y="546"/>
                    </a:lnTo>
                    <a:lnTo>
                      <a:pt x="382" y="542"/>
                    </a:lnTo>
                    <a:lnTo>
                      <a:pt x="398" y="520"/>
                    </a:lnTo>
                    <a:lnTo>
                      <a:pt x="400" y="496"/>
                    </a:lnTo>
                    <a:lnTo>
                      <a:pt x="392" y="490"/>
                    </a:lnTo>
                    <a:lnTo>
                      <a:pt x="386" y="480"/>
                    </a:lnTo>
                    <a:lnTo>
                      <a:pt x="378" y="478"/>
                    </a:lnTo>
                    <a:lnTo>
                      <a:pt x="362" y="476"/>
                    </a:lnTo>
                    <a:lnTo>
                      <a:pt x="362" y="462"/>
                    </a:lnTo>
                    <a:lnTo>
                      <a:pt x="352" y="464"/>
                    </a:lnTo>
                    <a:lnTo>
                      <a:pt x="330" y="464"/>
                    </a:lnTo>
                    <a:lnTo>
                      <a:pt x="324" y="472"/>
                    </a:lnTo>
                    <a:lnTo>
                      <a:pt x="312" y="472"/>
                    </a:lnTo>
                    <a:lnTo>
                      <a:pt x="302" y="486"/>
                    </a:lnTo>
                    <a:lnTo>
                      <a:pt x="292" y="488"/>
                    </a:lnTo>
                    <a:lnTo>
                      <a:pt x="278" y="486"/>
                    </a:lnTo>
                    <a:lnTo>
                      <a:pt x="266" y="482"/>
                    </a:lnTo>
                    <a:lnTo>
                      <a:pt x="256" y="482"/>
                    </a:lnTo>
                    <a:lnTo>
                      <a:pt x="250" y="488"/>
                    </a:lnTo>
                    <a:lnTo>
                      <a:pt x="230" y="488"/>
                    </a:lnTo>
                    <a:lnTo>
                      <a:pt x="208" y="486"/>
                    </a:lnTo>
                    <a:lnTo>
                      <a:pt x="192" y="484"/>
                    </a:lnTo>
                    <a:lnTo>
                      <a:pt x="174" y="472"/>
                    </a:lnTo>
                    <a:lnTo>
                      <a:pt x="162" y="464"/>
                    </a:lnTo>
                    <a:lnTo>
                      <a:pt x="146" y="456"/>
                    </a:lnTo>
                    <a:lnTo>
                      <a:pt x="132" y="442"/>
                    </a:lnTo>
                    <a:lnTo>
                      <a:pt x="118" y="448"/>
                    </a:lnTo>
                    <a:lnTo>
                      <a:pt x="106" y="438"/>
                    </a:lnTo>
                    <a:lnTo>
                      <a:pt x="80" y="426"/>
                    </a:lnTo>
                    <a:lnTo>
                      <a:pt x="80" y="418"/>
                    </a:lnTo>
                    <a:lnTo>
                      <a:pt x="84" y="408"/>
                    </a:lnTo>
                    <a:lnTo>
                      <a:pt x="94" y="406"/>
                    </a:lnTo>
                    <a:lnTo>
                      <a:pt x="96" y="398"/>
                    </a:lnTo>
                    <a:lnTo>
                      <a:pt x="84" y="390"/>
                    </a:lnTo>
                    <a:lnTo>
                      <a:pt x="84" y="380"/>
                    </a:lnTo>
                    <a:lnTo>
                      <a:pt x="100" y="372"/>
                    </a:lnTo>
                    <a:lnTo>
                      <a:pt x="108" y="364"/>
                    </a:lnTo>
                    <a:lnTo>
                      <a:pt x="108" y="356"/>
                    </a:lnTo>
                    <a:lnTo>
                      <a:pt x="90" y="344"/>
                    </a:lnTo>
                    <a:lnTo>
                      <a:pt x="70" y="352"/>
                    </a:lnTo>
                    <a:lnTo>
                      <a:pt x="58" y="350"/>
                    </a:lnTo>
                    <a:lnTo>
                      <a:pt x="38" y="342"/>
                    </a:lnTo>
                    <a:lnTo>
                      <a:pt x="38" y="332"/>
                    </a:lnTo>
                    <a:lnTo>
                      <a:pt x="20" y="326"/>
                    </a:lnTo>
                    <a:lnTo>
                      <a:pt x="20" y="318"/>
                    </a:lnTo>
                    <a:lnTo>
                      <a:pt x="20" y="298"/>
                    </a:lnTo>
                    <a:lnTo>
                      <a:pt x="8" y="300"/>
                    </a:lnTo>
                    <a:lnTo>
                      <a:pt x="2" y="298"/>
                    </a:lnTo>
                    <a:lnTo>
                      <a:pt x="0" y="290"/>
                    </a:lnTo>
                    <a:lnTo>
                      <a:pt x="2" y="284"/>
                    </a:lnTo>
                    <a:lnTo>
                      <a:pt x="4" y="274"/>
                    </a:lnTo>
                    <a:lnTo>
                      <a:pt x="16" y="266"/>
                    </a:lnTo>
                    <a:lnTo>
                      <a:pt x="18" y="260"/>
                    </a:lnTo>
                    <a:lnTo>
                      <a:pt x="32" y="260"/>
                    </a:lnTo>
                    <a:lnTo>
                      <a:pt x="32" y="266"/>
                    </a:lnTo>
                    <a:lnTo>
                      <a:pt x="48" y="262"/>
                    </a:lnTo>
                    <a:lnTo>
                      <a:pt x="52" y="252"/>
                    </a:lnTo>
                    <a:lnTo>
                      <a:pt x="72" y="252"/>
                    </a:lnTo>
                    <a:lnTo>
                      <a:pt x="76" y="244"/>
                    </a:lnTo>
                    <a:lnTo>
                      <a:pt x="102" y="232"/>
                    </a:lnTo>
                    <a:lnTo>
                      <a:pt x="108" y="228"/>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15" name="Freeform 275"/>
              <p:cNvSpPr>
                <a:spLocks/>
              </p:cNvSpPr>
              <p:nvPr/>
            </p:nvSpPr>
            <p:spPr bwMode="auto">
              <a:xfrm>
                <a:off x="6290271" y="3001843"/>
                <a:ext cx="153932" cy="168717"/>
              </a:xfrm>
              <a:custGeom>
                <a:avLst/>
                <a:gdLst/>
                <a:ahLst/>
                <a:cxnLst>
                  <a:cxn ang="0">
                    <a:pos x="12" y="14"/>
                  </a:cxn>
                  <a:cxn ang="0">
                    <a:pos x="20" y="14"/>
                  </a:cxn>
                  <a:cxn ang="0">
                    <a:pos x="24" y="18"/>
                  </a:cxn>
                  <a:cxn ang="0">
                    <a:pos x="32" y="18"/>
                  </a:cxn>
                  <a:cxn ang="0">
                    <a:pos x="34" y="10"/>
                  </a:cxn>
                  <a:cxn ang="0">
                    <a:pos x="28" y="8"/>
                  </a:cxn>
                  <a:cxn ang="0">
                    <a:pos x="28" y="0"/>
                  </a:cxn>
                  <a:cxn ang="0">
                    <a:pos x="40" y="0"/>
                  </a:cxn>
                  <a:cxn ang="0">
                    <a:pos x="40" y="4"/>
                  </a:cxn>
                  <a:cxn ang="0">
                    <a:pos x="50" y="14"/>
                  </a:cxn>
                  <a:cxn ang="0">
                    <a:pos x="52" y="24"/>
                  </a:cxn>
                  <a:cxn ang="0">
                    <a:pos x="52" y="28"/>
                  </a:cxn>
                  <a:cxn ang="0">
                    <a:pos x="74" y="26"/>
                  </a:cxn>
                  <a:cxn ang="0">
                    <a:pos x="80" y="36"/>
                  </a:cxn>
                  <a:cxn ang="0">
                    <a:pos x="82" y="46"/>
                  </a:cxn>
                  <a:cxn ang="0">
                    <a:pos x="68" y="46"/>
                  </a:cxn>
                  <a:cxn ang="0">
                    <a:pos x="68" y="56"/>
                  </a:cxn>
                  <a:cxn ang="0">
                    <a:pos x="76" y="60"/>
                  </a:cxn>
                  <a:cxn ang="0">
                    <a:pos x="100" y="84"/>
                  </a:cxn>
                  <a:cxn ang="0">
                    <a:pos x="120" y="106"/>
                  </a:cxn>
                  <a:cxn ang="0">
                    <a:pos x="124" y="120"/>
                  </a:cxn>
                  <a:cxn ang="0">
                    <a:pos x="122" y="134"/>
                  </a:cxn>
                  <a:cxn ang="0">
                    <a:pos x="112" y="134"/>
                  </a:cxn>
                  <a:cxn ang="0">
                    <a:pos x="110" y="128"/>
                  </a:cxn>
                  <a:cxn ang="0">
                    <a:pos x="104" y="128"/>
                  </a:cxn>
                  <a:cxn ang="0">
                    <a:pos x="102" y="136"/>
                  </a:cxn>
                  <a:cxn ang="0">
                    <a:pos x="90" y="136"/>
                  </a:cxn>
                  <a:cxn ang="0">
                    <a:pos x="90" y="130"/>
                  </a:cxn>
                  <a:cxn ang="0">
                    <a:pos x="94" y="118"/>
                  </a:cxn>
                  <a:cxn ang="0">
                    <a:pos x="94" y="108"/>
                  </a:cxn>
                  <a:cxn ang="0">
                    <a:pos x="84" y="98"/>
                  </a:cxn>
                  <a:cxn ang="0">
                    <a:pos x="80" y="82"/>
                  </a:cxn>
                  <a:cxn ang="0">
                    <a:pos x="64" y="64"/>
                  </a:cxn>
                  <a:cxn ang="0">
                    <a:pos x="52" y="72"/>
                  </a:cxn>
                  <a:cxn ang="0">
                    <a:pos x="40" y="68"/>
                  </a:cxn>
                  <a:cxn ang="0">
                    <a:pos x="20" y="80"/>
                  </a:cxn>
                  <a:cxn ang="0">
                    <a:pos x="20" y="66"/>
                  </a:cxn>
                  <a:cxn ang="0">
                    <a:pos x="24" y="62"/>
                  </a:cxn>
                  <a:cxn ang="0">
                    <a:pos x="20" y="48"/>
                  </a:cxn>
                  <a:cxn ang="0">
                    <a:pos x="12" y="46"/>
                  </a:cxn>
                  <a:cxn ang="0">
                    <a:pos x="12" y="38"/>
                  </a:cxn>
                  <a:cxn ang="0">
                    <a:pos x="0" y="32"/>
                  </a:cxn>
                  <a:cxn ang="0">
                    <a:pos x="14" y="24"/>
                  </a:cxn>
                  <a:cxn ang="0">
                    <a:pos x="12" y="14"/>
                  </a:cxn>
                </a:cxnLst>
                <a:rect l="0" t="0" r="r" b="b"/>
                <a:pathLst>
                  <a:path w="124" h="136">
                    <a:moveTo>
                      <a:pt x="12" y="14"/>
                    </a:moveTo>
                    <a:lnTo>
                      <a:pt x="20" y="14"/>
                    </a:lnTo>
                    <a:lnTo>
                      <a:pt x="24" y="18"/>
                    </a:lnTo>
                    <a:lnTo>
                      <a:pt x="32" y="18"/>
                    </a:lnTo>
                    <a:lnTo>
                      <a:pt x="34" y="10"/>
                    </a:lnTo>
                    <a:lnTo>
                      <a:pt x="28" y="8"/>
                    </a:lnTo>
                    <a:lnTo>
                      <a:pt x="28" y="0"/>
                    </a:lnTo>
                    <a:lnTo>
                      <a:pt x="40" y="0"/>
                    </a:lnTo>
                    <a:lnTo>
                      <a:pt x="40" y="4"/>
                    </a:lnTo>
                    <a:lnTo>
                      <a:pt x="50" y="14"/>
                    </a:lnTo>
                    <a:lnTo>
                      <a:pt x="52" y="24"/>
                    </a:lnTo>
                    <a:lnTo>
                      <a:pt x="52" y="28"/>
                    </a:lnTo>
                    <a:lnTo>
                      <a:pt x="74" y="26"/>
                    </a:lnTo>
                    <a:lnTo>
                      <a:pt x="80" y="36"/>
                    </a:lnTo>
                    <a:lnTo>
                      <a:pt x="82" y="46"/>
                    </a:lnTo>
                    <a:lnTo>
                      <a:pt x="68" y="46"/>
                    </a:lnTo>
                    <a:lnTo>
                      <a:pt x="68" y="56"/>
                    </a:lnTo>
                    <a:lnTo>
                      <a:pt x="76" y="60"/>
                    </a:lnTo>
                    <a:lnTo>
                      <a:pt x="100" y="84"/>
                    </a:lnTo>
                    <a:lnTo>
                      <a:pt x="120" y="106"/>
                    </a:lnTo>
                    <a:lnTo>
                      <a:pt x="124" y="120"/>
                    </a:lnTo>
                    <a:lnTo>
                      <a:pt x="122" y="134"/>
                    </a:lnTo>
                    <a:lnTo>
                      <a:pt x="112" y="134"/>
                    </a:lnTo>
                    <a:lnTo>
                      <a:pt x="110" y="128"/>
                    </a:lnTo>
                    <a:lnTo>
                      <a:pt x="104" y="128"/>
                    </a:lnTo>
                    <a:lnTo>
                      <a:pt x="102" y="136"/>
                    </a:lnTo>
                    <a:lnTo>
                      <a:pt x="90" y="136"/>
                    </a:lnTo>
                    <a:lnTo>
                      <a:pt x="90" y="130"/>
                    </a:lnTo>
                    <a:lnTo>
                      <a:pt x="94" y="118"/>
                    </a:lnTo>
                    <a:lnTo>
                      <a:pt x="94" y="108"/>
                    </a:lnTo>
                    <a:lnTo>
                      <a:pt x="84" y="98"/>
                    </a:lnTo>
                    <a:lnTo>
                      <a:pt x="80" y="82"/>
                    </a:lnTo>
                    <a:lnTo>
                      <a:pt x="64" y="64"/>
                    </a:lnTo>
                    <a:lnTo>
                      <a:pt x="52" y="72"/>
                    </a:lnTo>
                    <a:lnTo>
                      <a:pt x="40" y="68"/>
                    </a:lnTo>
                    <a:lnTo>
                      <a:pt x="20" y="80"/>
                    </a:lnTo>
                    <a:lnTo>
                      <a:pt x="20" y="66"/>
                    </a:lnTo>
                    <a:lnTo>
                      <a:pt x="24" y="62"/>
                    </a:lnTo>
                    <a:lnTo>
                      <a:pt x="20" y="48"/>
                    </a:lnTo>
                    <a:lnTo>
                      <a:pt x="12" y="46"/>
                    </a:lnTo>
                    <a:lnTo>
                      <a:pt x="12" y="38"/>
                    </a:lnTo>
                    <a:lnTo>
                      <a:pt x="0" y="32"/>
                    </a:lnTo>
                    <a:lnTo>
                      <a:pt x="14" y="24"/>
                    </a:lnTo>
                    <a:lnTo>
                      <a:pt x="12" y="14"/>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416" name="Freeform 276"/>
              <p:cNvSpPr>
                <a:spLocks/>
              </p:cNvSpPr>
              <p:nvPr/>
            </p:nvSpPr>
            <p:spPr bwMode="auto">
              <a:xfrm>
                <a:off x="6056889" y="2322015"/>
                <a:ext cx="630625" cy="258037"/>
              </a:xfrm>
              <a:custGeom>
                <a:avLst/>
                <a:gdLst/>
                <a:ahLst/>
                <a:cxnLst>
                  <a:cxn ang="0">
                    <a:pos x="8" y="54"/>
                  </a:cxn>
                  <a:cxn ang="0">
                    <a:pos x="30" y="44"/>
                  </a:cxn>
                  <a:cxn ang="0">
                    <a:pos x="80" y="28"/>
                  </a:cxn>
                  <a:cxn ang="0">
                    <a:pos x="112" y="44"/>
                  </a:cxn>
                  <a:cxn ang="0">
                    <a:pos x="152" y="50"/>
                  </a:cxn>
                  <a:cxn ang="0">
                    <a:pos x="166" y="32"/>
                  </a:cxn>
                  <a:cxn ang="0">
                    <a:pos x="168" y="4"/>
                  </a:cxn>
                  <a:cxn ang="0">
                    <a:pos x="186" y="2"/>
                  </a:cxn>
                  <a:cxn ang="0">
                    <a:pos x="224" y="14"/>
                  </a:cxn>
                  <a:cxn ang="0">
                    <a:pos x="236" y="36"/>
                  </a:cxn>
                  <a:cxn ang="0">
                    <a:pos x="276" y="32"/>
                  </a:cxn>
                  <a:cxn ang="0">
                    <a:pos x="306" y="42"/>
                  </a:cxn>
                  <a:cxn ang="0">
                    <a:pos x="322" y="52"/>
                  </a:cxn>
                  <a:cxn ang="0">
                    <a:pos x="350" y="60"/>
                  </a:cxn>
                  <a:cxn ang="0">
                    <a:pos x="398" y="52"/>
                  </a:cxn>
                  <a:cxn ang="0">
                    <a:pos x="416" y="38"/>
                  </a:cxn>
                  <a:cxn ang="0">
                    <a:pos x="434" y="42"/>
                  </a:cxn>
                  <a:cxn ang="0">
                    <a:pos x="458" y="44"/>
                  </a:cxn>
                  <a:cxn ang="0">
                    <a:pos x="448" y="60"/>
                  </a:cxn>
                  <a:cxn ang="0">
                    <a:pos x="468" y="86"/>
                  </a:cxn>
                  <a:cxn ang="0">
                    <a:pos x="486" y="82"/>
                  </a:cxn>
                  <a:cxn ang="0">
                    <a:pos x="508" y="112"/>
                  </a:cxn>
                  <a:cxn ang="0">
                    <a:pos x="480" y="110"/>
                  </a:cxn>
                  <a:cxn ang="0">
                    <a:pos x="442" y="132"/>
                  </a:cxn>
                  <a:cxn ang="0">
                    <a:pos x="412" y="146"/>
                  </a:cxn>
                  <a:cxn ang="0">
                    <a:pos x="380" y="144"/>
                  </a:cxn>
                  <a:cxn ang="0">
                    <a:pos x="380" y="168"/>
                  </a:cxn>
                  <a:cxn ang="0">
                    <a:pos x="362" y="184"/>
                  </a:cxn>
                  <a:cxn ang="0">
                    <a:pos x="300" y="194"/>
                  </a:cxn>
                  <a:cxn ang="0">
                    <a:pos x="242" y="204"/>
                  </a:cxn>
                  <a:cxn ang="0">
                    <a:pos x="190" y="190"/>
                  </a:cxn>
                  <a:cxn ang="0">
                    <a:pos x="130" y="178"/>
                  </a:cxn>
                  <a:cxn ang="0">
                    <a:pos x="102" y="154"/>
                  </a:cxn>
                  <a:cxn ang="0">
                    <a:pos x="58" y="142"/>
                  </a:cxn>
                  <a:cxn ang="0">
                    <a:pos x="46" y="126"/>
                  </a:cxn>
                  <a:cxn ang="0">
                    <a:pos x="52" y="110"/>
                  </a:cxn>
                  <a:cxn ang="0">
                    <a:pos x="30" y="84"/>
                  </a:cxn>
                  <a:cxn ang="0">
                    <a:pos x="4" y="72"/>
                  </a:cxn>
                </a:cxnLst>
                <a:rect l="0" t="0" r="r" b="b"/>
                <a:pathLst>
                  <a:path w="508" h="208">
                    <a:moveTo>
                      <a:pt x="0" y="62"/>
                    </a:moveTo>
                    <a:lnTo>
                      <a:pt x="8" y="54"/>
                    </a:lnTo>
                    <a:lnTo>
                      <a:pt x="22" y="52"/>
                    </a:lnTo>
                    <a:lnTo>
                      <a:pt x="30" y="44"/>
                    </a:lnTo>
                    <a:lnTo>
                      <a:pt x="64" y="26"/>
                    </a:lnTo>
                    <a:lnTo>
                      <a:pt x="80" y="28"/>
                    </a:lnTo>
                    <a:lnTo>
                      <a:pt x="102" y="32"/>
                    </a:lnTo>
                    <a:lnTo>
                      <a:pt x="112" y="44"/>
                    </a:lnTo>
                    <a:lnTo>
                      <a:pt x="144" y="44"/>
                    </a:lnTo>
                    <a:lnTo>
                      <a:pt x="152" y="50"/>
                    </a:lnTo>
                    <a:lnTo>
                      <a:pt x="164" y="40"/>
                    </a:lnTo>
                    <a:lnTo>
                      <a:pt x="166" y="32"/>
                    </a:lnTo>
                    <a:lnTo>
                      <a:pt x="154" y="18"/>
                    </a:lnTo>
                    <a:lnTo>
                      <a:pt x="168" y="4"/>
                    </a:lnTo>
                    <a:lnTo>
                      <a:pt x="172" y="0"/>
                    </a:lnTo>
                    <a:lnTo>
                      <a:pt x="186" y="2"/>
                    </a:lnTo>
                    <a:lnTo>
                      <a:pt x="200" y="6"/>
                    </a:lnTo>
                    <a:lnTo>
                      <a:pt x="224" y="14"/>
                    </a:lnTo>
                    <a:lnTo>
                      <a:pt x="226" y="24"/>
                    </a:lnTo>
                    <a:lnTo>
                      <a:pt x="236" y="36"/>
                    </a:lnTo>
                    <a:lnTo>
                      <a:pt x="262" y="40"/>
                    </a:lnTo>
                    <a:lnTo>
                      <a:pt x="276" y="32"/>
                    </a:lnTo>
                    <a:lnTo>
                      <a:pt x="300" y="36"/>
                    </a:lnTo>
                    <a:lnTo>
                      <a:pt x="306" y="42"/>
                    </a:lnTo>
                    <a:lnTo>
                      <a:pt x="316" y="44"/>
                    </a:lnTo>
                    <a:lnTo>
                      <a:pt x="322" y="52"/>
                    </a:lnTo>
                    <a:lnTo>
                      <a:pt x="328" y="58"/>
                    </a:lnTo>
                    <a:lnTo>
                      <a:pt x="350" y="60"/>
                    </a:lnTo>
                    <a:lnTo>
                      <a:pt x="368" y="58"/>
                    </a:lnTo>
                    <a:lnTo>
                      <a:pt x="398" y="52"/>
                    </a:lnTo>
                    <a:lnTo>
                      <a:pt x="408" y="44"/>
                    </a:lnTo>
                    <a:lnTo>
                      <a:pt x="416" y="38"/>
                    </a:lnTo>
                    <a:lnTo>
                      <a:pt x="426" y="36"/>
                    </a:lnTo>
                    <a:lnTo>
                      <a:pt x="434" y="42"/>
                    </a:lnTo>
                    <a:lnTo>
                      <a:pt x="442" y="42"/>
                    </a:lnTo>
                    <a:lnTo>
                      <a:pt x="458" y="44"/>
                    </a:lnTo>
                    <a:lnTo>
                      <a:pt x="452" y="52"/>
                    </a:lnTo>
                    <a:lnTo>
                      <a:pt x="448" y="60"/>
                    </a:lnTo>
                    <a:lnTo>
                      <a:pt x="440" y="84"/>
                    </a:lnTo>
                    <a:lnTo>
                      <a:pt x="468" y="86"/>
                    </a:lnTo>
                    <a:lnTo>
                      <a:pt x="476" y="80"/>
                    </a:lnTo>
                    <a:lnTo>
                      <a:pt x="486" y="82"/>
                    </a:lnTo>
                    <a:lnTo>
                      <a:pt x="506" y="102"/>
                    </a:lnTo>
                    <a:lnTo>
                      <a:pt x="508" y="112"/>
                    </a:lnTo>
                    <a:lnTo>
                      <a:pt x="494" y="110"/>
                    </a:lnTo>
                    <a:lnTo>
                      <a:pt x="480" y="110"/>
                    </a:lnTo>
                    <a:lnTo>
                      <a:pt x="460" y="118"/>
                    </a:lnTo>
                    <a:lnTo>
                      <a:pt x="442" y="132"/>
                    </a:lnTo>
                    <a:lnTo>
                      <a:pt x="426" y="132"/>
                    </a:lnTo>
                    <a:lnTo>
                      <a:pt x="412" y="146"/>
                    </a:lnTo>
                    <a:lnTo>
                      <a:pt x="394" y="144"/>
                    </a:lnTo>
                    <a:lnTo>
                      <a:pt x="380" y="144"/>
                    </a:lnTo>
                    <a:lnTo>
                      <a:pt x="374" y="156"/>
                    </a:lnTo>
                    <a:lnTo>
                      <a:pt x="380" y="168"/>
                    </a:lnTo>
                    <a:lnTo>
                      <a:pt x="362" y="178"/>
                    </a:lnTo>
                    <a:lnTo>
                      <a:pt x="362" y="184"/>
                    </a:lnTo>
                    <a:lnTo>
                      <a:pt x="344" y="194"/>
                    </a:lnTo>
                    <a:lnTo>
                      <a:pt x="300" y="194"/>
                    </a:lnTo>
                    <a:lnTo>
                      <a:pt x="278" y="208"/>
                    </a:lnTo>
                    <a:lnTo>
                      <a:pt x="242" y="204"/>
                    </a:lnTo>
                    <a:lnTo>
                      <a:pt x="218" y="192"/>
                    </a:lnTo>
                    <a:lnTo>
                      <a:pt x="190" y="190"/>
                    </a:lnTo>
                    <a:lnTo>
                      <a:pt x="136" y="188"/>
                    </a:lnTo>
                    <a:lnTo>
                      <a:pt x="130" y="178"/>
                    </a:lnTo>
                    <a:lnTo>
                      <a:pt x="124" y="166"/>
                    </a:lnTo>
                    <a:lnTo>
                      <a:pt x="102" y="154"/>
                    </a:lnTo>
                    <a:lnTo>
                      <a:pt x="92" y="144"/>
                    </a:lnTo>
                    <a:lnTo>
                      <a:pt x="58" y="142"/>
                    </a:lnTo>
                    <a:lnTo>
                      <a:pt x="50" y="138"/>
                    </a:lnTo>
                    <a:lnTo>
                      <a:pt x="46" y="126"/>
                    </a:lnTo>
                    <a:lnTo>
                      <a:pt x="52" y="118"/>
                    </a:lnTo>
                    <a:lnTo>
                      <a:pt x="52" y="110"/>
                    </a:lnTo>
                    <a:lnTo>
                      <a:pt x="44" y="98"/>
                    </a:lnTo>
                    <a:lnTo>
                      <a:pt x="30" y="84"/>
                    </a:lnTo>
                    <a:lnTo>
                      <a:pt x="14" y="82"/>
                    </a:lnTo>
                    <a:lnTo>
                      <a:pt x="4" y="72"/>
                    </a:lnTo>
                    <a:lnTo>
                      <a:pt x="0" y="62"/>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grpSp>
        <p:grpSp>
          <p:nvGrpSpPr>
            <p:cNvPr id="330" name="Group 329"/>
            <p:cNvGrpSpPr/>
            <p:nvPr/>
          </p:nvGrpSpPr>
          <p:grpSpPr>
            <a:xfrm>
              <a:off x="1555393" y="1716614"/>
              <a:ext cx="1737944" cy="855991"/>
              <a:chOff x="1546925" y="1716614"/>
              <a:chExt cx="1737944" cy="855991"/>
            </a:xfrm>
            <a:grpFill/>
          </p:grpSpPr>
          <p:sp>
            <p:nvSpPr>
              <p:cNvPr id="360" name="Freeform 14"/>
              <p:cNvSpPr>
                <a:spLocks/>
              </p:cNvSpPr>
              <p:nvPr/>
            </p:nvSpPr>
            <p:spPr bwMode="auto">
              <a:xfrm>
                <a:off x="3148316" y="2336898"/>
                <a:ext cx="136553" cy="124057"/>
              </a:xfrm>
              <a:custGeom>
                <a:avLst/>
                <a:gdLst/>
                <a:ahLst/>
                <a:cxnLst>
                  <a:cxn ang="0">
                    <a:pos x="30" y="36"/>
                  </a:cxn>
                  <a:cxn ang="0">
                    <a:pos x="40" y="20"/>
                  </a:cxn>
                  <a:cxn ang="0">
                    <a:pos x="54" y="6"/>
                  </a:cxn>
                  <a:cxn ang="0">
                    <a:pos x="66" y="0"/>
                  </a:cxn>
                  <a:cxn ang="0">
                    <a:pos x="62" y="8"/>
                  </a:cxn>
                  <a:cxn ang="0">
                    <a:pos x="58" y="20"/>
                  </a:cxn>
                  <a:cxn ang="0">
                    <a:pos x="62" y="34"/>
                  </a:cxn>
                  <a:cxn ang="0">
                    <a:pos x="72" y="44"/>
                  </a:cxn>
                  <a:cxn ang="0">
                    <a:pos x="82" y="38"/>
                  </a:cxn>
                  <a:cxn ang="0">
                    <a:pos x="86" y="44"/>
                  </a:cxn>
                  <a:cxn ang="0">
                    <a:pos x="94" y="46"/>
                  </a:cxn>
                  <a:cxn ang="0">
                    <a:pos x="90" y="54"/>
                  </a:cxn>
                  <a:cxn ang="0">
                    <a:pos x="100" y="64"/>
                  </a:cxn>
                  <a:cxn ang="0">
                    <a:pos x="106" y="66"/>
                  </a:cxn>
                  <a:cxn ang="0">
                    <a:pos x="108" y="74"/>
                  </a:cxn>
                  <a:cxn ang="0">
                    <a:pos x="110" y="86"/>
                  </a:cxn>
                  <a:cxn ang="0">
                    <a:pos x="106" y="96"/>
                  </a:cxn>
                  <a:cxn ang="0">
                    <a:pos x="92" y="100"/>
                  </a:cxn>
                  <a:cxn ang="0">
                    <a:pos x="86" y="90"/>
                  </a:cxn>
                  <a:cxn ang="0">
                    <a:pos x="78" y="82"/>
                  </a:cxn>
                  <a:cxn ang="0">
                    <a:pos x="72" y="88"/>
                  </a:cxn>
                  <a:cxn ang="0">
                    <a:pos x="70" y="94"/>
                  </a:cxn>
                  <a:cxn ang="0">
                    <a:pos x="60" y="90"/>
                  </a:cxn>
                  <a:cxn ang="0">
                    <a:pos x="58" y="78"/>
                  </a:cxn>
                  <a:cxn ang="0">
                    <a:pos x="30" y="82"/>
                  </a:cxn>
                  <a:cxn ang="0">
                    <a:pos x="0" y="80"/>
                  </a:cxn>
                  <a:cxn ang="0">
                    <a:pos x="2" y="66"/>
                  </a:cxn>
                  <a:cxn ang="0">
                    <a:pos x="16" y="52"/>
                  </a:cxn>
                  <a:cxn ang="0">
                    <a:pos x="22" y="44"/>
                  </a:cxn>
                  <a:cxn ang="0">
                    <a:pos x="30" y="36"/>
                  </a:cxn>
                </a:cxnLst>
                <a:rect l="0" t="0" r="r" b="b"/>
                <a:pathLst>
                  <a:path w="110" h="100">
                    <a:moveTo>
                      <a:pt x="30" y="36"/>
                    </a:moveTo>
                    <a:lnTo>
                      <a:pt x="40" y="20"/>
                    </a:lnTo>
                    <a:lnTo>
                      <a:pt x="54" y="6"/>
                    </a:lnTo>
                    <a:lnTo>
                      <a:pt x="66" y="0"/>
                    </a:lnTo>
                    <a:lnTo>
                      <a:pt x="62" y="8"/>
                    </a:lnTo>
                    <a:lnTo>
                      <a:pt x="58" y="20"/>
                    </a:lnTo>
                    <a:lnTo>
                      <a:pt x="62" y="34"/>
                    </a:lnTo>
                    <a:lnTo>
                      <a:pt x="72" y="44"/>
                    </a:lnTo>
                    <a:lnTo>
                      <a:pt x="82" y="38"/>
                    </a:lnTo>
                    <a:lnTo>
                      <a:pt x="86" y="44"/>
                    </a:lnTo>
                    <a:lnTo>
                      <a:pt x="94" y="46"/>
                    </a:lnTo>
                    <a:lnTo>
                      <a:pt x="90" y="54"/>
                    </a:lnTo>
                    <a:lnTo>
                      <a:pt x="100" y="64"/>
                    </a:lnTo>
                    <a:lnTo>
                      <a:pt x="106" y="66"/>
                    </a:lnTo>
                    <a:lnTo>
                      <a:pt x="108" y="74"/>
                    </a:lnTo>
                    <a:lnTo>
                      <a:pt x="110" y="86"/>
                    </a:lnTo>
                    <a:lnTo>
                      <a:pt x="106" y="96"/>
                    </a:lnTo>
                    <a:lnTo>
                      <a:pt x="92" y="100"/>
                    </a:lnTo>
                    <a:lnTo>
                      <a:pt x="86" y="90"/>
                    </a:lnTo>
                    <a:lnTo>
                      <a:pt x="78" y="82"/>
                    </a:lnTo>
                    <a:lnTo>
                      <a:pt x="72" y="88"/>
                    </a:lnTo>
                    <a:lnTo>
                      <a:pt x="70" y="94"/>
                    </a:lnTo>
                    <a:lnTo>
                      <a:pt x="60" y="90"/>
                    </a:lnTo>
                    <a:lnTo>
                      <a:pt x="58" y="78"/>
                    </a:lnTo>
                    <a:lnTo>
                      <a:pt x="30" y="82"/>
                    </a:lnTo>
                    <a:lnTo>
                      <a:pt x="0" y="80"/>
                    </a:lnTo>
                    <a:lnTo>
                      <a:pt x="2" y="66"/>
                    </a:lnTo>
                    <a:lnTo>
                      <a:pt x="16" y="52"/>
                    </a:lnTo>
                    <a:lnTo>
                      <a:pt x="22" y="44"/>
                    </a:lnTo>
                    <a:lnTo>
                      <a:pt x="30" y="3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61" name="Freeform 35"/>
              <p:cNvSpPr>
                <a:spLocks/>
              </p:cNvSpPr>
              <p:nvPr/>
            </p:nvSpPr>
            <p:spPr bwMode="auto">
              <a:xfrm>
                <a:off x="3058936" y="2379077"/>
                <a:ext cx="47172" cy="22331"/>
              </a:xfrm>
              <a:custGeom>
                <a:avLst/>
                <a:gdLst/>
                <a:ahLst/>
                <a:cxnLst>
                  <a:cxn ang="0">
                    <a:pos x="0" y="2"/>
                  </a:cxn>
                  <a:cxn ang="0">
                    <a:pos x="8" y="8"/>
                  </a:cxn>
                  <a:cxn ang="0">
                    <a:pos x="18" y="14"/>
                  </a:cxn>
                  <a:cxn ang="0">
                    <a:pos x="34" y="18"/>
                  </a:cxn>
                  <a:cxn ang="0">
                    <a:pos x="38" y="12"/>
                  </a:cxn>
                  <a:cxn ang="0">
                    <a:pos x="30" y="6"/>
                  </a:cxn>
                  <a:cxn ang="0">
                    <a:pos x="22" y="2"/>
                  </a:cxn>
                  <a:cxn ang="0">
                    <a:pos x="14" y="0"/>
                  </a:cxn>
                  <a:cxn ang="0">
                    <a:pos x="8" y="0"/>
                  </a:cxn>
                  <a:cxn ang="0">
                    <a:pos x="0" y="2"/>
                  </a:cxn>
                </a:cxnLst>
                <a:rect l="0" t="0" r="r" b="b"/>
                <a:pathLst>
                  <a:path w="38" h="18">
                    <a:moveTo>
                      <a:pt x="0" y="2"/>
                    </a:moveTo>
                    <a:lnTo>
                      <a:pt x="8" y="8"/>
                    </a:lnTo>
                    <a:lnTo>
                      <a:pt x="18" y="14"/>
                    </a:lnTo>
                    <a:lnTo>
                      <a:pt x="34" y="18"/>
                    </a:lnTo>
                    <a:lnTo>
                      <a:pt x="38" y="12"/>
                    </a:lnTo>
                    <a:lnTo>
                      <a:pt x="30" y="6"/>
                    </a:lnTo>
                    <a:lnTo>
                      <a:pt x="22" y="2"/>
                    </a:lnTo>
                    <a:lnTo>
                      <a:pt x="14" y="0"/>
                    </a:lnTo>
                    <a:lnTo>
                      <a:pt x="8" y="0"/>
                    </a:lnTo>
                    <a:lnTo>
                      <a:pt x="0" y="2"/>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62" name="Freeform 36"/>
              <p:cNvSpPr>
                <a:spLocks/>
              </p:cNvSpPr>
              <p:nvPr/>
            </p:nvSpPr>
            <p:spPr bwMode="auto">
              <a:xfrm>
                <a:off x="1800169" y="2354266"/>
                <a:ext cx="89380" cy="62028"/>
              </a:xfrm>
              <a:custGeom>
                <a:avLst/>
                <a:gdLst/>
                <a:ahLst/>
                <a:cxnLst>
                  <a:cxn ang="0">
                    <a:pos x="0" y="0"/>
                  </a:cxn>
                  <a:cxn ang="0">
                    <a:pos x="12" y="2"/>
                  </a:cxn>
                  <a:cxn ang="0">
                    <a:pos x="24" y="6"/>
                  </a:cxn>
                  <a:cxn ang="0">
                    <a:pos x="32" y="10"/>
                  </a:cxn>
                  <a:cxn ang="0">
                    <a:pos x="42" y="16"/>
                  </a:cxn>
                  <a:cxn ang="0">
                    <a:pos x="50" y="26"/>
                  </a:cxn>
                  <a:cxn ang="0">
                    <a:pos x="56" y="30"/>
                  </a:cxn>
                  <a:cxn ang="0">
                    <a:pos x="66" y="36"/>
                  </a:cxn>
                  <a:cxn ang="0">
                    <a:pos x="70" y="42"/>
                  </a:cxn>
                  <a:cxn ang="0">
                    <a:pos x="72" y="46"/>
                  </a:cxn>
                  <a:cxn ang="0">
                    <a:pos x="66" y="48"/>
                  </a:cxn>
                  <a:cxn ang="0">
                    <a:pos x="56" y="50"/>
                  </a:cxn>
                  <a:cxn ang="0">
                    <a:pos x="46" y="46"/>
                  </a:cxn>
                  <a:cxn ang="0">
                    <a:pos x="46" y="38"/>
                  </a:cxn>
                  <a:cxn ang="0">
                    <a:pos x="40" y="38"/>
                  </a:cxn>
                  <a:cxn ang="0">
                    <a:pos x="34" y="32"/>
                  </a:cxn>
                  <a:cxn ang="0">
                    <a:pos x="28" y="24"/>
                  </a:cxn>
                  <a:cxn ang="0">
                    <a:pos x="22" y="24"/>
                  </a:cxn>
                  <a:cxn ang="0">
                    <a:pos x="20" y="18"/>
                  </a:cxn>
                  <a:cxn ang="0">
                    <a:pos x="14" y="18"/>
                  </a:cxn>
                  <a:cxn ang="0">
                    <a:pos x="6" y="14"/>
                  </a:cxn>
                  <a:cxn ang="0">
                    <a:pos x="0" y="10"/>
                  </a:cxn>
                  <a:cxn ang="0">
                    <a:pos x="0" y="0"/>
                  </a:cxn>
                </a:cxnLst>
                <a:rect l="0" t="0" r="r" b="b"/>
                <a:pathLst>
                  <a:path w="72" h="50">
                    <a:moveTo>
                      <a:pt x="0" y="0"/>
                    </a:moveTo>
                    <a:lnTo>
                      <a:pt x="12" y="2"/>
                    </a:lnTo>
                    <a:lnTo>
                      <a:pt x="24" y="6"/>
                    </a:lnTo>
                    <a:lnTo>
                      <a:pt x="32" y="10"/>
                    </a:lnTo>
                    <a:lnTo>
                      <a:pt x="42" y="16"/>
                    </a:lnTo>
                    <a:lnTo>
                      <a:pt x="50" y="26"/>
                    </a:lnTo>
                    <a:lnTo>
                      <a:pt x="56" y="30"/>
                    </a:lnTo>
                    <a:lnTo>
                      <a:pt x="66" y="36"/>
                    </a:lnTo>
                    <a:lnTo>
                      <a:pt x="70" y="42"/>
                    </a:lnTo>
                    <a:lnTo>
                      <a:pt x="72" y="46"/>
                    </a:lnTo>
                    <a:lnTo>
                      <a:pt x="66" y="48"/>
                    </a:lnTo>
                    <a:lnTo>
                      <a:pt x="56" y="50"/>
                    </a:lnTo>
                    <a:lnTo>
                      <a:pt x="46" y="46"/>
                    </a:lnTo>
                    <a:lnTo>
                      <a:pt x="46" y="38"/>
                    </a:lnTo>
                    <a:lnTo>
                      <a:pt x="40" y="38"/>
                    </a:lnTo>
                    <a:lnTo>
                      <a:pt x="34" y="32"/>
                    </a:lnTo>
                    <a:lnTo>
                      <a:pt x="28" y="24"/>
                    </a:lnTo>
                    <a:lnTo>
                      <a:pt x="22" y="24"/>
                    </a:lnTo>
                    <a:lnTo>
                      <a:pt x="20" y="18"/>
                    </a:lnTo>
                    <a:lnTo>
                      <a:pt x="14" y="18"/>
                    </a:lnTo>
                    <a:lnTo>
                      <a:pt x="6" y="14"/>
                    </a:lnTo>
                    <a:lnTo>
                      <a:pt x="0" y="10"/>
                    </a:lnTo>
                    <a:lnTo>
                      <a:pt x="0"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63" name="Freeform 15"/>
              <p:cNvSpPr>
                <a:spLocks/>
              </p:cNvSpPr>
              <p:nvPr/>
            </p:nvSpPr>
            <p:spPr bwMode="auto">
              <a:xfrm>
                <a:off x="1546925" y="1716614"/>
                <a:ext cx="1675874" cy="855991"/>
              </a:xfrm>
              <a:custGeom>
                <a:avLst/>
                <a:gdLst/>
                <a:ahLst/>
                <a:cxnLst>
                  <a:cxn ang="0">
                    <a:pos x="1210" y="602"/>
                  </a:cxn>
                  <a:cxn ang="0">
                    <a:pos x="1278" y="596"/>
                  </a:cxn>
                  <a:cxn ang="0">
                    <a:pos x="1258" y="630"/>
                  </a:cxn>
                  <a:cxn ang="0">
                    <a:pos x="1188" y="656"/>
                  </a:cxn>
                  <a:cxn ang="0">
                    <a:pos x="1214" y="620"/>
                  </a:cxn>
                  <a:cxn ang="0">
                    <a:pos x="1160" y="612"/>
                  </a:cxn>
                  <a:cxn ang="0">
                    <a:pos x="1118" y="612"/>
                  </a:cxn>
                  <a:cxn ang="0">
                    <a:pos x="1014" y="652"/>
                  </a:cxn>
                  <a:cxn ang="0">
                    <a:pos x="980" y="668"/>
                  </a:cxn>
                  <a:cxn ang="0">
                    <a:pos x="920" y="688"/>
                  </a:cxn>
                  <a:cxn ang="0">
                    <a:pos x="940" y="648"/>
                  </a:cxn>
                  <a:cxn ang="0">
                    <a:pos x="962" y="622"/>
                  </a:cxn>
                  <a:cxn ang="0">
                    <a:pos x="892" y="590"/>
                  </a:cxn>
                  <a:cxn ang="0">
                    <a:pos x="844" y="554"/>
                  </a:cxn>
                  <a:cxn ang="0">
                    <a:pos x="786" y="568"/>
                  </a:cxn>
                  <a:cxn ang="0">
                    <a:pos x="722" y="544"/>
                  </a:cxn>
                  <a:cxn ang="0">
                    <a:pos x="250" y="516"/>
                  </a:cxn>
                  <a:cxn ang="0">
                    <a:pos x="208" y="486"/>
                  </a:cxn>
                  <a:cxn ang="0">
                    <a:pos x="194" y="448"/>
                  </a:cxn>
                  <a:cxn ang="0">
                    <a:pos x="180" y="420"/>
                  </a:cxn>
                  <a:cxn ang="0">
                    <a:pos x="136" y="372"/>
                  </a:cxn>
                  <a:cxn ang="0">
                    <a:pos x="58" y="330"/>
                  </a:cxn>
                  <a:cxn ang="0">
                    <a:pos x="18" y="64"/>
                  </a:cxn>
                  <a:cxn ang="0">
                    <a:pos x="138" y="60"/>
                  </a:cxn>
                  <a:cxn ang="0">
                    <a:pos x="230" y="64"/>
                  </a:cxn>
                  <a:cxn ang="0">
                    <a:pos x="328" y="66"/>
                  </a:cxn>
                  <a:cxn ang="0">
                    <a:pos x="410" y="110"/>
                  </a:cxn>
                  <a:cxn ang="0">
                    <a:pos x="528" y="142"/>
                  </a:cxn>
                  <a:cxn ang="0">
                    <a:pos x="600" y="112"/>
                  </a:cxn>
                  <a:cxn ang="0">
                    <a:pos x="676" y="106"/>
                  </a:cxn>
                  <a:cxn ang="0">
                    <a:pos x="716" y="134"/>
                  </a:cxn>
                  <a:cxn ang="0">
                    <a:pos x="740" y="64"/>
                  </a:cxn>
                  <a:cxn ang="0">
                    <a:pos x="718" y="12"/>
                  </a:cxn>
                  <a:cxn ang="0">
                    <a:pos x="776" y="48"/>
                  </a:cxn>
                  <a:cxn ang="0">
                    <a:pos x="812" y="98"/>
                  </a:cxn>
                  <a:cxn ang="0">
                    <a:pos x="834" y="112"/>
                  </a:cxn>
                  <a:cxn ang="0">
                    <a:pos x="886" y="74"/>
                  </a:cxn>
                  <a:cxn ang="0">
                    <a:pos x="940" y="94"/>
                  </a:cxn>
                  <a:cxn ang="0">
                    <a:pos x="916" y="152"/>
                  </a:cxn>
                  <a:cxn ang="0">
                    <a:pos x="870" y="156"/>
                  </a:cxn>
                  <a:cxn ang="0">
                    <a:pos x="816" y="172"/>
                  </a:cxn>
                  <a:cxn ang="0">
                    <a:pos x="830" y="210"/>
                  </a:cxn>
                  <a:cxn ang="0">
                    <a:pos x="778" y="222"/>
                  </a:cxn>
                  <a:cxn ang="0">
                    <a:pos x="736" y="336"/>
                  </a:cxn>
                  <a:cxn ang="0">
                    <a:pos x="800" y="374"/>
                  </a:cxn>
                  <a:cxn ang="0">
                    <a:pos x="904" y="418"/>
                  </a:cxn>
                  <a:cxn ang="0">
                    <a:pos x="944" y="484"/>
                  </a:cxn>
                  <a:cxn ang="0">
                    <a:pos x="984" y="462"/>
                  </a:cxn>
                  <a:cxn ang="0">
                    <a:pos x="1020" y="372"/>
                  </a:cxn>
                  <a:cxn ang="0">
                    <a:pos x="1004" y="304"/>
                  </a:cxn>
                  <a:cxn ang="0">
                    <a:pos x="1044" y="258"/>
                  </a:cxn>
                  <a:cxn ang="0">
                    <a:pos x="1134" y="290"/>
                  </a:cxn>
                  <a:cxn ang="0">
                    <a:pos x="1168" y="352"/>
                  </a:cxn>
                  <a:cxn ang="0">
                    <a:pos x="1228" y="328"/>
                  </a:cxn>
                  <a:cxn ang="0">
                    <a:pos x="1256" y="398"/>
                  </a:cxn>
                  <a:cxn ang="0">
                    <a:pos x="1318" y="430"/>
                  </a:cxn>
                  <a:cxn ang="0">
                    <a:pos x="1284" y="458"/>
                  </a:cxn>
                  <a:cxn ang="0">
                    <a:pos x="1348" y="458"/>
                  </a:cxn>
                  <a:cxn ang="0">
                    <a:pos x="1286" y="524"/>
                  </a:cxn>
                  <a:cxn ang="0">
                    <a:pos x="1152" y="548"/>
                  </a:cxn>
                  <a:cxn ang="0">
                    <a:pos x="1116" y="590"/>
                  </a:cxn>
                  <a:cxn ang="0">
                    <a:pos x="1202" y="548"/>
                  </a:cxn>
                </a:cxnLst>
                <a:rect l="0" t="0" r="r" b="b"/>
                <a:pathLst>
                  <a:path w="1350" h="690">
                    <a:moveTo>
                      <a:pt x="1218" y="562"/>
                    </a:moveTo>
                    <a:lnTo>
                      <a:pt x="1214" y="568"/>
                    </a:lnTo>
                    <a:lnTo>
                      <a:pt x="1204" y="570"/>
                    </a:lnTo>
                    <a:lnTo>
                      <a:pt x="1208" y="580"/>
                    </a:lnTo>
                    <a:lnTo>
                      <a:pt x="1204" y="588"/>
                    </a:lnTo>
                    <a:lnTo>
                      <a:pt x="1206" y="594"/>
                    </a:lnTo>
                    <a:lnTo>
                      <a:pt x="1210" y="602"/>
                    </a:lnTo>
                    <a:lnTo>
                      <a:pt x="1222" y="610"/>
                    </a:lnTo>
                    <a:lnTo>
                      <a:pt x="1236" y="614"/>
                    </a:lnTo>
                    <a:lnTo>
                      <a:pt x="1254" y="614"/>
                    </a:lnTo>
                    <a:lnTo>
                      <a:pt x="1262" y="612"/>
                    </a:lnTo>
                    <a:lnTo>
                      <a:pt x="1266" y="604"/>
                    </a:lnTo>
                    <a:lnTo>
                      <a:pt x="1270" y="596"/>
                    </a:lnTo>
                    <a:lnTo>
                      <a:pt x="1278" y="596"/>
                    </a:lnTo>
                    <a:lnTo>
                      <a:pt x="1278" y="604"/>
                    </a:lnTo>
                    <a:lnTo>
                      <a:pt x="1284" y="608"/>
                    </a:lnTo>
                    <a:lnTo>
                      <a:pt x="1284" y="616"/>
                    </a:lnTo>
                    <a:lnTo>
                      <a:pt x="1274" y="616"/>
                    </a:lnTo>
                    <a:lnTo>
                      <a:pt x="1268" y="616"/>
                    </a:lnTo>
                    <a:lnTo>
                      <a:pt x="1262" y="626"/>
                    </a:lnTo>
                    <a:lnTo>
                      <a:pt x="1258" y="630"/>
                    </a:lnTo>
                    <a:lnTo>
                      <a:pt x="1246" y="634"/>
                    </a:lnTo>
                    <a:lnTo>
                      <a:pt x="1230" y="640"/>
                    </a:lnTo>
                    <a:lnTo>
                      <a:pt x="1220" y="640"/>
                    </a:lnTo>
                    <a:lnTo>
                      <a:pt x="1212" y="648"/>
                    </a:lnTo>
                    <a:lnTo>
                      <a:pt x="1204" y="656"/>
                    </a:lnTo>
                    <a:lnTo>
                      <a:pt x="1198" y="662"/>
                    </a:lnTo>
                    <a:lnTo>
                      <a:pt x="1188" y="656"/>
                    </a:lnTo>
                    <a:lnTo>
                      <a:pt x="1186" y="648"/>
                    </a:lnTo>
                    <a:lnTo>
                      <a:pt x="1190" y="640"/>
                    </a:lnTo>
                    <a:lnTo>
                      <a:pt x="1202" y="632"/>
                    </a:lnTo>
                    <a:lnTo>
                      <a:pt x="1214" y="628"/>
                    </a:lnTo>
                    <a:lnTo>
                      <a:pt x="1216" y="626"/>
                    </a:lnTo>
                    <a:lnTo>
                      <a:pt x="1216" y="624"/>
                    </a:lnTo>
                    <a:lnTo>
                      <a:pt x="1214" y="620"/>
                    </a:lnTo>
                    <a:lnTo>
                      <a:pt x="1210" y="618"/>
                    </a:lnTo>
                    <a:lnTo>
                      <a:pt x="1198" y="624"/>
                    </a:lnTo>
                    <a:lnTo>
                      <a:pt x="1188" y="628"/>
                    </a:lnTo>
                    <a:lnTo>
                      <a:pt x="1172" y="632"/>
                    </a:lnTo>
                    <a:lnTo>
                      <a:pt x="1168" y="626"/>
                    </a:lnTo>
                    <a:lnTo>
                      <a:pt x="1162" y="620"/>
                    </a:lnTo>
                    <a:lnTo>
                      <a:pt x="1160" y="612"/>
                    </a:lnTo>
                    <a:lnTo>
                      <a:pt x="1162" y="596"/>
                    </a:lnTo>
                    <a:lnTo>
                      <a:pt x="1160" y="588"/>
                    </a:lnTo>
                    <a:lnTo>
                      <a:pt x="1146" y="584"/>
                    </a:lnTo>
                    <a:lnTo>
                      <a:pt x="1138" y="580"/>
                    </a:lnTo>
                    <a:lnTo>
                      <a:pt x="1130" y="588"/>
                    </a:lnTo>
                    <a:lnTo>
                      <a:pt x="1122" y="602"/>
                    </a:lnTo>
                    <a:lnTo>
                      <a:pt x="1118" y="612"/>
                    </a:lnTo>
                    <a:lnTo>
                      <a:pt x="1118" y="618"/>
                    </a:lnTo>
                    <a:lnTo>
                      <a:pt x="1112" y="626"/>
                    </a:lnTo>
                    <a:lnTo>
                      <a:pt x="1100" y="632"/>
                    </a:lnTo>
                    <a:lnTo>
                      <a:pt x="1042" y="632"/>
                    </a:lnTo>
                    <a:lnTo>
                      <a:pt x="1026" y="644"/>
                    </a:lnTo>
                    <a:lnTo>
                      <a:pt x="1020" y="648"/>
                    </a:lnTo>
                    <a:lnTo>
                      <a:pt x="1014" y="652"/>
                    </a:lnTo>
                    <a:lnTo>
                      <a:pt x="1002" y="652"/>
                    </a:lnTo>
                    <a:lnTo>
                      <a:pt x="986" y="652"/>
                    </a:lnTo>
                    <a:lnTo>
                      <a:pt x="980" y="656"/>
                    </a:lnTo>
                    <a:lnTo>
                      <a:pt x="972" y="660"/>
                    </a:lnTo>
                    <a:lnTo>
                      <a:pt x="974" y="664"/>
                    </a:lnTo>
                    <a:lnTo>
                      <a:pt x="982" y="664"/>
                    </a:lnTo>
                    <a:lnTo>
                      <a:pt x="980" y="668"/>
                    </a:lnTo>
                    <a:lnTo>
                      <a:pt x="982" y="672"/>
                    </a:lnTo>
                    <a:lnTo>
                      <a:pt x="964" y="674"/>
                    </a:lnTo>
                    <a:lnTo>
                      <a:pt x="948" y="678"/>
                    </a:lnTo>
                    <a:lnTo>
                      <a:pt x="940" y="680"/>
                    </a:lnTo>
                    <a:lnTo>
                      <a:pt x="932" y="686"/>
                    </a:lnTo>
                    <a:lnTo>
                      <a:pt x="924" y="690"/>
                    </a:lnTo>
                    <a:lnTo>
                      <a:pt x="920" y="688"/>
                    </a:lnTo>
                    <a:lnTo>
                      <a:pt x="920" y="680"/>
                    </a:lnTo>
                    <a:lnTo>
                      <a:pt x="922" y="678"/>
                    </a:lnTo>
                    <a:lnTo>
                      <a:pt x="922" y="670"/>
                    </a:lnTo>
                    <a:lnTo>
                      <a:pt x="928" y="668"/>
                    </a:lnTo>
                    <a:lnTo>
                      <a:pt x="936" y="666"/>
                    </a:lnTo>
                    <a:lnTo>
                      <a:pt x="938" y="656"/>
                    </a:lnTo>
                    <a:lnTo>
                      <a:pt x="940" y="648"/>
                    </a:lnTo>
                    <a:lnTo>
                      <a:pt x="946" y="642"/>
                    </a:lnTo>
                    <a:lnTo>
                      <a:pt x="948" y="636"/>
                    </a:lnTo>
                    <a:lnTo>
                      <a:pt x="952" y="636"/>
                    </a:lnTo>
                    <a:lnTo>
                      <a:pt x="958" y="642"/>
                    </a:lnTo>
                    <a:lnTo>
                      <a:pt x="966" y="640"/>
                    </a:lnTo>
                    <a:lnTo>
                      <a:pt x="968" y="632"/>
                    </a:lnTo>
                    <a:lnTo>
                      <a:pt x="962" y="622"/>
                    </a:lnTo>
                    <a:lnTo>
                      <a:pt x="954" y="614"/>
                    </a:lnTo>
                    <a:lnTo>
                      <a:pt x="942" y="610"/>
                    </a:lnTo>
                    <a:lnTo>
                      <a:pt x="930" y="608"/>
                    </a:lnTo>
                    <a:lnTo>
                      <a:pt x="914" y="608"/>
                    </a:lnTo>
                    <a:lnTo>
                      <a:pt x="902" y="606"/>
                    </a:lnTo>
                    <a:lnTo>
                      <a:pt x="896" y="600"/>
                    </a:lnTo>
                    <a:lnTo>
                      <a:pt x="892" y="590"/>
                    </a:lnTo>
                    <a:lnTo>
                      <a:pt x="888" y="578"/>
                    </a:lnTo>
                    <a:lnTo>
                      <a:pt x="886" y="574"/>
                    </a:lnTo>
                    <a:lnTo>
                      <a:pt x="874" y="574"/>
                    </a:lnTo>
                    <a:lnTo>
                      <a:pt x="870" y="566"/>
                    </a:lnTo>
                    <a:lnTo>
                      <a:pt x="864" y="558"/>
                    </a:lnTo>
                    <a:lnTo>
                      <a:pt x="854" y="558"/>
                    </a:lnTo>
                    <a:lnTo>
                      <a:pt x="844" y="554"/>
                    </a:lnTo>
                    <a:lnTo>
                      <a:pt x="836" y="554"/>
                    </a:lnTo>
                    <a:lnTo>
                      <a:pt x="828" y="560"/>
                    </a:lnTo>
                    <a:lnTo>
                      <a:pt x="818" y="566"/>
                    </a:lnTo>
                    <a:lnTo>
                      <a:pt x="810" y="572"/>
                    </a:lnTo>
                    <a:lnTo>
                      <a:pt x="804" y="570"/>
                    </a:lnTo>
                    <a:lnTo>
                      <a:pt x="794" y="570"/>
                    </a:lnTo>
                    <a:lnTo>
                      <a:pt x="786" y="568"/>
                    </a:lnTo>
                    <a:lnTo>
                      <a:pt x="782" y="568"/>
                    </a:lnTo>
                    <a:lnTo>
                      <a:pt x="772" y="564"/>
                    </a:lnTo>
                    <a:lnTo>
                      <a:pt x="748" y="560"/>
                    </a:lnTo>
                    <a:lnTo>
                      <a:pt x="736" y="556"/>
                    </a:lnTo>
                    <a:lnTo>
                      <a:pt x="732" y="552"/>
                    </a:lnTo>
                    <a:lnTo>
                      <a:pt x="730" y="544"/>
                    </a:lnTo>
                    <a:lnTo>
                      <a:pt x="722" y="544"/>
                    </a:lnTo>
                    <a:lnTo>
                      <a:pt x="720" y="552"/>
                    </a:lnTo>
                    <a:lnTo>
                      <a:pt x="290" y="552"/>
                    </a:lnTo>
                    <a:lnTo>
                      <a:pt x="282" y="542"/>
                    </a:lnTo>
                    <a:lnTo>
                      <a:pt x="272" y="532"/>
                    </a:lnTo>
                    <a:lnTo>
                      <a:pt x="266" y="536"/>
                    </a:lnTo>
                    <a:lnTo>
                      <a:pt x="256" y="526"/>
                    </a:lnTo>
                    <a:lnTo>
                      <a:pt x="250" y="516"/>
                    </a:lnTo>
                    <a:lnTo>
                      <a:pt x="244" y="520"/>
                    </a:lnTo>
                    <a:lnTo>
                      <a:pt x="232" y="512"/>
                    </a:lnTo>
                    <a:lnTo>
                      <a:pt x="214" y="510"/>
                    </a:lnTo>
                    <a:lnTo>
                      <a:pt x="218" y="500"/>
                    </a:lnTo>
                    <a:lnTo>
                      <a:pt x="216" y="494"/>
                    </a:lnTo>
                    <a:lnTo>
                      <a:pt x="208" y="494"/>
                    </a:lnTo>
                    <a:lnTo>
                      <a:pt x="208" y="486"/>
                    </a:lnTo>
                    <a:lnTo>
                      <a:pt x="206" y="478"/>
                    </a:lnTo>
                    <a:lnTo>
                      <a:pt x="202" y="472"/>
                    </a:lnTo>
                    <a:lnTo>
                      <a:pt x="196" y="470"/>
                    </a:lnTo>
                    <a:lnTo>
                      <a:pt x="188" y="474"/>
                    </a:lnTo>
                    <a:lnTo>
                      <a:pt x="190" y="466"/>
                    </a:lnTo>
                    <a:lnTo>
                      <a:pt x="196" y="456"/>
                    </a:lnTo>
                    <a:lnTo>
                      <a:pt x="194" y="448"/>
                    </a:lnTo>
                    <a:lnTo>
                      <a:pt x="188" y="452"/>
                    </a:lnTo>
                    <a:lnTo>
                      <a:pt x="180" y="458"/>
                    </a:lnTo>
                    <a:lnTo>
                      <a:pt x="172" y="458"/>
                    </a:lnTo>
                    <a:lnTo>
                      <a:pt x="172" y="446"/>
                    </a:lnTo>
                    <a:lnTo>
                      <a:pt x="174" y="438"/>
                    </a:lnTo>
                    <a:lnTo>
                      <a:pt x="174" y="432"/>
                    </a:lnTo>
                    <a:lnTo>
                      <a:pt x="180" y="420"/>
                    </a:lnTo>
                    <a:lnTo>
                      <a:pt x="178" y="410"/>
                    </a:lnTo>
                    <a:lnTo>
                      <a:pt x="174" y="408"/>
                    </a:lnTo>
                    <a:lnTo>
                      <a:pt x="172" y="400"/>
                    </a:lnTo>
                    <a:lnTo>
                      <a:pt x="158" y="392"/>
                    </a:lnTo>
                    <a:lnTo>
                      <a:pt x="150" y="386"/>
                    </a:lnTo>
                    <a:lnTo>
                      <a:pt x="146" y="384"/>
                    </a:lnTo>
                    <a:lnTo>
                      <a:pt x="136" y="372"/>
                    </a:lnTo>
                    <a:lnTo>
                      <a:pt x="126" y="354"/>
                    </a:lnTo>
                    <a:lnTo>
                      <a:pt x="118" y="346"/>
                    </a:lnTo>
                    <a:lnTo>
                      <a:pt x="100" y="326"/>
                    </a:lnTo>
                    <a:lnTo>
                      <a:pt x="88" y="314"/>
                    </a:lnTo>
                    <a:lnTo>
                      <a:pt x="70" y="322"/>
                    </a:lnTo>
                    <a:lnTo>
                      <a:pt x="68" y="328"/>
                    </a:lnTo>
                    <a:lnTo>
                      <a:pt x="58" y="330"/>
                    </a:lnTo>
                    <a:lnTo>
                      <a:pt x="46" y="320"/>
                    </a:lnTo>
                    <a:lnTo>
                      <a:pt x="34" y="310"/>
                    </a:lnTo>
                    <a:lnTo>
                      <a:pt x="26" y="300"/>
                    </a:lnTo>
                    <a:lnTo>
                      <a:pt x="10" y="306"/>
                    </a:lnTo>
                    <a:lnTo>
                      <a:pt x="0" y="302"/>
                    </a:lnTo>
                    <a:lnTo>
                      <a:pt x="0" y="62"/>
                    </a:lnTo>
                    <a:lnTo>
                      <a:pt x="18" y="64"/>
                    </a:lnTo>
                    <a:lnTo>
                      <a:pt x="48" y="76"/>
                    </a:lnTo>
                    <a:lnTo>
                      <a:pt x="84" y="86"/>
                    </a:lnTo>
                    <a:lnTo>
                      <a:pt x="82" y="72"/>
                    </a:lnTo>
                    <a:lnTo>
                      <a:pt x="100" y="62"/>
                    </a:lnTo>
                    <a:lnTo>
                      <a:pt x="110" y="68"/>
                    </a:lnTo>
                    <a:lnTo>
                      <a:pt x="116" y="72"/>
                    </a:lnTo>
                    <a:lnTo>
                      <a:pt x="138" y="60"/>
                    </a:lnTo>
                    <a:lnTo>
                      <a:pt x="162" y="48"/>
                    </a:lnTo>
                    <a:lnTo>
                      <a:pt x="178" y="48"/>
                    </a:lnTo>
                    <a:lnTo>
                      <a:pt x="180" y="56"/>
                    </a:lnTo>
                    <a:lnTo>
                      <a:pt x="192" y="58"/>
                    </a:lnTo>
                    <a:lnTo>
                      <a:pt x="208" y="38"/>
                    </a:lnTo>
                    <a:lnTo>
                      <a:pt x="218" y="46"/>
                    </a:lnTo>
                    <a:lnTo>
                      <a:pt x="230" y="64"/>
                    </a:lnTo>
                    <a:lnTo>
                      <a:pt x="244" y="66"/>
                    </a:lnTo>
                    <a:lnTo>
                      <a:pt x="256" y="50"/>
                    </a:lnTo>
                    <a:lnTo>
                      <a:pt x="262" y="52"/>
                    </a:lnTo>
                    <a:lnTo>
                      <a:pt x="270" y="70"/>
                    </a:lnTo>
                    <a:lnTo>
                      <a:pt x="282" y="62"/>
                    </a:lnTo>
                    <a:lnTo>
                      <a:pt x="302" y="56"/>
                    </a:lnTo>
                    <a:lnTo>
                      <a:pt x="328" y="66"/>
                    </a:lnTo>
                    <a:lnTo>
                      <a:pt x="352" y="72"/>
                    </a:lnTo>
                    <a:lnTo>
                      <a:pt x="382" y="82"/>
                    </a:lnTo>
                    <a:lnTo>
                      <a:pt x="404" y="84"/>
                    </a:lnTo>
                    <a:lnTo>
                      <a:pt x="422" y="92"/>
                    </a:lnTo>
                    <a:lnTo>
                      <a:pt x="424" y="100"/>
                    </a:lnTo>
                    <a:lnTo>
                      <a:pt x="412" y="102"/>
                    </a:lnTo>
                    <a:lnTo>
                      <a:pt x="410" y="110"/>
                    </a:lnTo>
                    <a:lnTo>
                      <a:pt x="426" y="118"/>
                    </a:lnTo>
                    <a:lnTo>
                      <a:pt x="456" y="116"/>
                    </a:lnTo>
                    <a:lnTo>
                      <a:pt x="478" y="114"/>
                    </a:lnTo>
                    <a:lnTo>
                      <a:pt x="486" y="110"/>
                    </a:lnTo>
                    <a:lnTo>
                      <a:pt x="504" y="120"/>
                    </a:lnTo>
                    <a:lnTo>
                      <a:pt x="520" y="130"/>
                    </a:lnTo>
                    <a:lnTo>
                      <a:pt x="528" y="142"/>
                    </a:lnTo>
                    <a:lnTo>
                      <a:pt x="534" y="138"/>
                    </a:lnTo>
                    <a:lnTo>
                      <a:pt x="530" y="120"/>
                    </a:lnTo>
                    <a:lnTo>
                      <a:pt x="526" y="110"/>
                    </a:lnTo>
                    <a:lnTo>
                      <a:pt x="536" y="104"/>
                    </a:lnTo>
                    <a:lnTo>
                      <a:pt x="560" y="94"/>
                    </a:lnTo>
                    <a:lnTo>
                      <a:pt x="578" y="104"/>
                    </a:lnTo>
                    <a:lnTo>
                      <a:pt x="600" y="112"/>
                    </a:lnTo>
                    <a:lnTo>
                      <a:pt x="622" y="116"/>
                    </a:lnTo>
                    <a:lnTo>
                      <a:pt x="646" y="116"/>
                    </a:lnTo>
                    <a:lnTo>
                      <a:pt x="668" y="116"/>
                    </a:lnTo>
                    <a:lnTo>
                      <a:pt x="688" y="118"/>
                    </a:lnTo>
                    <a:lnTo>
                      <a:pt x="694" y="112"/>
                    </a:lnTo>
                    <a:lnTo>
                      <a:pt x="688" y="108"/>
                    </a:lnTo>
                    <a:lnTo>
                      <a:pt x="676" y="106"/>
                    </a:lnTo>
                    <a:lnTo>
                      <a:pt x="678" y="98"/>
                    </a:lnTo>
                    <a:lnTo>
                      <a:pt x="684" y="96"/>
                    </a:lnTo>
                    <a:lnTo>
                      <a:pt x="696" y="100"/>
                    </a:lnTo>
                    <a:lnTo>
                      <a:pt x="708" y="112"/>
                    </a:lnTo>
                    <a:lnTo>
                      <a:pt x="704" y="116"/>
                    </a:lnTo>
                    <a:lnTo>
                      <a:pt x="710" y="126"/>
                    </a:lnTo>
                    <a:lnTo>
                      <a:pt x="716" y="134"/>
                    </a:lnTo>
                    <a:lnTo>
                      <a:pt x="724" y="134"/>
                    </a:lnTo>
                    <a:lnTo>
                      <a:pt x="724" y="120"/>
                    </a:lnTo>
                    <a:lnTo>
                      <a:pt x="722" y="108"/>
                    </a:lnTo>
                    <a:lnTo>
                      <a:pt x="742" y="102"/>
                    </a:lnTo>
                    <a:lnTo>
                      <a:pt x="752" y="90"/>
                    </a:lnTo>
                    <a:lnTo>
                      <a:pt x="750" y="78"/>
                    </a:lnTo>
                    <a:lnTo>
                      <a:pt x="740" y="64"/>
                    </a:lnTo>
                    <a:lnTo>
                      <a:pt x="722" y="60"/>
                    </a:lnTo>
                    <a:lnTo>
                      <a:pt x="708" y="52"/>
                    </a:lnTo>
                    <a:lnTo>
                      <a:pt x="704" y="44"/>
                    </a:lnTo>
                    <a:lnTo>
                      <a:pt x="712" y="32"/>
                    </a:lnTo>
                    <a:lnTo>
                      <a:pt x="704" y="26"/>
                    </a:lnTo>
                    <a:lnTo>
                      <a:pt x="708" y="12"/>
                    </a:lnTo>
                    <a:lnTo>
                      <a:pt x="718" y="12"/>
                    </a:lnTo>
                    <a:lnTo>
                      <a:pt x="722" y="4"/>
                    </a:lnTo>
                    <a:lnTo>
                      <a:pt x="732" y="0"/>
                    </a:lnTo>
                    <a:lnTo>
                      <a:pt x="750" y="4"/>
                    </a:lnTo>
                    <a:lnTo>
                      <a:pt x="762" y="20"/>
                    </a:lnTo>
                    <a:lnTo>
                      <a:pt x="764" y="26"/>
                    </a:lnTo>
                    <a:lnTo>
                      <a:pt x="774" y="40"/>
                    </a:lnTo>
                    <a:lnTo>
                      <a:pt x="776" y="48"/>
                    </a:lnTo>
                    <a:lnTo>
                      <a:pt x="770" y="54"/>
                    </a:lnTo>
                    <a:lnTo>
                      <a:pt x="774" y="64"/>
                    </a:lnTo>
                    <a:lnTo>
                      <a:pt x="786" y="62"/>
                    </a:lnTo>
                    <a:lnTo>
                      <a:pt x="794" y="64"/>
                    </a:lnTo>
                    <a:lnTo>
                      <a:pt x="796" y="80"/>
                    </a:lnTo>
                    <a:lnTo>
                      <a:pt x="802" y="94"/>
                    </a:lnTo>
                    <a:lnTo>
                      <a:pt x="812" y="98"/>
                    </a:lnTo>
                    <a:lnTo>
                      <a:pt x="820" y="92"/>
                    </a:lnTo>
                    <a:lnTo>
                      <a:pt x="814" y="82"/>
                    </a:lnTo>
                    <a:lnTo>
                      <a:pt x="820" y="74"/>
                    </a:lnTo>
                    <a:lnTo>
                      <a:pt x="832" y="78"/>
                    </a:lnTo>
                    <a:lnTo>
                      <a:pt x="842" y="90"/>
                    </a:lnTo>
                    <a:lnTo>
                      <a:pt x="836" y="100"/>
                    </a:lnTo>
                    <a:lnTo>
                      <a:pt x="834" y="112"/>
                    </a:lnTo>
                    <a:lnTo>
                      <a:pt x="844" y="120"/>
                    </a:lnTo>
                    <a:lnTo>
                      <a:pt x="858" y="126"/>
                    </a:lnTo>
                    <a:lnTo>
                      <a:pt x="866" y="120"/>
                    </a:lnTo>
                    <a:lnTo>
                      <a:pt x="874" y="106"/>
                    </a:lnTo>
                    <a:lnTo>
                      <a:pt x="876" y="90"/>
                    </a:lnTo>
                    <a:lnTo>
                      <a:pt x="888" y="82"/>
                    </a:lnTo>
                    <a:lnTo>
                      <a:pt x="886" y="74"/>
                    </a:lnTo>
                    <a:lnTo>
                      <a:pt x="880" y="62"/>
                    </a:lnTo>
                    <a:lnTo>
                      <a:pt x="882" y="56"/>
                    </a:lnTo>
                    <a:lnTo>
                      <a:pt x="900" y="58"/>
                    </a:lnTo>
                    <a:lnTo>
                      <a:pt x="922" y="66"/>
                    </a:lnTo>
                    <a:lnTo>
                      <a:pt x="936" y="76"/>
                    </a:lnTo>
                    <a:lnTo>
                      <a:pt x="946" y="90"/>
                    </a:lnTo>
                    <a:lnTo>
                      <a:pt x="940" y="94"/>
                    </a:lnTo>
                    <a:lnTo>
                      <a:pt x="932" y="96"/>
                    </a:lnTo>
                    <a:lnTo>
                      <a:pt x="934" y="106"/>
                    </a:lnTo>
                    <a:lnTo>
                      <a:pt x="940" y="114"/>
                    </a:lnTo>
                    <a:lnTo>
                      <a:pt x="946" y="126"/>
                    </a:lnTo>
                    <a:lnTo>
                      <a:pt x="938" y="136"/>
                    </a:lnTo>
                    <a:lnTo>
                      <a:pt x="926" y="146"/>
                    </a:lnTo>
                    <a:lnTo>
                      <a:pt x="916" y="152"/>
                    </a:lnTo>
                    <a:lnTo>
                      <a:pt x="902" y="144"/>
                    </a:lnTo>
                    <a:lnTo>
                      <a:pt x="898" y="152"/>
                    </a:lnTo>
                    <a:lnTo>
                      <a:pt x="890" y="156"/>
                    </a:lnTo>
                    <a:lnTo>
                      <a:pt x="878" y="144"/>
                    </a:lnTo>
                    <a:lnTo>
                      <a:pt x="868" y="144"/>
                    </a:lnTo>
                    <a:lnTo>
                      <a:pt x="864" y="150"/>
                    </a:lnTo>
                    <a:lnTo>
                      <a:pt x="870" y="156"/>
                    </a:lnTo>
                    <a:lnTo>
                      <a:pt x="864" y="166"/>
                    </a:lnTo>
                    <a:lnTo>
                      <a:pt x="856" y="174"/>
                    </a:lnTo>
                    <a:lnTo>
                      <a:pt x="846" y="176"/>
                    </a:lnTo>
                    <a:lnTo>
                      <a:pt x="834" y="174"/>
                    </a:lnTo>
                    <a:lnTo>
                      <a:pt x="822" y="166"/>
                    </a:lnTo>
                    <a:lnTo>
                      <a:pt x="812" y="164"/>
                    </a:lnTo>
                    <a:lnTo>
                      <a:pt x="816" y="172"/>
                    </a:lnTo>
                    <a:lnTo>
                      <a:pt x="822" y="178"/>
                    </a:lnTo>
                    <a:lnTo>
                      <a:pt x="834" y="180"/>
                    </a:lnTo>
                    <a:lnTo>
                      <a:pt x="842" y="182"/>
                    </a:lnTo>
                    <a:lnTo>
                      <a:pt x="854" y="182"/>
                    </a:lnTo>
                    <a:lnTo>
                      <a:pt x="848" y="192"/>
                    </a:lnTo>
                    <a:lnTo>
                      <a:pt x="840" y="204"/>
                    </a:lnTo>
                    <a:lnTo>
                      <a:pt x="830" y="210"/>
                    </a:lnTo>
                    <a:lnTo>
                      <a:pt x="820" y="212"/>
                    </a:lnTo>
                    <a:lnTo>
                      <a:pt x="812" y="212"/>
                    </a:lnTo>
                    <a:lnTo>
                      <a:pt x="804" y="208"/>
                    </a:lnTo>
                    <a:lnTo>
                      <a:pt x="804" y="218"/>
                    </a:lnTo>
                    <a:lnTo>
                      <a:pt x="784" y="220"/>
                    </a:lnTo>
                    <a:lnTo>
                      <a:pt x="772" y="216"/>
                    </a:lnTo>
                    <a:lnTo>
                      <a:pt x="778" y="222"/>
                    </a:lnTo>
                    <a:lnTo>
                      <a:pt x="794" y="228"/>
                    </a:lnTo>
                    <a:lnTo>
                      <a:pt x="796" y="238"/>
                    </a:lnTo>
                    <a:lnTo>
                      <a:pt x="778" y="242"/>
                    </a:lnTo>
                    <a:lnTo>
                      <a:pt x="758" y="260"/>
                    </a:lnTo>
                    <a:lnTo>
                      <a:pt x="740" y="290"/>
                    </a:lnTo>
                    <a:lnTo>
                      <a:pt x="734" y="332"/>
                    </a:lnTo>
                    <a:lnTo>
                      <a:pt x="736" y="336"/>
                    </a:lnTo>
                    <a:lnTo>
                      <a:pt x="738" y="342"/>
                    </a:lnTo>
                    <a:lnTo>
                      <a:pt x="748" y="342"/>
                    </a:lnTo>
                    <a:lnTo>
                      <a:pt x="756" y="344"/>
                    </a:lnTo>
                    <a:lnTo>
                      <a:pt x="760" y="352"/>
                    </a:lnTo>
                    <a:lnTo>
                      <a:pt x="768" y="378"/>
                    </a:lnTo>
                    <a:lnTo>
                      <a:pt x="782" y="374"/>
                    </a:lnTo>
                    <a:lnTo>
                      <a:pt x="800" y="374"/>
                    </a:lnTo>
                    <a:lnTo>
                      <a:pt x="814" y="380"/>
                    </a:lnTo>
                    <a:lnTo>
                      <a:pt x="830" y="382"/>
                    </a:lnTo>
                    <a:lnTo>
                      <a:pt x="846" y="398"/>
                    </a:lnTo>
                    <a:lnTo>
                      <a:pt x="864" y="408"/>
                    </a:lnTo>
                    <a:lnTo>
                      <a:pt x="886" y="416"/>
                    </a:lnTo>
                    <a:lnTo>
                      <a:pt x="896" y="416"/>
                    </a:lnTo>
                    <a:lnTo>
                      <a:pt x="904" y="418"/>
                    </a:lnTo>
                    <a:lnTo>
                      <a:pt x="916" y="420"/>
                    </a:lnTo>
                    <a:lnTo>
                      <a:pt x="928" y="420"/>
                    </a:lnTo>
                    <a:lnTo>
                      <a:pt x="932" y="442"/>
                    </a:lnTo>
                    <a:lnTo>
                      <a:pt x="932" y="456"/>
                    </a:lnTo>
                    <a:lnTo>
                      <a:pt x="932" y="462"/>
                    </a:lnTo>
                    <a:lnTo>
                      <a:pt x="932" y="470"/>
                    </a:lnTo>
                    <a:lnTo>
                      <a:pt x="944" y="484"/>
                    </a:lnTo>
                    <a:lnTo>
                      <a:pt x="956" y="498"/>
                    </a:lnTo>
                    <a:lnTo>
                      <a:pt x="962" y="502"/>
                    </a:lnTo>
                    <a:lnTo>
                      <a:pt x="970" y="506"/>
                    </a:lnTo>
                    <a:lnTo>
                      <a:pt x="984" y="498"/>
                    </a:lnTo>
                    <a:lnTo>
                      <a:pt x="988" y="490"/>
                    </a:lnTo>
                    <a:lnTo>
                      <a:pt x="990" y="482"/>
                    </a:lnTo>
                    <a:lnTo>
                      <a:pt x="984" y="462"/>
                    </a:lnTo>
                    <a:lnTo>
                      <a:pt x="980" y="448"/>
                    </a:lnTo>
                    <a:lnTo>
                      <a:pt x="972" y="428"/>
                    </a:lnTo>
                    <a:lnTo>
                      <a:pt x="980" y="424"/>
                    </a:lnTo>
                    <a:lnTo>
                      <a:pt x="1002" y="418"/>
                    </a:lnTo>
                    <a:lnTo>
                      <a:pt x="1012" y="406"/>
                    </a:lnTo>
                    <a:lnTo>
                      <a:pt x="1022" y="394"/>
                    </a:lnTo>
                    <a:lnTo>
                      <a:pt x="1020" y="372"/>
                    </a:lnTo>
                    <a:lnTo>
                      <a:pt x="1010" y="354"/>
                    </a:lnTo>
                    <a:lnTo>
                      <a:pt x="998" y="346"/>
                    </a:lnTo>
                    <a:lnTo>
                      <a:pt x="988" y="340"/>
                    </a:lnTo>
                    <a:lnTo>
                      <a:pt x="990" y="334"/>
                    </a:lnTo>
                    <a:lnTo>
                      <a:pt x="996" y="328"/>
                    </a:lnTo>
                    <a:lnTo>
                      <a:pt x="1006" y="316"/>
                    </a:lnTo>
                    <a:lnTo>
                      <a:pt x="1004" y="304"/>
                    </a:lnTo>
                    <a:lnTo>
                      <a:pt x="1002" y="292"/>
                    </a:lnTo>
                    <a:lnTo>
                      <a:pt x="1006" y="274"/>
                    </a:lnTo>
                    <a:lnTo>
                      <a:pt x="996" y="264"/>
                    </a:lnTo>
                    <a:lnTo>
                      <a:pt x="1000" y="250"/>
                    </a:lnTo>
                    <a:lnTo>
                      <a:pt x="1018" y="250"/>
                    </a:lnTo>
                    <a:lnTo>
                      <a:pt x="1034" y="256"/>
                    </a:lnTo>
                    <a:lnTo>
                      <a:pt x="1044" y="258"/>
                    </a:lnTo>
                    <a:lnTo>
                      <a:pt x="1058" y="256"/>
                    </a:lnTo>
                    <a:lnTo>
                      <a:pt x="1064" y="248"/>
                    </a:lnTo>
                    <a:lnTo>
                      <a:pt x="1076" y="256"/>
                    </a:lnTo>
                    <a:lnTo>
                      <a:pt x="1090" y="266"/>
                    </a:lnTo>
                    <a:lnTo>
                      <a:pt x="1098" y="278"/>
                    </a:lnTo>
                    <a:lnTo>
                      <a:pt x="1112" y="286"/>
                    </a:lnTo>
                    <a:lnTo>
                      <a:pt x="1134" y="290"/>
                    </a:lnTo>
                    <a:lnTo>
                      <a:pt x="1130" y="300"/>
                    </a:lnTo>
                    <a:lnTo>
                      <a:pt x="1130" y="314"/>
                    </a:lnTo>
                    <a:lnTo>
                      <a:pt x="1136" y="328"/>
                    </a:lnTo>
                    <a:lnTo>
                      <a:pt x="1136" y="336"/>
                    </a:lnTo>
                    <a:lnTo>
                      <a:pt x="1148" y="338"/>
                    </a:lnTo>
                    <a:lnTo>
                      <a:pt x="1156" y="346"/>
                    </a:lnTo>
                    <a:lnTo>
                      <a:pt x="1168" y="352"/>
                    </a:lnTo>
                    <a:lnTo>
                      <a:pt x="1182" y="340"/>
                    </a:lnTo>
                    <a:lnTo>
                      <a:pt x="1196" y="328"/>
                    </a:lnTo>
                    <a:lnTo>
                      <a:pt x="1196" y="316"/>
                    </a:lnTo>
                    <a:lnTo>
                      <a:pt x="1204" y="306"/>
                    </a:lnTo>
                    <a:lnTo>
                      <a:pt x="1210" y="300"/>
                    </a:lnTo>
                    <a:lnTo>
                      <a:pt x="1218" y="312"/>
                    </a:lnTo>
                    <a:lnTo>
                      <a:pt x="1228" y="328"/>
                    </a:lnTo>
                    <a:lnTo>
                      <a:pt x="1242" y="346"/>
                    </a:lnTo>
                    <a:lnTo>
                      <a:pt x="1244" y="354"/>
                    </a:lnTo>
                    <a:lnTo>
                      <a:pt x="1254" y="360"/>
                    </a:lnTo>
                    <a:lnTo>
                      <a:pt x="1256" y="372"/>
                    </a:lnTo>
                    <a:lnTo>
                      <a:pt x="1260" y="384"/>
                    </a:lnTo>
                    <a:lnTo>
                      <a:pt x="1254" y="390"/>
                    </a:lnTo>
                    <a:lnTo>
                      <a:pt x="1256" y="398"/>
                    </a:lnTo>
                    <a:lnTo>
                      <a:pt x="1272" y="408"/>
                    </a:lnTo>
                    <a:lnTo>
                      <a:pt x="1274" y="412"/>
                    </a:lnTo>
                    <a:lnTo>
                      <a:pt x="1274" y="418"/>
                    </a:lnTo>
                    <a:lnTo>
                      <a:pt x="1284" y="422"/>
                    </a:lnTo>
                    <a:lnTo>
                      <a:pt x="1298" y="426"/>
                    </a:lnTo>
                    <a:lnTo>
                      <a:pt x="1310" y="430"/>
                    </a:lnTo>
                    <a:lnTo>
                      <a:pt x="1318" y="430"/>
                    </a:lnTo>
                    <a:lnTo>
                      <a:pt x="1314" y="438"/>
                    </a:lnTo>
                    <a:lnTo>
                      <a:pt x="1300" y="444"/>
                    </a:lnTo>
                    <a:lnTo>
                      <a:pt x="1292" y="448"/>
                    </a:lnTo>
                    <a:lnTo>
                      <a:pt x="1280" y="454"/>
                    </a:lnTo>
                    <a:lnTo>
                      <a:pt x="1282" y="456"/>
                    </a:lnTo>
                    <a:lnTo>
                      <a:pt x="1282" y="458"/>
                    </a:lnTo>
                    <a:lnTo>
                      <a:pt x="1284" y="458"/>
                    </a:lnTo>
                    <a:lnTo>
                      <a:pt x="1300" y="450"/>
                    </a:lnTo>
                    <a:lnTo>
                      <a:pt x="1314" y="444"/>
                    </a:lnTo>
                    <a:lnTo>
                      <a:pt x="1324" y="442"/>
                    </a:lnTo>
                    <a:lnTo>
                      <a:pt x="1328" y="452"/>
                    </a:lnTo>
                    <a:lnTo>
                      <a:pt x="1330" y="452"/>
                    </a:lnTo>
                    <a:lnTo>
                      <a:pt x="1336" y="452"/>
                    </a:lnTo>
                    <a:lnTo>
                      <a:pt x="1348" y="458"/>
                    </a:lnTo>
                    <a:lnTo>
                      <a:pt x="1350" y="474"/>
                    </a:lnTo>
                    <a:lnTo>
                      <a:pt x="1348" y="488"/>
                    </a:lnTo>
                    <a:lnTo>
                      <a:pt x="1340" y="496"/>
                    </a:lnTo>
                    <a:lnTo>
                      <a:pt x="1330" y="502"/>
                    </a:lnTo>
                    <a:lnTo>
                      <a:pt x="1310" y="502"/>
                    </a:lnTo>
                    <a:lnTo>
                      <a:pt x="1302" y="512"/>
                    </a:lnTo>
                    <a:lnTo>
                      <a:pt x="1286" y="524"/>
                    </a:lnTo>
                    <a:lnTo>
                      <a:pt x="1264" y="528"/>
                    </a:lnTo>
                    <a:lnTo>
                      <a:pt x="1238" y="524"/>
                    </a:lnTo>
                    <a:lnTo>
                      <a:pt x="1218" y="524"/>
                    </a:lnTo>
                    <a:lnTo>
                      <a:pt x="1190" y="526"/>
                    </a:lnTo>
                    <a:lnTo>
                      <a:pt x="1174" y="532"/>
                    </a:lnTo>
                    <a:lnTo>
                      <a:pt x="1166" y="544"/>
                    </a:lnTo>
                    <a:lnTo>
                      <a:pt x="1152" y="548"/>
                    </a:lnTo>
                    <a:lnTo>
                      <a:pt x="1138" y="560"/>
                    </a:lnTo>
                    <a:lnTo>
                      <a:pt x="1128" y="570"/>
                    </a:lnTo>
                    <a:lnTo>
                      <a:pt x="1114" y="586"/>
                    </a:lnTo>
                    <a:lnTo>
                      <a:pt x="1112" y="590"/>
                    </a:lnTo>
                    <a:lnTo>
                      <a:pt x="1110" y="592"/>
                    </a:lnTo>
                    <a:lnTo>
                      <a:pt x="1110" y="594"/>
                    </a:lnTo>
                    <a:lnTo>
                      <a:pt x="1116" y="590"/>
                    </a:lnTo>
                    <a:lnTo>
                      <a:pt x="1120" y="588"/>
                    </a:lnTo>
                    <a:lnTo>
                      <a:pt x="1134" y="572"/>
                    </a:lnTo>
                    <a:lnTo>
                      <a:pt x="1150" y="562"/>
                    </a:lnTo>
                    <a:lnTo>
                      <a:pt x="1168" y="554"/>
                    </a:lnTo>
                    <a:lnTo>
                      <a:pt x="1174" y="550"/>
                    </a:lnTo>
                    <a:lnTo>
                      <a:pt x="1184" y="546"/>
                    </a:lnTo>
                    <a:lnTo>
                      <a:pt x="1202" y="548"/>
                    </a:lnTo>
                    <a:lnTo>
                      <a:pt x="1214" y="552"/>
                    </a:lnTo>
                    <a:lnTo>
                      <a:pt x="1218" y="562"/>
                    </a:lnTo>
                    <a:close/>
                  </a:path>
                </a:pathLst>
              </a:custGeom>
              <a:grpFill/>
              <a:ln w="3175">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grpSp>
        <p:grpSp>
          <p:nvGrpSpPr>
            <p:cNvPr id="331" name="Group 330"/>
            <p:cNvGrpSpPr/>
            <p:nvPr/>
          </p:nvGrpSpPr>
          <p:grpSpPr>
            <a:xfrm>
              <a:off x="2017492" y="2781627"/>
              <a:ext cx="1642848" cy="1892498"/>
              <a:chOff x="2017492" y="2781627"/>
              <a:chExt cx="1642848" cy="1892498"/>
            </a:xfrm>
            <a:grpFill/>
          </p:grpSpPr>
          <p:grpSp>
            <p:nvGrpSpPr>
              <p:cNvPr id="332" name="Central America"/>
              <p:cNvGrpSpPr/>
              <p:nvPr/>
            </p:nvGrpSpPr>
            <p:grpSpPr>
              <a:xfrm>
                <a:off x="2507759" y="3083718"/>
                <a:ext cx="297934" cy="225783"/>
                <a:chOff x="2095757" y="3599415"/>
                <a:chExt cx="361942" cy="274472"/>
              </a:xfrm>
              <a:grpFill/>
            </p:grpSpPr>
            <p:sp>
              <p:nvSpPr>
                <p:cNvPr id="353" name="Freeform 58"/>
                <p:cNvSpPr>
                  <a:spLocks/>
                </p:cNvSpPr>
                <p:nvPr/>
              </p:nvSpPr>
              <p:spPr bwMode="auto">
                <a:xfrm>
                  <a:off x="2095757" y="3614496"/>
                  <a:ext cx="87469" cy="96518"/>
                </a:xfrm>
                <a:custGeom>
                  <a:avLst/>
                  <a:gdLst/>
                  <a:ahLst/>
                  <a:cxnLst>
                    <a:cxn ang="0">
                      <a:pos x="34" y="64"/>
                    </a:cxn>
                    <a:cxn ang="0">
                      <a:pos x="42" y="56"/>
                    </a:cxn>
                    <a:cxn ang="0">
                      <a:pos x="48" y="50"/>
                    </a:cxn>
                    <a:cxn ang="0">
                      <a:pos x="52" y="46"/>
                    </a:cxn>
                    <a:cxn ang="0">
                      <a:pos x="58" y="38"/>
                    </a:cxn>
                    <a:cxn ang="0">
                      <a:pos x="54" y="34"/>
                    </a:cxn>
                    <a:cxn ang="0">
                      <a:pos x="48" y="34"/>
                    </a:cxn>
                    <a:cxn ang="0">
                      <a:pos x="48" y="0"/>
                    </a:cxn>
                    <a:cxn ang="0">
                      <a:pos x="18" y="2"/>
                    </a:cxn>
                    <a:cxn ang="0">
                      <a:pos x="16" y="6"/>
                    </a:cxn>
                    <a:cxn ang="0">
                      <a:pos x="18" y="14"/>
                    </a:cxn>
                    <a:cxn ang="0">
                      <a:pos x="26" y="20"/>
                    </a:cxn>
                    <a:cxn ang="0">
                      <a:pos x="30" y="26"/>
                    </a:cxn>
                    <a:cxn ang="0">
                      <a:pos x="26" y="28"/>
                    </a:cxn>
                    <a:cxn ang="0">
                      <a:pos x="14" y="30"/>
                    </a:cxn>
                    <a:cxn ang="0">
                      <a:pos x="10" y="28"/>
                    </a:cxn>
                    <a:cxn ang="0">
                      <a:pos x="4" y="36"/>
                    </a:cxn>
                    <a:cxn ang="0">
                      <a:pos x="2" y="42"/>
                    </a:cxn>
                    <a:cxn ang="0">
                      <a:pos x="0" y="54"/>
                    </a:cxn>
                    <a:cxn ang="0">
                      <a:pos x="6" y="58"/>
                    </a:cxn>
                    <a:cxn ang="0">
                      <a:pos x="12" y="62"/>
                    </a:cxn>
                    <a:cxn ang="0">
                      <a:pos x="22" y="64"/>
                    </a:cxn>
                    <a:cxn ang="0">
                      <a:pos x="34" y="64"/>
                    </a:cxn>
                  </a:cxnLst>
                  <a:rect l="0" t="0" r="r" b="b"/>
                  <a:pathLst>
                    <a:path w="58" h="64">
                      <a:moveTo>
                        <a:pt x="34" y="64"/>
                      </a:moveTo>
                      <a:lnTo>
                        <a:pt x="42" y="56"/>
                      </a:lnTo>
                      <a:lnTo>
                        <a:pt x="48" y="50"/>
                      </a:lnTo>
                      <a:lnTo>
                        <a:pt x="52" y="46"/>
                      </a:lnTo>
                      <a:lnTo>
                        <a:pt x="58" y="38"/>
                      </a:lnTo>
                      <a:lnTo>
                        <a:pt x="54" y="34"/>
                      </a:lnTo>
                      <a:lnTo>
                        <a:pt x="48" y="34"/>
                      </a:lnTo>
                      <a:lnTo>
                        <a:pt x="48" y="0"/>
                      </a:lnTo>
                      <a:lnTo>
                        <a:pt x="18" y="2"/>
                      </a:lnTo>
                      <a:lnTo>
                        <a:pt x="16" y="6"/>
                      </a:lnTo>
                      <a:lnTo>
                        <a:pt x="18" y="14"/>
                      </a:lnTo>
                      <a:lnTo>
                        <a:pt x="26" y="20"/>
                      </a:lnTo>
                      <a:lnTo>
                        <a:pt x="30" y="26"/>
                      </a:lnTo>
                      <a:lnTo>
                        <a:pt x="26" y="28"/>
                      </a:lnTo>
                      <a:lnTo>
                        <a:pt x="14" y="30"/>
                      </a:lnTo>
                      <a:lnTo>
                        <a:pt x="10" y="28"/>
                      </a:lnTo>
                      <a:lnTo>
                        <a:pt x="4" y="36"/>
                      </a:lnTo>
                      <a:lnTo>
                        <a:pt x="2" y="42"/>
                      </a:lnTo>
                      <a:lnTo>
                        <a:pt x="0" y="54"/>
                      </a:lnTo>
                      <a:lnTo>
                        <a:pt x="6" y="58"/>
                      </a:lnTo>
                      <a:lnTo>
                        <a:pt x="12" y="62"/>
                      </a:lnTo>
                      <a:lnTo>
                        <a:pt x="22" y="64"/>
                      </a:lnTo>
                      <a:lnTo>
                        <a:pt x="34" y="64"/>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54" name="Freeform 59"/>
                <p:cNvSpPr>
                  <a:spLocks/>
                </p:cNvSpPr>
                <p:nvPr/>
              </p:nvSpPr>
              <p:spPr bwMode="auto">
                <a:xfrm>
                  <a:off x="2168146" y="3599415"/>
                  <a:ext cx="18097" cy="66356"/>
                </a:xfrm>
                <a:custGeom>
                  <a:avLst/>
                  <a:gdLst/>
                  <a:ahLst/>
                  <a:cxnLst>
                    <a:cxn ang="0">
                      <a:pos x="10" y="0"/>
                    </a:cxn>
                    <a:cxn ang="0">
                      <a:pos x="12" y="6"/>
                    </a:cxn>
                    <a:cxn ang="0">
                      <a:pos x="10" y="12"/>
                    </a:cxn>
                    <a:cxn ang="0">
                      <a:pos x="10" y="26"/>
                    </a:cxn>
                    <a:cxn ang="0">
                      <a:pos x="10" y="34"/>
                    </a:cxn>
                    <a:cxn ang="0">
                      <a:pos x="6" y="38"/>
                    </a:cxn>
                    <a:cxn ang="0">
                      <a:pos x="0" y="44"/>
                    </a:cxn>
                    <a:cxn ang="0">
                      <a:pos x="0" y="10"/>
                    </a:cxn>
                    <a:cxn ang="0">
                      <a:pos x="6" y="4"/>
                    </a:cxn>
                    <a:cxn ang="0">
                      <a:pos x="10" y="0"/>
                    </a:cxn>
                  </a:cxnLst>
                  <a:rect l="0" t="0" r="r" b="b"/>
                  <a:pathLst>
                    <a:path w="12" h="44">
                      <a:moveTo>
                        <a:pt x="10" y="0"/>
                      </a:moveTo>
                      <a:lnTo>
                        <a:pt x="12" y="6"/>
                      </a:lnTo>
                      <a:lnTo>
                        <a:pt x="10" y="12"/>
                      </a:lnTo>
                      <a:lnTo>
                        <a:pt x="10" y="26"/>
                      </a:lnTo>
                      <a:lnTo>
                        <a:pt x="10" y="34"/>
                      </a:lnTo>
                      <a:lnTo>
                        <a:pt x="6" y="38"/>
                      </a:lnTo>
                      <a:lnTo>
                        <a:pt x="0" y="44"/>
                      </a:lnTo>
                      <a:lnTo>
                        <a:pt x="0" y="10"/>
                      </a:lnTo>
                      <a:lnTo>
                        <a:pt x="6" y="4"/>
                      </a:lnTo>
                      <a:lnTo>
                        <a:pt x="10"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55" name="Freeform 60"/>
                <p:cNvSpPr>
                  <a:spLocks/>
                </p:cNvSpPr>
                <p:nvPr/>
              </p:nvSpPr>
              <p:spPr bwMode="auto">
                <a:xfrm>
                  <a:off x="2147032" y="3695933"/>
                  <a:ext cx="51275" cy="33178"/>
                </a:xfrm>
                <a:custGeom>
                  <a:avLst/>
                  <a:gdLst/>
                  <a:ahLst/>
                  <a:cxnLst>
                    <a:cxn ang="0">
                      <a:pos x="0" y="10"/>
                    </a:cxn>
                    <a:cxn ang="0">
                      <a:pos x="12" y="0"/>
                    </a:cxn>
                    <a:cxn ang="0">
                      <a:pos x="18" y="4"/>
                    </a:cxn>
                    <a:cxn ang="0">
                      <a:pos x="24" y="8"/>
                    </a:cxn>
                    <a:cxn ang="0">
                      <a:pos x="32" y="10"/>
                    </a:cxn>
                    <a:cxn ang="0">
                      <a:pos x="34" y="14"/>
                    </a:cxn>
                    <a:cxn ang="0">
                      <a:pos x="30" y="20"/>
                    </a:cxn>
                    <a:cxn ang="0">
                      <a:pos x="26" y="22"/>
                    </a:cxn>
                    <a:cxn ang="0">
                      <a:pos x="16" y="18"/>
                    </a:cxn>
                    <a:cxn ang="0">
                      <a:pos x="8" y="14"/>
                    </a:cxn>
                    <a:cxn ang="0">
                      <a:pos x="0" y="10"/>
                    </a:cxn>
                  </a:cxnLst>
                  <a:rect l="0" t="0" r="r" b="b"/>
                  <a:pathLst>
                    <a:path w="34" h="22">
                      <a:moveTo>
                        <a:pt x="0" y="10"/>
                      </a:moveTo>
                      <a:lnTo>
                        <a:pt x="12" y="0"/>
                      </a:lnTo>
                      <a:lnTo>
                        <a:pt x="18" y="4"/>
                      </a:lnTo>
                      <a:lnTo>
                        <a:pt x="24" y="8"/>
                      </a:lnTo>
                      <a:lnTo>
                        <a:pt x="32" y="10"/>
                      </a:lnTo>
                      <a:lnTo>
                        <a:pt x="34" y="14"/>
                      </a:lnTo>
                      <a:lnTo>
                        <a:pt x="30" y="20"/>
                      </a:lnTo>
                      <a:lnTo>
                        <a:pt x="26" y="22"/>
                      </a:lnTo>
                      <a:lnTo>
                        <a:pt x="16" y="18"/>
                      </a:lnTo>
                      <a:lnTo>
                        <a:pt x="8" y="14"/>
                      </a:lnTo>
                      <a:lnTo>
                        <a:pt x="0" y="1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56" name="Freeform 61"/>
                <p:cNvSpPr>
                  <a:spLocks/>
                </p:cNvSpPr>
                <p:nvPr/>
              </p:nvSpPr>
              <p:spPr bwMode="auto">
                <a:xfrm>
                  <a:off x="2165129" y="3662755"/>
                  <a:ext cx="144777" cy="72388"/>
                </a:xfrm>
                <a:custGeom>
                  <a:avLst/>
                  <a:gdLst/>
                  <a:ahLst/>
                  <a:cxnLst>
                    <a:cxn ang="0">
                      <a:pos x="12" y="6"/>
                    </a:cxn>
                    <a:cxn ang="0">
                      <a:pos x="26" y="2"/>
                    </a:cxn>
                    <a:cxn ang="0">
                      <a:pos x="34" y="2"/>
                    </a:cxn>
                    <a:cxn ang="0">
                      <a:pos x="42" y="4"/>
                    </a:cxn>
                    <a:cxn ang="0">
                      <a:pos x="52" y="2"/>
                    </a:cxn>
                    <a:cxn ang="0">
                      <a:pos x="64" y="0"/>
                    </a:cxn>
                    <a:cxn ang="0">
                      <a:pos x="74" y="0"/>
                    </a:cxn>
                    <a:cxn ang="0">
                      <a:pos x="80" y="0"/>
                    </a:cxn>
                    <a:cxn ang="0">
                      <a:pos x="84" y="4"/>
                    </a:cxn>
                    <a:cxn ang="0">
                      <a:pos x="96" y="12"/>
                    </a:cxn>
                    <a:cxn ang="0">
                      <a:pos x="94" y="16"/>
                    </a:cxn>
                    <a:cxn ang="0">
                      <a:pos x="88" y="18"/>
                    </a:cxn>
                    <a:cxn ang="0">
                      <a:pos x="80" y="18"/>
                    </a:cxn>
                    <a:cxn ang="0">
                      <a:pos x="70" y="18"/>
                    </a:cxn>
                    <a:cxn ang="0">
                      <a:pos x="64" y="22"/>
                    </a:cxn>
                    <a:cxn ang="0">
                      <a:pos x="56" y="30"/>
                    </a:cxn>
                    <a:cxn ang="0">
                      <a:pos x="48" y="32"/>
                    </a:cxn>
                    <a:cxn ang="0">
                      <a:pos x="42" y="34"/>
                    </a:cxn>
                    <a:cxn ang="0">
                      <a:pos x="40" y="42"/>
                    </a:cxn>
                    <a:cxn ang="0">
                      <a:pos x="36" y="46"/>
                    </a:cxn>
                    <a:cxn ang="0">
                      <a:pos x="30" y="48"/>
                    </a:cxn>
                    <a:cxn ang="0">
                      <a:pos x="30" y="42"/>
                    </a:cxn>
                    <a:cxn ang="0">
                      <a:pos x="28" y="36"/>
                    </a:cxn>
                    <a:cxn ang="0">
                      <a:pos x="22" y="36"/>
                    </a:cxn>
                    <a:cxn ang="0">
                      <a:pos x="20" y="32"/>
                    </a:cxn>
                    <a:cxn ang="0">
                      <a:pos x="6" y="26"/>
                    </a:cxn>
                    <a:cxn ang="0">
                      <a:pos x="0" y="22"/>
                    </a:cxn>
                    <a:cxn ang="0">
                      <a:pos x="12" y="6"/>
                    </a:cxn>
                  </a:cxnLst>
                  <a:rect l="0" t="0" r="r" b="b"/>
                  <a:pathLst>
                    <a:path w="96" h="48">
                      <a:moveTo>
                        <a:pt x="12" y="6"/>
                      </a:moveTo>
                      <a:lnTo>
                        <a:pt x="26" y="2"/>
                      </a:lnTo>
                      <a:lnTo>
                        <a:pt x="34" y="2"/>
                      </a:lnTo>
                      <a:lnTo>
                        <a:pt x="42" y="4"/>
                      </a:lnTo>
                      <a:lnTo>
                        <a:pt x="52" y="2"/>
                      </a:lnTo>
                      <a:lnTo>
                        <a:pt x="64" y="0"/>
                      </a:lnTo>
                      <a:lnTo>
                        <a:pt x="74" y="0"/>
                      </a:lnTo>
                      <a:lnTo>
                        <a:pt x="80" y="0"/>
                      </a:lnTo>
                      <a:lnTo>
                        <a:pt x="84" y="4"/>
                      </a:lnTo>
                      <a:lnTo>
                        <a:pt x="96" y="12"/>
                      </a:lnTo>
                      <a:lnTo>
                        <a:pt x="94" y="16"/>
                      </a:lnTo>
                      <a:lnTo>
                        <a:pt x="88" y="18"/>
                      </a:lnTo>
                      <a:lnTo>
                        <a:pt x="80" y="18"/>
                      </a:lnTo>
                      <a:lnTo>
                        <a:pt x="70" y="18"/>
                      </a:lnTo>
                      <a:lnTo>
                        <a:pt x="64" y="22"/>
                      </a:lnTo>
                      <a:lnTo>
                        <a:pt x="56" y="30"/>
                      </a:lnTo>
                      <a:lnTo>
                        <a:pt x="48" y="32"/>
                      </a:lnTo>
                      <a:lnTo>
                        <a:pt x="42" y="34"/>
                      </a:lnTo>
                      <a:lnTo>
                        <a:pt x="40" y="42"/>
                      </a:lnTo>
                      <a:lnTo>
                        <a:pt x="36" y="46"/>
                      </a:lnTo>
                      <a:lnTo>
                        <a:pt x="30" y="48"/>
                      </a:lnTo>
                      <a:lnTo>
                        <a:pt x="30" y="42"/>
                      </a:lnTo>
                      <a:lnTo>
                        <a:pt x="28" y="36"/>
                      </a:lnTo>
                      <a:lnTo>
                        <a:pt x="22" y="36"/>
                      </a:lnTo>
                      <a:lnTo>
                        <a:pt x="20" y="32"/>
                      </a:lnTo>
                      <a:lnTo>
                        <a:pt x="6" y="26"/>
                      </a:lnTo>
                      <a:lnTo>
                        <a:pt x="0" y="22"/>
                      </a:lnTo>
                      <a:lnTo>
                        <a:pt x="12" y="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57" name="Freeform 62"/>
                <p:cNvSpPr>
                  <a:spLocks/>
                </p:cNvSpPr>
                <p:nvPr/>
              </p:nvSpPr>
              <p:spPr bwMode="auto">
                <a:xfrm>
                  <a:off x="2210372" y="3686884"/>
                  <a:ext cx="96518" cy="99534"/>
                </a:xfrm>
                <a:custGeom>
                  <a:avLst/>
                  <a:gdLst/>
                  <a:ahLst/>
                  <a:cxnLst>
                    <a:cxn ang="0">
                      <a:pos x="54" y="66"/>
                    </a:cxn>
                    <a:cxn ang="0">
                      <a:pos x="44" y="62"/>
                    </a:cxn>
                    <a:cxn ang="0">
                      <a:pos x="26" y="60"/>
                    </a:cxn>
                    <a:cxn ang="0">
                      <a:pos x="14" y="50"/>
                    </a:cxn>
                    <a:cxn ang="0">
                      <a:pos x="6" y="42"/>
                    </a:cxn>
                    <a:cxn ang="0">
                      <a:pos x="0" y="32"/>
                    </a:cxn>
                    <a:cxn ang="0">
                      <a:pos x="10" y="26"/>
                    </a:cxn>
                    <a:cxn ang="0">
                      <a:pos x="12" y="18"/>
                    </a:cxn>
                    <a:cxn ang="0">
                      <a:pos x="26" y="14"/>
                    </a:cxn>
                    <a:cxn ang="0">
                      <a:pos x="34" y="6"/>
                    </a:cxn>
                    <a:cxn ang="0">
                      <a:pos x="40" y="2"/>
                    </a:cxn>
                    <a:cxn ang="0">
                      <a:pos x="50" y="2"/>
                    </a:cxn>
                    <a:cxn ang="0">
                      <a:pos x="58" y="2"/>
                    </a:cxn>
                    <a:cxn ang="0">
                      <a:pos x="64" y="0"/>
                    </a:cxn>
                    <a:cxn ang="0">
                      <a:pos x="64" y="6"/>
                    </a:cxn>
                    <a:cxn ang="0">
                      <a:pos x="62" y="18"/>
                    </a:cxn>
                    <a:cxn ang="0">
                      <a:pos x="58" y="30"/>
                    </a:cxn>
                    <a:cxn ang="0">
                      <a:pos x="56" y="42"/>
                    </a:cxn>
                    <a:cxn ang="0">
                      <a:pos x="56" y="52"/>
                    </a:cxn>
                    <a:cxn ang="0">
                      <a:pos x="54" y="66"/>
                    </a:cxn>
                  </a:cxnLst>
                  <a:rect l="0" t="0" r="r" b="b"/>
                  <a:pathLst>
                    <a:path w="64" h="66">
                      <a:moveTo>
                        <a:pt x="54" y="66"/>
                      </a:moveTo>
                      <a:lnTo>
                        <a:pt x="44" y="62"/>
                      </a:lnTo>
                      <a:lnTo>
                        <a:pt x="26" y="60"/>
                      </a:lnTo>
                      <a:lnTo>
                        <a:pt x="14" y="50"/>
                      </a:lnTo>
                      <a:lnTo>
                        <a:pt x="6" y="42"/>
                      </a:lnTo>
                      <a:lnTo>
                        <a:pt x="0" y="32"/>
                      </a:lnTo>
                      <a:lnTo>
                        <a:pt x="10" y="26"/>
                      </a:lnTo>
                      <a:lnTo>
                        <a:pt x="12" y="18"/>
                      </a:lnTo>
                      <a:lnTo>
                        <a:pt x="26" y="14"/>
                      </a:lnTo>
                      <a:lnTo>
                        <a:pt x="34" y="6"/>
                      </a:lnTo>
                      <a:lnTo>
                        <a:pt x="40" y="2"/>
                      </a:lnTo>
                      <a:lnTo>
                        <a:pt x="50" y="2"/>
                      </a:lnTo>
                      <a:lnTo>
                        <a:pt x="58" y="2"/>
                      </a:lnTo>
                      <a:lnTo>
                        <a:pt x="64" y="0"/>
                      </a:lnTo>
                      <a:lnTo>
                        <a:pt x="64" y="6"/>
                      </a:lnTo>
                      <a:lnTo>
                        <a:pt x="62" y="18"/>
                      </a:lnTo>
                      <a:lnTo>
                        <a:pt x="58" y="30"/>
                      </a:lnTo>
                      <a:lnTo>
                        <a:pt x="56" y="42"/>
                      </a:lnTo>
                      <a:lnTo>
                        <a:pt x="56" y="52"/>
                      </a:lnTo>
                      <a:lnTo>
                        <a:pt x="54" y="6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58" name="Freeform 63"/>
                <p:cNvSpPr>
                  <a:spLocks/>
                </p:cNvSpPr>
                <p:nvPr/>
              </p:nvSpPr>
              <p:spPr bwMode="auto">
                <a:xfrm>
                  <a:off x="2246566" y="3777370"/>
                  <a:ext cx="75404" cy="66356"/>
                </a:xfrm>
                <a:custGeom>
                  <a:avLst/>
                  <a:gdLst/>
                  <a:ahLst/>
                  <a:cxnLst>
                    <a:cxn ang="0">
                      <a:pos x="18" y="20"/>
                    </a:cxn>
                    <a:cxn ang="0">
                      <a:pos x="12" y="16"/>
                    </a:cxn>
                    <a:cxn ang="0">
                      <a:pos x="10" y="22"/>
                    </a:cxn>
                    <a:cxn ang="0">
                      <a:pos x="8" y="24"/>
                    </a:cxn>
                    <a:cxn ang="0">
                      <a:pos x="2" y="20"/>
                    </a:cxn>
                    <a:cxn ang="0">
                      <a:pos x="0" y="16"/>
                    </a:cxn>
                    <a:cxn ang="0">
                      <a:pos x="0" y="10"/>
                    </a:cxn>
                    <a:cxn ang="0">
                      <a:pos x="2" y="6"/>
                    </a:cxn>
                    <a:cxn ang="0">
                      <a:pos x="2" y="0"/>
                    </a:cxn>
                    <a:cxn ang="0">
                      <a:pos x="18" y="2"/>
                    </a:cxn>
                    <a:cxn ang="0">
                      <a:pos x="30" y="6"/>
                    </a:cxn>
                    <a:cxn ang="0">
                      <a:pos x="34" y="10"/>
                    </a:cxn>
                    <a:cxn ang="0">
                      <a:pos x="42" y="18"/>
                    </a:cxn>
                    <a:cxn ang="0">
                      <a:pos x="48" y="24"/>
                    </a:cxn>
                    <a:cxn ang="0">
                      <a:pos x="50" y="28"/>
                    </a:cxn>
                    <a:cxn ang="0">
                      <a:pos x="46" y="30"/>
                    </a:cxn>
                    <a:cxn ang="0">
                      <a:pos x="44" y="36"/>
                    </a:cxn>
                    <a:cxn ang="0">
                      <a:pos x="42" y="42"/>
                    </a:cxn>
                    <a:cxn ang="0">
                      <a:pos x="38" y="44"/>
                    </a:cxn>
                    <a:cxn ang="0">
                      <a:pos x="34" y="32"/>
                    </a:cxn>
                    <a:cxn ang="0">
                      <a:pos x="28" y="26"/>
                    </a:cxn>
                    <a:cxn ang="0">
                      <a:pos x="24" y="24"/>
                    </a:cxn>
                    <a:cxn ang="0">
                      <a:pos x="18" y="20"/>
                    </a:cxn>
                  </a:cxnLst>
                  <a:rect l="0" t="0" r="r" b="b"/>
                  <a:pathLst>
                    <a:path w="50" h="44">
                      <a:moveTo>
                        <a:pt x="18" y="20"/>
                      </a:moveTo>
                      <a:lnTo>
                        <a:pt x="12" y="16"/>
                      </a:lnTo>
                      <a:lnTo>
                        <a:pt x="10" y="22"/>
                      </a:lnTo>
                      <a:lnTo>
                        <a:pt x="8" y="24"/>
                      </a:lnTo>
                      <a:lnTo>
                        <a:pt x="2" y="20"/>
                      </a:lnTo>
                      <a:lnTo>
                        <a:pt x="0" y="16"/>
                      </a:lnTo>
                      <a:lnTo>
                        <a:pt x="0" y="10"/>
                      </a:lnTo>
                      <a:lnTo>
                        <a:pt x="2" y="6"/>
                      </a:lnTo>
                      <a:lnTo>
                        <a:pt x="2" y="0"/>
                      </a:lnTo>
                      <a:lnTo>
                        <a:pt x="18" y="2"/>
                      </a:lnTo>
                      <a:lnTo>
                        <a:pt x="30" y="6"/>
                      </a:lnTo>
                      <a:lnTo>
                        <a:pt x="34" y="10"/>
                      </a:lnTo>
                      <a:lnTo>
                        <a:pt x="42" y="18"/>
                      </a:lnTo>
                      <a:lnTo>
                        <a:pt x="48" y="24"/>
                      </a:lnTo>
                      <a:lnTo>
                        <a:pt x="50" y="28"/>
                      </a:lnTo>
                      <a:lnTo>
                        <a:pt x="46" y="30"/>
                      </a:lnTo>
                      <a:lnTo>
                        <a:pt x="44" y="36"/>
                      </a:lnTo>
                      <a:lnTo>
                        <a:pt x="42" y="42"/>
                      </a:lnTo>
                      <a:lnTo>
                        <a:pt x="38" y="44"/>
                      </a:lnTo>
                      <a:lnTo>
                        <a:pt x="34" y="32"/>
                      </a:lnTo>
                      <a:lnTo>
                        <a:pt x="28" y="26"/>
                      </a:lnTo>
                      <a:lnTo>
                        <a:pt x="24" y="24"/>
                      </a:lnTo>
                      <a:lnTo>
                        <a:pt x="18" y="2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59" name="Freeform 64"/>
                <p:cNvSpPr>
                  <a:spLocks/>
                </p:cNvSpPr>
                <p:nvPr/>
              </p:nvSpPr>
              <p:spPr bwMode="auto">
                <a:xfrm>
                  <a:off x="2303874" y="3816580"/>
                  <a:ext cx="153825" cy="57307"/>
                </a:xfrm>
                <a:custGeom>
                  <a:avLst/>
                  <a:gdLst/>
                  <a:ahLst/>
                  <a:cxnLst>
                    <a:cxn ang="0">
                      <a:pos x="88" y="34"/>
                    </a:cxn>
                    <a:cxn ang="0">
                      <a:pos x="82" y="32"/>
                    </a:cxn>
                    <a:cxn ang="0">
                      <a:pos x="80" y="28"/>
                    </a:cxn>
                    <a:cxn ang="0">
                      <a:pos x="80" y="22"/>
                    </a:cxn>
                    <a:cxn ang="0">
                      <a:pos x="80" y="16"/>
                    </a:cxn>
                    <a:cxn ang="0">
                      <a:pos x="78" y="12"/>
                    </a:cxn>
                    <a:cxn ang="0">
                      <a:pos x="72" y="10"/>
                    </a:cxn>
                    <a:cxn ang="0">
                      <a:pos x="66" y="10"/>
                    </a:cxn>
                    <a:cxn ang="0">
                      <a:pos x="62" y="12"/>
                    </a:cxn>
                    <a:cxn ang="0">
                      <a:pos x="60" y="16"/>
                    </a:cxn>
                    <a:cxn ang="0">
                      <a:pos x="52" y="18"/>
                    </a:cxn>
                    <a:cxn ang="0">
                      <a:pos x="48" y="22"/>
                    </a:cxn>
                    <a:cxn ang="0">
                      <a:pos x="50" y="26"/>
                    </a:cxn>
                    <a:cxn ang="0">
                      <a:pos x="52" y="30"/>
                    </a:cxn>
                    <a:cxn ang="0">
                      <a:pos x="52" y="36"/>
                    </a:cxn>
                    <a:cxn ang="0">
                      <a:pos x="44" y="38"/>
                    </a:cxn>
                    <a:cxn ang="0">
                      <a:pos x="38" y="32"/>
                    </a:cxn>
                    <a:cxn ang="0">
                      <a:pos x="32" y="26"/>
                    </a:cxn>
                    <a:cxn ang="0">
                      <a:pos x="26" y="22"/>
                    </a:cxn>
                    <a:cxn ang="0">
                      <a:pos x="18" y="20"/>
                    </a:cxn>
                    <a:cxn ang="0">
                      <a:pos x="14" y="18"/>
                    </a:cxn>
                    <a:cxn ang="0">
                      <a:pos x="8" y="20"/>
                    </a:cxn>
                    <a:cxn ang="0">
                      <a:pos x="0" y="18"/>
                    </a:cxn>
                    <a:cxn ang="0">
                      <a:pos x="4" y="14"/>
                    </a:cxn>
                    <a:cxn ang="0">
                      <a:pos x="6" y="8"/>
                    </a:cxn>
                    <a:cxn ang="0">
                      <a:pos x="12" y="2"/>
                    </a:cxn>
                    <a:cxn ang="0">
                      <a:pos x="18" y="4"/>
                    </a:cxn>
                    <a:cxn ang="0">
                      <a:pos x="22" y="8"/>
                    </a:cxn>
                    <a:cxn ang="0">
                      <a:pos x="30" y="12"/>
                    </a:cxn>
                    <a:cxn ang="0">
                      <a:pos x="38" y="12"/>
                    </a:cxn>
                    <a:cxn ang="0">
                      <a:pos x="44" y="10"/>
                    </a:cxn>
                    <a:cxn ang="0">
                      <a:pos x="52" y="6"/>
                    </a:cxn>
                    <a:cxn ang="0">
                      <a:pos x="62" y="2"/>
                    </a:cxn>
                    <a:cxn ang="0">
                      <a:pos x="72" y="0"/>
                    </a:cxn>
                    <a:cxn ang="0">
                      <a:pos x="82" y="2"/>
                    </a:cxn>
                    <a:cxn ang="0">
                      <a:pos x="88" y="6"/>
                    </a:cxn>
                    <a:cxn ang="0">
                      <a:pos x="94" y="10"/>
                    </a:cxn>
                    <a:cxn ang="0">
                      <a:pos x="98" y="16"/>
                    </a:cxn>
                    <a:cxn ang="0">
                      <a:pos x="102" y="20"/>
                    </a:cxn>
                    <a:cxn ang="0">
                      <a:pos x="100" y="26"/>
                    </a:cxn>
                    <a:cxn ang="0">
                      <a:pos x="94" y="30"/>
                    </a:cxn>
                    <a:cxn ang="0">
                      <a:pos x="88" y="34"/>
                    </a:cxn>
                  </a:cxnLst>
                  <a:rect l="0" t="0" r="r" b="b"/>
                  <a:pathLst>
                    <a:path w="102" h="38">
                      <a:moveTo>
                        <a:pt x="88" y="34"/>
                      </a:moveTo>
                      <a:lnTo>
                        <a:pt x="82" y="32"/>
                      </a:lnTo>
                      <a:lnTo>
                        <a:pt x="80" y="28"/>
                      </a:lnTo>
                      <a:lnTo>
                        <a:pt x="80" y="22"/>
                      </a:lnTo>
                      <a:lnTo>
                        <a:pt x="80" y="16"/>
                      </a:lnTo>
                      <a:lnTo>
                        <a:pt x="78" y="12"/>
                      </a:lnTo>
                      <a:lnTo>
                        <a:pt x="72" y="10"/>
                      </a:lnTo>
                      <a:lnTo>
                        <a:pt x="66" y="10"/>
                      </a:lnTo>
                      <a:lnTo>
                        <a:pt x="62" y="12"/>
                      </a:lnTo>
                      <a:lnTo>
                        <a:pt x="60" y="16"/>
                      </a:lnTo>
                      <a:lnTo>
                        <a:pt x="52" y="18"/>
                      </a:lnTo>
                      <a:lnTo>
                        <a:pt x="48" y="22"/>
                      </a:lnTo>
                      <a:lnTo>
                        <a:pt x="50" y="26"/>
                      </a:lnTo>
                      <a:lnTo>
                        <a:pt x="52" y="30"/>
                      </a:lnTo>
                      <a:lnTo>
                        <a:pt x="52" y="36"/>
                      </a:lnTo>
                      <a:lnTo>
                        <a:pt x="44" y="38"/>
                      </a:lnTo>
                      <a:lnTo>
                        <a:pt x="38" y="32"/>
                      </a:lnTo>
                      <a:lnTo>
                        <a:pt x="32" y="26"/>
                      </a:lnTo>
                      <a:lnTo>
                        <a:pt x="26" y="22"/>
                      </a:lnTo>
                      <a:lnTo>
                        <a:pt x="18" y="20"/>
                      </a:lnTo>
                      <a:lnTo>
                        <a:pt x="14" y="18"/>
                      </a:lnTo>
                      <a:lnTo>
                        <a:pt x="8" y="20"/>
                      </a:lnTo>
                      <a:lnTo>
                        <a:pt x="0" y="18"/>
                      </a:lnTo>
                      <a:lnTo>
                        <a:pt x="4" y="14"/>
                      </a:lnTo>
                      <a:lnTo>
                        <a:pt x="6" y="8"/>
                      </a:lnTo>
                      <a:lnTo>
                        <a:pt x="12" y="2"/>
                      </a:lnTo>
                      <a:lnTo>
                        <a:pt x="18" y="4"/>
                      </a:lnTo>
                      <a:lnTo>
                        <a:pt x="22" y="8"/>
                      </a:lnTo>
                      <a:lnTo>
                        <a:pt x="30" y="12"/>
                      </a:lnTo>
                      <a:lnTo>
                        <a:pt x="38" y="12"/>
                      </a:lnTo>
                      <a:lnTo>
                        <a:pt x="44" y="10"/>
                      </a:lnTo>
                      <a:lnTo>
                        <a:pt x="52" y="6"/>
                      </a:lnTo>
                      <a:lnTo>
                        <a:pt x="62" y="2"/>
                      </a:lnTo>
                      <a:lnTo>
                        <a:pt x="72" y="0"/>
                      </a:lnTo>
                      <a:lnTo>
                        <a:pt x="82" y="2"/>
                      </a:lnTo>
                      <a:lnTo>
                        <a:pt x="88" y="6"/>
                      </a:lnTo>
                      <a:lnTo>
                        <a:pt x="94" y="10"/>
                      </a:lnTo>
                      <a:lnTo>
                        <a:pt x="98" y="16"/>
                      </a:lnTo>
                      <a:lnTo>
                        <a:pt x="102" y="20"/>
                      </a:lnTo>
                      <a:lnTo>
                        <a:pt x="100" y="26"/>
                      </a:lnTo>
                      <a:lnTo>
                        <a:pt x="94" y="30"/>
                      </a:lnTo>
                      <a:lnTo>
                        <a:pt x="88" y="34"/>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grpSp>
          <p:grpSp>
            <p:nvGrpSpPr>
              <p:cNvPr id="333" name="South America"/>
              <p:cNvGrpSpPr/>
              <p:nvPr/>
            </p:nvGrpSpPr>
            <p:grpSpPr>
              <a:xfrm>
                <a:off x="2746679" y="3205294"/>
                <a:ext cx="913661" cy="1468831"/>
                <a:chOff x="2355149" y="3747208"/>
                <a:chExt cx="1109953" cy="1785577"/>
              </a:xfrm>
              <a:grpFill/>
            </p:grpSpPr>
            <p:sp>
              <p:nvSpPr>
                <p:cNvPr id="335" name="Freeform 72"/>
                <p:cNvSpPr>
                  <a:spLocks/>
                </p:cNvSpPr>
                <p:nvPr/>
              </p:nvSpPr>
              <p:spPr bwMode="auto">
                <a:xfrm>
                  <a:off x="2415472" y="3747208"/>
                  <a:ext cx="280505" cy="401152"/>
                </a:xfrm>
                <a:custGeom>
                  <a:avLst/>
                  <a:gdLst/>
                  <a:ahLst/>
                  <a:cxnLst>
                    <a:cxn ang="0">
                      <a:pos x="30" y="72"/>
                    </a:cxn>
                    <a:cxn ang="0">
                      <a:pos x="34" y="58"/>
                    </a:cxn>
                    <a:cxn ang="0">
                      <a:pos x="50" y="42"/>
                    </a:cxn>
                    <a:cxn ang="0">
                      <a:pos x="54" y="28"/>
                    </a:cxn>
                    <a:cxn ang="0">
                      <a:pos x="74" y="20"/>
                    </a:cxn>
                    <a:cxn ang="0">
                      <a:pos x="88" y="16"/>
                    </a:cxn>
                    <a:cxn ang="0">
                      <a:pos x="104" y="6"/>
                    </a:cxn>
                    <a:cxn ang="0">
                      <a:pos x="116" y="0"/>
                    </a:cxn>
                    <a:cxn ang="0">
                      <a:pos x="118" y="10"/>
                    </a:cxn>
                    <a:cxn ang="0">
                      <a:pos x="106" y="18"/>
                    </a:cxn>
                    <a:cxn ang="0">
                      <a:pos x="92" y="34"/>
                    </a:cxn>
                    <a:cxn ang="0">
                      <a:pos x="92" y="54"/>
                    </a:cxn>
                    <a:cxn ang="0">
                      <a:pos x="100" y="64"/>
                    </a:cxn>
                    <a:cxn ang="0">
                      <a:pos x="102" y="82"/>
                    </a:cxn>
                    <a:cxn ang="0">
                      <a:pos x="136" y="84"/>
                    </a:cxn>
                    <a:cxn ang="0">
                      <a:pos x="176" y="96"/>
                    </a:cxn>
                    <a:cxn ang="0">
                      <a:pos x="176" y="110"/>
                    </a:cxn>
                    <a:cxn ang="0">
                      <a:pos x="176" y="128"/>
                    </a:cxn>
                    <a:cxn ang="0">
                      <a:pos x="178" y="136"/>
                    </a:cxn>
                    <a:cxn ang="0">
                      <a:pos x="180" y="150"/>
                    </a:cxn>
                    <a:cxn ang="0">
                      <a:pos x="184" y="162"/>
                    </a:cxn>
                    <a:cxn ang="0">
                      <a:pos x="178" y="168"/>
                    </a:cxn>
                    <a:cxn ang="0">
                      <a:pos x="168" y="170"/>
                    </a:cxn>
                    <a:cxn ang="0">
                      <a:pos x="140" y="172"/>
                    </a:cxn>
                    <a:cxn ang="0">
                      <a:pos x="138" y="176"/>
                    </a:cxn>
                    <a:cxn ang="0">
                      <a:pos x="146" y="180"/>
                    </a:cxn>
                    <a:cxn ang="0">
                      <a:pos x="152" y="188"/>
                    </a:cxn>
                    <a:cxn ang="0">
                      <a:pos x="142" y="186"/>
                    </a:cxn>
                    <a:cxn ang="0">
                      <a:pos x="140" y="200"/>
                    </a:cxn>
                    <a:cxn ang="0">
                      <a:pos x="148" y="220"/>
                    </a:cxn>
                    <a:cxn ang="0">
                      <a:pos x="144" y="252"/>
                    </a:cxn>
                    <a:cxn ang="0">
                      <a:pos x="132" y="262"/>
                    </a:cxn>
                    <a:cxn ang="0">
                      <a:pos x="136" y="246"/>
                    </a:cxn>
                    <a:cxn ang="0">
                      <a:pos x="132" y="234"/>
                    </a:cxn>
                    <a:cxn ang="0">
                      <a:pos x="86" y="224"/>
                    </a:cxn>
                    <a:cxn ang="0">
                      <a:pos x="64" y="200"/>
                    </a:cxn>
                    <a:cxn ang="0">
                      <a:pos x="38" y="192"/>
                    </a:cxn>
                    <a:cxn ang="0">
                      <a:pos x="16" y="186"/>
                    </a:cxn>
                    <a:cxn ang="0">
                      <a:pos x="4" y="168"/>
                    </a:cxn>
                    <a:cxn ang="0">
                      <a:pos x="12" y="158"/>
                    </a:cxn>
                    <a:cxn ang="0">
                      <a:pos x="24" y="138"/>
                    </a:cxn>
                    <a:cxn ang="0">
                      <a:pos x="24" y="110"/>
                    </a:cxn>
                    <a:cxn ang="0">
                      <a:pos x="20" y="90"/>
                    </a:cxn>
                    <a:cxn ang="0">
                      <a:pos x="26" y="72"/>
                    </a:cxn>
                  </a:cxnLst>
                  <a:rect l="0" t="0" r="r" b="b"/>
                  <a:pathLst>
                    <a:path w="186" h="266">
                      <a:moveTo>
                        <a:pt x="28" y="66"/>
                      </a:moveTo>
                      <a:lnTo>
                        <a:pt x="30" y="72"/>
                      </a:lnTo>
                      <a:lnTo>
                        <a:pt x="34" y="68"/>
                      </a:lnTo>
                      <a:lnTo>
                        <a:pt x="34" y="58"/>
                      </a:lnTo>
                      <a:lnTo>
                        <a:pt x="44" y="50"/>
                      </a:lnTo>
                      <a:lnTo>
                        <a:pt x="50" y="42"/>
                      </a:lnTo>
                      <a:lnTo>
                        <a:pt x="52" y="36"/>
                      </a:lnTo>
                      <a:lnTo>
                        <a:pt x="54" y="28"/>
                      </a:lnTo>
                      <a:lnTo>
                        <a:pt x="68" y="20"/>
                      </a:lnTo>
                      <a:lnTo>
                        <a:pt x="74" y="20"/>
                      </a:lnTo>
                      <a:lnTo>
                        <a:pt x="78" y="16"/>
                      </a:lnTo>
                      <a:lnTo>
                        <a:pt x="88" y="16"/>
                      </a:lnTo>
                      <a:lnTo>
                        <a:pt x="96" y="12"/>
                      </a:lnTo>
                      <a:lnTo>
                        <a:pt x="104" y="6"/>
                      </a:lnTo>
                      <a:lnTo>
                        <a:pt x="110" y="0"/>
                      </a:lnTo>
                      <a:lnTo>
                        <a:pt x="116" y="0"/>
                      </a:lnTo>
                      <a:lnTo>
                        <a:pt x="120" y="2"/>
                      </a:lnTo>
                      <a:lnTo>
                        <a:pt x="118" y="10"/>
                      </a:lnTo>
                      <a:lnTo>
                        <a:pt x="112" y="14"/>
                      </a:lnTo>
                      <a:lnTo>
                        <a:pt x="106" y="18"/>
                      </a:lnTo>
                      <a:lnTo>
                        <a:pt x="96" y="26"/>
                      </a:lnTo>
                      <a:lnTo>
                        <a:pt x="92" y="34"/>
                      </a:lnTo>
                      <a:lnTo>
                        <a:pt x="90" y="48"/>
                      </a:lnTo>
                      <a:lnTo>
                        <a:pt x="92" y="54"/>
                      </a:lnTo>
                      <a:lnTo>
                        <a:pt x="96" y="60"/>
                      </a:lnTo>
                      <a:lnTo>
                        <a:pt x="100" y="64"/>
                      </a:lnTo>
                      <a:lnTo>
                        <a:pt x="102" y="68"/>
                      </a:lnTo>
                      <a:lnTo>
                        <a:pt x="102" y="82"/>
                      </a:lnTo>
                      <a:lnTo>
                        <a:pt x="108" y="86"/>
                      </a:lnTo>
                      <a:lnTo>
                        <a:pt x="136" y="84"/>
                      </a:lnTo>
                      <a:lnTo>
                        <a:pt x="148" y="98"/>
                      </a:lnTo>
                      <a:lnTo>
                        <a:pt x="176" y="96"/>
                      </a:lnTo>
                      <a:lnTo>
                        <a:pt x="182" y="102"/>
                      </a:lnTo>
                      <a:lnTo>
                        <a:pt x="176" y="110"/>
                      </a:lnTo>
                      <a:lnTo>
                        <a:pt x="176" y="120"/>
                      </a:lnTo>
                      <a:lnTo>
                        <a:pt x="176" y="128"/>
                      </a:lnTo>
                      <a:lnTo>
                        <a:pt x="176" y="136"/>
                      </a:lnTo>
                      <a:lnTo>
                        <a:pt x="178" y="136"/>
                      </a:lnTo>
                      <a:lnTo>
                        <a:pt x="180" y="138"/>
                      </a:lnTo>
                      <a:lnTo>
                        <a:pt x="180" y="150"/>
                      </a:lnTo>
                      <a:lnTo>
                        <a:pt x="180" y="160"/>
                      </a:lnTo>
                      <a:lnTo>
                        <a:pt x="184" y="162"/>
                      </a:lnTo>
                      <a:lnTo>
                        <a:pt x="186" y="172"/>
                      </a:lnTo>
                      <a:lnTo>
                        <a:pt x="178" y="168"/>
                      </a:lnTo>
                      <a:lnTo>
                        <a:pt x="174" y="168"/>
                      </a:lnTo>
                      <a:lnTo>
                        <a:pt x="168" y="170"/>
                      </a:lnTo>
                      <a:lnTo>
                        <a:pt x="150" y="170"/>
                      </a:lnTo>
                      <a:lnTo>
                        <a:pt x="140" y="172"/>
                      </a:lnTo>
                      <a:lnTo>
                        <a:pt x="140" y="174"/>
                      </a:lnTo>
                      <a:lnTo>
                        <a:pt x="138" y="176"/>
                      </a:lnTo>
                      <a:lnTo>
                        <a:pt x="140" y="178"/>
                      </a:lnTo>
                      <a:lnTo>
                        <a:pt x="146" y="180"/>
                      </a:lnTo>
                      <a:lnTo>
                        <a:pt x="152" y="182"/>
                      </a:lnTo>
                      <a:lnTo>
                        <a:pt x="152" y="188"/>
                      </a:lnTo>
                      <a:lnTo>
                        <a:pt x="146" y="186"/>
                      </a:lnTo>
                      <a:lnTo>
                        <a:pt x="142" y="186"/>
                      </a:lnTo>
                      <a:lnTo>
                        <a:pt x="140" y="188"/>
                      </a:lnTo>
                      <a:lnTo>
                        <a:pt x="140" y="200"/>
                      </a:lnTo>
                      <a:lnTo>
                        <a:pt x="146" y="208"/>
                      </a:lnTo>
                      <a:lnTo>
                        <a:pt x="148" y="220"/>
                      </a:lnTo>
                      <a:lnTo>
                        <a:pt x="146" y="234"/>
                      </a:lnTo>
                      <a:lnTo>
                        <a:pt x="144" y="252"/>
                      </a:lnTo>
                      <a:lnTo>
                        <a:pt x="138" y="266"/>
                      </a:lnTo>
                      <a:lnTo>
                        <a:pt x="132" y="262"/>
                      </a:lnTo>
                      <a:lnTo>
                        <a:pt x="132" y="252"/>
                      </a:lnTo>
                      <a:lnTo>
                        <a:pt x="136" y="246"/>
                      </a:lnTo>
                      <a:lnTo>
                        <a:pt x="134" y="240"/>
                      </a:lnTo>
                      <a:lnTo>
                        <a:pt x="132" y="234"/>
                      </a:lnTo>
                      <a:lnTo>
                        <a:pt x="90" y="232"/>
                      </a:lnTo>
                      <a:lnTo>
                        <a:pt x="86" y="224"/>
                      </a:lnTo>
                      <a:lnTo>
                        <a:pt x="74" y="212"/>
                      </a:lnTo>
                      <a:lnTo>
                        <a:pt x="64" y="200"/>
                      </a:lnTo>
                      <a:lnTo>
                        <a:pt x="50" y="196"/>
                      </a:lnTo>
                      <a:lnTo>
                        <a:pt x="38" y="192"/>
                      </a:lnTo>
                      <a:lnTo>
                        <a:pt x="26" y="192"/>
                      </a:lnTo>
                      <a:lnTo>
                        <a:pt x="16" y="186"/>
                      </a:lnTo>
                      <a:lnTo>
                        <a:pt x="0" y="176"/>
                      </a:lnTo>
                      <a:lnTo>
                        <a:pt x="4" y="168"/>
                      </a:lnTo>
                      <a:lnTo>
                        <a:pt x="4" y="158"/>
                      </a:lnTo>
                      <a:lnTo>
                        <a:pt x="12" y="158"/>
                      </a:lnTo>
                      <a:lnTo>
                        <a:pt x="20" y="152"/>
                      </a:lnTo>
                      <a:lnTo>
                        <a:pt x="24" y="138"/>
                      </a:lnTo>
                      <a:lnTo>
                        <a:pt x="24" y="124"/>
                      </a:lnTo>
                      <a:lnTo>
                        <a:pt x="24" y="110"/>
                      </a:lnTo>
                      <a:lnTo>
                        <a:pt x="22" y="96"/>
                      </a:lnTo>
                      <a:lnTo>
                        <a:pt x="20" y="90"/>
                      </a:lnTo>
                      <a:lnTo>
                        <a:pt x="14" y="80"/>
                      </a:lnTo>
                      <a:lnTo>
                        <a:pt x="26" y="72"/>
                      </a:lnTo>
                      <a:lnTo>
                        <a:pt x="28" y="6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36" name="Freeform 73"/>
                <p:cNvSpPr>
                  <a:spLocks/>
                </p:cNvSpPr>
                <p:nvPr/>
              </p:nvSpPr>
              <p:spPr bwMode="auto">
                <a:xfrm>
                  <a:off x="2367213" y="4012631"/>
                  <a:ext cx="132712" cy="150809"/>
                </a:xfrm>
                <a:custGeom>
                  <a:avLst/>
                  <a:gdLst/>
                  <a:ahLst/>
                  <a:cxnLst>
                    <a:cxn ang="0">
                      <a:pos x="26" y="100"/>
                    </a:cxn>
                    <a:cxn ang="0">
                      <a:pos x="20" y="94"/>
                    </a:cxn>
                    <a:cxn ang="0">
                      <a:pos x="8" y="88"/>
                    </a:cxn>
                    <a:cxn ang="0">
                      <a:pos x="8" y="76"/>
                    </a:cxn>
                    <a:cxn ang="0">
                      <a:pos x="14" y="72"/>
                    </a:cxn>
                    <a:cxn ang="0">
                      <a:pos x="18" y="64"/>
                    </a:cxn>
                    <a:cxn ang="0">
                      <a:pos x="18" y="58"/>
                    </a:cxn>
                    <a:cxn ang="0">
                      <a:pos x="14" y="58"/>
                    </a:cxn>
                    <a:cxn ang="0">
                      <a:pos x="10" y="62"/>
                    </a:cxn>
                    <a:cxn ang="0">
                      <a:pos x="6" y="62"/>
                    </a:cxn>
                    <a:cxn ang="0">
                      <a:pos x="0" y="58"/>
                    </a:cxn>
                    <a:cxn ang="0">
                      <a:pos x="0" y="48"/>
                    </a:cxn>
                    <a:cxn ang="0">
                      <a:pos x="2" y="38"/>
                    </a:cxn>
                    <a:cxn ang="0">
                      <a:pos x="6" y="26"/>
                    </a:cxn>
                    <a:cxn ang="0">
                      <a:pos x="10" y="18"/>
                    </a:cxn>
                    <a:cxn ang="0">
                      <a:pos x="14" y="12"/>
                    </a:cxn>
                    <a:cxn ang="0">
                      <a:pos x="22" y="6"/>
                    </a:cxn>
                    <a:cxn ang="0">
                      <a:pos x="32" y="0"/>
                    </a:cxn>
                    <a:cxn ang="0">
                      <a:pos x="58" y="16"/>
                    </a:cxn>
                    <a:cxn ang="0">
                      <a:pos x="70" y="16"/>
                    </a:cxn>
                    <a:cxn ang="0">
                      <a:pos x="88" y="22"/>
                    </a:cxn>
                    <a:cxn ang="0">
                      <a:pos x="86" y="30"/>
                    </a:cxn>
                    <a:cxn ang="0">
                      <a:pos x="86" y="40"/>
                    </a:cxn>
                    <a:cxn ang="0">
                      <a:pos x="82" y="48"/>
                    </a:cxn>
                    <a:cxn ang="0">
                      <a:pos x="76" y="56"/>
                    </a:cxn>
                    <a:cxn ang="0">
                      <a:pos x="68" y="62"/>
                    </a:cxn>
                    <a:cxn ang="0">
                      <a:pos x="52" y="68"/>
                    </a:cxn>
                    <a:cxn ang="0">
                      <a:pos x="46" y="74"/>
                    </a:cxn>
                    <a:cxn ang="0">
                      <a:pos x="40" y="82"/>
                    </a:cxn>
                    <a:cxn ang="0">
                      <a:pos x="36" y="92"/>
                    </a:cxn>
                    <a:cxn ang="0">
                      <a:pos x="26" y="100"/>
                    </a:cxn>
                  </a:cxnLst>
                  <a:rect l="0" t="0" r="r" b="b"/>
                  <a:pathLst>
                    <a:path w="88" h="100">
                      <a:moveTo>
                        <a:pt x="26" y="100"/>
                      </a:moveTo>
                      <a:lnTo>
                        <a:pt x="20" y="94"/>
                      </a:lnTo>
                      <a:lnTo>
                        <a:pt x="8" y="88"/>
                      </a:lnTo>
                      <a:lnTo>
                        <a:pt x="8" y="76"/>
                      </a:lnTo>
                      <a:lnTo>
                        <a:pt x="14" y="72"/>
                      </a:lnTo>
                      <a:lnTo>
                        <a:pt x="18" y="64"/>
                      </a:lnTo>
                      <a:lnTo>
                        <a:pt x="18" y="58"/>
                      </a:lnTo>
                      <a:lnTo>
                        <a:pt x="14" y="58"/>
                      </a:lnTo>
                      <a:lnTo>
                        <a:pt x="10" y="62"/>
                      </a:lnTo>
                      <a:lnTo>
                        <a:pt x="6" y="62"/>
                      </a:lnTo>
                      <a:lnTo>
                        <a:pt x="0" y="58"/>
                      </a:lnTo>
                      <a:lnTo>
                        <a:pt x="0" y="48"/>
                      </a:lnTo>
                      <a:lnTo>
                        <a:pt x="2" y="38"/>
                      </a:lnTo>
                      <a:lnTo>
                        <a:pt x="6" y="26"/>
                      </a:lnTo>
                      <a:lnTo>
                        <a:pt x="10" y="18"/>
                      </a:lnTo>
                      <a:lnTo>
                        <a:pt x="14" y="12"/>
                      </a:lnTo>
                      <a:lnTo>
                        <a:pt x="22" y="6"/>
                      </a:lnTo>
                      <a:lnTo>
                        <a:pt x="32" y="0"/>
                      </a:lnTo>
                      <a:lnTo>
                        <a:pt x="58" y="16"/>
                      </a:lnTo>
                      <a:lnTo>
                        <a:pt x="70" y="16"/>
                      </a:lnTo>
                      <a:lnTo>
                        <a:pt x="88" y="22"/>
                      </a:lnTo>
                      <a:lnTo>
                        <a:pt x="86" y="30"/>
                      </a:lnTo>
                      <a:lnTo>
                        <a:pt x="86" y="40"/>
                      </a:lnTo>
                      <a:lnTo>
                        <a:pt x="82" y="48"/>
                      </a:lnTo>
                      <a:lnTo>
                        <a:pt x="76" y="56"/>
                      </a:lnTo>
                      <a:lnTo>
                        <a:pt x="68" y="62"/>
                      </a:lnTo>
                      <a:lnTo>
                        <a:pt x="52" y="68"/>
                      </a:lnTo>
                      <a:lnTo>
                        <a:pt x="46" y="74"/>
                      </a:lnTo>
                      <a:lnTo>
                        <a:pt x="40" y="82"/>
                      </a:lnTo>
                      <a:lnTo>
                        <a:pt x="36" y="92"/>
                      </a:lnTo>
                      <a:lnTo>
                        <a:pt x="26" y="10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37" name="Freeform 74"/>
                <p:cNvSpPr>
                  <a:spLocks/>
                </p:cNvSpPr>
                <p:nvPr/>
              </p:nvSpPr>
              <p:spPr bwMode="auto">
                <a:xfrm>
                  <a:off x="2816624" y="3783402"/>
                  <a:ext cx="30162" cy="24129"/>
                </a:xfrm>
                <a:custGeom>
                  <a:avLst/>
                  <a:gdLst/>
                  <a:ahLst/>
                  <a:cxnLst>
                    <a:cxn ang="0">
                      <a:pos x="12" y="0"/>
                    </a:cxn>
                    <a:cxn ang="0">
                      <a:pos x="20" y="0"/>
                    </a:cxn>
                    <a:cxn ang="0">
                      <a:pos x="18" y="10"/>
                    </a:cxn>
                    <a:cxn ang="0">
                      <a:pos x="14" y="16"/>
                    </a:cxn>
                    <a:cxn ang="0">
                      <a:pos x="0" y="14"/>
                    </a:cxn>
                    <a:cxn ang="0">
                      <a:pos x="6" y="6"/>
                    </a:cxn>
                    <a:cxn ang="0">
                      <a:pos x="10" y="6"/>
                    </a:cxn>
                    <a:cxn ang="0">
                      <a:pos x="12" y="0"/>
                    </a:cxn>
                  </a:cxnLst>
                  <a:rect l="0" t="0" r="r" b="b"/>
                  <a:pathLst>
                    <a:path w="20" h="16">
                      <a:moveTo>
                        <a:pt x="12" y="0"/>
                      </a:moveTo>
                      <a:lnTo>
                        <a:pt x="20" y="0"/>
                      </a:lnTo>
                      <a:lnTo>
                        <a:pt x="18" y="10"/>
                      </a:lnTo>
                      <a:lnTo>
                        <a:pt x="14" y="16"/>
                      </a:lnTo>
                      <a:lnTo>
                        <a:pt x="0" y="14"/>
                      </a:lnTo>
                      <a:lnTo>
                        <a:pt x="6" y="6"/>
                      </a:lnTo>
                      <a:lnTo>
                        <a:pt x="10" y="6"/>
                      </a:lnTo>
                      <a:lnTo>
                        <a:pt x="12"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38" name="Freeform 75"/>
                <p:cNvSpPr>
                  <a:spLocks/>
                </p:cNvSpPr>
                <p:nvPr/>
              </p:nvSpPr>
              <p:spPr bwMode="auto">
                <a:xfrm>
                  <a:off x="2551200" y="3750224"/>
                  <a:ext cx="316699" cy="277488"/>
                </a:xfrm>
                <a:custGeom>
                  <a:avLst/>
                  <a:gdLst/>
                  <a:ahLst/>
                  <a:cxnLst>
                    <a:cxn ang="0">
                      <a:pos x="46" y="8"/>
                    </a:cxn>
                    <a:cxn ang="0">
                      <a:pos x="50" y="0"/>
                    </a:cxn>
                    <a:cxn ang="0">
                      <a:pos x="52" y="12"/>
                    </a:cxn>
                    <a:cxn ang="0">
                      <a:pos x="70" y="16"/>
                    </a:cxn>
                    <a:cxn ang="0">
                      <a:pos x="80" y="24"/>
                    </a:cxn>
                    <a:cxn ang="0">
                      <a:pos x="108" y="28"/>
                    </a:cxn>
                    <a:cxn ang="0">
                      <a:pos x="138" y="32"/>
                    </a:cxn>
                    <a:cxn ang="0">
                      <a:pos x="156" y="26"/>
                    </a:cxn>
                    <a:cxn ang="0">
                      <a:pos x="174" y="28"/>
                    </a:cxn>
                    <a:cxn ang="0">
                      <a:pos x="162" y="32"/>
                    </a:cxn>
                    <a:cxn ang="0">
                      <a:pos x="176" y="40"/>
                    </a:cxn>
                    <a:cxn ang="0">
                      <a:pos x="192" y="46"/>
                    </a:cxn>
                    <a:cxn ang="0">
                      <a:pos x="188" y="56"/>
                    </a:cxn>
                    <a:cxn ang="0">
                      <a:pos x="196" y="60"/>
                    </a:cxn>
                    <a:cxn ang="0">
                      <a:pos x="210" y="62"/>
                    </a:cxn>
                    <a:cxn ang="0">
                      <a:pos x="200" y="76"/>
                    </a:cxn>
                    <a:cxn ang="0">
                      <a:pos x="192" y="90"/>
                    </a:cxn>
                    <a:cxn ang="0">
                      <a:pos x="190" y="104"/>
                    </a:cxn>
                    <a:cxn ang="0">
                      <a:pos x="196" y="116"/>
                    </a:cxn>
                    <a:cxn ang="0">
                      <a:pos x="180" y="130"/>
                    </a:cxn>
                    <a:cxn ang="0">
                      <a:pos x="164" y="136"/>
                    </a:cxn>
                    <a:cxn ang="0">
                      <a:pos x="148" y="134"/>
                    </a:cxn>
                    <a:cxn ang="0">
                      <a:pos x="134" y="132"/>
                    </a:cxn>
                    <a:cxn ang="0">
                      <a:pos x="142" y="148"/>
                    </a:cxn>
                    <a:cxn ang="0">
                      <a:pos x="154" y="156"/>
                    </a:cxn>
                    <a:cxn ang="0">
                      <a:pos x="152" y="166"/>
                    </a:cxn>
                    <a:cxn ang="0">
                      <a:pos x="140" y="168"/>
                    </a:cxn>
                    <a:cxn ang="0">
                      <a:pos x="116" y="184"/>
                    </a:cxn>
                    <a:cxn ang="0">
                      <a:pos x="98" y="174"/>
                    </a:cxn>
                    <a:cxn ang="0">
                      <a:pos x="94" y="160"/>
                    </a:cxn>
                    <a:cxn ang="0">
                      <a:pos x="90" y="136"/>
                    </a:cxn>
                    <a:cxn ang="0">
                      <a:pos x="86" y="108"/>
                    </a:cxn>
                    <a:cxn ang="0">
                      <a:pos x="86" y="94"/>
                    </a:cxn>
                    <a:cxn ang="0">
                      <a:pos x="46" y="82"/>
                    </a:cxn>
                    <a:cxn ang="0">
                      <a:pos x="12" y="80"/>
                    </a:cxn>
                    <a:cxn ang="0">
                      <a:pos x="0" y="46"/>
                    </a:cxn>
                    <a:cxn ang="0">
                      <a:pos x="8" y="22"/>
                    </a:cxn>
                    <a:cxn ang="0">
                      <a:pos x="22" y="16"/>
                    </a:cxn>
                    <a:cxn ang="0">
                      <a:pos x="22" y="30"/>
                    </a:cxn>
                    <a:cxn ang="0">
                      <a:pos x="18" y="46"/>
                    </a:cxn>
                    <a:cxn ang="0">
                      <a:pos x="30" y="48"/>
                    </a:cxn>
                    <a:cxn ang="0">
                      <a:pos x="30" y="32"/>
                    </a:cxn>
                    <a:cxn ang="0">
                      <a:pos x="32" y="20"/>
                    </a:cxn>
                    <a:cxn ang="0">
                      <a:pos x="44" y="14"/>
                    </a:cxn>
                  </a:cxnLst>
                  <a:rect l="0" t="0" r="r" b="b"/>
                  <a:pathLst>
                    <a:path w="210" h="184">
                      <a:moveTo>
                        <a:pt x="44" y="14"/>
                      </a:moveTo>
                      <a:lnTo>
                        <a:pt x="46" y="8"/>
                      </a:lnTo>
                      <a:lnTo>
                        <a:pt x="46" y="2"/>
                      </a:lnTo>
                      <a:lnTo>
                        <a:pt x="50" y="0"/>
                      </a:lnTo>
                      <a:lnTo>
                        <a:pt x="52" y="4"/>
                      </a:lnTo>
                      <a:lnTo>
                        <a:pt x="52" y="12"/>
                      </a:lnTo>
                      <a:lnTo>
                        <a:pt x="60" y="14"/>
                      </a:lnTo>
                      <a:lnTo>
                        <a:pt x="70" y="16"/>
                      </a:lnTo>
                      <a:lnTo>
                        <a:pt x="76" y="22"/>
                      </a:lnTo>
                      <a:lnTo>
                        <a:pt x="80" y="24"/>
                      </a:lnTo>
                      <a:lnTo>
                        <a:pt x="98" y="28"/>
                      </a:lnTo>
                      <a:lnTo>
                        <a:pt x="108" y="28"/>
                      </a:lnTo>
                      <a:lnTo>
                        <a:pt x="126" y="36"/>
                      </a:lnTo>
                      <a:lnTo>
                        <a:pt x="138" y="32"/>
                      </a:lnTo>
                      <a:lnTo>
                        <a:pt x="146" y="28"/>
                      </a:lnTo>
                      <a:lnTo>
                        <a:pt x="156" y="26"/>
                      </a:lnTo>
                      <a:lnTo>
                        <a:pt x="164" y="28"/>
                      </a:lnTo>
                      <a:lnTo>
                        <a:pt x="174" y="28"/>
                      </a:lnTo>
                      <a:lnTo>
                        <a:pt x="170" y="30"/>
                      </a:lnTo>
                      <a:lnTo>
                        <a:pt x="162" y="32"/>
                      </a:lnTo>
                      <a:lnTo>
                        <a:pt x="164" y="40"/>
                      </a:lnTo>
                      <a:lnTo>
                        <a:pt x="176" y="40"/>
                      </a:lnTo>
                      <a:lnTo>
                        <a:pt x="188" y="42"/>
                      </a:lnTo>
                      <a:lnTo>
                        <a:pt x="192" y="46"/>
                      </a:lnTo>
                      <a:lnTo>
                        <a:pt x="192" y="52"/>
                      </a:lnTo>
                      <a:lnTo>
                        <a:pt x="188" y="56"/>
                      </a:lnTo>
                      <a:lnTo>
                        <a:pt x="188" y="62"/>
                      </a:lnTo>
                      <a:lnTo>
                        <a:pt x="196" y="60"/>
                      </a:lnTo>
                      <a:lnTo>
                        <a:pt x="202" y="58"/>
                      </a:lnTo>
                      <a:lnTo>
                        <a:pt x="210" y="62"/>
                      </a:lnTo>
                      <a:lnTo>
                        <a:pt x="204" y="70"/>
                      </a:lnTo>
                      <a:lnTo>
                        <a:pt x="200" y="76"/>
                      </a:lnTo>
                      <a:lnTo>
                        <a:pt x="202" y="84"/>
                      </a:lnTo>
                      <a:lnTo>
                        <a:pt x="192" y="90"/>
                      </a:lnTo>
                      <a:lnTo>
                        <a:pt x="188" y="96"/>
                      </a:lnTo>
                      <a:lnTo>
                        <a:pt x="190" y="104"/>
                      </a:lnTo>
                      <a:lnTo>
                        <a:pt x="194" y="110"/>
                      </a:lnTo>
                      <a:lnTo>
                        <a:pt x="196" y="116"/>
                      </a:lnTo>
                      <a:lnTo>
                        <a:pt x="192" y="126"/>
                      </a:lnTo>
                      <a:lnTo>
                        <a:pt x="180" y="130"/>
                      </a:lnTo>
                      <a:lnTo>
                        <a:pt x="170" y="132"/>
                      </a:lnTo>
                      <a:lnTo>
                        <a:pt x="164" y="136"/>
                      </a:lnTo>
                      <a:lnTo>
                        <a:pt x="158" y="136"/>
                      </a:lnTo>
                      <a:lnTo>
                        <a:pt x="148" y="134"/>
                      </a:lnTo>
                      <a:lnTo>
                        <a:pt x="140" y="130"/>
                      </a:lnTo>
                      <a:lnTo>
                        <a:pt x="134" y="132"/>
                      </a:lnTo>
                      <a:lnTo>
                        <a:pt x="140" y="138"/>
                      </a:lnTo>
                      <a:lnTo>
                        <a:pt x="142" y="148"/>
                      </a:lnTo>
                      <a:lnTo>
                        <a:pt x="148" y="156"/>
                      </a:lnTo>
                      <a:lnTo>
                        <a:pt x="154" y="156"/>
                      </a:lnTo>
                      <a:lnTo>
                        <a:pt x="154" y="160"/>
                      </a:lnTo>
                      <a:lnTo>
                        <a:pt x="152" y="166"/>
                      </a:lnTo>
                      <a:lnTo>
                        <a:pt x="146" y="166"/>
                      </a:lnTo>
                      <a:lnTo>
                        <a:pt x="140" y="168"/>
                      </a:lnTo>
                      <a:lnTo>
                        <a:pt x="130" y="180"/>
                      </a:lnTo>
                      <a:lnTo>
                        <a:pt x="116" y="184"/>
                      </a:lnTo>
                      <a:lnTo>
                        <a:pt x="106" y="182"/>
                      </a:lnTo>
                      <a:lnTo>
                        <a:pt x="98" y="174"/>
                      </a:lnTo>
                      <a:lnTo>
                        <a:pt x="96" y="170"/>
                      </a:lnTo>
                      <a:lnTo>
                        <a:pt x="94" y="160"/>
                      </a:lnTo>
                      <a:lnTo>
                        <a:pt x="90" y="158"/>
                      </a:lnTo>
                      <a:lnTo>
                        <a:pt x="90" y="136"/>
                      </a:lnTo>
                      <a:lnTo>
                        <a:pt x="86" y="134"/>
                      </a:lnTo>
                      <a:lnTo>
                        <a:pt x="86" y="108"/>
                      </a:lnTo>
                      <a:lnTo>
                        <a:pt x="92" y="100"/>
                      </a:lnTo>
                      <a:lnTo>
                        <a:pt x="86" y="94"/>
                      </a:lnTo>
                      <a:lnTo>
                        <a:pt x="58" y="96"/>
                      </a:lnTo>
                      <a:lnTo>
                        <a:pt x="46" y="82"/>
                      </a:lnTo>
                      <a:lnTo>
                        <a:pt x="18" y="84"/>
                      </a:lnTo>
                      <a:lnTo>
                        <a:pt x="12" y="80"/>
                      </a:lnTo>
                      <a:lnTo>
                        <a:pt x="12" y="66"/>
                      </a:lnTo>
                      <a:lnTo>
                        <a:pt x="0" y="46"/>
                      </a:lnTo>
                      <a:lnTo>
                        <a:pt x="2" y="32"/>
                      </a:lnTo>
                      <a:lnTo>
                        <a:pt x="8" y="22"/>
                      </a:lnTo>
                      <a:lnTo>
                        <a:pt x="18" y="14"/>
                      </a:lnTo>
                      <a:lnTo>
                        <a:pt x="22" y="16"/>
                      </a:lnTo>
                      <a:lnTo>
                        <a:pt x="22" y="20"/>
                      </a:lnTo>
                      <a:lnTo>
                        <a:pt x="22" y="30"/>
                      </a:lnTo>
                      <a:lnTo>
                        <a:pt x="16" y="34"/>
                      </a:lnTo>
                      <a:lnTo>
                        <a:pt x="18" y="46"/>
                      </a:lnTo>
                      <a:lnTo>
                        <a:pt x="22" y="52"/>
                      </a:lnTo>
                      <a:lnTo>
                        <a:pt x="30" y="48"/>
                      </a:lnTo>
                      <a:lnTo>
                        <a:pt x="34" y="40"/>
                      </a:lnTo>
                      <a:lnTo>
                        <a:pt x="30" y="32"/>
                      </a:lnTo>
                      <a:lnTo>
                        <a:pt x="28" y="26"/>
                      </a:lnTo>
                      <a:lnTo>
                        <a:pt x="32" y="20"/>
                      </a:lnTo>
                      <a:lnTo>
                        <a:pt x="38" y="18"/>
                      </a:lnTo>
                      <a:lnTo>
                        <a:pt x="44" y="14"/>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39" name="Freeform 76"/>
                <p:cNvSpPr>
                  <a:spLocks/>
                </p:cNvSpPr>
                <p:nvPr/>
              </p:nvSpPr>
              <p:spPr bwMode="auto">
                <a:xfrm>
                  <a:off x="2834721" y="3843725"/>
                  <a:ext cx="105566" cy="171922"/>
                </a:xfrm>
                <a:custGeom>
                  <a:avLst/>
                  <a:gdLst/>
                  <a:ahLst/>
                  <a:cxnLst>
                    <a:cxn ang="0">
                      <a:pos x="42" y="30"/>
                    </a:cxn>
                    <a:cxn ang="0">
                      <a:pos x="50" y="24"/>
                    </a:cxn>
                    <a:cxn ang="0">
                      <a:pos x="58" y="30"/>
                    </a:cxn>
                    <a:cxn ang="0">
                      <a:pos x="66" y="40"/>
                    </a:cxn>
                    <a:cxn ang="0">
                      <a:pos x="64" y="48"/>
                    </a:cxn>
                    <a:cxn ang="0">
                      <a:pos x="60" y="54"/>
                    </a:cxn>
                    <a:cxn ang="0">
                      <a:pos x="54" y="62"/>
                    </a:cxn>
                    <a:cxn ang="0">
                      <a:pos x="52" y="72"/>
                    </a:cxn>
                    <a:cxn ang="0">
                      <a:pos x="56" y="76"/>
                    </a:cxn>
                    <a:cxn ang="0">
                      <a:pos x="60" y="82"/>
                    </a:cxn>
                    <a:cxn ang="0">
                      <a:pos x="64" y="86"/>
                    </a:cxn>
                    <a:cxn ang="0">
                      <a:pos x="66" y="90"/>
                    </a:cxn>
                    <a:cxn ang="0">
                      <a:pos x="70" y="100"/>
                    </a:cxn>
                    <a:cxn ang="0">
                      <a:pos x="66" y="104"/>
                    </a:cxn>
                    <a:cxn ang="0">
                      <a:pos x="58" y="108"/>
                    </a:cxn>
                    <a:cxn ang="0">
                      <a:pos x="52" y="112"/>
                    </a:cxn>
                    <a:cxn ang="0">
                      <a:pos x="42" y="114"/>
                    </a:cxn>
                    <a:cxn ang="0">
                      <a:pos x="34" y="114"/>
                    </a:cxn>
                    <a:cxn ang="0">
                      <a:pos x="26" y="106"/>
                    </a:cxn>
                    <a:cxn ang="0">
                      <a:pos x="20" y="98"/>
                    </a:cxn>
                    <a:cxn ang="0">
                      <a:pos x="20" y="90"/>
                    </a:cxn>
                    <a:cxn ang="0">
                      <a:pos x="20" y="78"/>
                    </a:cxn>
                    <a:cxn ang="0">
                      <a:pos x="26" y="72"/>
                    </a:cxn>
                    <a:cxn ang="0">
                      <a:pos x="22" y="62"/>
                    </a:cxn>
                    <a:cxn ang="0">
                      <a:pos x="18" y="50"/>
                    </a:cxn>
                    <a:cxn ang="0">
                      <a:pos x="6" y="50"/>
                    </a:cxn>
                    <a:cxn ang="0">
                      <a:pos x="2" y="42"/>
                    </a:cxn>
                    <a:cxn ang="0">
                      <a:pos x="0" y="34"/>
                    </a:cxn>
                    <a:cxn ang="0">
                      <a:pos x="4" y="28"/>
                    </a:cxn>
                    <a:cxn ang="0">
                      <a:pos x="14" y="22"/>
                    </a:cxn>
                    <a:cxn ang="0">
                      <a:pos x="12" y="14"/>
                    </a:cxn>
                    <a:cxn ang="0">
                      <a:pos x="16" y="8"/>
                    </a:cxn>
                    <a:cxn ang="0">
                      <a:pos x="22" y="0"/>
                    </a:cxn>
                    <a:cxn ang="0">
                      <a:pos x="28" y="2"/>
                    </a:cxn>
                    <a:cxn ang="0">
                      <a:pos x="34" y="6"/>
                    </a:cxn>
                    <a:cxn ang="0">
                      <a:pos x="42" y="12"/>
                    </a:cxn>
                    <a:cxn ang="0">
                      <a:pos x="44" y="16"/>
                    </a:cxn>
                    <a:cxn ang="0">
                      <a:pos x="44" y="22"/>
                    </a:cxn>
                    <a:cxn ang="0">
                      <a:pos x="42" y="30"/>
                    </a:cxn>
                  </a:cxnLst>
                  <a:rect l="0" t="0" r="r" b="b"/>
                  <a:pathLst>
                    <a:path w="70" h="114">
                      <a:moveTo>
                        <a:pt x="42" y="30"/>
                      </a:moveTo>
                      <a:lnTo>
                        <a:pt x="50" y="24"/>
                      </a:lnTo>
                      <a:lnTo>
                        <a:pt x="58" y="30"/>
                      </a:lnTo>
                      <a:lnTo>
                        <a:pt x="66" y="40"/>
                      </a:lnTo>
                      <a:lnTo>
                        <a:pt x="64" y="48"/>
                      </a:lnTo>
                      <a:lnTo>
                        <a:pt x="60" y="54"/>
                      </a:lnTo>
                      <a:lnTo>
                        <a:pt x="54" y="62"/>
                      </a:lnTo>
                      <a:lnTo>
                        <a:pt x="52" y="72"/>
                      </a:lnTo>
                      <a:lnTo>
                        <a:pt x="56" y="76"/>
                      </a:lnTo>
                      <a:lnTo>
                        <a:pt x="60" y="82"/>
                      </a:lnTo>
                      <a:lnTo>
                        <a:pt x="64" y="86"/>
                      </a:lnTo>
                      <a:lnTo>
                        <a:pt x="66" y="90"/>
                      </a:lnTo>
                      <a:lnTo>
                        <a:pt x="70" y="100"/>
                      </a:lnTo>
                      <a:lnTo>
                        <a:pt x="66" y="104"/>
                      </a:lnTo>
                      <a:lnTo>
                        <a:pt x="58" y="108"/>
                      </a:lnTo>
                      <a:lnTo>
                        <a:pt x="52" y="112"/>
                      </a:lnTo>
                      <a:lnTo>
                        <a:pt x="42" y="114"/>
                      </a:lnTo>
                      <a:lnTo>
                        <a:pt x="34" y="114"/>
                      </a:lnTo>
                      <a:lnTo>
                        <a:pt x="26" y="106"/>
                      </a:lnTo>
                      <a:lnTo>
                        <a:pt x="20" y="98"/>
                      </a:lnTo>
                      <a:lnTo>
                        <a:pt x="20" y="90"/>
                      </a:lnTo>
                      <a:lnTo>
                        <a:pt x="20" y="78"/>
                      </a:lnTo>
                      <a:lnTo>
                        <a:pt x="26" y="72"/>
                      </a:lnTo>
                      <a:lnTo>
                        <a:pt x="22" y="62"/>
                      </a:lnTo>
                      <a:lnTo>
                        <a:pt x="18" y="50"/>
                      </a:lnTo>
                      <a:lnTo>
                        <a:pt x="6" y="50"/>
                      </a:lnTo>
                      <a:lnTo>
                        <a:pt x="2" y="42"/>
                      </a:lnTo>
                      <a:lnTo>
                        <a:pt x="0" y="34"/>
                      </a:lnTo>
                      <a:lnTo>
                        <a:pt x="4" y="28"/>
                      </a:lnTo>
                      <a:lnTo>
                        <a:pt x="14" y="22"/>
                      </a:lnTo>
                      <a:lnTo>
                        <a:pt x="12" y="14"/>
                      </a:lnTo>
                      <a:lnTo>
                        <a:pt x="16" y="8"/>
                      </a:lnTo>
                      <a:lnTo>
                        <a:pt x="22" y="0"/>
                      </a:lnTo>
                      <a:lnTo>
                        <a:pt x="28" y="2"/>
                      </a:lnTo>
                      <a:lnTo>
                        <a:pt x="34" y="6"/>
                      </a:lnTo>
                      <a:lnTo>
                        <a:pt x="42" y="12"/>
                      </a:lnTo>
                      <a:lnTo>
                        <a:pt x="44" y="16"/>
                      </a:lnTo>
                      <a:lnTo>
                        <a:pt x="44" y="22"/>
                      </a:lnTo>
                      <a:lnTo>
                        <a:pt x="42" y="3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40" name="Freeform 77"/>
                <p:cNvSpPr>
                  <a:spLocks/>
                </p:cNvSpPr>
                <p:nvPr/>
              </p:nvSpPr>
              <p:spPr bwMode="auto">
                <a:xfrm>
                  <a:off x="2994579" y="3907065"/>
                  <a:ext cx="72388" cy="90485"/>
                </a:xfrm>
                <a:custGeom>
                  <a:avLst/>
                  <a:gdLst/>
                  <a:ahLst/>
                  <a:cxnLst>
                    <a:cxn ang="0">
                      <a:pos x="6" y="0"/>
                    </a:cxn>
                    <a:cxn ang="0">
                      <a:pos x="16" y="2"/>
                    </a:cxn>
                    <a:cxn ang="0">
                      <a:pos x="28" y="6"/>
                    </a:cxn>
                    <a:cxn ang="0">
                      <a:pos x="38" y="12"/>
                    </a:cxn>
                    <a:cxn ang="0">
                      <a:pos x="44" y="20"/>
                    </a:cxn>
                    <a:cxn ang="0">
                      <a:pos x="48" y="26"/>
                    </a:cxn>
                    <a:cxn ang="0">
                      <a:pos x="42" y="34"/>
                    </a:cxn>
                    <a:cxn ang="0">
                      <a:pos x="36" y="46"/>
                    </a:cxn>
                    <a:cxn ang="0">
                      <a:pos x="30" y="60"/>
                    </a:cxn>
                    <a:cxn ang="0">
                      <a:pos x="24" y="56"/>
                    </a:cxn>
                    <a:cxn ang="0">
                      <a:pos x="14" y="54"/>
                    </a:cxn>
                    <a:cxn ang="0">
                      <a:pos x="8" y="58"/>
                    </a:cxn>
                    <a:cxn ang="0">
                      <a:pos x="2" y="58"/>
                    </a:cxn>
                    <a:cxn ang="0">
                      <a:pos x="2" y="50"/>
                    </a:cxn>
                    <a:cxn ang="0">
                      <a:pos x="6" y="36"/>
                    </a:cxn>
                    <a:cxn ang="0">
                      <a:pos x="10" y="28"/>
                    </a:cxn>
                    <a:cxn ang="0">
                      <a:pos x="4" y="24"/>
                    </a:cxn>
                    <a:cxn ang="0">
                      <a:pos x="0" y="18"/>
                    </a:cxn>
                    <a:cxn ang="0">
                      <a:pos x="0" y="12"/>
                    </a:cxn>
                    <a:cxn ang="0">
                      <a:pos x="2" y="6"/>
                    </a:cxn>
                    <a:cxn ang="0">
                      <a:pos x="6" y="0"/>
                    </a:cxn>
                  </a:cxnLst>
                  <a:rect l="0" t="0" r="r" b="b"/>
                  <a:pathLst>
                    <a:path w="48" h="60">
                      <a:moveTo>
                        <a:pt x="6" y="0"/>
                      </a:moveTo>
                      <a:lnTo>
                        <a:pt x="16" y="2"/>
                      </a:lnTo>
                      <a:lnTo>
                        <a:pt x="28" y="6"/>
                      </a:lnTo>
                      <a:lnTo>
                        <a:pt x="38" y="12"/>
                      </a:lnTo>
                      <a:lnTo>
                        <a:pt x="44" y="20"/>
                      </a:lnTo>
                      <a:lnTo>
                        <a:pt x="48" y="26"/>
                      </a:lnTo>
                      <a:lnTo>
                        <a:pt x="42" y="34"/>
                      </a:lnTo>
                      <a:lnTo>
                        <a:pt x="36" y="46"/>
                      </a:lnTo>
                      <a:lnTo>
                        <a:pt x="30" y="60"/>
                      </a:lnTo>
                      <a:lnTo>
                        <a:pt x="24" y="56"/>
                      </a:lnTo>
                      <a:lnTo>
                        <a:pt x="14" y="54"/>
                      </a:lnTo>
                      <a:lnTo>
                        <a:pt x="8" y="58"/>
                      </a:lnTo>
                      <a:lnTo>
                        <a:pt x="2" y="58"/>
                      </a:lnTo>
                      <a:lnTo>
                        <a:pt x="2" y="50"/>
                      </a:lnTo>
                      <a:lnTo>
                        <a:pt x="6" y="36"/>
                      </a:lnTo>
                      <a:lnTo>
                        <a:pt x="10" y="28"/>
                      </a:lnTo>
                      <a:lnTo>
                        <a:pt x="4" y="24"/>
                      </a:lnTo>
                      <a:lnTo>
                        <a:pt x="0" y="18"/>
                      </a:lnTo>
                      <a:lnTo>
                        <a:pt x="0" y="12"/>
                      </a:lnTo>
                      <a:lnTo>
                        <a:pt x="2" y="6"/>
                      </a:lnTo>
                      <a:lnTo>
                        <a:pt x="6"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41" name="Freeform 78"/>
                <p:cNvSpPr>
                  <a:spLocks/>
                </p:cNvSpPr>
                <p:nvPr/>
              </p:nvSpPr>
              <p:spPr bwMode="auto">
                <a:xfrm>
                  <a:off x="2913142" y="3904049"/>
                  <a:ext cx="96518" cy="96518"/>
                </a:xfrm>
                <a:custGeom>
                  <a:avLst/>
                  <a:gdLst/>
                  <a:ahLst/>
                  <a:cxnLst>
                    <a:cxn ang="0">
                      <a:pos x="14" y="0"/>
                    </a:cxn>
                    <a:cxn ang="0">
                      <a:pos x="22" y="0"/>
                    </a:cxn>
                    <a:cxn ang="0">
                      <a:pos x="32" y="2"/>
                    </a:cxn>
                    <a:cxn ang="0">
                      <a:pos x="36" y="2"/>
                    </a:cxn>
                    <a:cxn ang="0">
                      <a:pos x="42" y="2"/>
                    </a:cxn>
                    <a:cxn ang="0">
                      <a:pos x="48" y="2"/>
                    </a:cxn>
                    <a:cxn ang="0">
                      <a:pos x="54" y="2"/>
                    </a:cxn>
                    <a:cxn ang="0">
                      <a:pos x="60" y="2"/>
                    </a:cxn>
                    <a:cxn ang="0">
                      <a:pos x="54" y="14"/>
                    </a:cxn>
                    <a:cxn ang="0">
                      <a:pos x="54" y="20"/>
                    </a:cxn>
                    <a:cxn ang="0">
                      <a:pos x="58" y="26"/>
                    </a:cxn>
                    <a:cxn ang="0">
                      <a:pos x="64" y="30"/>
                    </a:cxn>
                    <a:cxn ang="0">
                      <a:pos x="56" y="52"/>
                    </a:cxn>
                    <a:cxn ang="0">
                      <a:pos x="56" y="60"/>
                    </a:cxn>
                    <a:cxn ang="0">
                      <a:pos x="50" y="58"/>
                    </a:cxn>
                    <a:cxn ang="0">
                      <a:pos x="42" y="56"/>
                    </a:cxn>
                    <a:cxn ang="0">
                      <a:pos x="36" y="54"/>
                    </a:cxn>
                    <a:cxn ang="0">
                      <a:pos x="32" y="54"/>
                    </a:cxn>
                    <a:cxn ang="0">
                      <a:pos x="32" y="60"/>
                    </a:cxn>
                    <a:cxn ang="0">
                      <a:pos x="30" y="64"/>
                    </a:cxn>
                    <a:cxn ang="0">
                      <a:pos x="28" y="64"/>
                    </a:cxn>
                    <a:cxn ang="0">
                      <a:pos x="22" y="64"/>
                    </a:cxn>
                    <a:cxn ang="0">
                      <a:pos x="18" y="60"/>
                    </a:cxn>
                    <a:cxn ang="0">
                      <a:pos x="12" y="46"/>
                    </a:cxn>
                    <a:cxn ang="0">
                      <a:pos x="0" y="32"/>
                    </a:cxn>
                    <a:cxn ang="0">
                      <a:pos x="2" y="22"/>
                    </a:cxn>
                    <a:cxn ang="0">
                      <a:pos x="8" y="14"/>
                    </a:cxn>
                    <a:cxn ang="0">
                      <a:pos x="12" y="8"/>
                    </a:cxn>
                    <a:cxn ang="0">
                      <a:pos x="14" y="0"/>
                    </a:cxn>
                  </a:cxnLst>
                  <a:rect l="0" t="0" r="r" b="b"/>
                  <a:pathLst>
                    <a:path w="64" h="64">
                      <a:moveTo>
                        <a:pt x="14" y="0"/>
                      </a:moveTo>
                      <a:lnTo>
                        <a:pt x="22" y="0"/>
                      </a:lnTo>
                      <a:lnTo>
                        <a:pt x="32" y="2"/>
                      </a:lnTo>
                      <a:lnTo>
                        <a:pt x="36" y="2"/>
                      </a:lnTo>
                      <a:lnTo>
                        <a:pt x="42" y="2"/>
                      </a:lnTo>
                      <a:lnTo>
                        <a:pt x="48" y="2"/>
                      </a:lnTo>
                      <a:lnTo>
                        <a:pt x="54" y="2"/>
                      </a:lnTo>
                      <a:lnTo>
                        <a:pt x="60" y="2"/>
                      </a:lnTo>
                      <a:lnTo>
                        <a:pt x="54" y="14"/>
                      </a:lnTo>
                      <a:lnTo>
                        <a:pt x="54" y="20"/>
                      </a:lnTo>
                      <a:lnTo>
                        <a:pt x="58" y="26"/>
                      </a:lnTo>
                      <a:lnTo>
                        <a:pt x="64" y="30"/>
                      </a:lnTo>
                      <a:lnTo>
                        <a:pt x="56" y="52"/>
                      </a:lnTo>
                      <a:lnTo>
                        <a:pt x="56" y="60"/>
                      </a:lnTo>
                      <a:lnTo>
                        <a:pt x="50" y="58"/>
                      </a:lnTo>
                      <a:lnTo>
                        <a:pt x="42" y="56"/>
                      </a:lnTo>
                      <a:lnTo>
                        <a:pt x="36" y="54"/>
                      </a:lnTo>
                      <a:lnTo>
                        <a:pt x="32" y="54"/>
                      </a:lnTo>
                      <a:lnTo>
                        <a:pt x="32" y="60"/>
                      </a:lnTo>
                      <a:lnTo>
                        <a:pt x="30" y="64"/>
                      </a:lnTo>
                      <a:lnTo>
                        <a:pt x="28" y="64"/>
                      </a:lnTo>
                      <a:lnTo>
                        <a:pt x="22" y="64"/>
                      </a:lnTo>
                      <a:lnTo>
                        <a:pt x="18" y="60"/>
                      </a:lnTo>
                      <a:lnTo>
                        <a:pt x="12" y="46"/>
                      </a:lnTo>
                      <a:lnTo>
                        <a:pt x="0" y="32"/>
                      </a:lnTo>
                      <a:lnTo>
                        <a:pt x="2" y="22"/>
                      </a:lnTo>
                      <a:lnTo>
                        <a:pt x="8" y="14"/>
                      </a:lnTo>
                      <a:lnTo>
                        <a:pt x="12" y="8"/>
                      </a:lnTo>
                      <a:lnTo>
                        <a:pt x="14"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42" name="Freeform 79"/>
                <p:cNvSpPr>
                  <a:spLocks/>
                </p:cNvSpPr>
                <p:nvPr/>
              </p:nvSpPr>
              <p:spPr bwMode="auto">
                <a:xfrm>
                  <a:off x="2355149" y="4045809"/>
                  <a:ext cx="298602" cy="440362"/>
                </a:xfrm>
                <a:custGeom>
                  <a:avLst/>
                  <a:gdLst/>
                  <a:ahLst/>
                  <a:cxnLst>
                    <a:cxn ang="0">
                      <a:pos x="6" y="60"/>
                    </a:cxn>
                    <a:cxn ang="0">
                      <a:pos x="16" y="54"/>
                    </a:cxn>
                    <a:cxn ang="0">
                      <a:pos x="24" y="68"/>
                    </a:cxn>
                    <a:cxn ang="0">
                      <a:pos x="44" y="70"/>
                    </a:cxn>
                    <a:cxn ang="0">
                      <a:pos x="54" y="52"/>
                    </a:cxn>
                    <a:cxn ang="0">
                      <a:pos x="72" y="40"/>
                    </a:cxn>
                    <a:cxn ang="0">
                      <a:pos x="84" y="34"/>
                    </a:cxn>
                    <a:cxn ang="0">
                      <a:pos x="94" y="18"/>
                    </a:cxn>
                    <a:cxn ang="0">
                      <a:pos x="104" y="2"/>
                    </a:cxn>
                    <a:cxn ang="0">
                      <a:pos x="114" y="14"/>
                    </a:cxn>
                    <a:cxn ang="0">
                      <a:pos x="126" y="26"/>
                    </a:cxn>
                    <a:cxn ang="0">
                      <a:pos x="172" y="36"/>
                    </a:cxn>
                    <a:cxn ang="0">
                      <a:pos x="176" y="48"/>
                    </a:cxn>
                    <a:cxn ang="0">
                      <a:pos x="172" y="64"/>
                    </a:cxn>
                    <a:cxn ang="0">
                      <a:pos x="172" y="68"/>
                    </a:cxn>
                    <a:cxn ang="0">
                      <a:pos x="142" y="76"/>
                    </a:cxn>
                    <a:cxn ang="0">
                      <a:pos x="130" y="98"/>
                    </a:cxn>
                    <a:cxn ang="0">
                      <a:pos x="116" y="116"/>
                    </a:cxn>
                    <a:cxn ang="0">
                      <a:pos x="124" y="138"/>
                    </a:cxn>
                    <a:cxn ang="0">
                      <a:pos x="144" y="158"/>
                    </a:cxn>
                    <a:cxn ang="0">
                      <a:pos x="162" y="156"/>
                    </a:cxn>
                    <a:cxn ang="0">
                      <a:pos x="172" y="154"/>
                    </a:cxn>
                    <a:cxn ang="0">
                      <a:pos x="170" y="172"/>
                    </a:cxn>
                    <a:cxn ang="0">
                      <a:pos x="188" y="174"/>
                    </a:cxn>
                    <a:cxn ang="0">
                      <a:pos x="198" y="208"/>
                    </a:cxn>
                    <a:cxn ang="0">
                      <a:pos x="196" y="228"/>
                    </a:cxn>
                    <a:cxn ang="0">
                      <a:pos x="190" y="240"/>
                    </a:cxn>
                    <a:cxn ang="0">
                      <a:pos x="192" y="256"/>
                    </a:cxn>
                    <a:cxn ang="0">
                      <a:pos x="194" y="268"/>
                    </a:cxn>
                    <a:cxn ang="0">
                      <a:pos x="184" y="282"/>
                    </a:cxn>
                    <a:cxn ang="0">
                      <a:pos x="174" y="292"/>
                    </a:cxn>
                    <a:cxn ang="0">
                      <a:pos x="140" y="268"/>
                    </a:cxn>
                    <a:cxn ang="0">
                      <a:pos x="100" y="248"/>
                    </a:cxn>
                    <a:cxn ang="0">
                      <a:pos x="76" y="222"/>
                    </a:cxn>
                    <a:cxn ang="0">
                      <a:pos x="72" y="198"/>
                    </a:cxn>
                    <a:cxn ang="0">
                      <a:pos x="56" y="172"/>
                    </a:cxn>
                    <a:cxn ang="0">
                      <a:pos x="36" y="132"/>
                    </a:cxn>
                    <a:cxn ang="0">
                      <a:pos x="16" y="102"/>
                    </a:cxn>
                    <a:cxn ang="0">
                      <a:pos x="6" y="84"/>
                    </a:cxn>
                    <a:cxn ang="0">
                      <a:pos x="2" y="68"/>
                    </a:cxn>
                  </a:cxnLst>
                  <a:rect l="0" t="0" r="r" b="b"/>
                  <a:pathLst>
                    <a:path w="198" h="292">
                      <a:moveTo>
                        <a:pt x="2" y="68"/>
                      </a:moveTo>
                      <a:lnTo>
                        <a:pt x="6" y="60"/>
                      </a:lnTo>
                      <a:lnTo>
                        <a:pt x="10" y="54"/>
                      </a:lnTo>
                      <a:lnTo>
                        <a:pt x="16" y="54"/>
                      </a:lnTo>
                      <a:lnTo>
                        <a:pt x="16" y="66"/>
                      </a:lnTo>
                      <a:lnTo>
                        <a:pt x="24" y="68"/>
                      </a:lnTo>
                      <a:lnTo>
                        <a:pt x="34" y="78"/>
                      </a:lnTo>
                      <a:lnTo>
                        <a:pt x="44" y="70"/>
                      </a:lnTo>
                      <a:lnTo>
                        <a:pt x="48" y="60"/>
                      </a:lnTo>
                      <a:lnTo>
                        <a:pt x="54" y="52"/>
                      </a:lnTo>
                      <a:lnTo>
                        <a:pt x="60" y="46"/>
                      </a:lnTo>
                      <a:lnTo>
                        <a:pt x="72" y="40"/>
                      </a:lnTo>
                      <a:lnTo>
                        <a:pt x="80" y="36"/>
                      </a:lnTo>
                      <a:lnTo>
                        <a:pt x="84" y="34"/>
                      </a:lnTo>
                      <a:lnTo>
                        <a:pt x="90" y="26"/>
                      </a:lnTo>
                      <a:lnTo>
                        <a:pt x="94" y="18"/>
                      </a:lnTo>
                      <a:lnTo>
                        <a:pt x="96" y="0"/>
                      </a:lnTo>
                      <a:lnTo>
                        <a:pt x="104" y="2"/>
                      </a:lnTo>
                      <a:lnTo>
                        <a:pt x="110" y="10"/>
                      </a:lnTo>
                      <a:lnTo>
                        <a:pt x="114" y="14"/>
                      </a:lnTo>
                      <a:lnTo>
                        <a:pt x="120" y="20"/>
                      </a:lnTo>
                      <a:lnTo>
                        <a:pt x="126" y="26"/>
                      </a:lnTo>
                      <a:lnTo>
                        <a:pt x="130" y="34"/>
                      </a:lnTo>
                      <a:lnTo>
                        <a:pt x="172" y="36"/>
                      </a:lnTo>
                      <a:lnTo>
                        <a:pt x="174" y="42"/>
                      </a:lnTo>
                      <a:lnTo>
                        <a:pt x="176" y="48"/>
                      </a:lnTo>
                      <a:lnTo>
                        <a:pt x="172" y="54"/>
                      </a:lnTo>
                      <a:lnTo>
                        <a:pt x="172" y="64"/>
                      </a:lnTo>
                      <a:lnTo>
                        <a:pt x="178" y="68"/>
                      </a:lnTo>
                      <a:lnTo>
                        <a:pt x="172" y="68"/>
                      </a:lnTo>
                      <a:lnTo>
                        <a:pt x="156" y="70"/>
                      </a:lnTo>
                      <a:lnTo>
                        <a:pt x="142" y="76"/>
                      </a:lnTo>
                      <a:lnTo>
                        <a:pt x="132" y="88"/>
                      </a:lnTo>
                      <a:lnTo>
                        <a:pt x="130" y="98"/>
                      </a:lnTo>
                      <a:lnTo>
                        <a:pt x="124" y="104"/>
                      </a:lnTo>
                      <a:lnTo>
                        <a:pt x="116" y="116"/>
                      </a:lnTo>
                      <a:lnTo>
                        <a:pt x="120" y="126"/>
                      </a:lnTo>
                      <a:lnTo>
                        <a:pt x="124" y="138"/>
                      </a:lnTo>
                      <a:lnTo>
                        <a:pt x="134" y="148"/>
                      </a:lnTo>
                      <a:lnTo>
                        <a:pt x="144" y="158"/>
                      </a:lnTo>
                      <a:lnTo>
                        <a:pt x="152" y="160"/>
                      </a:lnTo>
                      <a:lnTo>
                        <a:pt x="162" y="156"/>
                      </a:lnTo>
                      <a:lnTo>
                        <a:pt x="170" y="148"/>
                      </a:lnTo>
                      <a:lnTo>
                        <a:pt x="172" y="154"/>
                      </a:lnTo>
                      <a:lnTo>
                        <a:pt x="168" y="166"/>
                      </a:lnTo>
                      <a:lnTo>
                        <a:pt x="170" y="172"/>
                      </a:lnTo>
                      <a:lnTo>
                        <a:pt x="176" y="172"/>
                      </a:lnTo>
                      <a:lnTo>
                        <a:pt x="188" y="174"/>
                      </a:lnTo>
                      <a:lnTo>
                        <a:pt x="198" y="200"/>
                      </a:lnTo>
                      <a:lnTo>
                        <a:pt x="198" y="208"/>
                      </a:lnTo>
                      <a:lnTo>
                        <a:pt x="196" y="222"/>
                      </a:lnTo>
                      <a:lnTo>
                        <a:pt x="196" y="228"/>
                      </a:lnTo>
                      <a:lnTo>
                        <a:pt x="194" y="230"/>
                      </a:lnTo>
                      <a:lnTo>
                        <a:pt x="190" y="240"/>
                      </a:lnTo>
                      <a:lnTo>
                        <a:pt x="188" y="250"/>
                      </a:lnTo>
                      <a:lnTo>
                        <a:pt x="192" y="256"/>
                      </a:lnTo>
                      <a:lnTo>
                        <a:pt x="198" y="262"/>
                      </a:lnTo>
                      <a:lnTo>
                        <a:pt x="194" y="268"/>
                      </a:lnTo>
                      <a:lnTo>
                        <a:pt x="186" y="276"/>
                      </a:lnTo>
                      <a:lnTo>
                        <a:pt x="184" y="282"/>
                      </a:lnTo>
                      <a:lnTo>
                        <a:pt x="180" y="290"/>
                      </a:lnTo>
                      <a:lnTo>
                        <a:pt x="174" y="292"/>
                      </a:lnTo>
                      <a:lnTo>
                        <a:pt x="158" y="278"/>
                      </a:lnTo>
                      <a:lnTo>
                        <a:pt x="140" y="268"/>
                      </a:lnTo>
                      <a:lnTo>
                        <a:pt x="118" y="258"/>
                      </a:lnTo>
                      <a:lnTo>
                        <a:pt x="100" y="248"/>
                      </a:lnTo>
                      <a:lnTo>
                        <a:pt x="90" y="236"/>
                      </a:lnTo>
                      <a:lnTo>
                        <a:pt x="76" y="222"/>
                      </a:lnTo>
                      <a:lnTo>
                        <a:pt x="82" y="214"/>
                      </a:lnTo>
                      <a:lnTo>
                        <a:pt x="72" y="198"/>
                      </a:lnTo>
                      <a:lnTo>
                        <a:pt x="64" y="186"/>
                      </a:lnTo>
                      <a:lnTo>
                        <a:pt x="56" y="172"/>
                      </a:lnTo>
                      <a:lnTo>
                        <a:pt x="48" y="152"/>
                      </a:lnTo>
                      <a:lnTo>
                        <a:pt x="36" y="132"/>
                      </a:lnTo>
                      <a:lnTo>
                        <a:pt x="26" y="112"/>
                      </a:lnTo>
                      <a:lnTo>
                        <a:pt x="16" y="102"/>
                      </a:lnTo>
                      <a:lnTo>
                        <a:pt x="4" y="96"/>
                      </a:lnTo>
                      <a:lnTo>
                        <a:pt x="6" y="84"/>
                      </a:lnTo>
                      <a:lnTo>
                        <a:pt x="0" y="78"/>
                      </a:lnTo>
                      <a:lnTo>
                        <a:pt x="2" y="68"/>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43" name="Freeform 80"/>
                <p:cNvSpPr>
                  <a:spLocks/>
                </p:cNvSpPr>
                <p:nvPr/>
              </p:nvSpPr>
              <p:spPr bwMode="auto">
                <a:xfrm>
                  <a:off x="2638669" y="4281071"/>
                  <a:ext cx="283521" cy="322731"/>
                </a:xfrm>
                <a:custGeom>
                  <a:avLst/>
                  <a:gdLst/>
                  <a:ahLst/>
                  <a:cxnLst>
                    <a:cxn ang="0">
                      <a:pos x="54" y="0"/>
                    </a:cxn>
                    <a:cxn ang="0">
                      <a:pos x="68" y="28"/>
                    </a:cxn>
                    <a:cxn ang="0">
                      <a:pos x="100" y="44"/>
                    </a:cxn>
                    <a:cxn ang="0">
                      <a:pos x="122" y="56"/>
                    </a:cxn>
                    <a:cxn ang="0">
                      <a:pos x="146" y="74"/>
                    </a:cxn>
                    <a:cxn ang="0">
                      <a:pos x="146" y="90"/>
                    </a:cxn>
                    <a:cxn ang="0">
                      <a:pos x="160" y="102"/>
                    </a:cxn>
                    <a:cxn ang="0">
                      <a:pos x="174" y="110"/>
                    </a:cxn>
                    <a:cxn ang="0">
                      <a:pos x="186" y="126"/>
                    </a:cxn>
                    <a:cxn ang="0">
                      <a:pos x="188" y="142"/>
                    </a:cxn>
                    <a:cxn ang="0">
                      <a:pos x="184" y="162"/>
                    </a:cxn>
                    <a:cxn ang="0">
                      <a:pos x="174" y="160"/>
                    </a:cxn>
                    <a:cxn ang="0">
                      <a:pos x="152" y="152"/>
                    </a:cxn>
                    <a:cxn ang="0">
                      <a:pos x="126" y="158"/>
                    </a:cxn>
                    <a:cxn ang="0">
                      <a:pos x="114" y="174"/>
                    </a:cxn>
                    <a:cxn ang="0">
                      <a:pos x="112" y="194"/>
                    </a:cxn>
                    <a:cxn ang="0">
                      <a:pos x="90" y="198"/>
                    </a:cxn>
                    <a:cxn ang="0">
                      <a:pos x="74" y="200"/>
                    </a:cxn>
                    <a:cxn ang="0">
                      <a:pos x="52" y="196"/>
                    </a:cxn>
                    <a:cxn ang="0">
                      <a:pos x="40" y="210"/>
                    </a:cxn>
                    <a:cxn ang="0">
                      <a:pos x="32" y="214"/>
                    </a:cxn>
                    <a:cxn ang="0">
                      <a:pos x="28" y="214"/>
                    </a:cxn>
                    <a:cxn ang="0">
                      <a:pos x="22" y="186"/>
                    </a:cxn>
                    <a:cxn ang="0">
                      <a:pos x="14" y="156"/>
                    </a:cxn>
                    <a:cxn ang="0">
                      <a:pos x="2" y="126"/>
                    </a:cxn>
                    <a:cxn ang="0">
                      <a:pos x="6" y="112"/>
                    </a:cxn>
                    <a:cxn ang="0">
                      <a:pos x="4" y="100"/>
                    </a:cxn>
                    <a:cxn ang="0">
                      <a:pos x="2" y="84"/>
                    </a:cxn>
                    <a:cxn ang="0">
                      <a:pos x="8" y="72"/>
                    </a:cxn>
                    <a:cxn ang="0">
                      <a:pos x="10" y="44"/>
                    </a:cxn>
                    <a:cxn ang="0">
                      <a:pos x="10" y="18"/>
                    </a:cxn>
                    <a:cxn ang="0">
                      <a:pos x="34" y="10"/>
                    </a:cxn>
                  </a:cxnLst>
                  <a:rect l="0" t="0" r="r" b="b"/>
                  <a:pathLst>
                    <a:path w="188" h="214">
                      <a:moveTo>
                        <a:pt x="42" y="4"/>
                      </a:moveTo>
                      <a:lnTo>
                        <a:pt x="54" y="0"/>
                      </a:lnTo>
                      <a:lnTo>
                        <a:pt x="66" y="0"/>
                      </a:lnTo>
                      <a:lnTo>
                        <a:pt x="68" y="28"/>
                      </a:lnTo>
                      <a:lnTo>
                        <a:pt x="80" y="40"/>
                      </a:lnTo>
                      <a:lnTo>
                        <a:pt x="100" y="44"/>
                      </a:lnTo>
                      <a:lnTo>
                        <a:pt x="104" y="50"/>
                      </a:lnTo>
                      <a:lnTo>
                        <a:pt x="122" y="56"/>
                      </a:lnTo>
                      <a:lnTo>
                        <a:pt x="142" y="62"/>
                      </a:lnTo>
                      <a:lnTo>
                        <a:pt x="146" y="74"/>
                      </a:lnTo>
                      <a:lnTo>
                        <a:pt x="148" y="82"/>
                      </a:lnTo>
                      <a:lnTo>
                        <a:pt x="146" y="90"/>
                      </a:lnTo>
                      <a:lnTo>
                        <a:pt x="148" y="102"/>
                      </a:lnTo>
                      <a:lnTo>
                        <a:pt x="160" y="102"/>
                      </a:lnTo>
                      <a:lnTo>
                        <a:pt x="176" y="102"/>
                      </a:lnTo>
                      <a:lnTo>
                        <a:pt x="174" y="110"/>
                      </a:lnTo>
                      <a:lnTo>
                        <a:pt x="176" y="122"/>
                      </a:lnTo>
                      <a:lnTo>
                        <a:pt x="186" y="126"/>
                      </a:lnTo>
                      <a:lnTo>
                        <a:pt x="188" y="136"/>
                      </a:lnTo>
                      <a:lnTo>
                        <a:pt x="188" y="142"/>
                      </a:lnTo>
                      <a:lnTo>
                        <a:pt x="180" y="156"/>
                      </a:lnTo>
                      <a:lnTo>
                        <a:pt x="184" y="162"/>
                      </a:lnTo>
                      <a:lnTo>
                        <a:pt x="180" y="166"/>
                      </a:lnTo>
                      <a:lnTo>
                        <a:pt x="174" y="160"/>
                      </a:lnTo>
                      <a:lnTo>
                        <a:pt x="164" y="154"/>
                      </a:lnTo>
                      <a:lnTo>
                        <a:pt x="152" y="152"/>
                      </a:lnTo>
                      <a:lnTo>
                        <a:pt x="136" y="154"/>
                      </a:lnTo>
                      <a:lnTo>
                        <a:pt x="126" y="158"/>
                      </a:lnTo>
                      <a:lnTo>
                        <a:pt x="120" y="160"/>
                      </a:lnTo>
                      <a:lnTo>
                        <a:pt x="114" y="174"/>
                      </a:lnTo>
                      <a:lnTo>
                        <a:pt x="114" y="184"/>
                      </a:lnTo>
                      <a:lnTo>
                        <a:pt x="112" y="194"/>
                      </a:lnTo>
                      <a:lnTo>
                        <a:pt x="108" y="198"/>
                      </a:lnTo>
                      <a:lnTo>
                        <a:pt x="90" y="198"/>
                      </a:lnTo>
                      <a:lnTo>
                        <a:pt x="84" y="212"/>
                      </a:lnTo>
                      <a:lnTo>
                        <a:pt x="74" y="200"/>
                      </a:lnTo>
                      <a:lnTo>
                        <a:pt x="60" y="202"/>
                      </a:lnTo>
                      <a:lnTo>
                        <a:pt x="52" y="196"/>
                      </a:lnTo>
                      <a:lnTo>
                        <a:pt x="44" y="202"/>
                      </a:lnTo>
                      <a:lnTo>
                        <a:pt x="40" y="210"/>
                      </a:lnTo>
                      <a:lnTo>
                        <a:pt x="38" y="214"/>
                      </a:lnTo>
                      <a:lnTo>
                        <a:pt x="32" y="214"/>
                      </a:lnTo>
                      <a:lnTo>
                        <a:pt x="30" y="214"/>
                      </a:lnTo>
                      <a:lnTo>
                        <a:pt x="28" y="214"/>
                      </a:lnTo>
                      <a:lnTo>
                        <a:pt x="26" y="200"/>
                      </a:lnTo>
                      <a:lnTo>
                        <a:pt x="22" y="186"/>
                      </a:lnTo>
                      <a:lnTo>
                        <a:pt x="14" y="174"/>
                      </a:lnTo>
                      <a:lnTo>
                        <a:pt x="14" y="156"/>
                      </a:lnTo>
                      <a:lnTo>
                        <a:pt x="8" y="144"/>
                      </a:lnTo>
                      <a:lnTo>
                        <a:pt x="2" y="126"/>
                      </a:lnTo>
                      <a:lnTo>
                        <a:pt x="0" y="118"/>
                      </a:lnTo>
                      <a:lnTo>
                        <a:pt x="6" y="112"/>
                      </a:lnTo>
                      <a:lnTo>
                        <a:pt x="10" y="106"/>
                      </a:lnTo>
                      <a:lnTo>
                        <a:pt x="4" y="100"/>
                      </a:lnTo>
                      <a:lnTo>
                        <a:pt x="0" y="94"/>
                      </a:lnTo>
                      <a:lnTo>
                        <a:pt x="2" y="84"/>
                      </a:lnTo>
                      <a:lnTo>
                        <a:pt x="6" y="74"/>
                      </a:lnTo>
                      <a:lnTo>
                        <a:pt x="8" y="72"/>
                      </a:lnTo>
                      <a:lnTo>
                        <a:pt x="8" y="66"/>
                      </a:lnTo>
                      <a:lnTo>
                        <a:pt x="10" y="44"/>
                      </a:lnTo>
                      <a:lnTo>
                        <a:pt x="0" y="18"/>
                      </a:lnTo>
                      <a:lnTo>
                        <a:pt x="10" y="18"/>
                      </a:lnTo>
                      <a:lnTo>
                        <a:pt x="20" y="16"/>
                      </a:lnTo>
                      <a:lnTo>
                        <a:pt x="34" y="10"/>
                      </a:lnTo>
                      <a:lnTo>
                        <a:pt x="42" y="4"/>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44" name="Freeform 81"/>
                <p:cNvSpPr>
                  <a:spLocks/>
                </p:cNvSpPr>
                <p:nvPr/>
              </p:nvSpPr>
              <p:spPr bwMode="auto">
                <a:xfrm>
                  <a:off x="2801543" y="4510301"/>
                  <a:ext cx="202084" cy="211132"/>
                </a:xfrm>
                <a:custGeom>
                  <a:avLst/>
                  <a:gdLst/>
                  <a:ahLst/>
                  <a:cxnLst>
                    <a:cxn ang="0">
                      <a:pos x="108" y="136"/>
                    </a:cxn>
                    <a:cxn ang="0">
                      <a:pos x="94" y="140"/>
                    </a:cxn>
                    <a:cxn ang="0">
                      <a:pos x="72" y="140"/>
                    </a:cxn>
                    <a:cxn ang="0">
                      <a:pos x="66" y="132"/>
                    </a:cxn>
                    <a:cxn ang="0">
                      <a:pos x="72" y="118"/>
                    </a:cxn>
                    <a:cxn ang="0">
                      <a:pos x="80" y="106"/>
                    </a:cxn>
                    <a:cxn ang="0">
                      <a:pos x="74" y="98"/>
                    </a:cxn>
                    <a:cxn ang="0">
                      <a:pos x="54" y="90"/>
                    </a:cxn>
                    <a:cxn ang="0">
                      <a:pos x="38" y="78"/>
                    </a:cxn>
                    <a:cxn ang="0">
                      <a:pos x="30" y="78"/>
                    </a:cxn>
                    <a:cxn ang="0">
                      <a:pos x="20" y="72"/>
                    </a:cxn>
                    <a:cxn ang="0">
                      <a:pos x="8" y="60"/>
                    </a:cxn>
                    <a:cxn ang="0">
                      <a:pos x="2" y="52"/>
                    </a:cxn>
                    <a:cxn ang="0">
                      <a:pos x="0" y="46"/>
                    </a:cxn>
                    <a:cxn ang="0">
                      <a:pos x="4" y="42"/>
                    </a:cxn>
                    <a:cxn ang="0">
                      <a:pos x="6" y="32"/>
                    </a:cxn>
                    <a:cxn ang="0">
                      <a:pos x="6" y="22"/>
                    </a:cxn>
                    <a:cxn ang="0">
                      <a:pos x="12" y="8"/>
                    </a:cxn>
                    <a:cxn ang="0">
                      <a:pos x="28" y="2"/>
                    </a:cxn>
                    <a:cxn ang="0">
                      <a:pos x="44" y="0"/>
                    </a:cxn>
                    <a:cxn ang="0">
                      <a:pos x="56" y="2"/>
                    </a:cxn>
                    <a:cxn ang="0">
                      <a:pos x="66" y="8"/>
                    </a:cxn>
                    <a:cxn ang="0">
                      <a:pos x="72" y="14"/>
                    </a:cxn>
                    <a:cxn ang="0">
                      <a:pos x="76" y="22"/>
                    </a:cxn>
                    <a:cxn ang="0">
                      <a:pos x="76" y="34"/>
                    </a:cxn>
                    <a:cxn ang="0">
                      <a:pos x="76" y="50"/>
                    </a:cxn>
                    <a:cxn ang="0">
                      <a:pos x="86" y="50"/>
                    </a:cxn>
                    <a:cxn ang="0">
                      <a:pos x="94" y="48"/>
                    </a:cxn>
                    <a:cxn ang="0">
                      <a:pos x="104" y="50"/>
                    </a:cxn>
                    <a:cxn ang="0">
                      <a:pos x="110" y="54"/>
                    </a:cxn>
                    <a:cxn ang="0">
                      <a:pos x="108" y="64"/>
                    </a:cxn>
                    <a:cxn ang="0">
                      <a:pos x="112" y="74"/>
                    </a:cxn>
                    <a:cxn ang="0">
                      <a:pos x="120" y="82"/>
                    </a:cxn>
                    <a:cxn ang="0">
                      <a:pos x="128" y="80"/>
                    </a:cxn>
                    <a:cxn ang="0">
                      <a:pos x="134" y="82"/>
                    </a:cxn>
                    <a:cxn ang="0">
                      <a:pos x="132" y="90"/>
                    </a:cxn>
                    <a:cxn ang="0">
                      <a:pos x="128" y="100"/>
                    </a:cxn>
                    <a:cxn ang="0">
                      <a:pos x="128" y="114"/>
                    </a:cxn>
                    <a:cxn ang="0">
                      <a:pos x="126" y="120"/>
                    </a:cxn>
                    <a:cxn ang="0">
                      <a:pos x="122" y="128"/>
                    </a:cxn>
                    <a:cxn ang="0">
                      <a:pos x="112" y="134"/>
                    </a:cxn>
                    <a:cxn ang="0">
                      <a:pos x="108" y="136"/>
                    </a:cxn>
                  </a:cxnLst>
                  <a:rect l="0" t="0" r="r" b="b"/>
                  <a:pathLst>
                    <a:path w="134" h="140">
                      <a:moveTo>
                        <a:pt x="108" y="136"/>
                      </a:moveTo>
                      <a:lnTo>
                        <a:pt x="94" y="140"/>
                      </a:lnTo>
                      <a:lnTo>
                        <a:pt x="72" y="140"/>
                      </a:lnTo>
                      <a:lnTo>
                        <a:pt x="66" y="132"/>
                      </a:lnTo>
                      <a:lnTo>
                        <a:pt x="72" y="118"/>
                      </a:lnTo>
                      <a:lnTo>
                        <a:pt x="80" y="106"/>
                      </a:lnTo>
                      <a:lnTo>
                        <a:pt x="74" y="98"/>
                      </a:lnTo>
                      <a:lnTo>
                        <a:pt x="54" y="90"/>
                      </a:lnTo>
                      <a:lnTo>
                        <a:pt x="38" y="78"/>
                      </a:lnTo>
                      <a:lnTo>
                        <a:pt x="30" y="78"/>
                      </a:lnTo>
                      <a:lnTo>
                        <a:pt x="20" y="72"/>
                      </a:lnTo>
                      <a:lnTo>
                        <a:pt x="8" y="60"/>
                      </a:lnTo>
                      <a:lnTo>
                        <a:pt x="2" y="52"/>
                      </a:lnTo>
                      <a:lnTo>
                        <a:pt x="0" y="46"/>
                      </a:lnTo>
                      <a:lnTo>
                        <a:pt x="4" y="42"/>
                      </a:lnTo>
                      <a:lnTo>
                        <a:pt x="6" y="32"/>
                      </a:lnTo>
                      <a:lnTo>
                        <a:pt x="6" y="22"/>
                      </a:lnTo>
                      <a:lnTo>
                        <a:pt x="12" y="8"/>
                      </a:lnTo>
                      <a:lnTo>
                        <a:pt x="28" y="2"/>
                      </a:lnTo>
                      <a:lnTo>
                        <a:pt x="44" y="0"/>
                      </a:lnTo>
                      <a:lnTo>
                        <a:pt x="56" y="2"/>
                      </a:lnTo>
                      <a:lnTo>
                        <a:pt x="66" y="8"/>
                      </a:lnTo>
                      <a:lnTo>
                        <a:pt x="72" y="14"/>
                      </a:lnTo>
                      <a:lnTo>
                        <a:pt x="76" y="22"/>
                      </a:lnTo>
                      <a:lnTo>
                        <a:pt x="76" y="34"/>
                      </a:lnTo>
                      <a:lnTo>
                        <a:pt x="76" y="50"/>
                      </a:lnTo>
                      <a:lnTo>
                        <a:pt x="86" y="50"/>
                      </a:lnTo>
                      <a:lnTo>
                        <a:pt x="94" y="48"/>
                      </a:lnTo>
                      <a:lnTo>
                        <a:pt x="104" y="50"/>
                      </a:lnTo>
                      <a:lnTo>
                        <a:pt x="110" y="54"/>
                      </a:lnTo>
                      <a:lnTo>
                        <a:pt x="108" y="64"/>
                      </a:lnTo>
                      <a:lnTo>
                        <a:pt x="112" y="74"/>
                      </a:lnTo>
                      <a:lnTo>
                        <a:pt x="120" y="82"/>
                      </a:lnTo>
                      <a:lnTo>
                        <a:pt x="128" y="80"/>
                      </a:lnTo>
                      <a:lnTo>
                        <a:pt x="134" y="82"/>
                      </a:lnTo>
                      <a:lnTo>
                        <a:pt x="132" y="90"/>
                      </a:lnTo>
                      <a:lnTo>
                        <a:pt x="128" y="100"/>
                      </a:lnTo>
                      <a:lnTo>
                        <a:pt x="128" y="114"/>
                      </a:lnTo>
                      <a:lnTo>
                        <a:pt x="126" y="120"/>
                      </a:lnTo>
                      <a:lnTo>
                        <a:pt x="122" y="128"/>
                      </a:lnTo>
                      <a:lnTo>
                        <a:pt x="112" y="134"/>
                      </a:lnTo>
                      <a:lnTo>
                        <a:pt x="108" y="13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45" name="Freeform 82"/>
                <p:cNvSpPr>
                  <a:spLocks/>
                </p:cNvSpPr>
                <p:nvPr/>
              </p:nvSpPr>
              <p:spPr bwMode="auto">
                <a:xfrm>
                  <a:off x="2904093" y="4781757"/>
                  <a:ext cx="126679" cy="135728"/>
                </a:xfrm>
                <a:custGeom>
                  <a:avLst/>
                  <a:gdLst/>
                  <a:ahLst/>
                  <a:cxnLst>
                    <a:cxn ang="0">
                      <a:pos x="20" y="0"/>
                    </a:cxn>
                    <a:cxn ang="0">
                      <a:pos x="30" y="8"/>
                    </a:cxn>
                    <a:cxn ang="0">
                      <a:pos x="38" y="18"/>
                    </a:cxn>
                    <a:cxn ang="0">
                      <a:pos x="46" y="20"/>
                    </a:cxn>
                    <a:cxn ang="0">
                      <a:pos x="60" y="28"/>
                    </a:cxn>
                    <a:cxn ang="0">
                      <a:pos x="72" y="38"/>
                    </a:cxn>
                    <a:cxn ang="0">
                      <a:pos x="78" y="44"/>
                    </a:cxn>
                    <a:cxn ang="0">
                      <a:pos x="82" y="50"/>
                    </a:cxn>
                    <a:cxn ang="0">
                      <a:pos x="80" y="56"/>
                    </a:cxn>
                    <a:cxn ang="0">
                      <a:pos x="80" y="62"/>
                    </a:cxn>
                    <a:cxn ang="0">
                      <a:pos x="84" y="66"/>
                    </a:cxn>
                    <a:cxn ang="0">
                      <a:pos x="80" y="70"/>
                    </a:cxn>
                    <a:cxn ang="0">
                      <a:pos x="72" y="80"/>
                    </a:cxn>
                    <a:cxn ang="0">
                      <a:pos x="66" y="86"/>
                    </a:cxn>
                    <a:cxn ang="0">
                      <a:pos x="62" y="88"/>
                    </a:cxn>
                    <a:cxn ang="0">
                      <a:pos x="60" y="90"/>
                    </a:cxn>
                    <a:cxn ang="0">
                      <a:pos x="42" y="88"/>
                    </a:cxn>
                    <a:cxn ang="0">
                      <a:pos x="28" y="86"/>
                    </a:cxn>
                    <a:cxn ang="0">
                      <a:pos x="18" y="82"/>
                    </a:cxn>
                    <a:cxn ang="0">
                      <a:pos x="6" y="80"/>
                    </a:cxn>
                    <a:cxn ang="0">
                      <a:pos x="0" y="76"/>
                    </a:cxn>
                    <a:cxn ang="0">
                      <a:pos x="0" y="60"/>
                    </a:cxn>
                    <a:cxn ang="0">
                      <a:pos x="4" y="40"/>
                    </a:cxn>
                    <a:cxn ang="0">
                      <a:pos x="6" y="24"/>
                    </a:cxn>
                    <a:cxn ang="0">
                      <a:pos x="10" y="8"/>
                    </a:cxn>
                    <a:cxn ang="0">
                      <a:pos x="12" y="2"/>
                    </a:cxn>
                    <a:cxn ang="0">
                      <a:pos x="20" y="0"/>
                    </a:cxn>
                  </a:cxnLst>
                  <a:rect l="0" t="0" r="r" b="b"/>
                  <a:pathLst>
                    <a:path w="84" h="90">
                      <a:moveTo>
                        <a:pt x="20" y="0"/>
                      </a:moveTo>
                      <a:lnTo>
                        <a:pt x="30" y="8"/>
                      </a:lnTo>
                      <a:lnTo>
                        <a:pt x="38" y="18"/>
                      </a:lnTo>
                      <a:lnTo>
                        <a:pt x="46" y="20"/>
                      </a:lnTo>
                      <a:lnTo>
                        <a:pt x="60" y="28"/>
                      </a:lnTo>
                      <a:lnTo>
                        <a:pt x="72" y="38"/>
                      </a:lnTo>
                      <a:lnTo>
                        <a:pt x="78" y="44"/>
                      </a:lnTo>
                      <a:lnTo>
                        <a:pt x="82" y="50"/>
                      </a:lnTo>
                      <a:lnTo>
                        <a:pt x="80" y="56"/>
                      </a:lnTo>
                      <a:lnTo>
                        <a:pt x="80" y="62"/>
                      </a:lnTo>
                      <a:lnTo>
                        <a:pt x="84" y="66"/>
                      </a:lnTo>
                      <a:lnTo>
                        <a:pt x="80" y="70"/>
                      </a:lnTo>
                      <a:lnTo>
                        <a:pt x="72" y="80"/>
                      </a:lnTo>
                      <a:lnTo>
                        <a:pt x="66" y="86"/>
                      </a:lnTo>
                      <a:lnTo>
                        <a:pt x="62" y="88"/>
                      </a:lnTo>
                      <a:lnTo>
                        <a:pt x="60" y="90"/>
                      </a:lnTo>
                      <a:lnTo>
                        <a:pt x="42" y="88"/>
                      </a:lnTo>
                      <a:lnTo>
                        <a:pt x="28" y="86"/>
                      </a:lnTo>
                      <a:lnTo>
                        <a:pt x="18" y="82"/>
                      </a:lnTo>
                      <a:lnTo>
                        <a:pt x="6" y="80"/>
                      </a:lnTo>
                      <a:lnTo>
                        <a:pt x="0" y="76"/>
                      </a:lnTo>
                      <a:lnTo>
                        <a:pt x="0" y="60"/>
                      </a:lnTo>
                      <a:lnTo>
                        <a:pt x="4" y="40"/>
                      </a:lnTo>
                      <a:lnTo>
                        <a:pt x="6" y="24"/>
                      </a:lnTo>
                      <a:lnTo>
                        <a:pt x="10" y="8"/>
                      </a:lnTo>
                      <a:lnTo>
                        <a:pt x="12" y="2"/>
                      </a:lnTo>
                      <a:lnTo>
                        <a:pt x="20"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46" name="Freeform 83"/>
                <p:cNvSpPr>
                  <a:spLocks/>
                </p:cNvSpPr>
                <p:nvPr/>
              </p:nvSpPr>
              <p:spPr bwMode="auto">
                <a:xfrm>
                  <a:off x="2542152" y="4576657"/>
                  <a:ext cx="476556" cy="847546"/>
                </a:xfrm>
                <a:custGeom>
                  <a:avLst/>
                  <a:gdLst/>
                  <a:ahLst/>
                  <a:cxnLst>
                    <a:cxn ang="0">
                      <a:pos x="108" y="6"/>
                    </a:cxn>
                    <a:cxn ang="0">
                      <a:pos x="138" y="4"/>
                    </a:cxn>
                    <a:cxn ang="0">
                      <a:pos x="172" y="2"/>
                    </a:cxn>
                    <a:cxn ang="0">
                      <a:pos x="190" y="26"/>
                    </a:cxn>
                    <a:cxn ang="0">
                      <a:pos x="210" y="34"/>
                    </a:cxn>
                    <a:cxn ang="0">
                      <a:pos x="236" y="50"/>
                    </a:cxn>
                    <a:cxn ang="0">
                      <a:pos x="246" y="72"/>
                    </a:cxn>
                    <a:cxn ang="0">
                      <a:pos x="266" y="96"/>
                    </a:cxn>
                    <a:cxn ang="0">
                      <a:pos x="294" y="84"/>
                    </a:cxn>
                    <a:cxn ang="0">
                      <a:pos x="310" y="62"/>
                    </a:cxn>
                    <a:cxn ang="0">
                      <a:pos x="312" y="88"/>
                    </a:cxn>
                    <a:cxn ang="0">
                      <a:pos x="292" y="104"/>
                    </a:cxn>
                    <a:cxn ang="0">
                      <a:pos x="268" y="128"/>
                    </a:cxn>
                    <a:cxn ang="0">
                      <a:pos x="252" y="138"/>
                    </a:cxn>
                    <a:cxn ang="0">
                      <a:pos x="240" y="192"/>
                    </a:cxn>
                    <a:cxn ang="0">
                      <a:pos x="234" y="222"/>
                    </a:cxn>
                    <a:cxn ang="0">
                      <a:pos x="258" y="236"/>
                    </a:cxn>
                    <a:cxn ang="0">
                      <a:pos x="266" y="254"/>
                    </a:cxn>
                    <a:cxn ang="0">
                      <a:pos x="240" y="294"/>
                    </a:cxn>
                    <a:cxn ang="0">
                      <a:pos x="190" y="300"/>
                    </a:cxn>
                    <a:cxn ang="0">
                      <a:pos x="180" y="314"/>
                    </a:cxn>
                    <a:cxn ang="0">
                      <a:pos x="162" y="342"/>
                    </a:cxn>
                    <a:cxn ang="0">
                      <a:pos x="136" y="332"/>
                    </a:cxn>
                    <a:cxn ang="0">
                      <a:pos x="136" y="362"/>
                    </a:cxn>
                    <a:cxn ang="0">
                      <a:pos x="150" y="362"/>
                    </a:cxn>
                    <a:cxn ang="0">
                      <a:pos x="158" y="370"/>
                    </a:cxn>
                    <a:cxn ang="0">
                      <a:pos x="146" y="368"/>
                    </a:cxn>
                    <a:cxn ang="0">
                      <a:pos x="140" y="376"/>
                    </a:cxn>
                    <a:cxn ang="0">
                      <a:pos x="132" y="396"/>
                    </a:cxn>
                    <a:cxn ang="0">
                      <a:pos x="118" y="414"/>
                    </a:cxn>
                    <a:cxn ang="0">
                      <a:pos x="96" y="444"/>
                    </a:cxn>
                    <a:cxn ang="0">
                      <a:pos x="112" y="456"/>
                    </a:cxn>
                    <a:cxn ang="0">
                      <a:pos x="118" y="474"/>
                    </a:cxn>
                    <a:cxn ang="0">
                      <a:pos x="90" y="510"/>
                    </a:cxn>
                    <a:cxn ang="0">
                      <a:pos x="70" y="524"/>
                    </a:cxn>
                    <a:cxn ang="0">
                      <a:pos x="72" y="552"/>
                    </a:cxn>
                    <a:cxn ang="0">
                      <a:pos x="60" y="558"/>
                    </a:cxn>
                    <a:cxn ang="0">
                      <a:pos x="18" y="544"/>
                    </a:cxn>
                    <a:cxn ang="0">
                      <a:pos x="2" y="520"/>
                    </a:cxn>
                    <a:cxn ang="0">
                      <a:pos x="10" y="492"/>
                    </a:cxn>
                    <a:cxn ang="0">
                      <a:pos x="28" y="450"/>
                    </a:cxn>
                    <a:cxn ang="0">
                      <a:pos x="26" y="400"/>
                    </a:cxn>
                    <a:cxn ang="0">
                      <a:pos x="24" y="360"/>
                    </a:cxn>
                    <a:cxn ang="0">
                      <a:pos x="36" y="302"/>
                    </a:cxn>
                    <a:cxn ang="0">
                      <a:pos x="40" y="278"/>
                    </a:cxn>
                    <a:cxn ang="0">
                      <a:pos x="48" y="244"/>
                    </a:cxn>
                    <a:cxn ang="0">
                      <a:pos x="56" y="196"/>
                    </a:cxn>
                    <a:cxn ang="0">
                      <a:pos x="48" y="156"/>
                    </a:cxn>
                    <a:cxn ang="0">
                      <a:pos x="64" y="106"/>
                    </a:cxn>
                    <a:cxn ang="0">
                      <a:pos x="76" y="52"/>
                    </a:cxn>
                    <a:cxn ang="0">
                      <a:pos x="100" y="30"/>
                    </a:cxn>
                  </a:cxnLst>
                  <a:rect l="0" t="0" r="r" b="b"/>
                  <a:pathLst>
                    <a:path w="316" h="562">
                      <a:moveTo>
                        <a:pt x="102" y="18"/>
                      </a:moveTo>
                      <a:lnTo>
                        <a:pt x="104" y="10"/>
                      </a:lnTo>
                      <a:lnTo>
                        <a:pt x="108" y="6"/>
                      </a:lnTo>
                      <a:lnTo>
                        <a:pt x="116" y="0"/>
                      </a:lnTo>
                      <a:lnTo>
                        <a:pt x="124" y="6"/>
                      </a:lnTo>
                      <a:lnTo>
                        <a:pt x="138" y="4"/>
                      </a:lnTo>
                      <a:lnTo>
                        <a:pt x="148" y="16"/>
                      </a:lnTo>
                      <a:lnTo>
                        <a:pt x="154" y="2"/>
                      </a:lnTo>
                      <a:lnTo>
                        <a:pt x="172" y="2"/>
                      </a:lnTo>
                      <a:lnTo>
                        <a:pt x="174" y="8"/>
                      </a:lnTo>
                      <a:lnTo>
                        <a:pt x="180" y="16"/>
                      </a:lnTo>
                      <a:lnTo>
                        <a:pt x="190" y="26"/>
                      </a:lnTo>
                      <a:lnTo>
                        <a:pt x="192" y="28"/>
                      </a:lnTo>
                      <a:lnTo>
                        <a:pt x="202" y="34"/>
                      </a:lnTo>
                      <a:lnTo>
                        <a:pt x="210" y="34"/>
                      </a:lnTo>
                      <a:lnTo>
                        <a:pt x="220" y="40"/>
                      </a:lnTo>
                      <a:lnTo>
                        <a:pt x="226" y="46"/>
                      </a:lnTo>
                      <a:lnTo>
                        <a:pt x="236" y="50"/>
                      </a:lnTo>
                      <a:lnTo>
                        <a:pt x="246" y="54"/>
                      </a:lnTo>
                      <a:lnTo>
                        <a:pt x="252" y="62"/>
                      </a:lnTo>
                      <a:lnTo>
                        <a:pt x="246" y="72"/>
                      </a:lnTo>
                      <a:lnTo>
                        <a:pt x="238" y="88"/>
                      </a:lnTo>
                      <a:lnTo>
                        <a:pt x="244" y="96"/>
                      </a:lnTo>
                      <a:lnTo>
                        <a:pt x="266" y="96"/>
                      </a:lnTo>
                      <a:lnTo>
                        <a:pt x="280" y="92"/>
                      </a:lnTo>
                      <a:lnTo>
                        <a:pt x="288" y="86"/>
                      </a:lnTo>
                      <a:lnTo>
                        <a:pt x="294" y="84"/>
                      </a:lnTo>
                      <a:lnTo>
                        <a:pt x="300" y="70"/>
                      </a:lnTo>
                      <a:lnTo>
                        <a:pt x="300" y="60"/>
                      </a:lnTo>
                      <a:lnTo>
                        <a:pt x="310" y="62"/>
                      </a:lnTo>
                      <a:lnTo>
                        <a:pt x="314" y="66"/>
                      </a:lnTo>
                      <a:lnTo>
                        <a:pt x="316" y="76"/>
                      </a:lnTo>
                      <a:lnTo>
                        <a:pt x="312" y="88"/>
                      </a:lnTo>
                      <a:lnTo>
                        <a:pt x="308" y="94"/>
                      </a:lnTo>
                      <a:lnTo>
                        <a:pt x="300" y="98"/>
                      </a:lnTo>
                      <a:lnTo>
                        <a:pt x="292" y="104"/>
                      </a:lnTo>
                      <a:lnTo>
                        <a:pt x="282" y="112"/>
                      </a:lnTo>
                      <a:lnTo>
                        <a:pt x="274" y="118"/>
                      </a:lnTo>
                      <a:lnTo>
                        <a:pt x="268" y="128"/>
                      </a:lnTo>
                      <a:lnTo>
                        <a:pt x="262" y="132"/>
                      </a:lnTo>
                      <a:lnTo>
                        <a:pt x="260" y="136"/>
                      </a:lnTo>
                      <a:lnTo>
                        <a:pt x="252" y="138"/>
                      </a:lnTo>
                      <a:lnTo>
                        <a:pt x="246" y="160"/>
                      </a:lnTo>
                      <a:lnTo>
                        <a:pt x="244" y="174"/>
                      </a:lnTo>
                      <a:lnTo>
                        <a:pt x="240" y="192"/>
                      </a:lnTo>
                      <a:lnTo>
                        <a:pt x="240" y="212"/>
                      </a:lnTo>
                      <a:lnTo>
                        <a:pt x="236" y="216"/>
                      </a:lnTo>
                      <a:lnTo>
                        <a:pt x="234" y="222"/>
                      </a:lnTo>
                      <a:lnTo>
                        <a:pt x="244" y="224"/>
                      </a:lnTo>
                      <a:lnTo>
                        <a:pt x="254" y="228"/>
                      </a:lnTo>
                      <a:lnTo>
                        <a:pt x="258" y="236"/>
                      </a:lnTo>
                      <a:lnTo>
                        <a:pt x="256" y="244"/>
                      </a:lnTo>
                      <a:lnTo>
                        <a:pt x="258" y="248"/>
                      </a:lnTo>
                      <a:lnTo>
                        <a:pt x="266" y="254"/>
                      </a:lnTo>
                      <a:lnTo>
                        <a:pt x="266" y="268"/>
                      </a:lnTo>
                      <a:lnTo>
                        <a:pt x="254" y="284"/>
                      </a:lnTo>
                      <a:lnTo>
                        <a:pt x="240" y="294"/>
                      </a:lnTo>
                      <a:lnTo>
                        <a:pt x="220" y="296"/>
                      </a:lnTo>
                      <a:lnTo>
                        <a:pt x="206" y="298"/>
                      </a:lnTo>
                      <a:lnTo>
                        <a:pt x="190" y="300"/>
                      </a:lnTo>
                      <a:lnTo>
                        <a:pt x="180" y="298"/>
                      </a:lnTo>
                      <a:lnTo>
                        <a:pt x="178" y="304"/>
                      </a:lnTo>
                      <a:lnTo>
                        <a:pt x="180" y="314"/>
                      </a:lnTo>
                      <a:lnTo>
                        <a:pt x="178" y="330"/>
                      </a:lnTo>
                      <a:lnTo>
                        <a:pt x="170" y="338"/>
                      </a:lnTo>
                      <a:lnTo>
                        <a:pt x="162" y="342"/>
                      </a:lnTo>
                      <a:lnTo>
                        <a:pt x="148" y="336"/>
                      </a:lnTo>
                      <a:lnTo>
                        <a:pt x="142" y="334"/>
                      </a:lnTo>
                      <a:lnTo>
                        <a:pt x="136" y="332"/>
                      </a:lnTo>
                      <a:lnTo>
                        <a:pt x="134" y="338"/>
                      </a:lnTo>
                      <a:lnTo>
                        <a:pt x="136" y="354"/>
                      </a:lnTo>
                      <a:lnTo>
                        <a:pt x="136" y="362"/>
                      </a:lnTo>
                      <a:lnTo>
                        <a:pt x="142" y="364"/>
                      </a:lnTo>
                      <a:lnTo>
                        <a:pt x="150" y="364"/>
                      </a:lnTo>
                      <a:lnTo>
                        <a:pt x="150" y="362"/>
                      </a:lnTo>
                      <a:lnTo>
                        <a:pt x="154" y="360"/>
                      </a:lnTo>
                      <a:lnTo>
                        <a:pt x="158" y="364"/>
                      </a:lnTo>
                      <a:lnTo>
                        <a:pt x="158" y="370"/>
                      </a:lnTo>
                      <a:lnTo>
                        <a:pt x="152" y="374"/>
                      </a:lnTo>
                      <a:lnTo>
                        <a:pt x="148" y="372"/>
                      </a:lnTo>
                      <a:lnTo>
                        <a:pt x="146" y="368"/>
                      </a:lnTo>
                      <a:lnTo>
                        <a:pt x="142" y="368"/>
                      </a:lnTo>
                      <a:lnTo>
                        <a:pt x="138" y="370"/>
                      </a:lnTo>
                      <a:lnTo>
                        <a:pt x="140" y="376"/>
                      </a:lnTo>
                      <a:lnTo>
                        <a:pt x="136" y="382"/>
                      </a:lnTo>
                      <a:lnTo>
                        <a:pt x="130" y="384"/>
                      </a:lnTo>
                      <a:lnTo>
                        <a:pt x="132" y="396"/>
                      </a:lnTo>
                      <a:lnTo>
                        <a:pt x="126" y="408"/>
                      </a:lnTo>
                      <a:lnTo>
                        <a:pt x="124" y="410"/>
                      </a:lnTo>
                      <a:lnTo>
                        <a:pt x="118" y="414"/>
                      </a:lnTo>
                      <a:lnTo>
                        <a:pt x="106" y="420"/>
                      </a:lnTo>
                      <a:lnTo>
                        <a:pt x="94" y="432"/>
                      </a:lnTo>
                      <a:lnTo>
                        <a:pt x="96" y="444"/>
                      </a:lnTo>
                      <a:lnTo>
                        <a:pt x="106" y="454"/>
                      </a:lnTo>
                      <a:lnTo>
                        <a:pt x="106" y="456"/>
                      </a:lnTo>
                      <a:lnTo>
                        <a:pt x="112" y="456"/>
                      </a:lnTo>
                      <a:lnTo>
                        <a:pt x="122" y="458"/>
                      </a:lnTo>
                      <a:lnTo>
                        <a:pt x="122" y="466"/>
                      </a:lnTo>
                      <a:lnTo>
                        <a:pt x="118" y="474"/>
                      </a:lnTo>
                      <a:lnTo>
                        <a:pt x="104" y="486"/>
                      </a:lnTo>
                      <a:lnTo>
                        <a:pt x="94" y="496"/>
                      </a:lnTo>
                      <a:lnTo>
                        <a:pt x="90" y="510"/>
                      </a:lnTo>
                      <a:lnTo>
                        <a:pt x="88" y="516"/>
                      </a:lnTo>
                      <a:lnTo>
                        <a:pt x="76" y="518"/>
                      </a:lnTo>
                      <a:lnTo>
                        <a:pt x="70" y="524"/>
                      </a:lnTo>
                      <a:lnTo>
                        <a:pt x="66" y="538"/>
                      </a:lnTo>
                      <a:lnTo>
                        <a:pt x="68" y="546"/>
                      </a:lnTo>
                      <a:lnTo>
                        <a:pt x="72" y="552"/>
                      </a:lnTo>
                      <a:lnTo>
                        <a:pt x="78" y="560"/>
                      </a:lnTo>
                      <a:lnTo>
                        <a:pt x="76" y="562"/>
                      </a:lnTo>
                      <a:lnTo>
                        <a:pt x="60" y="558"/>
                      </a:lnTo>
                      <a:lnTo>
                        <a:pt x="34" y="558"/>
                      </a:lnTo>
                      <a:lnTo>
                        <a:pt x="24" y="556"/>
                      </a:lnTo>
                      <a:lnTo>
                        <a:pt x="18" y="544"/>
                      </a:lnTo>
                      <a:lnTo>
                        <a:pt x="18" y="528"/>
                      </a:lnTo>
                      <a:lnTo>
                        <a:pt x="6" y="526"/>
                      </a:lnTo>
                      <a:lnTo>
                        <a:pt x="2" y="520"/>
                      </a:lnTo>
                      <a:lnTo>
                        <a:pt x="0" y="510"/>
                      </a:lnTo>
                      <a:lnTo>
                        <a:pt x="2" y="500"/>
                      </a:lnTo>
                      <a:lnTo>
                        <a:pt x="10" y="492"/>
                      </a:lnTo>
                      <a:lnTo>
                        <a:pt x="18" y="480"/>
                      </a:lnTo>
                      <a:lnTo>
                        <a:pt x="20" y="462"/>
                      </a:lnTo>
                      <a:lnTo>
                        <a:pt x="28" y="450"/>
                      </a:lnTo>
                      <a:lnTo>
                        <a:pt x="28" y="424"/>
                      </a:lnTo>
                      <a:lnTo>
                        <a:pt x="30" y="412"/>
                      </a:lnTo>
                      <a:lnTo>
                        <a:pt x="26" y="400"/>
                      </a:lnTo>
                      <a:lnTo>
                        <a:pt x="26" y="380"/>
                      </a:lnTo>
                      <a:lnTo>
                        <a:pt x="22" y="376"/>
                      </a:lnTo>
                      <a:lnTo>
                        <a:pt x="24" y="360"/>
                      </a:lnTo>
                      <a:lnTo>
                        <a:pt x="26" y="348"/>
                      </a:lnTo>
                      <a:lnTo>
                        <a:pt x="28" y="318"/>
                      </a:lnTo>
                      <a:lnTo>
                        <a:pt x="36" y="302"/>
                      </a:lnTo>
                      <a:lnTo>
                        <a:pt x="38" y="296"/>
                      </a:lnTo>
                      <a:lnTo>
                        <a:pt x="40" y="292"/>
                      </a:lnTo>
                      <a:lnTo>
                        <a:pt x="40" y="278"/>
                      </a:lnTo>
                      <a:lnTo>
                        <a:pt x="38" y="254"/>
                      </a:lnTo>
                      <a:lnTo>
                        <a:pt x="44" y="248"/>
                      </a:lnTo>
                      <a:lnTo>
                        <a:pt x="48" y="244"/>
                      </a:lnTo>
                      <a:lnTo>
                        <a:pt x="50" y="224"/>
                      </a:lnTo>
                      <a:lnTo>
                        <a:pt x="54" y="216"/>
                      </a:lnTo>
                      <a:lnTo>
                        <a:pt x="56" y="196"/>
                      </a:lnTo>
                      <a:lnTo>
                        <a:pt x="52" y="180"/>
                      </a:lnTo>
                      <a:lnTo>
                        <a:pt x="48" y="172"/>
                      </a:lnTo>
                      <a:lnTo>
                        <a:pt x="48" y="156"/>
                      </a:lnTo>
                      <a:lnTo>
                        <a:pt x="52" y="148"/>
                      </a:lnTo>
                      <a:lnTo>
                        <a:pt x="56" y="120"/>
                      </a:lnTo>
                      <a:lnTo>
                        <a:pt x="64" y="106"/>
                      </a:lnTo>
                      <a:lnTo>
                        <a:pt x="74" y="92"/>
                      </a:lnTo>
                      <a:lnTo>
                        <a:pt x="80" y="82"/>
                      </a:lnTo>
                      <a:lnTo>
                        <a:pt x="76" y="52"/>
                      </a:lnTo>
                      <a:lnTo>
                        <a:pt x="82" y="46"/>
                      </a:lnTo>
                      <a:lnTo>
                        <a:pt x="90" y="42"/>
                      </a:lnTo>
                      <a:lnTo>
                        <a:pt x="100" y="30"/>
                      </a:lnTo>
                      <a:lnTo>
                        <a:pt x="102" y="18"/>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47" name="Freeform 84"/>
                <p:cNvSpPr>
                  <a:spLocks/>
                </p:cNvSpPr>
                <p:nvPr/>
              </p:nvSpPr>
              <p:spPr bwMode="auto">
                <a:xfrm>
                  <a:off x="2490877" y="4459026"/>
                  <a:ext cx="205100" cy="1013436"/>
                </a:xfrm>
                <a:custGeom>
                  <a:avLst/>
                  <a:gdLst/>
                  <a:ahLst/>
                  <a:cxnLst>
                    <a:cxn ang="0">
                      <a:pos x="96" y="2"/>
                    </a:cxn>
                    <a:cxn ang="0">
                      <a:pos x="112" y="38"/>
                    </a:cxn>
                    <a:cxn ang="0">
                      <a:pos x="124" y="82"/>
                    </a:cxn>
                    <a:cxn ang="0">
                      <a:pos x="134" y="108"/>
                    </a:cxn>
                    <a:cxn ang="0">
                      <a:pos x="110" y="130"/>
                    </a:cxn>
                    <a:cxn ang="0">
                      <a:pos x="90" y="198"/>
                    </a:cxn>
                    <a:cxn ang="0">
                      <a:pos x="82" y="250"/>
                    </a:cxn>
                    <a:cxn ang="0">
                      <a:pos x="84" y="302"/>
                    </a:cxn>
                    <a:cxn ang="0">
                      <a:pos x="74" y="354"/>
                    </a:cxn>
                    <a:cxn ang="0">
                      <a:pos x="60" y="426"/>
                    </a:cxn>
                    <a:cxn ang="0">
                      <a:pos x="60" y="458"/>
                    </a:cxn>
                    <a:cxn ang="0">
                      <a:pos x="62" y="502"/>
                    </a:cxn>
                    <a:cxn ang="0">
                      <a:pos x="52" y="558"/>
                    </a:cxn>
                    <a:cxn ang="0">
                      <a:pos x="34" y="588"/>
                    </a:cxn>
                    <a:cxn ang="0">
                      <a:pos x="52" y="606"/>
                    </a:cxn>
                    <a:cxn ang="0">
                      <a:pos x="68" y="636"/>
                    </a:cxn>
                    <a:cxn ang="0">
                      <a:pos x="88" y="648"/>
                    </a:cxn>
                    <a:cxn ang="0">
                      <a:pos x="74" y="666"/>
                    </a:cxn>
                    <a:cxn ang="0">
                      <a:pos x="58" y="668"/>
                    </a:cxn>
                    <a:cxn ang="0">
                      <a:pos x="70" y="652"/>
                    </a:cxn>
                    <a:cxn ang="0">
                      <a:pos x="52" y="662"/>
                    </a:cxn>
                    <a:cxn ang="0">
                      <a:pos x="46" y="648"/>
                    </a:cxn>
                    <a:cxn ang="0">
                      <a:pos x="38" y="646"/>
                    </a:cxn>
                    <a:cxn ang="0">
                      <a:pos x="42" y="632"/>
                    </a:cxn>
                    <a:cxn ang="0">
                      <a:pos x="26" y="630"/>
                    </a:cxn>
                    <a:cxn ang="0">
                      <a:pos x="20" y="606"/>
                    </a:cxn>
                    <a:cxn ang="0">
                      <a:pos x="16" y="590"/>
                    </a:cxn>
                    <a:cxn ang="0">
                      <a:pos x="8" y="558"/>
                    </a:cxn>
                    <a:cxn ang="0">
                      <a:pos x="18" y="568"/>
                    </a:cxn>
                    <a:cxn ang="0">
                      <a:pos x="28" y="556"/>
                    </a:cxn>
                    <a:cxn ang="0">
                      <a:pos x="28" y="548"/>
                    </a:cxn>
                    <a:cxn ang="0">
                      <a:pos x="18" y="536"/>
                    </a:cxn>
                    <a:cxn ang="0">
                      <a:pos x="16" y="530"/>
                    </a:cxn>
                    <a:cxn ang="0">
                      <a:pos x="10" y="514"/>
                    </a:cxn>
                    <a:cxn ang="0">
                      <a:pos x="24" y="506"/>
                    </a:cxn>
                    <a:cxn ang="0">
                      <a:pos x="42" y="494"/>
                    </a:cxn>
                    <a:cxn ang="0">
                      <a:pos x="44" y="462"/>
                    </a:cxn>
                    <a:cxn ang="0">
                      <a:pos x="46" y="440"/>
                    </a:cxn>
                    <a:cxn ang="0">
                      <a:pos x="36" y="428"/>
                    </a:cxn>
                    <a:cxn ang="0">
                      <a:pos x="32" y="456"/>
                    </a:cxn>
                    <a:cxn ang="0">
                      <a:pos x="22" y="450"/>
                    </a:cxn>
                    <a:cxn ang="0">
                      <a:pos x="28" y="426"/>
                    </a:cxn>
                    <a:cxn ang="0">
                      <a:pos x="32" y="394"/>
                    </a:cxn>
                    <a:cxn ang="0">
                      <a:pos x="34" y="366"/>
                    </a:cxn>
                    <a:cxn ang="0">
                      <a:pos x="38" y="346"/>
                    </a:cxn>
                    <a:cxn ang="0">
                      <a:pos x="52" y="308"/>
                    </a:cxn>
                    <a:cxn ang="0">
                      <a:pos x="64" y="270"/>
                    </a:cxn>
                    <a:cxn ang="0">
                      <a:pos x="70" y="214"/>
                    </a:cxn>
                    <a:cxn ang="0">
                      <a:pos x="70" y="194"/>
                    </a:cxn>
                    <a:cxn ang="0">
                      <a:pos x="82" y="98"/>
                    </a:cxn>
                    <a:cxn ang="0">
                      <a:pos x="84" y="18"/>
                    </a:cxn>
                  </a:cxnLst>
                  <a:rect l="0" t="0" r="r" b="b"/>
                  <a:pathLst>
                    <a:path w="136" h="672">
                      <a:moveTo>
                        <a:pt x="84" y="18"/>
                      </a:moveTo>
                      <a:lnTo>
                        <a:pt x="90" y="16"/>
                      </a:lnTo>
                      <a:lnTo>
                        <a:pt x="96" y="2"/>
                      </a:lnTo>
                      <a:lnTo>
                        <a:pt x="98" y="0"/>
                      </a:lnTo>
                      <a:lnTo>
                        <a:pt x="102" y="12"/>
                      </a:lnTo>
                      <a:lnTo>
                        <a:pt x="112" y="38"/>
                      </a:lnTo>
                      <a:lnTo>
                        <a:pt x="112" y="56"/>
                      </a:lnTo>
                      <a:lnTo>
                        <a:pt x="120" y="68"/>
                      </a:lnTo>
                      <a:lnTo>
                        <a:pt x="124" y="82"/>
                      </a:lnTo>
                      <a:lnTo>
                        <a:pt x="126" y="96"/>
                      </a:lnTo>
                      <a:lnTo>
                        <a:pt x="136" y="96"/>
                      </a:lnTo>
                      <a:lnTo>
                        <a:pt x="134" y="108"/>
                      </a:lnTo>
                      <a:lnTo>
                        <a:pt x="124" y="120"/>
                      </a:lnTo>
                      <a:lnTo>
                        <a:pt x="116" y="124"/>
                      </a:lnTo>
                      <a:lnTo>
                        <a:pt x="110" y="130"/>
                      </a:lnTo>
                      <a:lnTo>
                        <a:pt x="114" y="160"/>
                      </a:lnTo>
                      <a:lnTo>
                        <a:pt x="96" y="186"/>
                      </a:lnTo>
                      <a:lnTo>
                        <a:pt x="90" y="198"/>
                      </a:lnTo>
                      <a:lnTo>
                        <a:pt x="86" y="222"/>
                      </a:lnTo>
                      <a:lnTo>
                        <a:pt x="82" y="234"/>
                      </a:lnTo>
                      <a:lnTo>
                        <a:pt x="82" y="250"/>
                      </a:lnTo>
                      <a:lnTo>
                        <a:pt x="90" y="274"/>
                      </a:lnTo>
                      <a:lnTo>
                        <a:pt x="88" y="292"/>
                      </a:lnTo>
                      <a:lnTo>
                        <a:pt x="84" y="302"/>
                      </a:lnTo>
                      <a:lnTo>
                        <a:pt x="82" y="322"/>
                      </a:lnTo>
                      <a:lnTo>
                        <a:pt x="72" y="332"/>
                      </a:lnTo>
                      <a:lnTo>
                        <a:pt x="74" y="354"/>
                      </a:lnTo>
                      <a:lnTo>
                        <a:pt x="74" y="370"/>
                      </a:lnTo>
                      <a:lnTo>
                        <a:pt x="62" y="396"/>
                      </a:lnTo>
                      <a:lnTo>
                        <a:pt x="60" y="426"/>
                      </a:lnTo>
                      <a:lnTo>
                        <a:pt x="58" y="438"/>
                      </a:lnTo>
                      <a:lnTo>
                        <a:pt x="56" y="454"/>
                      </a:lnTo>
                      <a:lnTo>
                        <a:pt x="60" y="458"/>
                      </a:lnTo>
                      <a:lnTo>
                        <a:pt x="60" y="478"/>
                      </a:lnTo>
                      <a:lnTo>
                        <a:pt x="64" y="490"/>
                      </a:lnTo>
                      <a:lnTo>
                        <a:pt x="62" y="502"/>
                      </a:lnTo>
                      <a:lnTo>
                        <a:pt x="62" y="528"/>
                      </a:lnTo>
                      <a:lnTo>
                        <a:pt x="54" y="540"/>
                      </a:lnTo>
                      <a:lnTo>
                        <a:pt x="52" y="558"/>
                      </a:lnTo>
                      <a:lnTo>
                        <a:pt x="44" y="570"/>
                      </a:lnTo>
                      <a:lnTo>
                        <a:pt x="36" y="578"/>
                      </a:lnTo>
                      <a:lnTo>
                        <a:pt x="34" y="588"/>
                      </a:lnTo>
                      <a:lnTo>
                        <a:pt x="36" y="596"/>
                      </a:lnTo>
                      <a:lnTo>
                        <a:pt x="40" y="604"/>
                      </a:lnTo>
                      <a:lnTo>
                        <a:pt x="52" y="606"/>
                      </a:lnTo>
                      <a:lnTo>
                        <a:pt x="52" y="622"/>
                      </a:lnTo>
                      <a:lnTo>
                        <a:pt x="58" y="634"/>
                      </a:lnTo>
                      <a:lnTo>
                        <a:pt x="68" y="636"/>
                      </a:lnTo>
                      <a:lnTo>
                        <a:pt x="94" y="636"/>
                      </a:lnTo>
                      <a:lnTo>
                        <a:pt x="96" y="644"/>
                      </a:lnTo>
                      <a:lnTo>
                        <a:pt x="88" y="648"/>
                      </a:lnTo>
                      <a:lnTo>
                        <a:pt x="80" y="650"/>
                      </a:lnTo>
                      <a:lnTo>
                        <a:pt x="74" y="656"/>
                      </a:lnTo>
                      <a:lnTo>
                        <a:pt x="74" y="666"/>
                      </a:lnTo>
                      <a:lnTo>
                        <a:pt x="72" y="672"/>
                      </a:lnTo>
                      <a:lnTo>
                        <a:pt x="64" y="672"/>
                      </a:lnTo>
                      <a:lnTo>
                        <a:pt x="58" y="668"/>
                      </a:lnTo>
                      <a:lnTo>
                        <a:pt x="60" y="664"/>
                      </a:lnTo>
                      <a:lnTo>
                        <a:pt x="66" y="660"/>
                      </a:lnTo>
                      <a:lnTo>
                        <a:pt x="70" y="652"/>
                      </a:lnTo>
                      <a:lnTo>
                        <a:pt x="64" y="648"/>
                      </a:lnTo>
                      <a:lnTo>
                        <a:pt x="56" y="654"/>
                      </a:lnTo>
                      <a:lnTo>
                        <a:pt x="52" y="662"/>
                      </a:lnTo>
                      <a:lnTo>
                        <a:pt x="44" y="660"/>
                      </a:lnTo>
                      <a:lnTo>
                        <a:pt x="38" y="654"/>
                      </a:lnTo>
                      <a:lnTo>
                        <a:pt x="46" y="648"/>
                      </a:lnTo>
                      <a:lnTo>
                        <a:pt x="48" y="644"/>
                      </a:lnTo>
                      <a:lnTo>
                        <a:pt x="46" y="640"/>
                      </a:lnTo>
                      <a:lnTo>
                        <a:pt x="38" y="646"/>
                      </a:lnTo>
                      <a:lnTo>
                        <a:pt x="28" y="646"/>
                      </a:lnTo>
                      <a:lnTo>
                        <a:pt x="30" y="638"/>
                      </a:lnTo>
                      <a:lnTo>
                        <a:pt x="42" y="632"/>
                      </a:lnTo>
                      <a:lnTo>
                        <a:pt x="42" y="628"/>
                      </a:lnTo>
                      <a:lnTo>
                        <a:pt x="34" y="630"/>
                      </a:lnTo>
                      <a:lnTo>
                        <a:pt x="26" y="630"/>
                      </a:lnTo>
                      <a:lnTo>
                        <a:pt x="28" y="622"/>
                      </a:lnTo>
                      <a:lnTo>
                        <a:pt x="22" y="618"/>
                      </a:lnTo>
                      <a:lnTo>
                        <a:pt x="20" y="606"/>
                      </a:lnTo>
                      <a:lnTo>
                        <a:pt x="20" y="602"/>
                      </a:lnTo>
                      <a:lnTo>
                        <a:pt x="20" y="594"/>
                      </a:lnTo>
                      <a:lnTo>
                        <a:pt x="16" y="590"/>
                      </a:lnTo>
                      <a:lnTo>
                        <a:pt x="10" y="582"/>
                      </a:lnTo>
                      <a:lnTo>
                        <a:pt x="6" y="574"/>
                      </a:lnTo>
                      <a:lnTo>
                        <a:pt x="8" y="558"/>
                      </a:lnTo>
                      <a:lnTo>
                        <a:pt x="14" y="558"/>
                      </a:lnTo>
                      <a:lnTo>
                        <a:pt x="16" y="560"/>
                      </a:lnTo>
                      <a:lnTo>
                        <a:pt x="18" y="568"/>
                      </a:lnTo>
                      <a:lnTo>
                        <a:pt x="24" y="566"/>
                      </a:lnTo>
                      <a:lnTo>
                        <a:pt x="24" y="556"/>
                      </a:lnTo>
                      <a:lnTo>
                        <a:pt x="28" y="556"/>
                      </a:lnTo>
                      <a:lnTo>
                        <a:pt x="32" y="554"/>
                      </a:lnTo>
                      <a:lnTo>
                        <a:pt x="32" y="546"/>
                      </a:lnTo>
                      <a:lnTo>
                        <a:pt x="28" y="548"/>
                      </a:lnTo>
                      <a:lnTo>
                        <a:pt x="20" y="550"/>
                      </a:lnTo>
                      <a:lnTo>
                        <a:pt x="18" y="544"/>
                      </a:lnTo>
                      <a:lnTo>
                        <a:pt x="18" y="536"/>
                      </a:lnTo>
                      <a:lnTo>
                        <a:pt x="24" y="534"/>
                      </a:lnTo>
                      <a:lnTo>
                        <a:pt x="24" y="530"/>
                      </a:lnTo>
                      <a:lnTo>
                        <a:pt x="16" y="530"/>
                      </a:lnTo>
                      <a:lnTo>
                        <a:pt x="0" y="530"/>
                      </a:lnTo>
                      <a:lnTo>
                        <a:pt x="6" y="522"/>
                      </a:lnTo>
                      <a:lnTo>
                        <a:pt x="10" y="514"/>
                      </a:lnTo>
                      <a:lnTo>
                        <a:pt x="16" y="506"/>
                      </a:lnTo>
                      <a:lnTo>
                        <a:pt x="22" y="502"/>
                      </a:lnTo>
                      <a:lnTo>
                        <a:pt x="24" y="506"/>
                      </a:lnTo>
                      <a:lnTo>
                        <a:pt x="28" y="518"/>
                      </a:lnTo>
                      <a:lnTo>
                        <a:pt x="36" y="508"/>
                      </a:lnTo>
                      <a:lnTo>
                        <a:pt x="42" y="494"/>
                      </a:lnTo>
                      <a:lnTo>
                        <a:pt x="40" y="484"/>
                      </a:lnTo>
                      <a:lnTo>
                        <a:pt x="38" y="472"/>
                      </a:lnTo>
                      <a:lnTo>
                        <a:pt x="44" y="462"/>
                      </a:lnTo>
                      <a:lnTo>
                        <a:pt x="42" y="452"/>
                      </a:lnTo>
                      <a:lnTo>
                        <a:pt x="44" y="446"/>
                      </a:lnTo>
                      <a:lnTo>
                        <a:pt x="46" y="440"/>
                      </a:lnTo>
                      <a:lnTo>
                        <a:pt x="46" y="428"/>
                      </a:lnTo>
                      <a:lnTo>
                        <a:pt x="40" y="426"/>
                      </a:lnTo>
                      <a:lnTo>
                        <a:pt x="36" y="428"/>
                      </a:lnTo>
                      <a:lnTo>
                        <a:pt x="34" y="438"/>
                      </a:lnTo>
                      <a:lnTo>
                        <a:pt x="32" y="444"/>
                      </a:lnTo>
                      <a:lnTo>
                        <a:pt x="32" y="456"/>
                      </a:lnTo>
                      <a:lnTo>
                        <a:pt x="28" y="462"/>
                      </a:lnTo>
                      <a:lnTo>
                        <a:pt x="22" y="458"/>
                      </a:lnTo>
                      <a:lnTo>
                        <a:pt x="22" y="450"/>
                      </a:lnTo>
                      <a:lnTo>
                        <a:pt x="22" y="438"/>
                      </a:lnTo>
                      <a:lnTo>
                        <a:pt x="26" y="430"/>
                      </a:lnTo>
                      <a:lnTo>
                        <a:pt x="28" y="426"/>
                      </a:lnTo>
                      <a:lnTo>
                        <a:pt x="28" y="416"/>
                      </a:lnTo>
                      <a:lnTo>
                        <a:pt x="30" y="402"/>
                      </a:lnTo>
                      <a:lnTo>
                        <a:pt x="32" y="394"/>
                      </a:lnTo>
                      <a:lnTo>
                        <a:pt x="40" y="386"/>
                      </a:lnTo>
                      <a:lnTo>
                        <a:pt x="36" y="376"/>
                      </a:lnTo>
                      <a:lnTo>
                        <a:pt x="34" y="366"/>
                      </a:lnTo>
                      <a:lnTo>
                        <a:pt x="34" y="358"/>
                      </a:lnTo>
                      <a:lnTo>
                        <a:pt x="32" y="346"/>
                      </a:lnTo>
                      <a:lnTo>
                        <a:pt x="38" y="346"/>
                      </a:lnTo>
                      <a:lnTo>
                        <a:pt x="42" y="332"/>
                      </a:lnTo>
                      <a:lnTo>
                        <a:pt x="48" y="320"/>
                      </a:lnTo>
                      <a:lnTo>
                        <a:pt x="52" y="308"/>
                      </a:lnTo>
                      <a:lnTo>
                        <a:pt x="58" y="292"/>
                      </a:lnTo>
                      <a:lnTo>
                        <a:pt x="60" y="278"/>
                      </a:lnTo>
                      <a:lnTo>
                        <a:pt x="64" y="270"/>
                      </a:lnTo>
                      <a:lnTo>
                        <a:pt x="62" y="232"/>
                      </a:lnTo>
                      <a:lnTo>
                        <a:pt x="62" y="220"/>
                      </a:lnTo>
                      <a:lnTo>
                        <a:pt x="70" y="214"/>
                      </a:lnTo>
                      <a:lnTo>
                        <a:pt x="70" y="206"/>
                      </a:lnTo>
                      <a:lnTo>
                        <a:pt x="66" y="200"/>
                      </a:lnTo>
                      <a:lnTo>
                        <a:pt x="70" y="194"/>
                      </a:lnTo>
                      <a:lnTo>
                        <a:pt x="74" y="174"/>
                      </a:lnTo>
                      <a:lnTo>
                        <a:pt x="80" y="144"/>
                      </a:lnTo>
                      <a:lnTo>
                        <a:pt x="82" y="98"/>
                      </a:lnTo>
                      <a:lnTo>
                        <a:pt x="88" y="52"/>
                      </a:lnTo>
                      <a:lnTo>
                        <a:pt x="86" y="28"/>
                      </a:lnTo>
                      <a:lnTo>
                        <a:pt x="84" y="18"/>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48" name="Freeform 85"/>
                <p:cNvSpPr>
                  <a:spLocks/>
                </p:cNvSpPr>
                <p:nvPr/>
              </p:nvSpPr>
              <p:spPr bwMode="auto">
                <a:xfrm>
                  <a:off x="2659783" y="5445316"/>
                  <a:ext cx="84453" cy="69372"/>
                </a:xfrm>
                <a:custGeom>
                  <a:avLst/>
                  <a:gdLst/>
                  <a:ahLst/>
                  <a:cxnLst>
                    <a:cxn ang="0">
                      <a:pos x="0" y="0"/>
                    </a:cxn>
                    <a:cxn ang="0">
                      <a:pos x="0" y="42"/>
                    </a:cxn>
                    <a:cxn ang="0">
                      <a:pos x="12" y="42"/>
                    </a:cxn>
                    <a:cxn ang="0">
                      <a:pos x="22" y="42"/>
                    </a:cxn>
                    <a:cxn ang="0">
                      <a:pos x="36" y="46"/>
                    </a:cxn>
                    <a:cxn ang="0">
                      <a:pos x="50" y="44"/>
                    </a:cxn>
                    <a:cxn ang="0">
                      <a:pos x="56" y="42"/>
                    </a:cxn>
                    <a:cxn ang="0">
                      <a:pos x="48" y="40"/>
                    </a:cxn>
                    <a:cxn ang="0">
                      <a:pos x="32" y="36"/>
                    </a:cxn>
                    <a:cxn ang="0">
                      <a:pos x="20" y="28"/>
                    </a:cxn>
                    <a:cxn ang="0">
                      <a:pos x="8" y="16"/>
                    </a:cxn>
                    <a:cxn ang="0">
                      <a:pos x="6" y="8"/>
                    </a:cxn>
                    <a:cxn ang="0">
                      <a:pos x="4" y="2"/>
                    </a:cxn>
                    <a:cxn ang="0">
                      <a:pos x="0" y="0"/>
                    </a:cxn>
                  </a:cxnLst>
                  <a:rect l="0" t="0" r="r" b="b"/>
                  <a:pathLst>
                    <a:path w="56" h="46">
                      <a:moveTo>
                        <a:pt x="0" y="0"/>
                      </a:moveTo>
                      <a:lnTo>
                        <a:pt x="0" y="42"/>
                      </a:lnTo>
                      <a:lnTo>
                        <a:pt x="12" y="42"/>
                      </a:lnTo>
                      <a:lnTo>
                        <a:pt x="22" y="42"/>
                      </a:lnTo>
                      <a:lnTo>
                        <a:pt x="36" y="46"/>
                      </a:lnTo>
                      <a:lnTo>
                        <a:pt x="50" y="44"/>
                      </a:lnTo>
                      <a:lnTo>
                        <a:pt x="56" y="42"/>
                      </a:lnTo>
                      <a:lnTo>
                        <a:pt x="48" y="40"/>
                      </a:lnTo>
                      <a:lnTo>
                        <a:pt x="32" y="36"/>
                      </a:lnTo>
                      <a:lnTo>
                        <a:pt x="20" y="28"/>
                      </a:lnTo>
                      <a:lnTo>
                        <a:pt x="8" y="16"/>
                      </a:lnTo>
                      <a:lnTo>
                        <a:pt x="6" y="8"/>
                      </a:lnTo>
                      <a:lnTo>
                        <a:pt x="4" y="2"/>
                      </a:lnTo>
                      <a:lnTo>
                        <a:pt x="0" y="0"/>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49" name="Freeform 86"/>
                <p:cNvSpPr>
                  <a:spLocks/>
                </p:cNvSpPr>
                <p:nvPr/>
              </p:nvSpPr>
              <p:spPr bwMode="auto">
                <a:xfrm>
                  <a:off x="2596443" y="5436267"/>
                  <a:ext cx="102550" cy="96518"/>
                </a:xfrm>
                <a:custGeom>
                  <a:avLst/>
                  <a:gdLst/>
                  <a:ahLst/>
                  <a:cxnLst>
                    <a:cxn ang="0">
                      <a:pos x="2" y="46"/>
                    </a:cxn>
                    <a:cxn ang="0">
                      <a:pos x="0" y="40"/>
                    </a:cxn>
                    <a:cxn ang="0">
                      <a:pos x="6" y="38"/>
                    </a:cxn>
                    <a:cxn ang="0">
                      <a:pos x="10" y="38"/>
                    </a:cxn>
                    <a:cxn ang="0">
                      <a:pos x="20" y="38"/>
                    </a:cxn>
                    <a:cxn ang="0">
                      <a:pos x="26" y="40"/>
                    </a:cxn>
                    <a:cxn ang="0">
                      <a:pos x="30" y="38"/>
                    </a:cxn>
                    <a:cxn ang="0">
                      <a:pos x="22" y="32"/>
                    </a:cxn>
                    <a:cxn ang="0">
                      <a:pos x="16" y="28"/>
                    </a:cxn>
                    <a:cxn ang="0">
                      <a:pos x="18" y="22"/>
                    </a:cxn>
                    <a:cxn ang="0">
                      <a:pos x="22" y="22"/>
                    </a:cxn>
                    <a:cxn ang="0">
                      <a:pos x="28" y="20"/>
                    </a:cxn>
                    <a:cxn ang="0">
                      <a:pos x="26" y="14"/>
                    </a:cxn>
                    <a:cxn ang="0">
                      <a:pos x="20" y="16"/>
                    </a:cxn>
                    <a:cxn ang="0">
                      <a:pos x="14" y="18"/>
                    </a:cxn>
                    <a:cxn ang="0">
                      <a:pos x="12" y="12"/>
                    </a:cxn>
                    <a:cxn ang="0">
                      <a:pos x="14" y="8"/>
                    </a:cxn>
                    <a:cxn ang="0">
                      <a:pos x="20" y="6"/>
                    </a:cxn>
                    <a:cxn ang="0">
                      <a:pos x="24" y="2"/>
                    </a:cxn>
                    <a:cxn ang="0">
                      <a:pos x="32" y="0"/>
                    </a:cxn>
                    <a:cxn ang="0">
                      <a:pos x="38" y="0"/>
                    </a:cxn>
                    <a:cxn ang="0">
                      <a:pos x="42" y="6"/>
                    </a:cxn>
                    <a:cxn ang="0">
                      <a:pos x="42" y="48"/>
                    </a:cxn>
                    <a:cxn ang="0">
                      <a:pos x="64" y="48"/>
                    </a:cxn>
                    <a:cxn ang="0">
                      <a:pos x="68" y="52"/>
                    </a:cxn>
                    <a:cxn ang="0">
                      <a:pos x="68" y="56"/>
                    </a:cxn>
                    <a:cxn ang="0">
                      <a:pos x="60" y="58"/>
                    </a:cxn>
                    <a:cxn ang="0">
                      <a:pos x="52" y="58"/>
                    </a:cxn>
                    <a:cxn ang="0">
                      <a:pos x="44" y="60"/>
                    </a:cxn>
                    <a:cxn ang="0">
                      <a:pos x="42" y="64"/>
                    </a:cxn>
                    <a:cxn ang="0">
                      <a:pos x="34" y="62"/>
                    </a:cxn>
                    <a:cxn ang="0">
                      <a:pos x="24" y="60"/>
                    </a:cxn>
                    <a:cxn ang="0">
                      <a:pos x="20" y="56"/>
                    </a:cxn>
                    <a:cxn ang="0">
                      <a:pos x="20" y="50"/>
                    </a:cxn>
                    <a:cxn ang="0">
                      <a:pos x="16" y="50"/>
                    </a:cxn>
                    <a:cxn ang="0">
                      <a:pos x="12" y="50"/>
                    </a:cxn>
                    <a:cxn ang="0">
                      <a:pos x="12" y="56"/>
                    </a:cxn>
                    <a:cxn ang="0">
                      <a:pos x="2" y="52"/>
                    </a:cxn>
                    <a:cxn ang="0">
                      <a:pos x="2" y="46"/>
                    </a:cxn>
                  </a:cxnLst>
                  <a:rect l="0" t="0" r="r" b="b"/>
                  <a:pathLst>
                    <a:path w="68" h="64">
                      <a:moveTo>
                        <a:pt x="2" y="46"/>
                      </a:moveTo>
                      <a:lnTo>
                        <a:pt x="0" y="40"/>
                      </a:lnTo>
                      <a:lnTo>
                        <a:pt x="6" y="38"/>
                      </a:lnTo>
                      <a:lnTo>
                        <a:pt x="10" y="38"/>
                      </a:lnTo>
                      <a:lnTo>
                        <a:pt x="20" y="38"/>
                      </a:lnTo>
                      <a:lnTo>
                        <a:pt x="26" y="40"/>
                      </a:lnTo>
                      <a:lnTo>
                        <a:pt x="30" y="38"/>
                      </a:lnTo>
                      <a:lnTo>
                        <a:pt x="22" y="32"/>
                      </a:lnTo>
                      <a:lnTo>
                        <a:pt x="16" y="28"/>
                      </a:lnTo>
                      <a:lnTo>
                        <a:pt x="18" y="22"/>
                      </a:lnTo>
                      <a:lnTo>
                        <a:pt x="22" y="22"/>
                      </a:lnTo>
                      <a:lnTo>
                        <a:pt x="28" y="20"/>
                      </a:lnTo>
                      <a:lnTo>
                        <a:pt x="26" y="14"/>
                      </a:lnTo>
                      <a:lnTo>
                        <a:pt x="20" y="16"/>
                      </a:lnTo>
                      <a:lnTo>
                        <a:pt x="14" y="18"/>
                      </a:lnTo>
                      <a:lnTo>
                        <a:pt x="12" y="12"/>
                      </a:lnTo>
                      <a:lnTo>
                        <a:pt x="14" y="8"/>
                      </a:lnTo>
                      <a:lnTo>
                        <a:pt x="20" y="6"/>
                      </a:lnTo>
                      <a:lnTo>
                        <a:pt x="24" y="2"/>
                      </a:lnTo>
                      <a:lnTo>
                        <a:pt x="32" y="0"/>
                      </a:lnTo>
                      <a:lnTo>
                        <a:pt x="38" y="0"/>
                      </a:lnTo>
                      <a:lnTo>
                        <a:pt x="42" y="6"/>
                      </a:lnTo>
                      <a:lnTo>
                        <a:pt x="42" y="48"/>
                      </a:lnTo>
                      <a:lnTo>
                        <a:pt x="64" y="48"/>
                      </a:lnTo>
                      <a:lnTo>
                        <a:pt x="68" y="52"/>
                      </a:lnTo>
                      <a:lnTo>
                        <a:pt x="68" y="56"/>
                      </a:lnTo>
                      <a:lnTo>
                        <a:pt x="60" y="58"/>
                      </a:lnTo>
                      <a:lnTo>
                        <a:pt x="52" y="58"/>
                      </a:lnTo>
                      <a:lnTo>
                        <a:pt x="44" y="60"/>
                      </a:lnTo>
                      <a:lnTo>
                        <a:pt x="42" y="64"/>
                      </a:lnTo>
                      <a:lnTo>
                        <a:pt x="34" y="62"/>
                      </a:lnTo>
                      <a:lnTo>
                        <a:pt x="24" y="60"/>
                      </a:lnTo>
                      <a:lnTo>
                        <a:pt x="20" y="56"/>
                      </a:lnTo>
                      <a:lnTo>
                        <a:pt x="20" y="50"/>
                      </a:lnTo>
                      <a:lnTo>
                        <a:pt x="16" y="50"/>
                      </a:lnTo>
                      <a:lnTo>
                        <a:pt x="12" y="50"/>
                      </a:lnTo>
                      <a:lnTo>
                        <a:pt x="12" y="56"/>
                      </a:lnTo>
                      <a:lnTo>
                        <a:pt x="2" y="52"/>
                      </a:lnTo>
                      <a:lnTo>
                        <a:pt x="2" y="46"/>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50" name="Freeform 87"/>
                <p:cNvSpPr>
                  <a:spLocks/>
                </p:cNvSpPr>
                <p:nvPr/>
              </p:nvSpPr>
              <p:spPr bwMode="auto">
                <a:xfrm>
                  <a:off x="2849802" y="5394041"/>
                  <a:ext cx="27146" cy="27146"/>
                </a:xfrm>
                <a:custGeom>
                  <a:avLst/>
                  <a:gdLst/>
                  <a:ahLst/>
                  <a:cxnLst>
                    <a:cxn ang="0">
                      <a:pos x="6" y="4"/>
                    </a:cxn>
                    <a:cxn ang="0">
                      <a:pos x="12" y="0"/>
                    </a:cxn>
                    <a:cxn ang="0">
                      <a:pos x="18" y="2"/>
                    </a:cxn>
                    <a:cxn ang="0">
                      <a:pos x="18" y="6"/>
                    </a:cxn>
                    <a:cxn ang="0">
                      <a:pos x="14" y="10"/>
                    </a:cxn>
                    <a:cxn ang="0">
                      <a:pos x="8" y="16"/>
                    </a:cxn>
                    <a:cxn ang="0">
                      <a:pos x="4" y="18"/>
                    </a:cxn>
                    <a:cxn ang="0">
                      <a:pos x="0" y="16"/>
                    </a:cxn>
                    <a:cxn ang="0">
                      <a:pos x="0" y="12"/>
                    </a:cxn>
                    <a:cxn ang="0">
                      <a:pos x="4" y="8"/>
                    </a:cxn>
                    <a:cxn ang="0">
                      <a:pos x="6" y="4"/>
                    </a:cxn>
                  </a:cxnLst>
                  <a:rect l="0" t="0" r="r" b="b"/>
                  <a:pathLst>
                    <a:path w="18" h="18">
                      <a:moveTo>
                        <a:pt x="6" y="4"/>
                      </a:moveTo>
                      <a:lnTo>
                        <a:pt x="12" y="0"/>
                      </a:lnTo>
                      <a:lnTo>
                        <a:pt x="18" y="2"/>
                      </a:lnTo>
                      <a:lnTo>
                        <a:pt x="18" y="6"/>
                      </a:lnTo>
                      <a:lnTo>
                        <a:pt x="14" y="10"/>
                      </a:lnTo>
                      <a:lnTo>
                        <a:pt x="8" y="16"/>
                      </a:lnTo>
                      <a:lnTo>
                        <a:pt x="4" y="18"/>
                      </a:lnTo>
                      <a:lnTo>
                        <a:pt x="0" y="16"/>
                      </a:lnTo>
                      <a:lnTo>
                        <a:pt x="0" y="12"/>
                      </a:lnTo>
                      <a:lnTo>
                        <a:pt x="4" y="8"/>
                      </a:lnTo>
                      <a:lnTo>
                        <a:pt x="6" y="4"/>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51" name="Freeform 88"/>
                <p:cNvSpPr>
                  <a:spLocks/>
                </p:cNvSpPr>
                <p:nvPr/>
              </p:nvSpPr>
              <p:spPr bwMode="auto">
                <a:xfrm>
                  <a:off x="2873931" y="5397057"/>
                  <a:ext cx="42226" cy="30162"/>
                </a:xfrm>
                <a:custGeom>
                  <a:avLst/>
                  <a:gdLst/>
                  <a:ahLst/>
                  <a:cxnLst>
                    <a:cxn ang="0">
                      <a:pos x="6" y="8"/>
                    </a:cxn>
                    <a:cxn ang="0">
                      <a:pos x="10" y="0"/>
                    </a:cxn>
                    <a:cxn ang="0">
                      <a:pos x="16" y="0"/>
                    </a:cxn>
                    <a:cxn ang="0">
                      <a:pos x="22" y="0"/>
                    </a:cxn>
                    <a:cxn ang="0">
                      <a:pos x="28" y="2"/>
                    </a:cxn>
                    <a:cxn ang="0">
                      <a:pos x="28" y="6"/>
                    </a:cxn>
                    <a:cxn ang="0">
                      <a:pos x="22" y="8"/>
                    </a:cxn>
                    <a:cxn ang="0">
                      <a:pos x="18" y="10"/>
                    </a:cxn>
                    <a:cxn ang="0">
                      <a:pos x="16" y="10"/>
                    </a:cxn>
                    <a:cxn ang="0">
                      <a:pos x="12" y="14"/>
                    </a:cxn>
                    <a:cxn ang="0">
                      <a:pos x="8" y="16"/>
                    </a:cxn>
                    <a:cxn ang="0">
                      <a:pos x="6" y="20"/>
                    </a:cxn>
                    <a:cxn ang="0">
                      <a:pos x="0" y="18"/>
                    </a:cxn>
                    <a:cxn ang="0">
                      <a:pos x="0" y="12"/>
                    </a:cxn>
                    <a:cxn ang="0">
                      <a:pos x="2" y="10"/>
                    </a:cxn>
                    <a:cxn ang="0">
                      <a:pos x="6" y="8"/>
                    </a:cxn>
                  </a:cxnLst>
                  <a:rect l="0" t="0" r="r" b="b"/>
                  <a:pathLst>
                    <a:path w="28" h="20">
                      <a:moveTo>
                        <a:pt x="6" y="8"/>
                      </a:moveTo>
                      <a:lnTo>
                        <a:pt x="10" y="0"/>
                      </a:lnTo>
                      <a:lnTo>
                        <a:pt x="16" y="0"/>
                      </a:lnTo>
                      <a:lnTo>
                        <a:pt x="22" y="0"/>
                      </a:lnTo>
                      <a:lnTo>
                        <a:pt x="28" y="2"/>
                      </a:lnTo>
                      <a:lnTo>
                        <a:pt x="28" y="6"/>
                      </a:lnTo>
                      <a:lnTo>
                        <a:pt x="22" y="8"/>
                      </a:lnTo>
                      <a:lnTo>
                        <a:pt x="18" y="10"/>
                      </a:lnTo>
                      <a:lnTo>
                        <a:pt x="16" y="10"/>
                      </a:lnTo>
                      <a:lnTo>
                        <a:pt x="12" y="14"/>
                      </a:lnTo>
                      <a:lnTo>
                        <a:pt x="8" y="16"/>
                      </a:lnTo>
                      <a:lnTo>
                        <a:pt x="6" y="20"/>
                      </a:lnTo>
                      <a:lnTo>
                        <a:pt x="0" y="18"/>
                      </a:lnTo>
                      <a:lnTo>
                        <a:pt x="0" y="12"/>
                      </a:lnTo>
                      <a:lnTo>
                        <a:pt x="2" y="10"/>
                      </a:lnTo>
                      <a:lnTo>
                        <a:pt x="6" y="8"/>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sp>
              <p:nvSpPr>
                <p:cNvPr id="352" name="Freeform 89"/>
                <p:cNvSpPr>
                  <a:spLocks/>
                </p:cNvSpPr>
                <p:nvPr/>
              </p:nvSpPr>
              <p:spPr bwMode="auto">
                <a:xfrm>
                  <a:off x="2530087" y="3919130"/>
                  <a:ext cx="935015" cy="962161"/>
                </a:xfrm>
                <a:custGeom>
                  <a:avLst/>
                  <a:gdLst/>
                  <a:ahLst/>
                  <a:cxnLst>
                    <a:cxn ang="0">
                      <a:pos x="366" y="36"/>
                    </a:cxn>
                    <a:cxn ang="0">
                      <a:pos x="378" y="70"/>
                    </a:cxn>
                    <a:cxn ang="0">
                      <a:pos x="362" y="100"/>
                    </a:cxn>
                    <a:cxn ang="0">
                      <a:pos x="388" y="78"/>
                    </a:cxn>
                    <a:cxn ang="0">
                      <a:pos x="402" y="98"/>
                    </a:cxn>
                    <a:cxn ang="0">
                      <a:pos x="404" y="108"/>
                    </a:cxn>
                    <a:cxn ang="0">
                      <a:pos x="420" y="92"/>
                    </a:cxn>
                    <a:cxn ang="0">
                      <a:pos x="472" y="114"/>
                    </a:cxn>
                    <a:cxn ang="0">
                      <a:pos x="476" y="126"/>
                    </a:cxn>
                    <a:cxn ang="0">
                      <a:pos x="516" y="130"/>
                    </a:cxn>
                    <a:cxn ang="0">
                      <a:pos x="572" y="152"/>
                    </a:cxn>
                    <a:cxn ang="0">
                      <a:pos x="614" y="174"/>
                    </a:cxn>
                    <a:cxn ang="0">
                      <a:pos x="600" y="246"/>
                    </a:cxn>
                    <a:cxn ang="0">
                      <a:pos x="570" y="286"/>
                    </a:cxn>
                    <a:cxn ang="0">
                      <a:pos x="556" y="322"/>
                    </a:cxn>
                    <a:cxn ang="0">
                      <a:pos x="544" y="392"/>
                    </a:cxn>
                    <a:cxn ang="0">
                      <a:pos x="512" y="446"/>
                    </a:cxn>
                    <a:cxn ang="0">
                      <a:pos x="454" y="468"/>
                    </a:cxn>
                    <a:cxn ang="0">
                      <a:pos x="408" y="494"/>
                    </a:cxn>
                    <a:cxn ang="0">
                      <a:pos x="398" y="550"/>
                    </a:cxn>
                    <a:cxn ang="0">
                      <a:pos x="374" y="588"/>
                    </a:cxn>
                    <a:cxn ang="0">
                      <a:pos x="352" y="606"/>
                    </a:cxn>
                    <a:cxn ang="0">
                      <a:pos x="370" y="584"/>
                    </a:cxn>
                    <a:cxn ang="0">
                      <a:pos x="352" y="596"/>
                    </a:cxn>
                    <a:cxn ang="0">
                      <a:pos x="342" y="622"/>
                    </a:cxn>
                    <a:cxn ang="0">
                      <a:pos x="330" y="622"/>
                    </a:cxn>
                    <a:cxn ang="0">
                      <a:pos x="286" y="590"/>
                    </a:cxn>
                    <a:cxn ang="0">
                      <a:pos x="300" y="540"/>
                    </a:cxn>
                    <a:cxn ang="0">
                      <a:pos x="322" y="502"/>
                    </a:cxn>
                    <a:cxn ang="0">
                      <a:pos x="314" y="474"/>
                    </a:cxn>
                    <a:cxn ang="0">
                      <a:pos x="290" y="446"/>
                    </a:cxn>
                    <a:cxn ang="0">
                      <a:pos x="256" y="414"/>
                    </a:cxn>
                    <a:cxn ang="0">
                      <a:pos x="260" y="376"/>
                    </a:cxn>
                    <a:cxn ang="0">
                      <a:pos x="220" y="342"/>
                    </a:cxn>
                    <a:cxn ang="0">
                      <a:pos x="214" y="302"/>
                    </a:cxn>
                    <a:cxn ang="0">
                      <a:pos x="162" y="282"/>
                    </a:cxn>
                    <a:cxn ang="0">
                      <a:pos x="116" y="244"/>
                    </a:cxn>
                    <a:cxn ang="0">
                      <a:pos x="60" y="256"/>
                    </a:cxn>
                    <a:cxn ang="0">
                      <a:pos x="48" y="238"/>
                    </a:cxn>
                    <a:cxn ang="0">
                      <a:pos x="8" y="222"/>
                    </a:cxn>
                    <a:cxn ang="0">
                      <a:pos x="26" y="160"/>
                    </a:cxn>
                    <a:cxn ang="0">
                      <a:pos x="70" y="120"/>
                    </a:cxn>
                    <a:cxn ang="0">
                      <a:pos x="66" y="72"/>
                    </a:cxn>
                    <a:cxn ang="0">
                      <a:pos x="92" y="56"/>
                    </a:cxn>
                    <a:cxn ang="0">
                      <a:pos x="130" y="72"/>
                    </a:cxn>
                    <a:cxn ang="0">
                      <a:pos x="168" y="44"/>
                    </a:cxn>
                    <a:cxn ang="0">
                      <a:pos x="154" y="18"/>
                    </a:cxn>
                    <a:cxn ang="0">
                      <a:pos x="194" y="18"/>
                    </a:cxn>
                    <a:cxn ang="0">
                      <a:pos x="228" y="22"/>
                    </a:cxn>
                    <a:cxn ang="0">
                      <a:pos x="244" y="64"/>
                    </a:cxn>
                    <a:cxn ang="0">
                      <a:pos x="276" y="54"/>
                    </a:cxn>
                    <a:cxn ang="0">
                      <a:pos x="290" y="44"/>
                    </a:cxn>
                    <a:cxn ang="0">
                      <a:pos x="332" y="48"/>
                    </a:cxn>
                  </a:cxnLst>
                  <a:rect l="0" t="0" r="r" b="b"/>
                  <a:pathLst>
                    <a:path w="620" h="638">
                      <a:moveTo>
                        <a:pt x="356" y="18"/>
                      </a:moveTo>
                      <a:lnTo>
                        <a:pt x="362" y="20"/>
                      </a:lnTo>
                      <a:lnTo>
                        <a:pt x="366" y="24"/>
                      </a:lnTo>
                      <a:lnTo>
                        <a:pt x="364" y="28"/>
                      </a:lnTo>
                      <a:lnTo>
                        <a:pt x="366" y="36"/>
                      </a:lnTo>
                      <a:lnTo>
                        <a:pt x="368" y="44"/>
                      </a:lnTo>
                      <a:lnTo>
                        <a:pt x="376" y="54"/>
                      </a:lnTo>
                      <a:lnTo>
                        <a:pt x="382" y="60"/>
                      </a:lnTo>
                      <a:lnTo>
                        <a:pt x="382" y="68"/>
                      </a:lnTo>
                      <a:lnTo>
                        <a:pt x="378" y="70"/>
                      </a:lnTo>
                      <a:lnTo>
                        <a:pt x="370" y="76"/>
                      </a:lnTo>
                      <a:lnTo>
                        <a:pt x="362" y="84"/>
                      </a:lnTo>
                      <a:lnTo>
                        <a:pt x="360" y="88"/>
                      </a:lnTo>
                      <a:lnTo>
                        <a:pt x="360" y="96"/>
                      </a:lnTo>
                      <a:lnTo>
                        <a:pt x="362" y="100"/>
                      </a:lnTo>
                      <a:lnTo>
                        <a:pt x="368" y="98"/>
                      </a:lnTo>
                      <a:lnTo>
                        <a:pt x="372" y="92"/>
                      </a:lnTo>
                      <a:lnTo>
                        <a:pt x="372" y="82"/>
                      </a:lnTo>
                      <a:lnTo>
                        <a:pt x="380" y="78"/>
                      </a:lnTo>
                      <a:lnTo>
                        <a:pt x="388" y="78"/>
                      </a:lnTo>
                      <a:lnTo>
                        <a:pt x="392" y="82"/>
                      </a:lnTo>
                      <a:lnTo>
                        <a:pt x="400" y="84"/>
                      </a:lnTo>
                      <a:lnTo>
                        <a:pt x="404" y="88"/>
                      </a:lnTo>
                      <a:lnTo>
                        <a:pt x="404" y="92"/>
                      </a:lnTo>
                      <a:lnTo>
                        <a:pt x="402" y="98"/>
                      </a:lnTo>
                      <a:lnTo>
                        <a:pt x="398" y="102"/>
                      </a:lnTo>
                      <a:lnTo>
                        <a:pt x="392" y="108"/>
                      </a:lnTo>
                      <a:lnTo>
                        <a:pt x="392" y="116"/>
                      </a:lnTo>
                      <a:lnTo>
                        <a:pt x="396" y="116"/>
                      </a:lnTo>
                      <a:lnTo>
                        <a:pt x="404" y="108"/>
                      </a:lnTo>
                      <a:lnTo>
                        <a:pt x="406" y="108"/>
                      </a:lnTo>
                      <a:lnTo>
                        <a:pt x="408" y="104"/>
                      </a:lnTo>
                      <a:lnTo>
                        <a:pt x="410" y="98"/>
                      </a:lnTo>
                      <a:lnTo>
                        <a:pt x="414" y="94"/>
                      </a:lnTo>
                      <a:lnTo>
                        <a:pt x="420" y="92"/>
                      </a:lnTo>
                      <a:lnTo>
                        <a:pt x="426" y="94"/>
                      </a:lnTo>
                      <a:lnTo>
                        <a:pt x="440" y="98"/>
                      </a:lnTo>
                      <a:lnTo>
                        <a:pt x="448" y="104"/>
                      </a:lnTo>
                      <a:lnTo>
                        <a:pt x="462" y="110"/>
                      </a:lnTo>
                      <a:lnTo>
                        <a:pt x="472" y="114"/>
                      </a:lnTo>
                      <a:lnTo>
                        <a:pt x="472" y="120"/>
                      </a:lnTo>
                      <a:lnTo>
                        <a:pt x="468" y="126"/>
                      </a:lnTo>
                      <a:lnTo>
                        <a:pt x="466" y="134"/>
                      </a:lnTo>
                      <a:lnTo>
                        <a:pt x="468" y="134"/>
                      </a:lnTo>
                      <a:lnTo>
                        <a:pt x="476" y="126"/>
                      </a:lnTo>
                      <a:lnTo>
                        <a:pt x="482" y="124"/>
                      </a:lnTo>
                      <a:lnTo>
                        <a:pt x="488" y="122"/>
                      </a:lnTo>
                      <a:lnTo>
                        <a:pt x="496" y="124"/>
                      </a:lnTo>
                      <a:lnTo>
                        <a:pt x="506" y="128"/>
                      </a:lnTo>
                      <a:lnTo>
                        <a:pt x="516" y="130"/>
                      </a:lnTo>
                      <a:lnTo>
                        <a:pt x="528" y="130"/>
                      </a:lnTo>
                      <a:lnTo>
                        <a:pt x="538" y="132"/>
                      </a:lnTo>
                      <a:lnTo>
                        <a:pt x="548" y="134"/>
                      </a:lnTo>
                      <a:lnTo>
                        <a:pt x="560" y="142"/>
                      </a:lnTo>
                      <a:lnTo>
                        <a:pt x="572" y="152"/>
                      </a:lnTo>
                      <a:lnTo>
                        <a:pt x="582" y="160"/>
                      </a:lnTo>
                      <a:lnTo>
                        <a:pt x="592" y="166"/>
                      </a:lnTo>
                      <a:lnTo>
                        <a:pt x="602" y="164"/>
                      </a:lnTo>
                      <a:lnTo>
                        <a:pt x="610" y="164"/>
                      </a:lnTo>
                      <a:lnTo>
                        <a:pt x="614" y="174"/>
                      </a:lnTo>
                      <a:lnTo>
                        <a:pt x="620" y="190"/>
                      </a:lnTo>
                      <a:lnTo>
                        <a:pt x="620" y="206"/>
                      </a:lnTo>
                      <a:lnTo>
                        <a:pt x="618" y="224"/>
                      </a:lnTo>
                      <a:lnTo>
                        <a:pt x="608" y="236"/>
                      </a:lnTo>
                      <a:lnTo>
                        <a:pt x="600" y="246"/>
                      </a:lnTo>
                      <a:lnTo>
                        <a:pt x="580" y="264"/>
                      </a:lnTo>
                      <a:lnTo>
                        <a:pt x="580" y="272"/>
                      </a:lnTo>
                      <a:lnTo>
                        <a:pt x="578" y="278"/>
                      </a:lnTo>
                      <a:lnTo>
                        <a:pt x="574" y="282"/>
                      </a:lnTo>
                      <a:lnTo>
                        <a:pt x="570" y="286"/>
                      </a:lnTo>
                      <a:lnTo>
                        <a:pt x="562" y="290"/>
                      </a:lnTo>
                      <a:lnTo>
                        <a:pt x="556" y="294"/>
                      </a:lnTo>
                      <a:lnTo>
                        <a:pt x="554" y="302"/>
                      </a:lnTo>
                      <a:lnTo>
                        <a:pt x="554" y="310"/>
                      </a:lnTo>
                      <a:lnTo>
                        <a:pt x="556" y="322"/>
                      </a:lnTo>
                      <a:lnTo>
                        <a:pt x="556" y="338"/>
                      </a:lnTo>
                      <a:lnTo>
                        <a:pt x="554" y="350"/>
                      </a:lnTo>
                      <a:lnTo>
                        <a:pt x="552" y="366"/>
                      </a:lnTo>
                      <a:lnTo>
                        <a:pt x="548" y="376"/>
                      </a:lnTo>
                      <a:lnTo>
                        <a:pt x="544" y="392"/>
                      </a:lnTo>
                      <a:lnTo>
                        <a:pt x="536" y="408"/>
                      </a:lnTo>
                      <a:lnTo>
                        <a:pt x="528" y="420"/>
                      </a:lnTo>
                      <a:lnTo>
                        <a:pt x="524" y="434"/>
                      </a:lnTo>
                      <a:lnTo>
                        <a:pt x="518" y="440"/>
                      </a:lnTo>
                      <a:lnTo>
                        <a:pt x="512" y="446"/>
                      </a:lnTo>
                      <a:lnTo>
                        <a:pt x="508" y="452"/>
                      </a:lnTo>
                      <a:lnTo>
                        <a:pt x="494" y="456"/>
                      </a:lnTo>
                      <a:lnTo>
                        <a:pt x="482" y="456"/>
                      </a:lnTo>
                      <a:lnTo>
                        <a:pt x="464" y="458"/>
                      </a:lnTo>
                      <a:lnTo>
                        <a:pt x="454" y="468"/>
                      </a:lnTo>
                      <a:lnTo>
                        <a:pt x="446" y="472"/>
                      </a:lnTo>
                      <a:lnTo>
                        <a:pt x="438" y="472"/>
                      </a:lnTo>
                      <a:lnTo>
                        <a:pt x="430" y="480"/>
                      </a:lnTo>
                      <a:lnTo>
                        <a:pt x="418" y="484"/>
                      </a:lnTo>
                      <a:lnTo>
                        <a:pt x="408" y="494"/>
                      </a:lnTo>
                      <a:lnTo>
                        <a:pt x="404" y="502"/>
                      </a:lnTo>
                      <a:lnTo>
                        <a:pt x="402" y="516"/>
                      </a:lnTo>
                      <a:lnTo>
                        <a:pt x="402" y="526"/>
                      </a:lnTo>
                      <a:lnTo>
                        <a:pt x="404" y="542"/>
                      </a:lnTo>
                      <a:lnTo>
                        <a:pt x="398" y="550"/>
                      </a:lnTo>
                      <a:lnTo>
                        <a:pt x="390" y="560"/>
                      </a:lnTo>
                      <a:lnTo>
                        <a:pt x="384" y="566"/>
                      </a:lnTo>
                      <a:lnTo>
                        <a:pt x="380" y="574"/>
                      </a:lnTo>
                      <a:lnTo>
                        <a:pt x="376" y="584"/>
                      </a:lnTo>
                      <a:lnTo>
                        <a:pt x="374" y="588"/>
                      </a:lnTo>
                      <a:lnTo>
                        <a:pt x="370" y="592"/>
                      </a:lnTo>
                      <a:lnTo>
                        <a:pt x="366" y="600"/>
                      </a:lnTo>
                      <a:lnTo>
                        <a:pt x="360" y="604"/>
                      </a:lnTo>
                      <a:lnTo>
                        <a:pt x="352" y="610"/>
                      </a:lnTo>
                      <a:lnTo>
                        <a:pt x="352" y="606"/>
                      </a:lnTo>
                      <a:lnTo>
                        <a:pt x="352" y="604"/>
                      </a:lnTo>
                      <a:lnTo>
                        <a:pt x="356" y="600"/>
                      </a:lnTo>
                      <a:lnTo>
                        <a:pt x="360" y="596"/>
                      </a:lnTo>
                      <a:lnTo>
                        <a:pt x="366" y="590"/>
                      </a:lnTo>
                      <a:lnTo>
                        <a:pt x="370" y="584"/>
                      </a:lnTo>
                      <a:lnTo>
                        <a:pt x="368" y="580"/>
                      </a:lnTo>
                      <a:lnTo>
                        <a:pt x="364" y="582"/>
                      </a:lnTo>
                      <a:lnTo>
                        <a:pt x="360" y="586"/>
                      </a:lnTo>
                      <a:lnTo>
                        <a:pt x="356" y="592"/>
                      </a:lnTo>
                      <a:lnTo>
                        <a:pt x="352" y="596"/>
                      </a:lnTo>
                      <a:lnTo>
                        <a:pt x="348" y="600"/>
                      </a:lnTo>
                      <a:lnTo>
                        <a:pt x="348" y="606"/>
                      </a:lnTo>
                      <a:lnTo>
                        <a:pt x="346" y="612"/>
                      </a:lnTo>
                      <a:lnTo>
                        <a:pt x="344" y="618"/>
                      </a:lnTo>
                      <a:lnTo>
                        <a:pt x="342" y="622"/>
                      </a:lnTo>
                      <a:lnTo>
                        <a:pt x="336" y="630"/>
                      </a:lnTo>
                      <a:lnTo>
                        <a:pt x="332" y="638"/>
                      </a:lnTo>
                      <a:lnTo>
                        <a:pt x="328" y="634"/>
                      </a:lnTo>
                      <a:lnTo>
                        <a:pt x="328" y="628"/>
                      </a:lnTo>
                      <a:lnTo>
                        <a:pt x="330" y="622"/>
                      </a:lnTo>
                      <a:lnTo>
                        <a:pt x="326" y="614"/>
                      </a:lnTo>
                      <a:lnTo>
                        <a:pt x="320" y="610"/>
                      </a:lnTo>
                      <a:lnTo>
                        <a:pt x="308" y="600"/>
                      </a:lnTo>
                      <a:lnTo>
                        <a:pt x="294" y="592"/>
                      </a:lnTo>
                      <a:lnTo>
                        <a:pt x="286" y="590"/>
                      </a:lnTo>
                      <a:lnTo>
                        <a:pt x="278" y="580"/>
                      </a:lnTo>
                      <a:lnTo>
                        <a:pt x="268" y="572"/>
                      </a:lnTo>
                      <a:lnTo>
                        <a:pt x="270" y="568"/>
                      </a:lnTo>
                      <a:lnTo>
                        <a:pt x="276" y="564"/>
                      </a:lnTo>
                      <a:lnTo>
                        <a:pt x="300" y="540"/>
                      </a:lnTo>
                      <a:lnTo>
                        <a:pt x="308" y="534"/>
                      </a:lnTo>
                      <a:lnTo>
                        <a:pt x="316" y="530"/>
                      </a:lnTo>
                      <a:lnTo>
                        <a:pt x="320" y="524"/>
                      </a:lnTo>
                      <a:lnTo>
                        <a:pt x="324" y="512"/>
                      </a:lnTo>
                      <a:lnTo>
                        <a:pt x="322" y="502"/>
                      </a:lnTo>
                      <a:lnTo>
                        <a:pt x="318" y="498"/>
                      </a:lnTo>
                      <a:lnTo>
                        <a:pt x="308" y="496"/>
                      </a:lnTo>
                      <a:lnTo>
                        <a:pt x="308" y="490"/>
                      </a:lnTo>
                      <a:lnTo>
                        <a:pt x="312" y="482"/>
                      </a:lnTo>
                      <a:lnTo>
                        <a:pt x="314" y="474"/>
                      </a:lnTo>
                      <a:lnTo>
                        <a:pt x="308" y="472"/>
                      </a:lnTo>
                      <a:lnTo>
                        <a:pt x="300" y="474"/>
                      </a:lnTo>
                      <a:lnTo>
                        <a:pt x="292" y="466"/>
                      </a:lnTo>
                      <a:lnTo>
                        <a:pt x="288" y="456"/>
                      </a:lnTo>
                      <a:lnTo>
                        <a:pt x="290" y="446"/>
                      </a:lnTo>
                      <a:lnTo>
                        <a:pt x="284" y="442"/>
                      </a:lnTo>
                      <a:lnTo>
                        <a:pt x="274" y="440"/>
                      </a:lnTo>
                      <a:lnTo>
                        <a:pt x="266" y="442"/>
                      </a:lnTo>
                      <a:lnTo>
                        <a:pt x="256" y="442"/>
                      </a:lnTo>
                      <a:lnTo>
                        <a:pt x="256" y="414"/>
                      </a:lnTo>
                      <a:lnTo>
                        <a:pt x="252" y="406"/>
                      </a:lnTo>
                      <a:lnTo>
                        <a:pt x="256" y="402"/>
                      </a:lnTo>
                      <a:lnTo>
                        <a:pt x="252" y="396"/>
                      </a:lnTo>
                      <a:lnTo>
                        <a:pt x="260" y="382"/>
                      </a:lnTo>
                      <a:lnTo>
                        <a:pt x="260" y="376"/>
                      </a:lnTo>
                      <a:lnTo>
                        <a:pt x="258" y="366"/>
                      </a:lnTo>
                      <a:lnTo>
                        <a:pt x="248" y="362"/>
                      </a:lnTo>
                      <a:lnTo>
                        <a:pt x="246" y="350"/>
                      </a:lnTo>
                      <a:lnTo>
                        <a:pt x="248" y="342"/>
                      </a:lnTo>
                      <a:lnTo>
                        <a:pt x="220" y="342"/>
                      </a:lnTo>
                      <a:lnTo>
                        <a:pt x="218" y="330"/>
                      </a:lnTo>
                      <a:lnTo>
                        <a:pt x="218" y="326"/>
                      </a:lnTo>
                      <a:lnTo>
                        <a:pt x="220" y="322"/>
                      </a:lnTo>
                      <a:lnTo>
                        <a:pt x="218" y="314"/>
                      </a:lnTo>
                      <a:lnTo>
                        <a:pt x="214" y="302"/>
                      </a:lnTo>
                      <a:lnTo>
                        <a:pt x="196" y="298"/>
                      </a:lnTo>
                      <a:lnTo>
                        <a:pt x="184" y="292"/>
                      </a:lnTo>
                      <a:lnTo>
                        <a:pt x="176" y="290"/>
                      </a:lnTo>
                      <a:lnTo>
                        <a:pt x="172" y="284"/>
                      </a:lnTo>
                      <a:lnTo>
                        <a:pt x="162" y="282"/>
                      </a:lnTo>
                      <a:lnTo>
                        <a:pt x="152" y="280"/>
                      </a:lnTo>
                      <a:lnTo>
                        <a:pt x="140" y="268"/>
                      </a:lnTo>
                      <a:lnTo>
                        <a:pt x="138" y="240"/>
                      </a:lnTo>
                      <a:lnTo>
                        <a:pt x="126" y="240"/>
                      </a:lnTo>
                      <a:lnTo>
                        <a:pt x="116" y="244"/>
                      </a:lnTo>
                      <a:lnTo>
                        <a:pt x="114" y="244"/>
                      </a:lnTo>
                      <a:lnTo>
                        <a:pt x="106" y="250"/>
                      </a:lnTo>
                      <a:lnTo>
                        <a:pt x="92" y="256"/>
                      </a:lnTo>
                      <a:lnTo>
                        <a:pt x="72" y="258"/>
                      </a:lnTo>
                      <a:lnTo>
                        <a:pt x="60" y="256"/>
                      </a:lnTo>
                      <a:lnTo>
                        <a:pt x="54" y="256"/>
                      </a:lnTo>
                      <a:lnTo>
                        <a:pt x="52" y="250"/>
                      </a:lnTo>
                      <a:lnTo>
                        <a:pt x="56" y="238"/>
                      </a:lnTo>
                      <a:lnTo>
                        <a:pt x="54" y="232"/>
                      </a:lnTo>
                      <a:lnTo>
                        <a:pt x="48" y="238"/>
                      </a:lnTo>
                      <a:lnTo>
                        <a:pt x="38" y="242"/>
                      </a:lnTo>
                      <a:lnTo>
                        <a:pt x="36" y="244"/>
                      </a:lnTo>
                      <a:lnTo>
                        <a:pt x="28" y="242"/>
                      </a:lnTo>
                      <a:lnTo>
                        <a:pt x="18" y="232"/>
                      </a:lnTo>
                      <a:lnTo>
                        <a:pt x="8" y="222"/>
                      </a:lnTo>
                      <a:lnTo>
                        <a:pt x="0" y="200"/>
                      </a:lnTo>
                      <a:lnTo>
                        <a:pt x="8" y="188"/>
                      </a:lnTo>
                      <a:lnTo>
                        <a:pt x="14" y="182"/>
                      </a:lnTo>
                      <a:lnTo>
                        <a:pt x="16" y="172"/>
                      </a:lnTo>
                      <a:lnTo>
                        <a:pt x="26" y="160"/>
                      </a:lnTo>
                      <a:lnTo>
                        <a:pt x="40" y="154"/>
                      </a:lnTo>
                      <a:lnTo>
                        <a:pt x="62" y="152"/>
                      </a:lnTo>
                      <a:lnTo>
                        <a:pt x="68" y="138"/>
                      </a:lnTo>
                      <a:lnTo>
                        <a:pt x="68" y="126"/>
                      </a:lnTo>
                      <a:lnTo>
                        <a:pt x="70" y="120"/>
                      </a:lnTo>
                      <a:lnTo>
                        <a:pt x="72" y="106"/>
                      </a:lnTo>
                      <a:lnTo>
                        <a:pt x="70" y="94"/>
                      </a:lnTo>
                      <a:lnTo>
                        <a:pt x="64" y="86"/>
                      </a:lnTo>
                      <a:lnTo>
                        <a:pt x="64" y="74"/>
                      </a:lnTo>
                      <a:lnTo>
                        <a:pt x="66" y="72"/>
                      </a:lnTo>
                      <a:lnTo>
                        <a:pt x="76" y="74"/>
                      </a:lnTo>
                      <a:lnTo>
                        <a:pt x="76" y="68"/>
                      </a:lnTo>
                      <a:lnTo>
                        <a:pt x="64" y="64"/>
                      </a:lnTo>
                      <a:lnTo>
                        <a:pt x="64" y="58"/>
                      </a:lnTo>
                      <a:lnTo>
                        <a:pt x="92" y="56"/>
                      </a:lnTo>
                      <a:lnTo>
                        <a:pt x="102" y="54"/>
                      </a:lnTo>
                      <a:lnTo>
                        <a:pt x="108" y="56"/>
                      </a:lnTo>
                      <a:lnTo>
                        <a:pt x="112" y="62"/>
                      </a:lnTo>
                      <a:lnTo>
                        <a:pt x="120" y="70"/>
                      </a:lnTo>
                      <a:lnTo>
                        <a:pt x="130" y="72"/>
                      </a:lnTo>
                      <a:lnTo>
                        <a:pt x="144" y="68"/>
                      </a:lnTo>
                      <a:lnTo>
                        <a:pt x="150" y="62"/>
                      </a:lnTo>
                      <a:lnTo>
                        <a:pt x="156" y="56"/>
                      </a:lnTo>
                      <a:lnTo>
                        <a:pt x="168" y="52"/>
                      </a:lnTo>
                      <a:lnTo>
                        <a:pt x="168" y="44"/>
                      </a:lnTo>
                      <a:lnTo>
                        <a:pt x="162" y="44"/>
                      </a:lnTo>
                      <a:lnTo>
                        <a:pt x="156" y="36"/>
                      </a:lnTo>
                      <a:lnTo>
                        <a:pt x="154" y="26"/>
                      </a:lnTo>
                      <a:lnTo>
                        <a:pt x="148" y="20"/>
                      </a:lnTo>
                      <a:lnTo>
                        <a:pt x="154" y="18"/>
                      </a:lnTo>
                      <a:lnTo>
                        <a:pt x="162" y="22"/>
                      </a:lnTo>
                      <a:lnTo>
                        <a:pt x="174" y="22"/>
                      </a:lnTo>
                      <a:lnTo>
                        <a:pt x="178" y="24"/>
                      </a:lnTo>
                      <a:lnTo>
                        <a:pt x="184" y="20"/>
                      </a:lnTo>
                      <a:lnTo>
                        <a:pt x="194" y="18"/>
                      </a:lnTo>
                      <a:lnTo>
                        <a:pt x="206" y="14"/>
                      </a:lnTo>
                      <a:lnTo>
                        <a:pt x="210" y="4"/>
                      </a:lnTo>
                      <a:lnTo>
                        <a:pt x="208" y="0"/>
                      </a:lnTo>
                      <a:lnTo>
                        <a:pt x="220" y="0"/>
                      </a:lnTo>
                      <a:lnTo>
                        <a:pt x="228" y="22"/>
                      </a:lnTo>
                      <a:lnTo>
                        <a:pt x="222" y="28"/>
                      </a:lnTo>
                      <a:lnTo>
                        <a:pt x="222" y="48"/>
                      </a:lnTo>
                      <a:lnTo>
                        <a:pt x="228" y="56"/>
                      </a:lnTo>
                      <a:lnTo>
                        <a:pt x="236" y="64"/>
                      </a:lnTo>
                      <a:lnTo>
                        <a:pt x="244" y="64"/>
                      </a:lnTo>
                      <a:lnTo>
                        <a:pt x="254" y="62"/>
                      </a:lnTo>
                      <a:lnTo>
                        <a:pt x="260" y="58"/>
                      </a:lnTo>
                      <a:lnTo>
                        <a:pt x="268" y="54"/>
                      </a:lnTo>
                      <a:lnTo>
                        <a:pt x="272" y="50"/>
                      </a:lnTo>
                      <a:lnTo>
                        <a:pt x="276" y="54"/>
                      </a:lnTo>
                      <a:lnTo>
                        <a:pt x="282" y="54"/>
                      </a:lnTo>
                      <a:lnTo>
                        <a:pt x="284" y="54"/>
                      </a:lnTo>
                      <a:lnTo>
                        <a:pt x="286" y="48"/>
                      </a:lnTo>
                      <a:lnTo>
                        <a:pt x="286" y="44"/>
                      </a:lnTo>
                      <a:lnTo>
                        <a:pt x="290" y="44"/>
                      </a:lnTo>
                      <a:lnTo>
                        <a:pt x="300" y="46"/>
                      </a:lnTo>
                      <a:lnTo>
                        <a:pt x="310" y="50"/>
                      </a:lnTo>
                      <a:lnTo>
                        <a:pt x="316" y="50"/>
                      </a:lnTo>
                      <a:lnTo>
                        <a:pt x="322" y="46"/>
                      </a:lnTo>
                      <a:lnTo>
                        <a:pt x="332" y="48"/>
                      </a:lnTo>
                      <a:lnTo>
                        <a:pt x="338" y="52"/>
                      </a:lnTo>
                      <a:lnTo>
                        <a:pt x="350" y="24"/>
                      </a:lnTo>
                      <a:lnTo>
                        <a:pt x="356" y="18"/>
                      </a:lnTo>
                      <a:close/>
                    </a:path>
                  </a:pathLst>
                </a:custGeom>
                <a:grpFill/>
                <a:ln w="1270">
                  <a:solidFill>
                    <a:schemeClr val="accent5">
                      <a:lumMod val="60000"/>
                      <a:lumOff val="40000"/>
                    </a:schemeClr>
                  </a:solidFill>
                  <a:prstDash val="solid"/>
                  <a:round/>
                  <a:headEnd/>
                  <a:tailEnd/>
                </a:ln>
              </p:spPr>
              <p:txBody>
                <a:bodyPr/>
                <a:lstStyle/>
                <a:p>
                  <a:endParaRPr lang="en-US" dirty="0">
                    <a:solidFill>
                      <a:schemeClr val="accent5">
                        <a:lumMod val="60000"/>
                        <a:lumOff val="40000"/>
                      </a:schemeClr>
                    </a:solidFill>
                  </a:endParaRPr>
                </a:p>
              </p:txBody>
            </p:sp>
          </p:grpSp>
          <p:sp>
            <p:nvSpPr>
              <p:cNvPr id="334" name="Mexico highlight"/>
              <p:cNvSpPr>
                <a:spLocks noChangeAspect="1"/>
              </p:cNvSpPr>
              <p:nvPr/>
            </p:nvSpPr>
            <p:spPr bwMode="auto">
              <a:xfrm>
                <a:off x="2017492" y="2781627"/>
                <a:ext cx="598348" cy="379612"/>
              </a:xfrm>
              <a:custGeom>
                <a:avLst/>
                <a:gdLst/>
                <a:ahLst/>
                <a:cxnLst>
                  <a:cxn ang="0">
                    <a:pos x="76" y="18"/>
                  </a:cxn>
                  <a:cxn ang="0">
                    <a:pos x="146" y="18"/>
                  </a:cxn>
                  <a:cxn ang="0">
                    <a:pos x="196" y="38"/>
                  </a:cxn>
                  <a:cxn ang="0">
                    <a:pos x="226" y="62"/>
                  </a:cxn>
                  <a:cxn ang="0">
                    <a:pos x="258" y="58"/>
                  </a:cxn>
                  <a:cxn ang="0">
                    <a:pos x="282" y="96"/>
                  </a:cxn>
                  <a:cxn ang="0">
                    <a:pos x="318" y="116"/>
                  </a:cxn>
                  <a:cxn ang="0">
                    <a:pos x="308" y="152"/>
                  </a:cxn>
                  <a:cxn ang="0">
                    <a:pos x="312" y="192"/>
                  </a:cxn>
                  <a:cxn ang="0">
                    <a:pos x="338" y="234"/>
                  </a:cxn>
                  <a:cxn ang="0">
                    <a:pos x="376" y="244"/>
                  </a:cxn>
                  <a:cxn ang="0">
                    <a:pos x="424" y="220"/>
                  </a:cxn>
                  <a:cxn ang="0">
                    <a:pos x="442" y="192"/>
                  </a:cxn>
                  <a:cxn ang="0">
                    <a:pos x="482" y="194"/>
                  </a:cxn>
                  <a:cxn ang="0">
                    <a:pos x="470" y="220"/>
                  </a:cxn>
                  <a:cxn ang="0">
                    <a:pos x="464" y="246"/>
                  </a:cxn>
                  <a:cxn ang="0">
                    <a:pos x="452" y="246"/>
                  </a:cxn>
                  <a:cxn ang="0">
                    <a:pos x="416" y="254"/>
                  </a:cxn>
                  <a:cxn ang="0">
                    <a:pos x="424" y="272"/>
                  </a:cxn>
                  <a:cxn ang="0">
                    <a:pos x="412" y="282"/>
                  </a:cxn>
                  <a:cxn ang="0">
                    <a:pos x="402" y="288"/>
                  </a:cxn>
                  <a:cxn ang="0">
                    <a:pos x="392" y="300"/>
                  </a:cxn>
                  <a:cxn ang="0">
                    <a:pos x="364" y="280"/>
                  </a:cxn>
                  <a:cxn ang="0">
                    <a:pos x="338" y="284"/>
                  </a:cxn>
                  <a:cxn ang="0">
                    <a:pos x="298" y="276"/>
                  </a:cxn>
                  <a:cxn ang="0">
                    <a:pos x="254" y="260"/>
                  </a:cxn>
                  <a:cxn ang="0">
                    <a:pos x="218" y="240"/>
                  </a:cxn>
                  <a:cxn ang="0">
                    <a:pos x="186" y="212"/>
                  </a:cxn>
                  <a:cxn ang="0">
                    <a:pos x="192" y="186"/>
                  </a:cxn>
                  <a:cxn ang="0">
                    <a:pos x="156" y="146"/>
                  </a:cxn>
                  <a:cxn ang="0">
                    <a:pos x="126" y="120"/>
                  </a:cxn>
                  <a:cxn ang="0">
                    <a:pos x="100" y="86"/>
                  </a:cxn>
                  <a:cxn ang="0">
                    <a:pos x="72" y="48"/>
                  </a:cxn>
                  <a:cxn ang="0">
                    <a:pos x="50" y="20"/>
                  </a:cxn>
                  <a:cxn ang="0">
                    <a:pos x="40" y="38"/>
                  </a:cxn>
                  <a:cxn ang="0">
                    <a:pos x="64" y="76"/>
                  </a:cxn>
                  <a:cxn ang="0">
                    <a:pos x="90" y="108"/>
                  </a:cxn>
                  <a:cxn ang="0">
                    <a:pos x="106" y="146"/>
                  </a:cxn>
                  <a:cxn ang="0">
                    <a:pos x="120" y="156"/>
                  </a:cxn>
                  <a:cxn ang="0">
                    <a:pos x="108" y="158"/>
                  </a:cxn>
                  <a:cxn ang="0">
                    <a:pos x="84" y="134"/>
                  </a:cxn>
                  <a:cxn ang="0">
                    <a:pos x="72" y="108"/>
                  </a:cxn>
                  <a:cxn ang="0">
                    <a:pos x="48" y="98"/>
                  </a:cxn>
                  <a:cxn ang="0">
                    <a:pos x="42" y="84"/>
                  </a:cxn>
                  <a:cxn ang="0">
                    <a:pos x="46" y="74"/>
                  </a:cxn>
                  <a:cxn ang="0">
                    <a:pos x="30" y="56"/>
                  </a:cxn>
                  <a:cxn ang="0">
                    <a:pos x="12" y="24"/>
                  </a:cxn>
                </a:cxnLst>
                <a:rect l="0" t="0" r="r" b="b"/>
                <a:pathLst>
                  <a:path w="482" h="306">
                    <a:moveTo>
                      <a:pt x="0" y="2"/>
                    </a:moveTo>
                    <a:lnTo>
                      <a:pt x="32" y="0"/>
                    </a:lnTo>
                    <a:lnTo>
                      <a:pt x="76" y="18"/>
                    </a:lnTo>
                    <a:lnTo>
                      <a:pt x="92" y="24"/>
                    </a:lnTo>
                    <a:lnTo>
                      <a:pt x="138" y="24"/>
                    </a:lnTo>
                    <a:lnTo>
                      <a:pt x="146" y="18"/>
                    </a:lnTo>
                    <a:lnTo>
                      <a:pt x="166" y="14"/>
                    </a:lnTo>
                    <a:lnTo>
                      <a:pt x="186" y="30"/>
                    </a:lnTo>
                    <a:lnTo>
                      <a:pt x="196" y="38"/>
                    </a:lnTo>
                    <a:lnTo>
                      <a:pt x="198" y="54"/>
                    </a:lnTo>
                    <a:lnTo>
                      <a:pt x="214" y="64"/>
                    </a:lnTo>
                    <a:lnTo>
                      <a:pt x="226" y="62"/>
                    </a:lnTo>
                    <a:lnTo>
                      <a:pt x="228" y="52"/>
                    </a:lnTo>
                    <a:lnTo>
                      <a:pt x="236" y="48"/>
                    </a:lnTo>
                    <a:lnTo>
                      <a:pt x="258" y="58"/>
                    </a:lnTo>
                    <a:lnTo>
                      <a:pt x="264" y="72"/>
                    </a:lnTo>
                    <a:lnTo>
                      <a:pt x="274" y="84"/>
                    </a:lnTo>
                    <a:lnTo>
                      <a:pt x="282" y="96"/>
                    </a:lnTo>
                    <a:lnTo>
                      <a:pt x="290" y="108"/>
                    </a:lnTo>
                    <a:lnTo>
                      <a:pt x="306" y="114"/>
                    </a:lnTo>
                    <a:lnTo>
                      <a:pt x="318" y="116"/>
                    </a:lnTo>
                    <a:lnTo>
                      <a:pt x="314" y="124"/>
                    </a:lnTo>
                    <a:lnTo>
                      <a:pt x="310" y="136"/>
                    </a:lnTo>
                    <a:lnTo>
                      <a:pt x="308" y="152"/>
                    </a:lnTo>
                    <a:lnTo>
                      <a:pt x="308" y="162"/>
                    </a:lnTo>
                    <a:lnTo>
                      <a:pt x="308" y="174"/>
                    </a:lnTo>
                    <a:lnTo>
                      <a:pt x="312" y="192"/>
                    </a:lnTo>
                    <a:lnTo>
                      <a:pt x="322" y="210"/>
                    </a:lnTo>
                    <a:lnTo>
                      <a:pt x="330" y="222"/>
                    </a:lnTo>
                    <a:lnTo>
                      <a:pt x="338" y="234"/>
                    </a:lnTo>
                    <a:lnTo>
                      <a:pt x="348" y="240"/>
                    </a:lnTo>
                    <a:lnTo>
                      <a:pt x="360" y="244"/>
                    </a:lnTo>
                    <a:lnTo>
                      <a:pt x="376" y="244"/>
                    </a:lnTo>
                    <a:lnTo>
                      <a:pt x="396" y="240"/>
                    </a:lnTo>
                    <a:lnTo>
                      <a:pt x="416" y="236"/>
                    </a:lnTo>
                    <a:lnTo>
                      <a:pt x="424" y="220"/>
                    </a:lnTo>
                    <a:lnTo>
                      <a:pt x="424" y="210"/>
                    </a:lnTo>
                    <a:lnTo>
                      <a:pt x="428" y="200"/>
                    </a:lnTo>
                    <a:lnTo>
                      <a:pt x="442" y="192"/>
                    </a:lnTo>
                    <a:lnTo>
                      <a:pt x="452" y="192"/>
                    </a:lnTo>
                    <a:lnTo>
                      <a:pt x="470" y="192"/>
                    </a:lnTo>
                    <a:lnTo>
                      <a:pt x="482" y="194"/>
                    </a:lnTo>
                    <a:lnTo>
                      <a:pt x="478" y="206"/>
                    </a:lnTo>
                    <a:lnTo>
                      <a:pt x="472" y="214"/>
                    </a:lnTo>
                    <a:lnTo>
                      <a:pt x="470" y="220"/>
                    </a:lnTo>
                    <a:lnTo>
                      <a:pt x="468" y="232"/>
                    </a:lnTo>
                    <a:lnTo>
                      <a:pt x="468" y="244"/>
                    </a:lnTo>
                    <a:lnTo>
                      <a:pt x="464" y="246"/>
                    </a:lnTo>
                    <a:lnTo>
                      <a:pt x="460" y="240"/>
                    </a:lnTo>
                    <a:lnTo>
                      <a:pt x="456" y="242"/>
                    </a:lnTo>
                    <a:lnTo>
                      <a:pt x="452" y="246"/>
                    </a:lnTo>
                    <a:lnTo>
                      <a:pt x="446" y="252"/>
                    </a:lnTo>
                    <a:lnTo>
                      <a:pt x="434" y="252"/>
                    </a:lnTo>
                    <a:lnTo>
                      <a:pt x="416" y="254"/>
                    </a:lnTo>
                    <a:lnTo>
                      <a:pt x="414" y="258"/>
                    </a:lnTo>
                    <a:lnTo>
                      <a:pt x="416" y="266"/>
                    </a:lnTo>
                    <a:lnTo>
                      <a:pt x="424" y="272"/>
                    </a:lnTo>
                    <a:lnTo>
                      <a:pt x="428" y="278"/>
                    </a:lnTo>
                    <a:lnTo>
                      <a:pt x="424" y="280"/>
                    </a:lnTo>
                    <a:lnTo>
                      <a:pt x="412" y="282"/>
                    </a:lnTo>
                    <a:lnTo>
                      <a:pt x="408" y="280"/>
                    </a:lnTo>
                    <a:lnTo>
                      <a:pt x="406" y="284"/>
                    </a:lnTo>
                    <a:lnTo>
                      <a:pt x="402" y="288"/>
                    </a:lnTo>
                    <a:lnTo>
                      <a:pt x="400" y="294"/>
                    </a:lnTo>
                    <a:lnTo>
                      <a:pt x="398" y="306"/>
                    </a:lnTo>
                    <a:lnTo>
                      <a:pt x="392" y="300"/>
                    </a:lnTo>
                    <a:lnTo>
                      <a:pt x="382" y="290"/>
                    </a:lnTo>
                    <a:lnTo>
                      <a:pt x="372" y="284"/>
                    </a:lnTo>
                    <a:lnTo>
                      <a:pt x="364" y="280"/>
                    </a:lnTo>
                    <a:lnTo>
                      <a:pt x="356" y="278"/>
                    </a:lnTo>
                    <a:lnTo>
                      <a:pt x="346" y="280"/>
                    </a:lnTo>
                    <a:lnTo>
                      <a:pt x="338" y="284"/>
                    </a:lnTo>
                    <a:lnTo>
                      <a:pt x="328" y="286"/>
                    </a:lnTo>
                    <a:lnTo>
                      <a:pt x="312" y="282"/>
                    </a:lnTo>
                    <a:lnTo>
                      <a:pt x="298" y="276"/>
                    </a:lnTo>
                    <a:lnTo>
                      <a:pt x="282" y="270"/>
                    </a:lnTo>
                    <a:lnTo>
                      <a:pt x="264" y="264"/>
                    </a:lnTo>
                    <a:lnTo>
                      <a:pt x="254" y="260"/>
                    </a:lnTo>
                    <a:lnTo>
                      <a:pt x="246" y="248"/>
                    </a:lnTo>
                    <a:lnTo>
                      <a:pt x="232" y="248"/>
                    </a:lnTo>
                    <a:lnTo>
                      <a:pt x="218" y="240"/>
                    </a:lnTo>
                    <a:lnTo>
                      <a:pt x="204" y="232"/>
                    </a:lnTo>
                    <a:lnTo>
                      <a:pt x="192" y="222"/>
                    </a:lnTo>
                    <a:lnTo>
                      <a:pt x="186" y="212"/>
                    </a:lnTo>
                    <a:lnTo>
                      <a:pt x="186" y="202"/>
                    </a:lnTo>
                    <a:lnTo>
                      <a:pt x="192" y="196"/>
                    </a:lnTo>
                    <a:lnTo>
                      <a:pt x="192" y="186"/>
                    </a:lnTo>
                    <a:lnTo>
                      <a:pt x="178" y="168"/>
                    </a:lnTo>
                    <a:lnTo>
                      <a:pt x="168" y="156"/>
                    </a:lnTo>
                    <a:lnTo>
                      <a:pt x="156" y="146"/>
                    </a:lnTo>
                    <a:lnTo>
                      <a:pt x="146" y="134"/>
                    </a:lnTo>
                    <a:lnTo>
                      <a:pt x="134" y="126"/>
                    </a:lnTo>
                    <a:lnTo>
                      <a:pt x="126" y="120"/>
                    </a:lnTo>
                    <a:lnTo>
                      <a:pt x="126" y="106"/>
                    </a:lnTo>
                    <a:lnTo>
                      <a:pt x="110" y="96"/>
                    </a:lnTo>
                    <a:lnTo>
                      <a:pt x="100" y="86"/>
                    </a:lnTo>
                    <a:lnTo>
                      <a:pt x="88" y="70"/>
                    </a:lnTo>
                    <a:lnTo>
                      <a:pt x="78" y="60"/>
                    </a:lnTo>
                    <a:lnTo>
                      <a:pt x="72" y="48"/>
                    </a:lnTo>
                    <a:lnTo>
                      <a:pt x="66" y="34"/>
                    </a:lnTo>
                    <a:lnTo>
                      <a:pt x="64" y="28"/>
                    </a:lnTo>
                    <a:lnTo>
                      <a:pt x="50" y="20"/>
                    </a:lnTo>
                    <a:lnTo>
                      <a:pt x="38" y="20"/>
                    </a:lnTo>
                    <a:lnTo>
                      <a:pt x="36" y="26"/>
                    </a:lnTo>
                    <a:lnTo>
                      <a:pt x="40" y="38"/>
                    </a:lnTo>
                    <a:lnTo>
                      <a:pt x="46" y="52"/>
                    </a:lnTo>
                    <a:lnTo>
                      <a:pt x="56" y="62"/>
                    </a:lnTo>
                    <a:lnTo>
                      <a:pt x="64" y="76"/>
                    </a:lnTo>
                    <a:lnTo>
                      <a:pt x="72" y="86"/>
                    </a:lnTo>
                    <a:lnTo>
                      <a:pt x="80" y="96"/>
                    </a:lnTo>
                    <a:lnTo>
                      <a:pt x="90" y="108"/>
                    </a:lnTo>
                    <a:lnTo>
                      <a:pt x="98" y="124"/>
                    </a:lnTo>
                    <a:lnTo>
                      <a:pt x="104" y="136"/>
                    </a:lnTo>
                    <a:lnTo>
                      <a:pt x="106" y="146"/>
                    </a:lnTo>
                    <a:lnTo>
                      <a:pt x="114" y="146"/>
                    </a:lnTo>
                    <a:lnTo>
                      <a:pt x="118" y="152"/>
                    </a:lnTo>
                    <a:lnTo>
                      <a:pt x="120" y="156"/>
                    </a:lnTo>
                    <a:lnTo>
                      <a:pt x="122" y="166"/>
                    </a:lnTo>
                    <a:lnTo>
                      <a:pt x="114" y="170"/>
                    </a:lnTo>
                    <a:lnTo>
                      <a:pt x="108" y="158"/>
                    </a:lnTo>
                    <a:lnTo>
                      <a:pt x="100" y="152"/>
                    </a:lnTo>
                    <a:lnTo>
                      <a:pt x="92" y="144"/>
                    </a:lnTo>
                    <a:lnTo>
                      <a:pt x="84" y="134"/>
                    </a:lnTo>
                    <a:lnTo>
                      <a:pt x="82" y="126"/>
                    </a:lnTo>
                    <a:lnTo>
                      <a:pt x="80" y="116"/>
                    </a:lnTo>
                    <a:lnTo>
                      <a:pt x="72" y="108"/>
                    </a:lnTo>
                    <a:lnTo>
                      <a:pt x="66" y="104"/>
                    </a:lnTo>
                    <a:lnTo>
                      <a:pt x="56" y="102"/>
                    </a:lnTo>
                    <a:lnTo>
                      <a:pt x="48" y="98"/>
                    </a:lnTo>
                    <a:lnTo>
                      <a:pt x="40" y="90"/>
                    </a:lnTo>
                    <a:lnTo>
                      <a:pt x="38" y="86"/>
                    </a:lnTo>
                    <a:lnTo>
                      <a:pt x="42" y="84"/>
                    </a:lnTo>
                    <a:lnTo>
                      <a:pt x="46" y="84"/>
                    </a:lnTo>
                    <a:lnTo>
                      <a:pt x="48" y="80"/>
                    </a:lnTo>
                    <a:lnTo>
                      <a:pt x="46" y="74"/>
                    </a:lnTo>
                    <a:lnTo>
                      <a:pt x="42" y="64"/>
                    </a:lnTo>
                    <a:lnTo>
                      <a:pt x="38" y="60"/>
                    </a:lnTo>
                    <a:lnTo>
                      <a:pt x="30" y="56"/>
                    </a:lnTo>
                    <a:lnTo>
                      <a:pt x="22" y="46"/>
                    </a:lnTo>
                    <a:lnTo>
                      <a:pt x="16" y="32"/>
                    </a:lnTo>
                    <a:lnTo>
                      <a:pt x="12" y="24"/>
                    </a:lnTo>
                    <a:lnTo>
                      <a:pt x="8" y="14"/>
                    </a:lnTo>
                    <a:lnTo>
                      <a:pt x="0" y="2"/>
                    </a:lnTo>
                    <a:close/>
                  </a:path>
                </a:pathLst>
              </a:custGeom>
              <a:grpFill/>
              <a:ln w="1270">
                <a:solidFill>
                  <a:schemeClr val="accent5">
                    <a:lumMod val="60000"/>
                    <a:lumOff val="40000"/>
                  </a:schemeClr>
                </a:solidFill>
                <a:prstDash val="solid"/>
                <a:round/>
                <a:headEnd/>
                <a:tailEnd/>
              </a:ln>
            </p:spPr>
            <p:txBody>
              <a:bodyPr lIns="65294" tIns="32647" rIns="65294" bIns="32647"/>
              <a:lstStyle/>
              <a:p>
                <a:endParaRPr lang="en-US" dirty="0">
                  <a:solidFill>
                    <a:schemeClr val="accent5">
                      <a:lumMod val="60000"/>
                      <a:lumOff val="40000"/>
                    </a:schemeClr>
                  </a:solidFill>
                </a:endParaRPr>
              </a:p>
            </p:txBody>
          </p:sp>
        </p:grpSp>
      </p:grpSp>
      <p:grpSp>
        <p:nvGrpSpPr>
          <p:cNvPr id="547" name="Ethiopia"/>
          <p:cNvGrpSpPr/>
          <p:nvPr/>
        </p:nvGrpSpPr>
        <p:grpSpPr>
          <a:xfrm>
            <a:off x="4130906" y="3211921"/>
            <a:ext cx="747826" cy="165876"/>
            <a:chOff x="3621848" y="3226487"/>
            <a:chExt cx="747826" cy="165876"/>
          </a:xfrm>
        </p:grpSpPr>
        <p:sp>
          <p:nvSpPr>
            <p:cNvPr id="548" name="Oval 547"/>
            <p:cNvSpPr/>
            <p:nvPr/>
          </p:nvSpPr>
          <p:spPr>
            <a:xfrm>
              <a:off x="3621848" y="3244575"/>
              <a:ext cx="119783" cy="11978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9" name="TextBox 548"/>
            <p:cNvSpPr txBox="1"/>
            <p:nvPr/>
          </p:nvSpPr>
          <p:spPr>
            <a:xfrm>
              <a:off x="3786789" y="3226487"/>
              <a:ext cx="582885" cy="165876"/>
            </a:xfrm>
            <a:prstGeom prst="rect">
              <a:avLst/>
            </a:prstGeom>
            <a:noFill/>
          </p:spPr>
          <p:txBody>
            <a:bodyPr wrap="square" lIns="0" tIns="0" rIns="0" bIns="0" rtlCol="0">
              <a:noAutofit/>
            </a:bodyPr>
            <a:lstStyle/>
            <a:p>
              <a:r>
                <a:rPr lang="en-US" sz="1000" dirty="0" smtClean="0">
                  <a:solidFill>
                    <a:schemeClr val="accent6"/>
                  </a:solidFill>
                  <a:latin typeface="Arial" pitchFamily="34" charset="0"/>
                  <a:cs typeface="Arial" pitchFamily="34" charset="0"/>
                </a:rPr>
                <a:t>Ethiopia</a:t>
              </a:r>
            </a:p>
          </p:txBody>
        </p:sp>
      </p:grpSp>
      <p:grpSp>
        <p:nvGrpSpPr>
          <p:cNvPr id="550" name="London"/>
          <p:cNvGrpSpPr/>
          <p:nvPr/>
        </p:nvGrpSpPr>
        <p:grpSpPr>
          <a:xfrm>
            <a:off x="1760726" y="2261501"/>
            <a:ext cx="1716756" cy="220815"/>
            <a:chOff x="2397662" y="2106100"/>
            <a:chExt cx="1938740" cy="249368"/>
          </a:xfrm>
        </p:grpSpPr>
        <p:sp>
          <p:nvSpPr>
            <p:cNvPr id="551" name="Oval 550"/>
            <p:cNvSpPr/>
            <p:nvPr/>
          </p:nvSpPr>
          <p:spPr>
            <a:xfrm>
              <a:off x="4201130" y="2220196"/>
              <a:ext cx="135272" cy="135272"/>
            </a:xfrm>
            <a:prstGeom prst="ellipse">
              <a:avLst/>
            </a:prstGeom>
            <a:solidFill>
              <a:srgbClr val="9B2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2" name="TextBox 551"/>
            <p:cNvSpPr txBox="1"/>
            <p:nvPr/>
          </p:nvSpPr>
          <p:spPr>
            <a:xfrm>
              <a:off x="2397662" y="2106100"/>
              <a:ext cx="1741374" cy="179289"/>
            </a:xfrm>
            <a:prstGeom prst="rect">
              <a:avLst/>
            </a:prstGeom>
            <a:noFill/>
          </p:spPr>
          <p:txBody>
            <a:bodyPr wrap="square" lIns="0" tIns="0" rIns="0" bIns="0" rtlCol="0">
              <a:noAutofit/>
            </a:bodyPr>
            <a:lstStyle/>
            <a:p>
              <a:pPr algn="r"/>
              <a:r>
                <a:rPr lang="en-US" sz="1000" dirty="0" smtClean="0">
                  <a:solidFill>
                    <a:schemeClr val="accent6"/>
                  </a:solidFill>
                  <a:latin typeface="Arial" pitchFamily="34" charset="0"/>
                  <a:cs typeface="Arial" pitchFamily="34" charset="0"/>
                </a:rPr>
                <a:t>Europe and </a:t>
              </a:r>
            </a:p>
            <a:p>
              <a:pPr algn="r"/>
              <a:r>
                <a:rPr lang="en-US" sz="1000" dirty="0" smtClean="0">
                  <a:solidFill>
                    <a:schemeClr val="accent6"/>
                  </a:solidFill>
                  <a:latin typeface="Arial" pitchFamily="34" charset="0"/>
                  <a:cs typeface="Arial" pitchFamily="34" charset="0"/>
                </a:rPr>
                <a:t>Middle East Office</a:t>
              </a:r>
            </a:p>
          </p:txBody>
        </p:sp>
      </p:grpSp>
      <p:grpSp>
        <p:nvGrpSpPr>
          <p:cNvPr id="553" name="Beijing"/>
          <p:cNvGrpSpPr/>
          <p:nvPr/>
        </p:nvGrpSpPr>
        <p:grpSpPr>
          <a:xfrm>
            <a:off x="4750265" y="2613946"/>
            <a:ext cx="811862" cy="153039"/>
            <a:chOff x="5769534" y="2504118"/>
            <a:chExt cx="916841" cy="172828"/>
          </a:xfrm>
        </p:grpSpPr>
        <p:sp>
          <p:nvSpPr>
            <p:cNvPr id="554" name="Oval 553"/>
            <p:cNvSpPr/>
            <p:nvPr/>
          </p:nvSpPr>
          <p:spPr>
            <a:xfrm>
              <a:off x="6551103" y="2521989"/>
              <a:ext cx="135272" cy="135272"/>
            </a:xfrm>
            <a:prstGeom prst="ellipse">
              <a:avLst/>
            </a:prstGeom>
            <a:solidFill>
              <a:srgbClr val="9B2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5" name="TextBox 554"/>
            <p:cNvSpPr txBox="1"/>
            <p:nvPr/>
          </p:nvSpPr>
          <p:spPr>
            <a:xfrm>
              <a:off x="5769534" y="2504118"/>
              <a:ext cx="736481" cy="172828"/>
            </a:xfrm>
            <a:prstGeom prst="rect">
              <a:avLst/>
            </a:prstGeom>
            <a:noFill/>
          </p:spPr>
          <p:txBody>
            <a:bodyPr wrap="square" lIns="0" tIns="0" rIns="0" bIns="0" rtlCol="0">
              <a:noAutofit/>
            </a:bodyPr>
            <a:lstStyle/>
            <a:p>
              <a:pPr algn="r"/>
              <a:r>
                <a:rPr lang="en-US" sz="1000" dirty="0" smtClean="0">
                  <a:solidFill>
                    <a:schemeClr val="accent6"/>
                  </a:solidFill>
                  <a:latin typeface="Arial" pitchFamily="34" charset="0"/>
                  <a:cs typeface="Arial" pitchFamily="34" charset="0"/>
                </a:rPr>
                <a:t>China</a:t>
              </a:r>
            </a:p>
          </p:txBody>
        </p:sp>
      </p:grpSp>
      <p:grpSp>
        <p:nvGrpSpPr>
          <p:cNvPr id="556" name="DC"/>
          <p:cNvGrpSpPr/>
          <p:nvPr/>
        </p:nvGrpSpPr>
        <p:grpSpPr>
          <a:xfrm>
            <a:off x="2014219" y="2699070"/>
            <a:ext cx="1221897" cy="162276"/>
            <a:chOff x="2679700" y="2600243"/>
            <a:chExt cx="1379895" cy="183259"/>
          </a:xfrm>
        </p:grpSpPr>
        <p:sp>
          <p:nvSpPr>
            <p:cNvPr id="557" name="Oval 556"/>
            <p:cNvSpPr/>
            <p:nvPr/>
          </p:nvSpPr>
          <p:spPr>
            <a:xfrm>
              <a:off x="2679700" y="2608923"/>
              <a:ext cx="135272" cy="135272"/>
            </a:xfrm>
            <a:prstGeom prst="ellipse">
              <a:avLst/>
            </a:prstGeom>
            <a:solidFill>
              <a:srgbClr val="9B2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8" name="TextBox 557"/>
            <p:cNvSpPr txBox="1"/>
            <p:nvPr/>
          </p:nvSpPr>
          <p:spPr>
            <a:xfrm>
              <a:off x="2863030" y="2600243"/>
              <a:ext cx="1196565" cy="183259"/>
            </a:xfrm>
            <a:prstGeom prst="rect">
              <a:avLst/>
            </a:prstGeom>
            <a:noFill/>
          </p:spPr>
          <p:txBody>
            <a:bodyPr wrap="square" lIns="0" tIns="0" rIns="0" bIns="0" rtlCol="0">
              <a:noAutofit/>
            </a:bodyPr>
            <a:lstStyle/>
            <a:p>
              <a:r>
                <a:rPr lang="en-US" sz="1000" dirty="0" smtClean="0">
                  <a:solidFill>
                    <a:schemeClr val="accent6"/>
                  </a:solidFill>
                  <a:latin typeface="Arial" pitchFamily="34" charset="0"/>
                  <a:cs typeface="Arial" pitchFamily="34" charset="0"/>
                </a:rPr>
                <a:t>Washington, D.C.</a:t>
              </a:r>
            </a:p>
          </p:txBody>
        </p:sp>
      </p:grpSp>
      <p:grpSp>
        <p:nvGrpSpPr>
          <p:cNvPr id="559" name="New Delhi"/>
          <p:cNvGrpSpPr/>
          <p:nvPr/>
        </p:nvGrpSpPr>
        <p:grpSpPr>
          <a:xfrm>
            <a:off x="4747936" y="2855083"/>
            <a:ext cx="804571" cy="153039"/>
            <a:chOff x="5766901" y="2776435"/>
            <a:chExt cx="908606" cy="172828"/>
          </a:xfrm>
        </p:grpSpPr>
        <p:sp>
          <p:nvSpPr>
            <p:cNvPr id="560" name="Oval 559"/>
            <p:cNvSpPr/>
            <p:nvPr/>
          </p:nvSpPr>
          <p:spPr>
            <a:xfrm>
              <a:off x="5766901" y="2786787"/>
              <a:ext cx="135272" cy="135272"/>
            </a:xfrm>
            <a:prstGeom prst="ellipse">
              <a:avLst/>
            </a:prstGeom>
            <a:solidFill>
              <a:srgbClr val="9B2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1" name="TextBox 560"/>
            <p:cNvSpPr txBox="1"/>
            <p:nvPr/>
          </p:nvSpPr>
          <p:spPr>
            <a:xfrm>
              <a:off x="5939027" y="2776435"/>
              <a:ext cx="736480" cy="172828"/>
            </a:xfrm>
            <a:prstGeom prst="rect">
              <a:avLst/>
            </a:prstGeom>
            <a:noFill/>
          </p:spPr>
          <p:txBody>
            <a:bodyPr wrap="square" lIns="0" tIns="0" rIns="0" bIns="0" rtlCol="0">
              <a:noAutofit/>
            </a:bodyPr>
            <a:lstStyle/>
            <a:p>
              <a:r>
                <a:rPr lang="en-US" sz="1000" dirty="0" smtClean="0">
                  <a:solidFill>
                    <a:schemeClr val="accent6"/>
                  </a:solidFill>
                  <a:latin typeface="Arial" pitchFamily="34" charset="0"/>
                  <a:cs typeface="Arial" pitchFamily="34" charset="0"/>
                </a:rPr>
                <a:t>India</a:t>
              </a:r>
            </a:p>
          </p:txBody>
        </p:sp>
      </p:grpSp>
      <p:grpSp>
        <p:nvGrpSpPr>
          <p:cNvPr id="562" name="Nigeria"/>
          <p:cNvGrpSpPr/>
          <p:nvPr/>
        </p:nvGrpSpPr>
        <p:grpSpPr>
          <a:xfrm>
            <a:off x="2864040" y="3226316"/>
            <a:ext cx="812503" cy="153039"/>
            <a:chOff x="2929128" y="3226487"/>
            <a:chExt cx="812503" cy="153039"/>
          </a:xfrm>
        </p:grpSpPr>
        <p:sp>
          <p:nvSpPr>
            <p:cNvPr id="563" name="Oval 562"/>
            <p:cNvSpPr/>
            <p:nvPr/>
          </p:nvSpPr>
          <p:spPr>
            <a:xfrm>
              <a:off x="3621848" y="3244575"/>
              <a:ext cx="119783" cy="11978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4" name="TextBox 563"/>
            <p:cNvSpPr txBox="1"/>
            <p:nvPr/>
          </p:nvSpPr>
          <p:spPr>
            <a:xfrm>
              <a:off x="2929128" y="3226487"/>
              <a:ext cx="652154" cy="153039"/>
            </a:xfrm>
            <a:prstGeom prst="rect">
              <a:avLst/>
            </a:prstGeom>
            <a:noFill/>
          </p:spPr>
          <p:txBody>
            <a:bodyPr wrap="square" lIns="0" tIns="0" rIns="0" bIns="0" rtlCol="0">
              <a:noAutofit/>
            </a:bodyPr>
            <a:lstStyle/>
            <a:p>
              <a:pPr algn="r"/>
              <a:r>
                <a:rPr lang="en-US" sz="1000" dirty="0" smtClean="0">
                  <a:solidFill>
                    <a:schemeClr val="accent6"/>
                  </a:solidFill>
                  <a:latin typeface="Arial" pitchFamily="34" charset="0"/>
                  <a:cs typeface="Arial" pitchFamily="34" charset="0"/>
                </a:rPr>
                <a:t>Nigeria</a:t>
              </a:r>
            </a:p>
          </p:txBody>
        </p:sp>
      </p:grpSp>
      <p:grpSp>
        <p:nvGrpSpPr>
          <p:cNvPr id="565" name="S Africa"/>
          <p:cNvGrpSpPr/>
          <p:nvPr/>
        </p:nvGrpSpPr>
        <p:grpSpPr>
          <a:xfrm>
            <a:off x="3801110" y="3896361"/>
            <a:ext cx="960691" cy="165876"/>
            <a:chOff x="3621848" y="3226487"/>
            <a:chExt cx="960691" cy="165876"/>
          </a:xfrm>
        </p:grpSpPr>
        <p:sp>
          <p:nvSpPr>
            <p:cNvPr id="566" name="Oval 565"/>
            <p:cNvSpPr/>
            <p:nvPr/>
          </p:nvSpPr>
          <p:spPr>
            <a:xfrm>
              <a:off x="3621848" y="3244575"/>
              <a:ext cx="119783" cy="11978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7" name="TextBox 566"/>
            <p:cNvSpPr txBox="1"/>
            <p:nvPr/>
          </p:nvSpPr>
          <p:spPr>
            <a:xfrm>
              <a:off x="3786789" y="3226487"/>
              <a:ext cx="795750" cy="165876"/>
            </a:xfrm>
            <a:prstGeom prst="rect">
              <a:avLst/>
            </a:prstGeom>
            <a:noFill/>
          </p:spPr>
          <p:txBody>
            <a:bodyPr wrap="square" lIns="0" tIns="0" rIns="0" bIns="0" rtlCol="0">
              <a:noAutofit/>
            </a:bodyPr>
            <a:lstStyle/>
            <a:p>
              <a:r>
                <a:rPr lang="en-US" sz="1000" dirty="0" smtClean="0">
                  <a:solidFill>
                    <a:schemeClr val="accent6"/>
                  </a:solidFill>
                  <a:latin typeface="Arial" pitchFamily="34" charset="0"/>
                  <a:cs typeface="Arial" pitchFamily="34" charset="0"/>
                </a:rPr>
                <a:t>South Africa</a:t>
              </a:r>
            </a:p>
          </p:txBody>
        </p:sp>
      </p:grpSp>
      <p:grpSp>
        <p:nvGrpSpPr>
          <p:cNvPr id="568" name="Seattle HQ"/>
          <p:cNvGrpSpPr/>
          <p:nvPr/>
        </p:nvGrpSpPr>
        <p:grpSpPr>
          <a:xfrm>
            <a:off x="579647" y="2519132"/>
            <a:ext cx="811863" cy="153039"/>
            <a:chOff x="644735" y="2519303"/>
            <a:chExt cx="811863" cy="153039"/>
          </a:xfrm>
        </p:grpSpPr>
        <p:grpSp>
          <p:nvGrpSpPr>
            <p:cNvPr id="569" name="SEA"/>
            <p:cNvGrpSpPr/>
            <p:nvPr/>
          </p:nvGrpSpPr>
          <p:grpSpPr>
            <a:xfrm>
              <a:off x="644735" y="2519303"/>
              <a:ext cx="811863" cy="153039"/>
              <a:chOff x="1059630" y="2397044"/>
              <a:chExt cx="916842" cy="172828"/>
            </a:xfrm>
          </p:grpSpPr>
          <p:sp>
            <p:nvSpPr>
              <p:cNvPr id="571" name="Oval 570"/>
              <p:cNvSpPr/>
              <p:nvPr/>
            </p:nvSpPr>
            <p:spPr>
              <a:xfrm>
                <a:off x="1841200" y="2412073"/>
                <a:ext cx="135272" cy="135272"/>
              </a:xfrm>
              <a:prstGeom prst="ellipse">
                <a:avLst/>
              </a:prstGeom>
              <a:solidFill>
                <a:srgbClr val="9B2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2" name="TextBox 571"/>
              <p:cNvSpPr txBox="1"/>
              <p:nvPr/>
            </p:nvSpPr>
            <p:spPr>
              <a:xfrm>
                <a:off x="1059630" y="2397044"/>
                <a:ext cx="736480" cy="172828"/>
              </a:xfrm>
              <a:prstGeom prst="rect">
                <a:avLst/>
              </a:prstGeom>
              <a:noFill/>
            </p:spPr>
            <p:txBody>
              <a:bodyPr wrap="square" lIns="0" tIns="0" rIns="0" bIns="0" rtlCol="0">
                <a:noAutofit/>
              </a:bodyPr>
              <a:lstStyle/>
              <a:p>
                <a:pPr algn="r"/>
                <a:r>
                  <a:rPr lang="en-US" sz="1000" dirty="0" smtClean="0">
                    <a:solidFill>
                      <a:schemeClr val="accent6"/>
                    </a:solidFill>
                    <a:latin typeface="Arial" pitchFamily="34" charset="0"/>
                    <a:cs typeface="Arial" pitchFamily="34" charset="0"/>
                  </a:rPr>
                  <a:t>Seattle</a:t>
                </a:r>
              </a:p>
            </p:txBody>
          </p:sp>
        </p:grpSp>
        <p:sp>
          <p:nvSpPr>
            <p:cNvPr id="570" name="5-Point Star 569"/>
            <p:cNvSpPr/>
            <p:nvPr/>
          </p:nvSpPr>
          <p:spPr>
            <a:xfrm>
              <a:off x="1352192" y="2543328"/>
              <a:ext cx="91440" cy="9144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grpSp>
    </p:spTree>
    <p:extLst>
      <p:ext uri="{BB962C8B-B14F-4D97-AF65-F5344CB8AC3E}">
        <p14:creationId xmlns:p14="http://schemas.microsoft.com/office/powerpoint/2010/main" val="336680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4" name="Slide Number Placeholder 3"/>
          <p:cNvSpPr>
            <a:spLocks noGrp="1"/>
          </p:cNvSpPr>
          <p:nvPr>
            <p:ph type="sldNum" sz="quarter" idx="15"/>
          </p:nvPr>
        </p:nvSpPr>
        <p:spPr/>
        <p:txBody>
          <a:bodyPr/>
          <a:lstStyle/>
          <a:p>
            <a:fld id="{D3F7C509-FEEF-45D3-B896-7C07814C0C13}" type="slidenum">
              <a:rPr lang="en-US" smtClean="0">
                <a:solidFill>
                  <a:srgbClr val="000000"/>
                </a:solidFill>
              </a:rPr>
              <a:pPr/>
              <a:t>4</a:t>
            </a:fld>
            <a:endParaRPr lang="en-US" dirty="0">
              <a:solidFill>
                <a:srgbClr val="000000"/>
              </a:solidFill>
            </a:endParaRPr>
          </a:p>
        </p:txBody>
      </p:sp>
      <p:sp>
        <p:nvSpPr>
          <p:cNvPr id="2" name="Title 1"/>
          <p:cNvSpPr>
            <a:spLocks noGrp="1"/>
          </p:cNvSpPr>
          <p:nvPr>
            <p:ph type="title"/>
          </p:nvPr>
        </p:nvSpPr>
        <p:spPr/>
        <p:txBody>
          <a:bodyPr/>
          <a:lstStyle/>
          <a:p>
            <a:r>
              <a:rPr lang="en-US" dirty="0" smtClean="0"/>
              <a:t>What we do</a:t>
            </a:r>
            <a:endParaRPr lang="en-US" dirty="0"/>
          </a:p>
        </p:txBody>
      </p:sp>
      <p:grpSp>
        <p:nvGrpSpPr>
          <p:cNvPr id="23" name="Group 22"/>
          <p:cNvGrpSpPr/>
          <p:nvPr/>
        </p:nvGrpSpPr>
        <p:grpSpPr>
          <a:xfrm>
            <a:off x="442487" y="1070440"/>
            <a:ext cx="2322092" cy="1676401"/>
            <a:chOff x="3405821" y="516466"/>
            <a:chExt cx="2322092" cy="1676401"/>
          </a:xfrm>
        </p:grpSpPr>
        <p:pic>
          <p:nvPicPr>
            <p:cNvPr id="24" name="Picture 23"/>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406029" y="809454"/>
              <a:ext cx="2321526" cy="1383413"/>
            </a:xfrm>
            <a:prstGeom prst="rect">
              <a:avLst/>
            </a:prstGeom>
          </p:spPr>
        </p:pic>
        <p:sp>
          <p:nvSpPr>
            <p:cNvPr id="25" name="Rectangle 24"/>
            <p:cNvSpPr/>
            <p:nvPr/>
          </p:nvSpPr>
          <p:spPr>
            <a:xfrm>
              <a:off x="3405821" y="516466"/>
              <a:ext cx="2322092" cy="30649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latin typeface="Arial"/>
                  <a:cs typeface="Arial"/>
                </a:rPr>
                <a:t>GLOBAL HEALTH</a:t>
              </a:r>
              <a:endParaRPr lang="en-US" sz="1100" b="1" dirty="0">
                <a:latin typeface="Arial"/>
                <a:cs typeface="Arial"/>
              </a:endParaRPr>
            </a:p>
          </p:txBody>
        </p:sp>
      </p:grpSp>
      <p:grpSp>
        <p:nvGrpSpPr>
          <p:cNvPr id="26" name="Group 25"/>
          <p:cNvGrpSpPr/>
          <p:nvPr/>
        </p:nvGrpSpPr>
        <p:grpSpPr>
          <a:xfrm>
            <a:off x="3402988" y="1070439"/>
            <a:ext cx="2322523" cy="1676403"/>
            <a:chOff x="6324283" y="507998"/>
            <a:chExt cx="2322523" cy="1676403"/>
          </a:xfrm>
        </p:grpSpPr>
        <p:pic>
          <p:nvPicPr>
            <p:cNvPr id="27" name="Picture 26"/>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6326911" y="804333"/>
              <a:ext cx="2319895" cy="1380068"/>
            </a:xfrm>
            <a:prstGeom prst="rect">
              <a:avLst/>
            </a:prstGeom>
          </p:spPr>
        </p:pic>
        <p:sp>
          <p:nvSpPr>
            <p:cNvPr id="29" name="Rectangle 28"/>
            <p:cNvSpPr/>
            <p:nvPr/>
          </p:nvSpPr>
          <p:spPr>
            <a:xfrm>
              <a:off x="6324283" y="507998"/>
              <a:ext cx="2322092" cy="30649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latin typeface="Arial"/>
                  <a:cs typeface="Arial"/>
                </a:rPr>
                <a:t>GLOBAL DEVELOPMENT</a:t>
              </a:r>
              <a:endParaRPr lang="en-US" sz="1100" b="1" dirty="0">
                <a:latin typeface="Arial"/>
                <a:cs typeface="Arial"/>
              </a:endParaRPr>
            </a:p>
          </p:txBody>
        </p:sp>
      </p:grpSp>
      <p:grpSp>
        <p:nvGrpSpPr>
          <p:cNvPr id="30" name="Group 29"/>
          <p:cNvGrpSpPr/>
          <p:nvPr/>
        </p:nvGrpSpPr>
        <p:grpSpPr>
          <a:xfrm>
            <a:off x="6347278" y="1070438"/>
            <a:ext cx="2324500" cy="1676403"/>
            <a:chOff x="446012" y="2734730"/>
            <a:chExt cx="2324500" cy="1676403"/>
          </a:xfrm>
        </p:grpSpPr>
        <p:pic>
          <p:nvPicPr>
            <p:cNvPr id="31" name="Picture 30"/>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448662" y="3014190"/>
              <a:ext cx="2321850" cy="1396943"/>
            </a:xfrm>
            <a:prstGeom prst="rect">
              <a:avLst/>
            </a:prstGeom>
          </p:spPr>
        </p:pic>
        <p:sp>
          <p:nvSpPr>
            <p:cNvPr id="32" name="Rectangle 31"/>
            <p:cNvSpPr/>
            <p:nvPr/>
          </p:nvSpPr>
          <p:spPr>
            <a:xfrm>
              <a:off x="446012" y="2734730"/>
              <a:ext cx="2322093" cy="29183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latin typeface="Arial"/>
                  <a:cs typeface="Arial"/>
                </a:rPr>
                <a:t>UNITED STATES PROGRAM</a:t>
              </a:r>
              <a:endParaRPr lang="en-US" sz="1100" b="1" dirty="0">
                <a:latin typeface="Arial"/>
                <a:cs typeface="Arial"/>
              </a:endParaRPr>
            </a:p>
          </p:txBody>
        </p:sp>
      </p:grpSp>
      <p:grpSp>
        <p:nvGrpSpPr>
          <p:cNvPr id="33" name="Group 32"/>
          <p:cNvGrpSpPr/>
          <p:nvPr/>
        </p:nvGrpSpPr>
        <p:grpSpPr>
          <a:xfrm>
            <a:off x="1993964" y="3001961"/>
            <a:ext cx="2323160" cy="1676402"/>
            <a:chOff x="3406308" y="2734732"/>
            <a:chExt cx="2323160" cy="1676402"/>
          </a:xfrm>
        </p:grpSpPr>
        <p:pic>
          <p:nvPicPr>
            <p:cNvPr id="34" name="Picture 33"/>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3406308" y="3016330"/>
              <a:ext cx="2323160" cy="1394804"/>
            </a:xfrm>
            <a:prstGeom prst="rect">
              <a:avLst/>
            </a:prstGeom>
          </p:spPr>
        </p:pic>
        <p:sp>
          <p:nvSpPr>
            <p:cNvPr id="35" name="Rectangle 34"/>
            <p:cNvSpPr/>
            <p:nvPr/>
          </p:nvSpPr>
          <p:spPr>
            <a:xfrm>
              <a:off x="3406630" y="2734732"/>
              <a:ext cx="2322093" cy="29183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latin typeface="Arial"/>
                  <a:cs typeface="Arial"/>
                </a:rPr>
                <a:t>GLOBAL POLICY &amp; ADVOCACY</a:t>
              </a:r>
              <a:endParaRPr lang="en-US" sz="1100" b="1" dirty="0">
                <a:latin typeface="Arial"/>
                <a:cs typeface="Arial"/>
              </a:endParaRPr>
            </a:p>
          </p:txBody>
        </p:sp>
      </p:grpSp>
      <p:grpSp>
        <p:nvGrpSpPr>
          <p:cNvPr id="36" name="Group 35"/>
          <p:cNvGrpSpPr/>
          <p:nvPr/>
        </p:nvGrpSpPr>
        <p:grpSpPr>
          <a:xfrm>
            <a:off x="4827266" y="3001961"/>
            <a:ext cx="2326009" cy="1826628"/>
            <a:chOff x="6324279" y="2734732"/>
            <a:chExt cx="2326009" cy="1826628"/>
          </a:xfrm>
        </p:grpSpPr>
        <p:pic>
          <p:nvPicPr>
            <p:cNvPr id="41" name="Picture 40"/>
            <p:cNvPicPr>
              <a:picLocks noChangeAspect="1"/>
            </p:cNvPicPr>
            <p:nvPr/>
          </p:nvPicPr>
          <p:blipFill rotWithShape="1">
            <a:blip r:embed="rId7" cstate="screen">
              <a:extLst>
                <a:ext uri="{28A0092B-C50C-407E-A947-70E740481C1C}">
                  <a14:useLocalDpi xmlns:a14="http://schemas.microsoft.com/office/drawing/2010/main" val="0"/>
                </a:ext>
              </a:extLst>
            </a:blip>
            <a:srcRect b="-10796"/>
            <a:stretch/>
          </p:blipFill>
          <p:spPr>
            <a:xfrm>
              <a:off x="6324279" y="3019593"/>
              <a:ext cx="2326009" cy="1541767"/>
            </a:xfrm>
            <a:prstGeom prst="rect">
              <a:avLst/>
            </a:prstGeom>
          </p:spPr>
        </p:pic>
        <p:sp>
          <p:nvSpPr>
            <p:cNvPr id="42" name="Rectangle 41"/>
            <p:cNvSpPr/>
            <p:nvPr/>
          </p:nvSpPr>
          <p:spPr>
            <a:xfrm>
              <a:off x="6324283" y="2734732"/>
              <a:ext cx="2322092" cy="29183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latin typeface="Arial"/>
                  <a:cs typeface="Arial"/>
                </a:rPr>
                <a:t>COMMUNICATIONS</a:t>
              </a:r>
              <a:endParaRPr lang="en-US" sz="1100" b="1" dirty="0">
                <a:latin typeface="Arial"/>
                <a:cs typeface="Arial"/>
              </a:endParaRPr>
            </a:p>
          </p:txBody>
        </p:sp>
      </p:grpSp>
    </p:spTree>
    <p:extLst>
      <p:ext uri="{BB962C8B-B14F-4D97-AF65-F5344CB8AC3E}">
        <p14:creationId xmlns:p14="http://schemas.microsoft.com/office/powerpoint/2010/main" val="337354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2930" y="2945153"/>
            <a:ext cx="2187828" cy="201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
          <p:cNvSpPr>
            <a:spLocks noGrp="1"/>
          </p:cNvSpPr>
          <p:nvPr>
            <p:ph type="pic" sz="quarter" idx="14"/>
          </p:nvPr>
        </p:nvSpPr>
        <p:spPr>
          <a:xfrm>
            <a:off x="3656013" y="0"/>
            <a:ext cx="5487987" cy="5143500"/>
          </a:xfrm>
        </p:spPr>
      </p:sp>
      <p:sp>
        <p:nvSpPr>
          <p:cNvPr id="12" name="Text Placeholder 11"/>
          <p:cNvSpPr>
            <a:spLocks noGrp="1"/>
          </p:cNvSpPr>
          <p:nvPr>
            <p:ph type="body" sz="quarter" idx="15"/>
          </p:nvPr>
        </p:nvSpPr>
        <p:spPr/>
        <p:txBody>
          <a:bodyPr/>
          <a:lstStyle/>
          <a:p>
            <a:r>
              <a:rPr lang="en-US" dirty="0"/>
              <a:t>GLOBAL DEVELOPMENT</a:t>
            </a:r>
          </a:p>
          <a:p>
            <a:pPr lvl="1"/>
            <a:r>
              <a:rPr lang="en-US" dirty="0"/>
              <a:t>Delivering health and development solutions that help people lift themselves out of poverty.</a:t>
            </a:r>
          </a:p>
          <a:p>
            <a:pPr lvl="2"/>
            <a:r>
              <a:rPr lang="en-US" dirty="0" smtClean="0"/>
              <a:t>Programs:</a:t>
            </a:r>
            <a:endParaRPr lang="en-US" dirty="0"/>
          </a:p>
          <a:p>
            <a:pPr lvl="3"/>
            <a:r>
              <a:rPr lang="en-US" dirty="0"/>
              <a:t>Agricultural Development</a:t>
            </a:r>
          </a:p>
          <a:p>
            <a:pPr lvl="3"/>
            <a:r>
              <a:rPr lang="en-US" dirty="0" smtClean="0"/>
              <a:t>Emergency Response</a:t>
            </a:r>
          </a:p>
          <a:p>
            <a:pPr lvl="3"/>
            <a:r>
              <a:rPr lang="en-US" dirty="0" smtClean="0"/>
              <a:t>Family </a:t>
            </a:r>
            <a:r>
              <a:rPr lang="en-US" dirty="0"/>
              <a:t>Planning</a:t>
            </a:r>
          </a:p>
          <a:p>
            <a:pPr lvl="3"/>
            <a:r>
              <a:rPr lang="en-US" dirty="0">
                <a:solidFill>
                  <a:srgbClr val="EFEDEE"/>
                </a:solidFill>
              </a:rPr>
              <a:t>Financial Services for the Poor</a:t>
            </a:r>
          </a:p>
          <a:p>
            <a:pPr lvl="3"/>
            <a:r>
              <a:rPr lang="en-US" dirty="0"/>
              <a:t>Global </a:t>
            </a:r>
            <a:r>
              <a:rPr lang="en-US" dirty="0" smtClean="0"/>
              <a:t>Libraries</a:t>
            </a:r>
          </a:p>
          <a:p>
            <a:pPr lvl="3"/>
            <a:r>
              <a:rPr lang="en-US" dirty="0"/>
              <a:t>Maternal, Neonatal &amp; Child Health</a:t>
            </a:r>
          </a:p>
          <a:p>
            <a:pPr lvl="3"/>
            <a:r>
              <a:rPr lang="en-US" dirty="0"/>
              <a:t>Nutrition</a:t>
            </a:r>
          </a:p>
          <a:p>
            <a:pPr lvl="3"/>
            <a:r>
              <a:rPr lang="en-US" dirty="0" smtClean="0"/>
              <a:t>Polio</a:t>
            </a:r>
            <a:endParaRPr lang="en-US" dirty="0"/>
          </a:p>
          <a:p>
            <a:pPr lvl="3"/>
            <a:r>
              <a:rPr lang="en-US" dirty="0"/>
              <a:t>Water, Sanitation &amp; Hygiene</a:t>
            </a:r>
          </a:p>
          <a:p>
            <a:pPr lvl="3"/>
            <a:endParaRPr lang="en-US" dirty="0"/>
          </a:p>
        </p:txBody>
      </p:sp>
      <p:pic>
        <p:nvPicPr>
          <p:cNvPr id="13" name="Content Placeholder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226" y="0"/>
            <a:ext cx="5484774" cy="5143500"/>
          </a:xfrm>
          <a:prstGeom prst="rect">
            <a:avLst/>
          </a:prstGeom>
        </p:spPr>
      </p:pic>
    </p:spTree>
    <p:extLst>
      <p:ext uri="{BB962C8B-B14F-4D97-AF65-F5344CB8AC3E}">
        <p14:creationId xmlns:p14="http://schemas.microsoft.com/office/powerpoint/2010/main" val="119003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a:solidFill>
            <a:schemeClr val="bg2"/>
          </a:solidFill>
        </p:spPr>
      </p:sp>
      <p:pic>
        <p:nvPicPr>
          <p:cNvPr id="8" name="Picture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50" y="0"/>
            <a:ext cx="8057702" cy="5143500"/>
          </a:xfrm>
          <a:prstGeom prst="rect">
            <a:avLst/>
          </a:prstGeom>
        </p:spPr>
      </p:pic>
      <p:grpSp>
        <p:nvGrpSpPr>
          <p:cNvPr id="9" name="Group 8"/>
          <p:cNvGrpSpPr/>
          <p:nvPr/>
        </p:nvGrpSpPr>
        <p:grpSpPr>
          <a:xfrm>
            <a:off x="0" y="217559"/>
            <a:ext cx="3524250" cy="4309562"/>
            <a:chOff x="342866" y="1656727"/>
            <a:chExt cx="3292475" cy="2608333"/>
          </a:xfrm>
          <a:solidFill>
            <a:schemeClr val="tx1"/>
          </a:solidFill>
        </p:grpSpPr>
        <p:sp>
          <p:nvSpPr>
            <p:cNvPr id="10" name="Rectangle 9"/>
            <p:cNvSpPr/>
            <p:nvPr/>
          </p:nvSpPr>
          <p:spPr>
            <a:xfrm>
              <a:off x="342866" y="1656727"/>
              <a:ext cx="3292475" cy="2608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342866" y="1656727"/>
              <a:ext cx="3292475" cy="2608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320647" y="1137588"/>
            <a:ext cx="2950276" cy="3215630"/>
          </a:xfrm>
          <a:prstGeom prst="rect">
            <a:avLst/>
          </a:prstGeom>
          <a:noFill/>
        </p:spPr>
        <p:txBody>
          <a:bodyPr wrap="square" lIns="0" tIns="0" rIns="0" bIns="0" rtlCol="0">
            <a:noAutofit/>
          </a:bodyPr>
          <a:lstStyle/>
          <a:p>
            <a:r>
              <a:rPr lang="en-US" sz="1100" b="1" spc="100" dirty="0" smtClean="0">
                <a:solidFill>
                  <a:schemeClr val="bg1"/>
                </a:solidFill>
                <a:latin typeface="Arial" panose="020B0604020202020204" pitchFamily="34" charset="0"/>
                <a:cs typeface="Arial" panose="020B0604020202020204" pitchFamily="34" charset="0"/>
              </a:rPr>
              <a:t>Our </a:t>
            </a:r>
            <a:r>
              <a:rPr lang="en-US" sz="1100" b="1" spc="100" dirty="0">
                <a:solidFill>
                  <a:schemeClr val="bg1"/>
                </a:solidFill>
                <a:latin typeface="Arial" panose="020B0604020202020204" pitchFamily="34" charset="0"/>
                <a:cs typeface="Arial" panose="020B0604020202020204" pitchFamily="34" charset="0"/>
              </a:rPr>
              <a:t>approach has three mutually reinforcing objectives</a:t>
            </a:r>
            <a:r>
              <a:rPr lang="en-US" sz="1100" b="1" spc="100" dirty="0" smtClean="0">
                <a:solidFill>
                  <a:schemeClr val="bg1"/>
                </a:solidFill>
                <a:latin typeface="Arial" panose="020B0604020202020204" pitchFamily="34" charset="0"/>
                <a:cs typeface="Arial" panose="020B0604020202020204" pitchFamily="34" charset="0"/>
              </a:rPr>
              <a:t>:</a:t>
            </a:r>
          </a:p>
          <a:p>
            <a:r>
              <a:rPr lang="en-US" sz="1100" b="1" spc="100" dirty="0" smtClean="0">
                <a:solidFill>
                  <a:schemeClr val="bg1"/>
                </a:solidFill>
                <a:latin typeface="Arial" panose="020B0604020202020204" pitchFamily="34" charset="0"/>
                <a:cs typeface="Arial" panose="020B0604020202020204" pitchFamily="34" charset="0"/>
              </a:rPr>
              <a:t> </a:t>
            </a:r>
            <a:endParaRPr lang="en-US" sz="1100" b="1" spc="1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spc="100" dirty="0">
                <a:solidFill>
                  <a:schemeClr val="bg1"/>
                </a:solidFill>
                <a:latin typeface="Arial" panose="020B0604020202020204" pitchFamily="34" charset="0"/>
                <a:cs typeface="Arial" panose="020B0604020202020204" pitchFamily="34" charset="0"/>
              </a:rPr>
              <a:t>Reducing the amount of time and money that poor people must spend to conduct financial </a:t>
            </a:r>
            <a:r>
              <a:rPr lang="en-US" sz="1100" spc="100" dirty="0" smtClean="0">
                <a:solidFill>
                  <a:schemeClr val="bg1"/>
                </a:solidFill>
                <a:latin typeface="Arial" panose="020B0604020202020204" pitchFamily="34" charset="0"/>
                <a:cs typeface="Arial" panose="020B0604020202020204" pitchFamily="34" charset="0"/>
              </a:rPr>
              <a:t>transactions</a:t>
            </a:r>
          </a:p>
          <a:p>
            <a:r>
              <a:rPr lang="en-US" sz="1100" spc="100" dirty="0" smtClean="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spc="100" dirty="0" smtClean="0">
                <a:solidFill>
                  <a:schemeClr val="bg1"/>
                </a:solidFill>
                <a:latin typeface="Arial" panose="020B0604020202020204" pitchFamily="34" charset="0"/>
                <a:cs typeface="Arial" panose="020B0604020202020204" pitchFamily="34" charset="0"/>
              </a:rPr>
              <a:t>Increasing </a:t>
            </a:r>
            <a:r>
              <a:rPr lang="en-US" sz="1100" spc="100" dirty="0">
                <a:solidFill>
                  <a:schemeClr val="bg1"/>
                </a:solidFill>
                <a:latin typeface="Arial" panose="020B0604020202020204" pitchFamily="34" charset="0"/>
                <a:cs typeface="Arial" panose="020B0604020202020204" pitchFamily="34" charset="0"/>
              </a:rPr>
              <a:t>poor people’s capacity to weather financial shocks and capture income-generating opportunities </a:t>
            </a:r>
            <a:endParaRPr lang="en-US" sz="1100" spc="100" dirty="0" smtClean="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00" spc="100" dirty="0" smtClean="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spc="100" dirty="0" smtClean="0">
                <a:solidFill>
                  <a:schemeClr val="bg1"/>
                </a:solidFill>
                <a:latin typeface="Arial" panose="020B0604020202020204" pitchFamily="34" charset="0"/>
                <a:cs typeface="Arial" panose="020B0604020202020204" pitchFamily="34" charset="0"/>
              </a:rPr>
              <a:t>Generating </a:t>
            </a:r>
            <a:r>
              <a:rPr lang="en-US" sz="1100" spc="100" dirty="0">
                <a:solidFill>
                  <a:schemeClr val="bg1"/>
                </a:solidFill>
                <a:latin typeface="Arial" panose="020B0604020202020204" pitchFamily="34" charset="0"/>
                <a:cs typeface="Arial" panose="020B0604020202020204" pitchFamily="34" charset="0"/>
              </a:rPr>
              <a:t>economy-wide efficiencies by digitally connecting large numbers of poor people to one another, to other consumers, to financial services providers, to government services, and to businesses. </a:t>
            </a:r>
          </a:p>
          <a:p>
            <a:pPr>
              <a:lnSpc>
                <a:spcPts val="3100"/>
              </a:lnSpc>
            </a:pPr>
            <a:endParaRPr lang="en-US" sz="1400" b="1" spc="100"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0" y="501982"/>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Title 1"/>
          <p:cNvSpPr txBox="1">
            <a:spLocks/>
          </p:cNvSpPr>
          <p:nvPr/>
        </p:nvSpPr>
        <p:spPr>
          <a:xfrm>
            <a:off x="219264" y="472180"/>
            <a:ext cx="8329613" cy="646646"/>
          </a:xfrm>
          <a:prstGeom prst="rect">
            <a:avLst/>
          </a:prstGeom>
        </p:spPr>
        <p:txBody>
          <a:bodyPr/>
          <a:lstStyle>
            <a:lvl1pPr algn="l" defTabSz="914400" rtl="0" eaLnBrk="1" latinLnBrk="0" hangingPunct="1">
              <a:lnSpc>
                <a:spcPts val="2300"/>
              </a:lnSpc>
              <a:spcBef>
                <a:spcPct val="0"/>
              </a:spcBef>
              <a:buNone/>
              <a:defRPr sz="2300" kern="1200" cap="all" baseline="0">
                <a:solidFill>
                  <a:schemeClr val="accent6"/>
                </a:solidFill>
                <a:latin typeface="Arial" pitchFamily="34" charset="0"/>
                <a:ea typeface="+mj-ea"/>
                <a:cs typeface="Arial" pitchFamily="34" charset="0"/>
              </a:defRPr>
            </a:lvl1pPr>
          </a:lstStyle>
          <a:p>
            <a:r>
              <a:rPr lang="en-US" dirty="0" smtClean="0">
                <a:solidFill>
                  <a:schemeClr val="bg1"/>
                </a:solidFill>
              </a:rPr>
              <a:t>Financial Services for the poor</a:t>
            </a:r>
            <a:endParaRPr lang="en-US" dirty="0">
              <a:solidFill>
                <a:schemeClr val="bg1"/>
              </a:solidFill>
            </a:endParaRPr>
          </a:p>
        </p:txBody>
      </p:sp>
    </p:spTree>
    <p:extLst>
      <p:ext uri="{BB962C8B-B14F-4D97-AF65-F5344CB8AC3E}">
        <p14:creationId xmlns:p14="http://schemas.microsoft.com/office/powerpoint/2010/main" val="406363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667671451"/>
              </p:ext>
            </p:extLst>
          </p:nvPr>
        </p:nvGraphicFramePr>
        <p:xfrm>
          <a:off x="214412" y="539750"/>
          <a:ext cx="6154858" cy="40640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7" name="Rectangle 11"/>
          <p:cNvSpPr>
            <a:spLocks noChangeArrowheads="1"/>
          </p:cNvSpPr>
          <p:nvPr>
            <p:custDataLst>
              <p:tags r:id="rId1"/>
            </p:custDataLst>
          </p:nvPr>
        </p:nvSpPr>
        <p:spPr bwMode="gray">
          <a:xfrm>
            <a:off x="279401" y="1179611"/>
            <a:ext cx="6288088" cy="3626298"/>
          </a:xfrm>
          <a:prstGeom prst="homePlate">
            <a:avLst>
              <a:gd name="adj" fmla="val 10797"/>
            </a:avLst>
          </a:prstGeom>
          <a:solidFill>
            <a:srgbClr val="D5CB99">
              <a:alpha val="42745"/>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ctr" anchorCtr="1"/>
          <a:lstStyle>
            <a:lvl1pPr marL="133350" indent="-130175" eaLnBrk="0" hangingPunct="0">
              <a:defRPr sz="1300" b="1">
                <a:solidFill>
                  <a:schemeClr val="bg1"/>
                </a:solidFill>
                <a:latin typeface="Arial" pitchFamily="34" charset="0"/>
                <a:cs typeface="Arial" pitchFamily="34" charset="0"/>
              </a:defRPr>
            </a:lvl1pPr>
            <a:lvl2pPr marL="742950" indent="-285750" eaLnBrk="0" hangingPunct="0">
              <a:defRPr sz="1300" b="1">
                <a:solidFill>
                  <a:schemeClr val="bg1"/>
                </a:solidFill>
                <a:latin typeface="Arial" pitchFamily="34" charset="0"/>
                <a:cs typeface="Arial" pitchFamily="34" charset="0"/>
              </a:defRPr>
            </a:lvl2pPr>
            <a:lvl3pPr marL="1143000" indent="-228600" eaLnBrk="0" hangingPunct="0">
              <a:defRPr sz="1300" b="1">
                <a:solidFill>
                  <a:schemeClr val="bg1"/>
                </a:solidFill>
                <a:latin typeface="Arial" pitchFamily="34" charset="0"/>
                <a:cs typeface="Arial" pitchFamily="34" charset="0"/>
              </a:defRPr>
            </a:lvl3pPr>
            <a:lvl4pPr marL="1600200" indent="-228600" eaLnBrk="0" hangingPunct="0">
              <a:defRPr sz="1300" b="1">
                <a:solidFill>
                  <a:schemeClr val="bg1"/>
                </a:solidFill>
                <a:latin typeface="Arial" pitchFamily="34" charset="0"/>
                <a:cs typeface="Arial" pitchFamily="34" charset="0"/>
              </a:defRPr>
            </a:lvl4pPr>
            <a:lvl5pPr marL="2057400" indent="-228600" eaLnBrk="0" hangingPunct="0">
              <a:defRPr sz="1300" b="1">
                <a:solidFill>
                  <a:schemeClr val="bg1"/>
                </a:solidFill>
                <a:latin typeface="Arial" pitchFamily="34" charset="0"/>
                <a:cs typeface="Arial" pitchFamily="34" charset="0"/>
              </a:defRPr>
            </a:lvl5pPr>
            <a:lvl6pPr marL="2514600" indent="-228600" algn="ctr" defTabSz="912813" eaLnBrk="0" fontAlgn="base" hangingPunct="0">
              <a:spcBef>
                <a:spcPct val="0"/>
              </a:spcBef>
              <a:spcAft>
                <a:spcPct val="0"/>
              </a:spcAft>
              <a:defRPr sz="1300" b="1">
                <a:solidFill>
                  <a:schemeClr val="bg1"/>
                </a:solidFill>
                <a:latin typeface="Arial" pitchFamily="34" charset="0"/>
                <a:cs typeface="Arial" pitchFamily="34" charset="0"/>
              </a:defRPr>
            </a:lvl6pPr>
            <a:lvl7pPr marL="2971800" indent="-228600" algn="ctr" defTabSz="912813" eaLnBrk="0" fontAlgn="base" hangingPunct="0">
              <a:spcBef>
                <a:spcPct val="0"/>
              </a:spcBef>
              <a:spcAft>
                <a:spcPct val="0"/>
              </a:spcAft>
              <a:defRPr sz="1300" b="1">
                <a:solidFill>
                  <a:schemeClr val="bg1"/>
                </a:solidFill>
                <a:latin typeface="Arial" pitchFamily="34" charset="0"/>
                <a:cs typeface="Arial" pitchFamily="34" charset="0"/>
              </a:defRPr>
            </a:lvl7pPr>
            <a:lvl8pPr marL="3429000" indent="-228600" algn="ctr" defTabSz="912813" eaLnBrk="0" fontAlgn="base" hangingPunct="0">
              <a:spcBef>
                <a:spcPct val="0"/>
              </a:spcBef>
              <a:spcAft>
                <a:spcPct val="0"/>
              </a:spcAft>
              <a:defRPr sz="1300" b="1">
                <a:solidFill>
                  <a:schemeClr val="bg1"/>
                </a:solidFill>
                <a:latin typeface="Arial" pitchFamily="34" charset="0"/>
                <a:cs typeface="Arial" pitchFamily="34" charset="0"/>
              </a:defRPr>
            </a:lvl8pPr>
            <a:lvl9pPr marL="3886200" indent="-228600" algn="ctr" defTabSz="912813" eaLnBrk="0" fontAlgn="base" hangingPunct="0">
              <a:spcBef>
                <a:spcPct val="0"/>
              </a:spcBef>
              <a:spcAft>
                <a:spcPct val="0"/>
              </a:spcAft>
              <a:defRPr sz="1300" b="1">
                <a:solidFill>
                  <a:schemeClr val="bg1"/>
                </a:solidFill>
                <a:latin typeface="Arial" pitchFamily="34" charset="0"/>
                <a:cs typeface="Arial" pitchFamily="34" charset="0"/>
              </a:defRPr>
            </a:lvl9pPr>
          </a:lstStyle>
          <a:p>
            <a:pPr algn="l" eaLnBrk="1" hangingPunct="1">
              <a:lnSpc>
                <a:spcPct val="90000"/>
              </a:lnSpc>
              <a:spcBef>
                <a:spcPct val="20000"/>
              </a:spcBef>
              <a:buClr>
                <a:schemeClr val="tx1"/>
              </a:buClr>
              <a:buFont typeface="Wingdings" pitchFamily="2" charset="2"/>
              <a:buChar char="§"/>
            </a:pPr>
            <a:endParaRPr lang="en-US" altLang="en-US" sz="1200" b="0">
              <a:solidFill>
                <a:srgbClr val="5A471C"/>
              </a:solidFill>
            </a:endParaRPr>
          </a:p>
        </p:txBody>
      </p:sp>
      <p:sp>
        <p:nvSpPr>
          <p:cNvPr id="3" name="Footer Placeholder 2"/>
          <p:cNvSpPr>
            <a:spLocks noGrp="1"/>
          </p:cNvSpPr>
          <p:nvPr>
            <p:ph type="ftr" sz="quarter" idx="14"/>
          </p:nvPr>
        </p:nvSpPr>
        <p:spPr/>
        <p:txBody>
          <a:bodyPr/>
          <a:lstStyle/>
          <a:p>
            <a:pPr algn="r"/>
            <a:r>
              <a:rPr lang="en-US" dirty="0" smtClean="0">
                <a:solidFill>
                  <a:srgbClr val="000000"/>
                </a:solidFill>
              </a:rPr>
              <a:t>© 2014 Bill &amp; Melinda Gates Foundation      |</a:t>
            </a:r>
            <a:endParaRPr lang="en-US" dirty="0">
              <a:solidFill>
                <a:srgbClr val="000000"/>
              </a:solidFill>
            </a:endParaRPr>
          </a:p>
        </p:txBody>
      </p:sp>
      <p:sp>
        <p:nvSpPr>
          <p:cNvPr id="4" name="Slide Number Placeholder 3"/>
          <p:cNvSpPr>
            <a:spLocks noGrp="1"/>
          </p:cNvSpPr>
          <p:nvPr>
            <p:ph type="sldNum" sz="quarter" idx="15"/>
          </p:nvPr>
        </p:nvSpPr>
        <p:spPr/>
        <p:txBody>
          <a:bodyPr/>
          <a:lstStyle/>
          <a:p>
            <a:fld id="{D3F7C509-FEEF-45D3-B896-7C07814C0C13}" type="slidenum">
              <a:rPr lang="en-US" smtClean="0">
                <a:solidFill>
                  <a:srgbClr val="000000"/>
                </a:solidFill>
              </a:rPr>
              <a:pPr/>
              <a:t>7</a:t>
            </a:fld>
            <a:endParaRPr lang="en-US" dirty="0">
              <a:solidFill>
                <a:srgbClr val="000000"/>
              </a:solidFill>
            </a:endParaRPr>
          </a:p>
        </p:txBody>
      </p:sp>
      <p:sp>
        <p:nvSpPr>
          <p:cNvPr id="2" name="Title 1"/>
          <p:cNvSpPr>
            <a:spLocks noGrp="1"/>
          </p:cNvSpPr>
          <p:nvPr>
            <p:ph type="title"/>
          </p:nvPr>
        </p:nvSpPr>
        <p:spPr>
          <a:xfrm>
            <a:off x="279401" y="225690"/>
            <a:ext cx="8329613" cy="314999"/>
          </a:xfrm>
        </p:spPr>
        <p:txBody>
          <a:bodyPr/>
          <a:lstStyle/>
          <a:p>
            <a:r>
              <a:rPr lang="en-US" sz="1600" dirty="0" smtClean="0">
                <a:solidFill>
                  <a:schemeClr val="tx1"/>
                </a:solidFill>
              </a:rPr>
              <a:t>THEORY OF CHANGE – FINANCIAL SERVICES FOR THE POOR</a:t>
            </a:r>
            <a:endParaRPr lang="en-US" sz="1600" dirty="0">
              <a:solidFill>
                <a:schemeClr val="tx1"/>
              </a:solidFill>
            </a:endParaRPr>
          </a:p>
        </p:txBody>
      </p:sp>
      <p:graphicFrame>
        <p:nvGraphicFramePr>
          <p:cNvPr id="6" name="Diagram 5"/>
          <p:cNvGraphicFramePr/>
          <p:nvPr>
            <p:extLst>
              <p:ext uri="{D42A27DB-BD31-4B8C-83A1-F6EECF244321}">
                <p14:modId xmlns:p14="http://schemas.microsoft.com/office/powerpoint/2010/main" val="343213197"/>
              </p:ext>
            </p:extLst>
          </p:nvPr>
        </p:nvGraphicFramePr>
        <p:xfrm>
          <a:off x="279400" y="516835"/>
          <a:ext cx="8363762" cy="580172"/>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10" name="Rectangle 11"/>
          <p:cNvSpPr>
            <a:spLocks noChangeArrowheads="1"/>
          </p:cNvSpPr>
          <p:nvPr>
            <p:custDataLst>
              <p:tags r:id="rId2"/>
            </p:custDataLst>
          </p:nvPr>
        </p:nvSpPr>
        <p:spPr bwMode="auto">
          <a:xfrm>
            <a:off x="2353586" y="3617189"/>
            <a:ext cx="2224720" cy="1188720"/>
          </a:xfrm>
          <a:prstGeom prst="homePlate">
            <a:avLst>
              <a:gd name="adj" fmla="val 24955"/>
            </a:avLst>
          </a:prstGeom>
          <a:solidFill>
            <a:schemeClr val="accent5"/>
          </a:solidFill>
          <a:ln>
            <a:noFill/>
          </a:ln>
          <a:extLst/>
        </p:spPr>
        <p:txBody>
          <a:bodyPr lIns="365760" anchor="ctr"/>
          <a:lstStyle/>
          <a:p>
            <a:pPr marL="125413" indent="-122238" algn="l">
              <a:lnSpc>
                <a:spcPct val="113000"/>
              </a:lnSpc>
              <a:buClr>
                <a:schemeClr val="tx1"/>
              </a:buClr>
              <a:buFont typeface="Wingdings" pitchFamily="2" charset="2"/>
              <a:buChar char="§"/>
              <a:defRPr/>
            </a:pPr>
            <a:r>
              <a:rPr lang="en-US" sz="900" dirty="0">
                <a:solidFill>
                  <a:schemeClr val="bg1"/>
                </a:solidFill>
                <a:latin typeface="Arial" panose="020B0604020202020204" pitchFamily="34" charset="0"/>
                <a:cs typeface="Arial" panose="020B0604020202020204" pitchFamily="34" charset="0"/>
              </a:rPr>
              <a:t>Reforms adopted on e-money account issuing, KYC requirements, and distribution</a:t>
            </a:r>
            <a:endParaRPr lang="en-US" sz="900" b="0" dirty="0">
              <a:solidFill>
                <a:srgbClr val="5A471C"/>
              </a:solidFill>
              <a:latin typeface="Arial" panose="020B0604020202020204" pitchFamily="34" charset="0"/>
              <a:cs typeface="Arial" panose="020B0604020202020204" pitchFamily="34" charset="0"/>
            </a:endParaRPr>
          </a:p>
        </p:txBody>
      </p:sp>
      <p:sp>
        <p:nvSpPr>
          <p:cNvPr id="11" name="Rectangle 11"/>
          <p:cNvSpPr>
            <a:spLocks noChangeArrowheads="1"/>
          </p:cNvSpPr>
          <p:nvPr>
            <p:custDataLst>
              <p:tags r:id="rId3"/>
            </p:custDataLst>
          </p:nvPr>
        </p:nvSpPr>
        <p:spPr bwMode="auto">
          <a:xfrm>
            <a:off x="2353586" y="2398400"/>
            <a:ext cx="2224720" cy="1188720"/>
          </a:xfrm>
          <a:prstGeom prst="homePlate">
            <a:avLst>
              <a:gd name="adj" fmla="val 20152"/>
            </a:avLst>
          </a:prstGeom>
          <a:solidFill>
            <a:schemeClr val="accent3">
              <a:lumMod val="60000"/>
              <a:lumOff val="40000"/>
            </a:schemeClr>
          </a:solidFill>
          <a:ln>
            <a:noFill/>
          </a:ln>
          <a:extLst/>
        </p:spPr>
        <p:txBody>
          <a:bodyPr lIns="365760" anchor="ctr"/>
          <a:lstStyle>
            <a:lvl1pPr marL="125413" indent="-122238" eaLnBrk="0" hangingPunct="0">
              <a:defRPr sz="1300" b="1">
                <a:solidFill>
                  <a:schemeClr val="bg1"/>
                </a:solidFill>
                <a:latin typeface="Arial" pitchFamily="34" charset="0"/>
                <a:cs typeface="Arial" pitchFamily="34" charset="0"/>
              </a:defRPr>
            </a:lvl1pPr>
            <a:lvl2pPr marL="742950" indent="-285750" eaLnBrk="0" hangingPunct="0">
              <a:defRPr sz="1300" b="1">
                <a:solidFill>
                  <a:schemeClr val="bg1"/>
                </a:solidFill>
                <a:latin typeface="Arial" pitchFamily="34" charset="0"/>
                <a:cs typeface="Arial" pitchFamily="34" charset="0"/>
              </a:defRPr>
            </a:lvl2pPr>
            <a:lvl3pPr marL="1143000" indent="-228600" eaLnBrk="0" hangingPunct="0">
              <a:defRPr sz="1300" b="1">
                <a:solidFill>
                  <a:schemeClr val="bg1"/>
                </a:solidFill>
                <a:latin typeface="Arial" pitchFamily="34" charset="0"/>
                <a:cs typeface="Arial" pitchFamily="34" charset="0"/>
              </a:defRPr>
            </a:lvl3pPr>
            <a:lvl4pPr marL="1600200" indent="-228600" eaLnBrk="0" hangingPunct="0">
              <a:defRPr sz="1300" b="1">
                <a:solidFill>
                  <a:schemeClr val="bg1"/>
                </a:solidFill>
                <a:latin typeface="Arial" pitchFamily="34" charset="0"/>
                <a:cs typeface="Arial" pitchFamily="34" charset="0"/>
              </a:defRPr>
            </a:lvl4pPr>
            <a:lvl5pPr marL="2057400" indent="-228600" eaLnBrk="0" hangingPunct="0">
              <a:defRPr sz="1300" b="1">
                <a:solidFill>
                  <a:schemeClr val="bg1"/>
                </a:solidFill>
                <a:latin typeface="Arial" pitchFamily="34" charset="0"/>
                <a:cs typeface="Arial" pitchFamily="34" charset="0"/>
              </a:defRPr>
            </a:lvl5pPr>
            <a:lvl6pPr marL="2514600" indent="-228600" algn="ctr" defTabSz="912813" eaLnBrk="0" fontAlgn="base" hangingPunct="0">
              <a:spcBef>
                <a:spcPct val="0"/>
              </a:spcBef>
              <a:spcAft>
                <a:spcPct val="0"/>
              </a:spcAft>
              <a:defRPr sz="1300" b="1">
                <a:solidFill>
                  <a:schemeClr val="bg1"/>
                </a:solidFill>
                <a:latin typeface="Arial" pitchFamily="34" charset="0"/>
                <a:cs typeface="Arial" pitchFamily="34" charset="0"/>
              </a:defRPr>
            </a:lvl6pPr>
            <a:lvl7pPr marL="2971800" indent="-228600" algn="ctr" defTabSz="912813" eaLnBrk="0" fontAlgn="base" hangingPunct="0">
              <a:spcBef>
                <a:spcPct val="0"/>
              </a:spcBef>
              <a:spcAft>
                <a:spcPct val="0"/>
              </a:spcAft>
              <a:defRPr sz="1300" b="1">
                <a:solidFill>
                  <a:schemeClr val="bg1"/>
                </a:solidFill>
                <a:latin typeface="Arial" pitchFamily="34" charset="0"/>
                <a:cs typeface="Arial" pitchFamily="34" charset="0"/>
              </a:defRPr>
            </a:lvl7pPr>
            <a:lvl8pPr marL="3429000" indent="-228600" algn="ctr" defTabSz="912813" eaLnBrk="0" fontAlgn="base" hangingPunct="0">
              <a:spcBef>
                <a:spcPct val="0"/>
              </a:spcBef>
              <a:spcAft>
                <a:spcPct val="0"/>
              </a:spcAft>
              <a:defRPr sz="1300" b="1">
                <a:solidFill>
                  <a:schemeClr val="bg1"/>
                </a:solidFill>
                <a:latin typeface="Arial" pitchFamily="34" charset="0"/>
                <a:cs typeface="Arial" pitchFamily="34" charset="0"/>
              </a:defRPr>
            </a:lvl8pPr>
            <a:lvl9pPr marL="3886200" indent="-228600" algn="ctr" defTabSz="912813" eaLnBrk="0" fontAlgn="base" hangingPunct="0">
              <a:spcBef>
                <a:spcPct val="0"/>
              </a:spcBef>
              <a:spcAft>
                <a:spcPct val="0"/>
              </a:spcAft>
              <a:defRPr sz="1300" b="1">
                <a:solidFill>
                  <a:schemeClr val="bg1"/>
                </a:solidFill>
                <a:latin typeface="Arial" pitchFamily="34" charset="0"/>
                <a:cs typeface="Arial" pitchFamily="34" charset="0"/>
              </a:defRPr>
            </a:lvl9pPr>
          </a:lstStyle>
          <a:p>
            <a:pPr algn="l" eaLnBrk="1" hangingPunct="1">
              <a:lnSpc>
                <a:spcPct val="113000"/>
              </a:lnSpc>
              <a:buClr>
                <a:schemeClr val="tx1"/>
              </a:buClr>
              <a:buFont typeface="Wingdings" pitchFamily="2" charset="2"/>
              <a:buChar char="§"/>
            </a:pPr>
            <a:r>
              <a:rPr lang="en-US" altLang="en-US" sz="900" b="0" dirty="0">
                <a:solidFill>
                  <a:srgbClr val="59452A"/>
                </a:solidFill>
              </a:rPr>
              <a:t>&lt;$2/day adults use a digital account </a:t>
            </a:r>
            <a:endParaRPr lang="en-US" altLang="en-US" sz="900" b="0" dirty="0">
              <a:solidFill>
                <a:srgbClr val="5A471C"/>
              </a:solidFill>
            </a:endParaRPr>
          </a:p>
          <a:p>
            <a:pPr algn="l" eaLnBrk="1" hangingPunct="1">
              <a:lnSpc>
                <a:spcPct val="113000"/>
              </a:lnSpc>
              <a:buClr>
                <a:schemeClr val="tx1"/>
              </a:buClr>
              <a:buFont typeface="Wingdings" pitchFamily="2" charset="2"/>
              <a:buChar char="§"/>
            </a:pPr>
            <a:r>
              <a:rPr lang="en-US" altLang="en-US" sz="900" b="0" dirty="0">
                <a:solidFill>
                  <a:srgbClr val="59452A"/>
                </a:solidFill>
              </a:rPr>
              <a:t>Digital bulk payments </a:t>
            </a:r>
            <a:endParaRPr lang="en-US" altLang="en-US" sz="900" b="0" dirty="0">
              <a:solidFill>
                <a:srgbClr val="5A471C"/>
              </a:solidFill>
            </a:endParaRPr>
          </a:p>
          <a:p>
            <a:pPr algn="l" eaLnBrk="1" hangingPunct="1">
              <a:lnSpc>
                <a:spcPct val="113000"/>
              </a:lnSpc>
              <a:buClr>
                <a:schemeClr val="tx1"/>
              </a:buClr>
              <a:buFont typeface="Wingdings" pitchFamily="2" charset="2"/>
              <a:buChar char="§"/>
            </a:pPr>
            <a:r>
              <a:rPr lang="en-US" altLang="en-US" sz="900" b="0" dirty="0">
                <a:solidFill>
                  <a:srgbClr val="59452A"/>
                </a:solidFill>
              </a:rPr>
              <a:t>Number/type of financial products  available digitally</a:t>
            </a:r>
            <a:endParaRPr lang="en-US" altLang="en-US" sz="900" b="0" dirty="0">
              <a:solidFill>
                <a:srgbClr val="5A471C"/>
              </a:solidFill>
            </a:endParaRPr>
          </a:p>
        </p:txBody>
      </p:sp>
      <p:sp>
        <p:nvSpPr>
          <p:cNvPr id="12" name="Rectangle 11"/>
          <p:cNvSpPr>
            <a:spLocks noChangeArrowheads="1"/>
          </p:cNvSpPr>
          <p:nvPr>
            <p:custDataLst>
              <p:tags r:id="rId4"/>
            </p:custDataLst>
          </p:nvPr>
        </p:nvSpPr>
        <p:spPr bwMode="auto">
          <a:xfrm>
            <a:off x="2353586" y="1179611"/>
            <a:ext cx="2224720" cy="1188720"/>
          </a:xfrm>
          <a:prstGeom prst="homePlate">
            <a:avLst>
              <a:gd name="adj" fmla="val 23497"/>
            </a:avLst>
          </a:prstGeom>
          <a:solidFill>
            <a:srgbClr val="B6985E"/>
          </a:solidFill>
          <a:ln>
            <a:noFill/>
          </a:ln>
          <a:extLst/>
        </p:spPr>
        <p:txBody>
          <a:bodyPr lIns="365760" anchor="ctr"/>
          <a:lstStyle/>
          <a:p>
            <a:pPr marL="133350" indent="-130175">
              <a:lnSpc>
                <a:spcPct val="113000"/>
              </a:lnSpc>
              <a:buClr>
                <a:schemeClr val="tx1"/>
              </a:buClr>
              <a:buFont typeface="Wingdings" pitchFamily="2" charset="2"/>
              <a:buChar char="§"/>
              <a:defRPr/>
            </a:pPr>
            <a:r>
              <a:rPr lang="en-US" sz="900" dirty="0">
                <a:solidFill>
                  <a:schemeClr val="bg1"/>
                </a:solidFill>
                <a:latin typeface="Arial" panose="020B0604020202020204" pitchFamily="34" charset="0"/>
                <a:cs typeface="Arial" panose="020B0604020202020204" pitchFamily="34" charset="0"/>
              </a:rPr>
              <a:t>Accounts which can connect digitally to other accounts</a:t>
            </a:r>
            <a:endParaRPr lang="en-US" sz="900" b="0" dirty="0">
              <a:solidFill>
                <a:srgbClr val="5A471C"/>
              </a:solidFill>
              <a:latin typeface="Arial" panose="020B0604020202020204" pitchFamily="34" charset="0"/>
              <a:cs typeface="Arial" panose="020B0604020202020204" pitchFamily="34" charset="0"/>
            </a:endParaRPr>
          </a:p>
          <a:p>
            <a:pPr marL="133350" indent="-130175">
              <a:lnSpc>
                <a:spcPct val="113000"/>
              </a:lnSpc>
              <a:buClr>
                <a:schemeClr val="tx1"/>
              </a:buClr>
              <a:buFont typeface="Wingdings" pitchFamily="2" charset="2"/>
              <a:buChar char="§"/>
              <a:defRPr/>
            </a:pPr>
            <a:r>
              <a:rPr lang="en-US" sz="900" dirty="0">
                <a:solidFill>
                  <a:schemeClr val="bg1"/>
                </a:solidFill>
                <a:latin typeface="Arial" panose="020B0604020202020204" pitchFamily="34" charset="0"/>
                <a:cs typeface="Arial" panose="020B0604020202020204" pitchFamily="34" charset="0"/>
              </a:rPr>
              <a:t>Population within 5km of access point</a:t>
            </a:r>
            <a:endParaRPr lang="en-US" sz="900" b="0" dirty="0">
              <a:solidFill>
                <a:srgbClr val="5A471C"/>
              </a:solidFill>
              <a:latin typeface="Arial" panose="020B0604020202020204" pitchFamily="34" charset="0"/>
              <a:cs typeface="Arial" panose="020B0604020202020204" pitchFamily="34" charset="0"/>
            </a:endParaRPr>
          </a:p>
          <a:p>
            <a:pPr marL="133350" indent="-130175">
              <a:lnSpc>
                <a:spcPct val="113000"/>
              </a:lnSpc>
              <a:buClr>
                <a:schemeClr val="tx1"/>
              </a:buClr>
              <a:buFont typeface="Wingdings" pitchFamily="2" charset="2"/>
              <a:buChar char="§"/>
              <a:defRPr/>
            </a:pPr>
            <a:r>
              <a:rPr lang="en-US" sz="900" dirty="0">
                <a:solidFill>
                  <a:schemeClr val="bg1"/>
                </a:solidFill>
                <a:latin typeface="Arial" panose="020B0604020202020204" pitchFamily="34" charset="0"/>
                <a:cs typeface="Arial" panose="020B0604020202020204" pitchFamily="34" charset="0"/>
              </a:rPr>
              <a:t>Reduced transaction costs</a:t>
            </a:r>
            <a:endParaRPr lang="en-US" sz="900" b="0" dirty="0">
              <a:solidFill>
                <a:srgbClr val="5A471C"/>
              </a:solidFill>
              <a:latin typeface="Arial" panose="020B0604020202020204" pitchFamily="34" charset="0"/>
              <a:cs typeface="Arial" panose="020B0604020202020204" pitchFamily="34" charset="0"/>
            </a:endParaRPr>
          </a:p>
        </p:txBody>
      </p:sp>
      <p:sp>
        <p:nvSpPr>
          <p:cNvPr id="13" name="Rectangle 10"/>
          <p:cNvSpPr>
            <a:spLocks noChangeArrowheads="1"/>
          </p:cNvSpPr>
          <p:nvPr>
            <p:custDataLst>
              <p:tags r:id="rId5"/>
            </p:custDataLst>
          </p:nvPr>
        </p:nvSpPr>
        <p:spPr bwMode="gray">
          <a:xfrm>
            <a:off x="279401" y="3617189"/>
            <a:ext cx="2328628" cy="1188720"/>
          </a:xfrm>
          <a:prstGeom prst="homePlate">
            <a:avLst>
              <a:gd name="adj" fmla="val 22965"/>
            </a:avLst>
          </a:prstGeom>
          <a:solidFill>
            <a:schemeClr val="accent5">
              <a:lumMod val="50000"/>
            </a:schemeClr>
          </a:solidFill>
          <a:ln>
            <a:noFill/>
          </a:ln>
          <a:extLst/>
        </p:spPr>
        <p:txBody>
          <a:bodyPr anchor="ctr"/>
          <a:lstStyle>
            <a:lvl1pPr eaLnBrk="0" hangingPunct="0">
              <a:defRPr sz="1300" b="1">
                <a:solidFill>
                  <a:schemeClr val="bg1"/>
                </a:solidFill>
                <a:latin typeface="Arial" pitchFamily="34" charset="0"/>
                <a:cs typeface="Arial" pitchFamily="34" charset="0"/>
              </a:defRPr>
            </a:lvl1pPr>
            <a:lvl2pPr marL="742950" indent="-285750" eaLnBrk="0" hangingPunct="0">
              <a:defRPr sz="1300" b="1">
                <a:solidFill>
                  <a:schemeClr val="bg1"/>
                </a:solidFill>
                <a:latin typeface="Arial" pitchFamily="34" charset="0"/>
                <a:cs typeface="Arial" pitchFamily="34" charset="0"/>
              </a:defRPr>
            </a:lvl2pPr>
            <a:lvl3pPr marL="1143000" indent="-228600" eaLnBrk="0" hangingPunct="0">
              <a:defRPr sz="1300" b="1">
                <a:solidFill>
                  <a:schemeClr val="bg1"/>
                </a:solidFill>
                <a:latin typeface="Arial" pitchFamily="34" charset="0"/>
                <a:cs typeface="Arial" pitchFamily="34" charset="0"/>
              </a:defRPr>
            </a:lvl3pPr>
            <a:lvl4pPr marL="1600200" indent="-228600" eaLnBrk="0" hangingPunct="0">
              <a:defRPr sz="1300" b="1">
                <a:solidFill>
                  <a:schemeClr val="bg1"/>
                </a:solidFill>
                <a:latin typeface="Arial" pitchFamily="34" charset="0"/>
                <a:cs typeface="Arial" pitchFamily="34" charset="0"/>
              </a:defRPr>
            </a:lvl4pPr>
            <a:lvl5pPr marL="2057400" indent="-228600" eaLnBrk="0" hangingPunct="0">
              <a:defRPr sz="1300" b="1">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1300" b="1">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1300" b="1">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1300" b="1">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1300" b="1">
                <a:solidFill>
                  <a:schemeClr val="bg1"/>
                </a:solidFill>
                <a:latin typeface="Arial" pitchFamily="34" charset="0"/>
                <a:cs typeface="Arial" pitchFamily="34" charset="0"/>
              </a:defRPr>
            </a:lvl9pPr>
          </a:lstStyle>
          <a:p>
            <a:pPr algn="l" defTabSz="914400" eaLnBrk="1" hangingPunct="1">
              <a:lnSpc>
                <a:spcPct val="113000"/>
              </a:lnSpc>
            </a:pPr>
            <a:r>
              <a:rPr lang="en-US" altLang="en-US" sz="900" dirty="0"/>
              <a:t>Foster Regulations </a:t>
            </a:r>
            <a:r>
              <a:rPr lang="en-US" altLang="en-US" sz="900" dirty="0" smtClean="0"/>
              <a:t>and Policy</a:t>
            </a:r>
            <a:endParaRPr lang="en-US" altLang="en-US" sz="900" dirty="0"/>
          </a:p>
          <a:p>
            <a:pPr algn="l" defTabSz="914400" eaLnBrk="1" hangingPunct="1">
              <a:lnSpc>
                <a:spcPct val="113000"/>
              </a:lnSpc>
            </a:pPr>
            <a:r>
              <a:rPr lang="en-US" altLang="en-US" sz="900" b="0" dirty="0">
                <a:solidFill>
                  <a:srgbClr val="FFFFFF"/>
                </a:solidFill>
              </a:rPr>
              <a:t>Adapt regulations to enable poor people to open accounts, to allow providers to outsource distribution, and to protect users</a:t>
            </a:r>
          </a:p>
        </p:txBody>
      </p:sp>
      <p:sp>
        <p:nvSpPr>
          <p:cNvPr id="14" name="Rectangle 11"/>
          <p:cNvSpPr>
            <a:spLocks noChangeArrowheads="1"/>
          </p:cNvSpPr>
          <p:nvPr>
            <p:custDataLst>
              <p:tags r:id="rId6"/>
            </p:custDataLst>
          </p:nvPr>
        </p:nvSpPr>
        <p:spPr bwMode="gray">
          <a:xfrm>
            <a:off x="279401" y="1178202"/>
            <a:ext cx="2328627" cy="1188720"/>
          </a:xfrm>
          <a:prstGeom prst="homePlate">
            <a:avLst>
              <a:gd name="adj" fmla="val 20293"/>
            </a:avLst>
          </a:prstGeom>
          <a:solidFill>
            <a:schemeClr val="tx1"/>
          </a:solidFill>
          <a:ln>
            <a:noFill/>
          </a:ln>
          <a:extLst/>
        </p:spPr>
        <p:txBody>
          <a:bodyPr anchor="ctr"/>
          <a:lstStyle>
            <a:lvl1pPr eaLnBrk="0" hangingPunct="0">
              <a:defRPr sz="1300" b="1">
                <a:solidFill>
                  <a:schemeClr val="bg1"/>
                </a:solidFill>
                <a:latin typeface="Arial" pitchFamily="34" charset="0"/>
                <a:cs typeface="Arial" pitchFamily="34" charset="0"/>
              </a:defRPr>
            </a:lvl1pPr>
            <a:lvl2pPr marL="742950" indent="-285750" eaLnBrk="0" hangingPunct="0">
              <a:defRPr sz="1300" b="1">
                <a:solidFill>
                  <a:schemeClr val="bg1"/>
                </a:solidFill>
                <a:latin typeface="Arial" pitchFamily="34" charset="0"/>
                <a:cs typeface="Arial" pitchFamily="34" charset="0"/>
              </a:defRPr>
            </a:lvl2pPr>
            <a:lvl3pPr marL="1143000" indent="-228600" eaLnBrk="0" hangingPunct="0">
              <a:defRPr sz="1300" b="1">
                <a:solidFill>
                  <a:schemeClr val="bg1"/>
                </a:solidFill>
                <a:latin typeface="Arial" pitchFamily="34" charset="0"/>
                <a:cs typeface="Arial" pitchFamily="34" charset="0"/>
              </a:defRPr>
            </a:lvl3pPr>
            <a:lvl4pPr marL="1600200" indent="-228600" eaLnBrk="0" hangingPunct="0">
              <a:defRPr sz="1300" b="1">
                <a:solidFill>
                  <a:schemeClr val="bg1"/>
                </a:solidFill>
                <a:latin typeface="Arial" pitchFamily="34" charset="0"/>
                <a:cs typeface="Arial" pitchFamily="34" charset="0"/>
              </a:defRPr>
            </a:lvl4pPr>
            <a:lvl5pPr marL="2057400" indent="-228600" eaLnBrk="0" hangingPunct="0">
              <a:defRPr sz="1300" b="1">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1300" b="1">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1300" b="1">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1300" b="1">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1300" b="1">
                <a:solidFill>
                  <a:schemeClr val="bg1"/>
                </a:solidFill>
                <a:latin typeface="Arial" pitchFamily="34" charset="0"/>
                <a:cs typeface="Arial" pitchFamily="34" charset="0"/>
              </a:defRPr>
            </a:lvl9pPr>
          </a:lstStyle>
          <a:p>
            <a:pPr algn="l" defTabSz="914400" eaLnBrk="1" hangingPunct="1">
              <a:lnSpc>
                <a:spcPct val="113000"/>
              </a:lnSpc>
            </a:pPr>
            <a:r>
              <a:rPr lang="en-US" altLang="en-US" sz="900" dirty="0">
                <a:solidFill>
                  <a:srgbClr val="FFFFFF"/>
                </a:solidFill>
              </a:rPr>
              <a:t>Expand the Digital  Financial Infrastructure</a:t>
            </a:r>
          </a:p>
          <a:p>
            <a:pPr algn="l" defTabSz="914400" eaLnBrk="1" hangingPunct="1">
              <a:lnSpc>
                <a:spcPct val="113000"/>
              </a:lnSpc>
            </a:pPr>
            <a:r>
              <a:rPr lang="en-US" altLang="en-US" sz="900" b="0" dirty="0"/>
              <a:t>Expand the digital financial infrastructure so that poor people can access digital money and use it to transact with their peers, businesses, and government</a:t>
            </a:r>
          </a:p>
        </p:txBody>
      </p:sp>
      <p:sp>
        <p:nvSpPr>
          <p:cNvPr id="15" name="Rectangle 12"/>
          <p:cNvSpPr>
            <a:spLocks noChangeArrowheads="1"/>
          </p:cNvSpPr>
          <p:nvPr>
            <p:custDataLst>
              <p:tags r:id="rId7"/>
            </p:custDataLst>
          </p:nvPr>
        </p:nvSpPr>
        <p:spPr bwMode="gray">
          <a:xfrm>
            <a:off x="279401" y="2402736"/>
            <a:ext cx="2328628" cy="1188720"/>
          </a:xfrm>
          <a:prstGeom prst="homePlate">
            <a:avLst>
              <a:gd name="adj" fmla="val 18641"/>
            </a:avLst>
          </a:prstGeom>
          <a:solidFill>
            <a:schemeClr val="accent3">
              <a:lumMod val="50000"/>
            </a:schemeClr>
          </a:solidFill>
          <a:ln>
            <a:noFill/>
          </a:ln>
          <a:extLst/>
        </p:spPr>
        <p:txBody>
          <a:bodyPr anchor="ctr"/>
          <a:lstStyle>
            <a:lvl1pPr eaLnBrk="0" hangingPunct="0">
              <a:defRPr sz="1300" b="1">
                <a:solidFill>
                  <a:schemeClr val="bg1"/>
                </a:solidFill>
                <a:latin typeface="Arial" pitchFamily="34" charset="0"/>
                <a:cs typeface="Arial" pitchFamily="34" charset="0"/>
              </a:defRPr>
            </a:lvl1pPr>
            <a:lvl2pPr marL="742950" indent="-285750" eaLnBrk="0" hangingPunct="0">
              <a:defRPr sz="1300" b="1">
                <a:solidFill>
                  <a:schemeClr val="bg1"/>
                </a:solidFill>
                <a:latin typeface="Arial" pitchFamily="34" charset="0"/>
                <a:cs typeface="Arial" pitchFamily="34" charset="0"/>
              </a:defRPr>
            </a:lvl2pPr>
            <a:lvl3pPr marL="1143000" indent="-228600" eaLnBrk="0" hangingPunct="0">
              <a:defRPr sz="1300" b="1">
                <a:solidFill>
                  <a:schemeClr val="bg1"/>
                </a:solidFill>
                <a:latin typeface="Arial" pitchFamily="34" charset="0"/>
                <a:cs typeface="Arial" pitchFamily="34" charset="0"/>
              </a:defRPr>
            </a:lvl3pPr>
            <a:lvl4pPr marL="1600200" indent="-228600" eaLnBrk="0" hangingPunct="0">
              <a:defRPr sz="1300" b="1">
                <a:solidFill>
                  <a:schemeClr val="bg1"/>
                </a:solidFill>
                <a:latin typeface="Arial" pitchFamily="34" charset="0"/>
                <a:cs typeface="Arial" pitchFamily="34" charset="0"/>
              </a:defRPr>
            </a:lvl4pPr>
            <a:lvl5pPr marL="2057400" indent="-228600" eaLnBrk="0" hangingPunct="0">
              <a:defRPr sz="1300" b="1">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1300" b="1">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1300" b="1">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1300" b="1">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1300" b="1">
                <a:solidFill>
                  <a:schemeClr val="bg1"/>
                </a:solidFill>
                <a:latin typeface="Arial" pitchFamily="34" charset="0"/>
                <a:cs typeface="Arial" pitchFamily="34" charset="0"/>
              </a:defRPr>
            </a:lvl9pPr>
          </a:lstStyle>
          <a:p>
            <a:pPr algn="l" defTabSz="914400" eaLnBrk="1" hangingPunct="1">
              <a:lnSpc>
                <a:spcPct val="113000"/>
              </a:lnSpc>
            </a:pPr>
            <a:r>
              <a:rPr lang="en-US" altLang="en-US" sz="900" dirty="0">
                <a:solidFill>
                  <a:srgbClr val="FFFFFF"/>
                </a:solidFill>
              </a:rPr>
              <a:t>Drive Participation in the Digital Financial System</a:t>
            </a:r>
          </a:p>
          <a:p>
            <a:pPr algn="l" defTabSz="914400" eaLnBrk="1" hangingPunct="1">
              <a:lnSpc>
                <a:spcPct val="113000"/>
              </a:lnSpc>
            </a:pPr>
            <a:r>
              <a:rPr lang="en-US" altLang="en-US" sz="900" b="0" dirty="0"/>
              <a:t>Create value that results in poor people joining the system because financial service providers design products to meet the needs of the poor and can offer them profitably</a:t>
            </a:r>
          </a:p>
        </p:txBody>
      </p:sp>
      <p:sp>
        <p:nvSpPr>
          <p:cNvPr id="16" name="Text Box 13"/>
          <p:cNvSpPr txBox="1">
            <a:spLocks noChangeArrowheads="1"/>
          </p:cNvSpPr>
          <p:nvPr>
            <p:custDataLst>
              <p:tags r:id="rId8"/>
            </p:custDataLst>
          </p:nvPr>
        </p:nvSpPr>
        <p:spPr bwMode="auto">
          <a:xfrm>
            <a:off x="4682724" y="2012871"/>
            <a:ext cx="1597025" cy="1990862"/>
          </a:xfrm>
          <a:prstGeom prst="rect">
            <a:avLst/>
          </a:prstGeom>
          <a:noFill/>
          <a:ln>
            <a:noFill/>
          </a:ln>
          <a:extLst/>
        </p:spPr>
        <p:txBody>
          <a:bodyPr wrap="square" lIns="91436" tIns="45718" rIns="91436" bIns="45718" anchor="ctr">
            <a:spAutoFit/>
          </a:bodyPr>
          <a:lstStyle>
            <a:lvl1pPr eaLnBrk="0" hangingPunct="0">
              <a:defRPr sz="1300" b="1">
                <a:solidFill>
                  <a:schemeClr val="bg1"/>
                </a:solidFill>
                <a:latin typeface="Arial" pitchFamily="34" charset="0"/>
                <a:cs typeface="Arial" pitchFamily="34" charset="0"/>
              </a:defRPr>
            </a:lvl1pPr>
            <a:lvl2pPr marL="742950" indent="-285750" eaLnBrk="0" hangingPunct="0">
              <a:defRPr sz="1300" b="1">
                <a:solidFill>
                  <a:schemeClr val="bg1"/>
                </a:solidFill>
                <a:latin typeface="Arial" pitchFamily="34" charset="0"/>
                <a:cs typeface="Arial" pitchFamily="34" charset="0"/>
              </a:defRPr>
            </a:lvl2pPr>
            <a:lvl3pPr marL="1143000" indent="-228600" eaLnBrk="0" hangingPunct="0">
              <a:defRPr sz="1300" b="1">
                <a:solidFill>
                  <a:schemeClr val="bg1"/>
                </a:solidFill>
                <a:latin typeface="Arial" pitchFamily="34" charset="0"/>
                <a:cs typeface="Arial" pitchFamily="34" charset="0"/>
              </a:defRPr>
            </a:lvl3pPr>
            <a:lvl4pPr marL="1600200" indent="-228600" eaLnBrk="0" hangingPunct="0">
              <a:defRPr sz="1300" b="1">
                <a:solidFill>
                  <a:schemeClr val="bg1"/>
                </a:solidFill>
                <a:latin typeface="Arial" pitchFamily="34" charset="0"/>
                <a:cs typeface="Arial" pitchFamily="34" charset="0"/>
              </a:defRPr>
            </a:lvl4pPr>
            <a:lvl5pPr marL="2057400" indent="-228600" eaLnBrk="0" hangingPunct="0">
              <a:defRPr sz="1300" b="1">
                <a:solidFill>
                  <a:schemeClr val="bg1"/>
                </a:solidFill>
                <a:latin typeface="Arial" pitchFamily="34" charset="0"/>
                <a:cs typeface="Arial" pitchFamily="34" charset="0"/>
              </a:defRPr>
            </a:lvl5pPr>
            <a:lvl6pPr marL="2514600" indent="-228600" algn="ctr" defTabSz="912813" eaLnBrk="0" fontAlgn="base" hangingPunct="0">
              <a:spcBef>
                <a:spcPct val="0"/>
              </a:spcBef>
              <a:spcAft>
                <a:spcPct val="0"/>
              </a:spcAft>
              <a:defRPr sz="1300" b="1">
                <a:solidFill>
                  <a:schemeClr val="bg1"/>
                </a:solidFill>
                <a:latin typeface="Arial" pitchFamily="34" charset="0"/>
                <a:cs typeface="Arial" pitchFamily="34" charset="0"/>
              </a:defRPr>
            </a:lvl6pPr>
            <a:lvl7pPr marL="2971800" indent="-228600" algn="ctr" defTabSz="912813" eaLnBrk="0" fontAlgn="base" hangingPunct="0">
              <a:spcBef>
                <a:spcPct val="0"/>
              </a:spcBef>
              <a:spcAft>
                <a:spcPct val="0"/>
              </a:spcAft>
              <a:defRPr sz="1300" b="1">
                <a:solidFill>
                  <a:schemeClr val="bg1"/>
                </a:solidFill>
                <a:latin typeface="Arial" pitchFamily="34" charset="0"/>
                <a:cs typeface="Arial" pitchFamily="34" charset="0"/>
              </a:defRPr>
            </a:lvl7pPr>
            <a:lvl8pPr marL="3429000" indent="-228600" algn="ctr" defTabSz="912813" eaLnBrk="0" fontAlgn="base" hangingPunct="0">
              <a:spcBef>
                <a:spcPct val="0"/>
              </a:spcBef>
              <a:spcAft>
                <a:spcPct val="0"/>
              </a:spcAft>
              <a:defRPr sz="1300" b="1">
                <a:solidFill>
                  <a:schemeClr val="bg1"/>
                </a:solidFill>
                <a:latin typeface="Arial" pitchFamily="34" charset="0"/>
                <a:cs typeface="Arial" pitchFamily="34" charset="0"/>
              </a:defRPr>
            </a:lvl8pPr>
            <a:lvl9pPr marL="3886200" indent="-228600" algn="ctr" defTabSz="912813" eaLnBrk="0" fontAlgn="base" hangingPunct="0">
              <a:spcBef>
                <a:spcPct val="0"/>
              </a:spcBef>
              <a:spcAft>
                <a:spcPct val="0"/>
              </a:spcAft>
              <a:defRPr sz="1300" b="1">
                <a:solidFill>
                  <a:schemeClr val="bg1"/>
                </a:solidFill>
                <a:latin typeface="Arial" pitchFamily="34" charset="0"/>
                <a:cs typeface="Arial" pitchFamily="34" charset="0"/>
              </a:defRPr>
            </a:lvl9pPr>
          </a:lstStyle>
          <a:p>
            <a:pPr algn="l" eaLnBrk="1" hangingPunct="1">
              <a:lnSpc>
                <a:spcPct val="113000"/>
              </a:lnSpc>
            </a:pPr>
            <a:r>
              <a:rPr lang="en-US" altLang="en-US" sz="1000" i="1" dirty="0">
                <a:solidFill>
                  <a:schemeClr val="tx1"/>
                </a:solidFill>
              </a:rPr>
              <a:t>Poor people manage their money digitally</a:t>
            </a:r>
          </a:p>
          <a:p>
            <a:pPr algn="l" eaLnBrk="1" hangingPunct="1">
              <a:lnSpc>
                <a:spcPct val="113000"/>
              </a:lnSpc>
            </a:pPr>
            <a:endParaRPr lang="en-US" altLang="en-US" sz="1000" b="0" i="1" dirty="0">
              <a:solidFill>
                <a:schemeClr val="tx1"/>
              </a:solidFill>
            </a:endParaRPr>
          </a:p>
          <a:p>
            <a:pPr algn="l" eaLnBrk="1" hangingPunct="1">
              <a:lnSpc>
                <a:spcPct val="113000"/>
              </a:lnSpc>
            </a:pPr>
            <a:r>
              <a:rPr lang="en-US" altLang="en-US" sz="1000" b="0" i="1" dirty="0">
                <a:solidFill>
                  <a:schemeClr val="tx1"/>
                </a:solidFill>
              </a:rPr>
              <a:t>By 2035, 80% </a:t>
            </a:r>
            <a:r>
              <a:rPr lang="en-US" altLang="en-US" sz="900" b="0" i="1" dirty="0">
                <a:solidFill>
                  <a:schemeClr val="tx1"/>
                </a:solidFill>
              </a:rPr>
              <a:t>of</a:t>
            </a:r>
            <a:r>
              <a:rPr lang="en-US" altLang="en-US" sz="1000" b="0" i="1" dirty="0">
                <a:solidFill>
                  <a:schemeClr val="tx1"/>
                </a:solidFill>
              </a:rPr>
              <a:t> adults worldwide and 60% of &lt;$2/day adults actively use a digital account to access at least one financial service beyond payments (credit, savings, insurance)</a:t>
            </a:r>
            <a:endParaRPr lang="en-US" altLang="en-US" sz="1000" b="0" dirty="0">
              <a:solidFill>
                <a:schemeClr val="tx1"/>
              </a:solidFill>
              <a:latin typeface="Segoe"/>
            </a:endParaRPr>
          </a:p>
        </p:txBody>
      </p:sp>
      <p:grpSp>
        <p:nvGrpSpPr>
          <p:cNvPr id="18" name="Group 25"/>
          <p:cNvGrpSpPr>
            <a:grpSpLocks/>
          </p:cNvGrpSpPr>
          <p:nvPr>
            <p:custDataLst>
              <p:tags r:id="rId9"/>
            </p:custDataLst>
          </p:nvPr>
        </p:nvGrpSpPr>
        <p:grpSpPr bwMode="auto">
          <a:xfrm>
            <a:off x="7144022" y="1186874"/>
            <a:ext cx="1493147" cy="2027860"/>
            <a:chOff x="4544" y="901"/>
            <a:chExt cx="1060" cy="1396"/>
          </a:xfrm>
        </p:grpSpPr>
        <p:sp>
          <p:nvSpPr>
            <p:cNvPr id="19" name="Freeform 73"/>
            <p:cNvSpPr>
              <a:spLocks/>
            </p:cNvSpPr>
            <p:nvPr/>
          </p:nvSpPr>
          <p:spPr bwMode="gray">
            <a:xfrm>
              <a:off x="4544" y="906"/>
              <a:ext cx="1060" cy="1391"/>
            </a:xfrm>
            <a:custGeom>
              <a:avLst/>
              <a:gdLst>
                <a:gd name="T0" fmla="*/ 2659 w 832"/>
                <a:gd name="T1" fmla="*/ 5781 h 590"/>
                <a:gd name="T2" fmla="*/ 5313 w 832"/>
                <a:gd name="T3" fmla="*/ 0 h 590"/>
                <a:gd name="T4" fmla="*/ 0 w 832"/>
                <a:gd name="T5" fmla="*/ 0 h 590"/>
                <a:gd name="T6" fmla="*/ 2659 w 832"/>
                <a:gd name="T7" fmla="*/ 5781 h 590"/>
                <a:gd name="T8" fmla="*/ 0 60000 65536"/>
                <a:gd name="T9" fmla="*/ 0 60000 65536"/>
                <a:gd name="T10" fmla="*/ 0 60000 65536"/>
                <a:gd name="T11" fmla="*/ 0 60000 65536"/>
                <a:gd name="T12" fmla="*/ 0 w 832"/>
                <a:gd name="T13" fmla="*/ 0 h 590"/>
                <a:gd name="T14" fmla="*/ 832 w 832"/>
                <a:gd name="T15" fmla="*/ 590 h 590"/>
              </a:gdLst>
              <a:ahLst/>
              <a:cxnLst>
                <a:cxn ang="T8">
                  <a:pos x="T0" y="T1"/>
                </a:cxn>
                <a:cxn ang="T9">
                  <a:pos x="T2" y="T3"/>
                </a:cxn>
                <a:cxn ang="T10">
                  <a:pos x="T4" y="T5"/>
                </a:cxn>
                <a:cxn ang="T11">
                  <a:pos x="T6" y="T7"/>
                </a:cxn>
              </a:cxnLst>
              <a:rect l="T12" t="T13" r="T14" b="T15"/>
              <a:pathLst>
                <a:path w="832" h="590">
                  <a:moveTo>
                    <a:pt x="416" y="590"/>
                  </a:moveTo>
                  <a:lnTo>
                    <a:pt x="832" y="0"/>
                  </a:lnTo>
                  <a:lnTo>
                    <a:pt x="0" y="0"/>
                  </a:lnTo>
                  <a:lnTo>
                    <a:pt x="416" y="590"/>
                  </a:lnTo>
                  <a:close/>
                </a:path>
              </a:pathLst>
            </a:custGeom>
            <a:gradFill rotWithShape="1">
              <a:gsLst>
                <a:gs pos="0">
                  <a:srgbClr val="CEBFAA"/>
                </a:gs>
                <a:gs pos="50000">
                  <a:srgbClr val="E0D6CB"/>
                </a:gs>
                <a:gs pos="100000">
                  <a:srgbClr val="EFEBE5"/>
                </a:gs>
              </a:gsLst>
              <a:lin ang="2700000" scaled="1"/>
            </a:gradFill>
            <a:ln>
              <a:noFill/>
            </a:ln>
            <a:extLst>
              <a:ext uri="{91240B29-F687-4F45-9708-019B960494DF}">
                <a14:hiddenLine xmlns:a14="http://schemas.microsoft.com/office/drawing/2010/main" w="28575">
                  <a:solidFill>
                    <a:schemeClr val="bg1"/>
                  </a:solidFill>
                  <a:prstDash val="sysDash"/>
                  <a:round/>
                  <a:headEnd/>
                  <a:tailEnd/>
                </a14:hiddenLine>
              </a:ext>
            </a:extLst>
          </p:spPr>
          <p:txBody>
            <a:bodyPr/>
            <a:lstStyle/>
            <a:p>
              <a:endParaRPr lang="en-US"/>
            </a:p>
          </p:txBody>
        </p:sp>
        <p:sp>
          <p:nvSpPr>
            <p:cNvPr id="20" name="Freeform 73"/>
            <p:cNvSpPr>
              <a:spLocks/>
            </p:cNvSpPr>
            <p:nvPr>
              <p:custDataLst>
                <p:tags r:id="rId14"/>
              </p:custDataLst>
            </p:nvPr>
          </p:nvSpPr>
          <p:spPr bwMode="gray">
            <a:xfrm>
              <a:off x="4544" y="901"/>
              <a:ext cx="1060" cy="738"/>
            </a:xfrm>
            <a:custGeom>
              <a:avLst/>
              <a:gdLst>
                <a:gd name="T0" fmla="*/ 2147483647 w 832"/>
                <a:gd name="T1" fmla="*/ 2147483647 h 590"/>
                <a:gd name="T2" fmla="*/ 2147483647 w 832"/>
                <a:gd name="T3" fmla="*/ 0 h 590"/>
                <a:gd name="T4" fmla="*/ 0 w 832"/>
                <a:gd name="T5" fmla="*/ 0 h 590"/>
                <a:gd name="T6" fmla="*/ 2147483647 w 832"/>
                <a:gd name="T7" fmla="*/ 2147483647 h 590"/>
                <a:gd name="T8" fmla="*/ 0 60000 65536"/>
                <a:gd name="T9" fmla="*/ 0 60000 65536"/>
                <a:gd name="T10" fmla="*/ 0 60000 65536"/>
                <a:gd name="T11" fmla="*/ 0 60000 65536"/>
                <a:gd name="T12" fmla="*/ 0 w 832"/>
                <a:gd name="T13" fmla="*/ 0 h 590"/>
                <a:gd name="T14" fmla="*/ 832 w 832"/>
                <a:gd name="T15" fmla="*/ 590 h 590"/>
              </a:gdLst>
              <a:ahLst/>
              <a:cxnLst>
                <a:cxn ang="T8">
                  <a:pos x="T0" y="T1"/>
                </a:cxn>
                <a:cxn ang="T9">
                  <a:pos x="T2" y="T3"/>
                </a:cxn>
                <a:cxn ang="T10">
                  <a:pos x="T4" y="T5"/>
                </a:cxn>
                <a:cxn ang="T11">
                  <a:pos x="T6" y="T7"/>
                </a:cxn>
              </a:cxnLst>
              <a:rect l="T12" t="T13" r="T14" b="T15"/>
              <a:pathLst>
                <a:path w="832" h="590">
                  <a:moveTo>
                    <a:pt x="416" y="590"/>
                  </a:moveTo>
                  <a:lnTo>
                    <a:pt x="832" y="0"/>
                  </a:lnTo>
                  <a:lnTo>
                    <a:pt x="0" y="0"/>
                  </a:lnTo>
                  <a:lnTo>
                    <a:pt x="416" y="590"/>
                  </a:lnTo>
                  <a:close/>
                </a:path>
              </a:pathLst>
            </a:custGeom>
            <a:gradFill rotWithShape="1">
              <a:gsLst>
                <a:gs pos="0">
                  <a:srgbClr val="4B4132"/>
                </a:gs>
                <a:gs pos="100000">
                  <a:srgbClr val="A18C6C"/>
                </a:gs>
              </a:gsLst>
              <a:lin ang="5400000" scaled="1"/>
            </a:gradFill>
            <a:ln w="28575">
              <a:solidFill>
                <a:schemeClr val="bg1"/>
              </a:solidFill>
              <a:prstDash val="solid"/>
              <a:round/>
              <a:headEnd/>
              <a:tailEnd/>
            </a:ln>
          </p:spPr>
          <p:txBody>
            <a:bodyPr/>
            <a:lstStyle/>
            <a:p>
              <a:endParaRPr lang="en-US"/>
            </a:p>
          </p:txBody>
        </p:sp>
        <p:sp>
          <p:nvSpPr>
            <p:cNvPr id="21" name="Rectangle 99"/>
            <p:cNvSpPr>
              <a:spLocks noChangeArrowheads="1"/>
            </p:cNvSpPr>
            <p:nvPr>
              <p:custDataLst>
                <p:tags r:id="rId15"/>
              </p:custDataLst>
            </p:nvPr>
          </p:nvSpPr>
          <p:spPr bwMode="gray">
            <a:xfrm>
              <a:off x="4740" y="925"/>
              <a:ext cx="692"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895350" eaLnBrk="0" hangingPunct="0">
                <a:defRPr sz="1300" b="1">
                  <a:solidFill>
                    <a:schemeClr val="bg1"/>
                  </a:solidFill>
                  <a:latin typeface="Arial" pitchFamily="34" charset="0"/>
                  <a:cs typeface="Arial" pitchFamily="34" charset="0"/>
                </a:defRPr>
              </a:lvl1pPr>
              <a:lvl2pPr marL="742950" indent="-285750" defTabSz="895350" eaLnBrk="0" hangingPunct="0">
                <a:defRPr sz="1300" b="1">
                  <a:solidFill>
                    <a:schemeClr val="bg1"/>
                  </a:solidFill>
                  <a:latin typeface="Arial" pitchFamily="34" charset="0"/>
                  <a:cs typeface="Arial" pitchFamily="34" charset="0"/>
                </a:defRPr>
              </a:lvl2pPr>
              <a:lvl3pPr marL="1143000" indent="-228600" defTabSz="895350" eaLnBrk="0" hangingPunct="0">
                <a:defRPr sz="1300" b="1">
                  <a:solidFill>
                    <a:schemeClr val="bg1"/>
                  </a:solidFill>
                  <a:latin typeface="Arial" pitchFamily="34" charset="0"/>
                  <a:cs typeface="Arial" pitchFamily="34" charset="0"/>
                </a:defRPr>
              </a:lvl3pPr>
              <a:lvl4pPr marL="1600200" indent="-228600" defTabSz="895350" eaLnBrk="0" hangingPunct="0">
                <a:defRPr sz="1300" b="1">
                  <a:solidFill>
                    <a:schemeClr val="bg1"/>
                  </a:solidFill>
                  <a:latin typeface="Arial" pitchFamily="34" charset="0"/>
                  <a:cs typeface="Arial" pitchFamily="34" charset="0"/>
                </a:defRPr>
              </a:lvl4pPr>
              <a:lvl5pPr marL="2057400" indent="-228600" defTabSz="895350" eaLnBrk="0" hangingPunct="0">
                <a:defRPr sz="1300" b="1">
                  <a:solidFill>
                    <a:schemeClr val="bg1"/>
                  </a:solidFill>
                  <a:latin typeface="Arial" pitchFamily="34" charset="0"/>
                  <a:cs typeface="Arial" pitchFamily="34" charset="0"/>
                </a:defRPr>
              </a:lvl5pPr>
              <a:lvl6pPr marL="2514600" indent="-228600" algn="ctr" defTabSz="895350" eaLnBrk="0" fontAlgn="base" hangingPunct="0">
                <a:spcBef>
                  <a:spcPct val="0"/>
                </a:spcBef>
                <a:spcAft>
                  <a:spcPct val="0"/>
                </a:spcAft>
                <a:defRPr sz="1300" b="1">
                  <a:solidFill>
                    <a:schemeClr val="bg1"/>
                  </a:solidFill>
                  <a:latin typeface="Arial" pitchFamily="34" charset="0"/>
                  <a:cs typeface="Arial" pitchFamily="34" charset="0"/>
                </a:defRPr>
              </a:lvl6pPr>
              <a:lvl7pPr marL="2971800" indent="-228600" algn="ctr" defTabSz="895350" eaLnBrk="0" fontAlgn="base" hangingPunct="0">
                <a:spcBef>
                  <a:spcPct val="0"/>
                </a:spcBef>
                <a:spcAft>
                  <a:spcPct val="0"/>
                </a:spcAft>
                <a:defRPr sz="1300" b="1">
                  <a:solidFill>
                    <a:schemeClr val="bg1"/>
                  </a:solidFill>
                  <a:latin typeface="Arial" pitchFamily="34" charset="0"/>
                  <a:cs typeface="Arial" pitchFamily="34" charset="0"/>
                </a:defRPr>
              </a:lvl7pPr>
              <a:lvl8pPr marL="3429000" indent="-228600" algn="ctr" defTabSz="895350" eaLnBrk="0" fontAlgn="base" hangingPunct="0">
                <a:spcBef>
                  <a:spcPct val="0"/>
                </a:spcBef>
                <a:spcAft>
                  <a:spcPct val="0"/>
                </a:spcAft>
                <a:defRPr sz="1300" b="1">
                  <a:solidFill>
                    <a:schemeClr val="bg1"/>
                  </a:solidFill>
                  <a:latin typeface="Arial" pitchFamily="34" charset="0"/>
                  <a:cs typeface="Arial" pitchFamily="34" charset="0"/>
                </a:defRPr>
              </a:lvl8pPr>
              <a:lvl9pPr marL="3886200" indent="-228600" algn="ctr" defTabSz="895350" eaLnBrk="0" fontAlgn="base" hangingPunct="0">
                <a:spcBef>
                  <a:spcPct val="0"/>
                </a:spcBef>
                <a:spcAft>
                  <a:spcPct val="0"/>
                </a:spcAft>
                <a:defRPr sz="1300" b="1">
                  <a:solidFill>
                    <a:schemeClr val="bg1"/>
                  </a:solidFill>
                  <a:latin typeface="Arial" pitchFamily="34" charset="0"/>
                  <a:cs typeface="Arial" pitchFamily="34" charset="0"/>
                </a:defRPr>
              </a:lvl9pPr>
            </a:lstStyle>
            <a:p>
              <a:pPr algn="ctr">
                <a:lnSpc>
                  <a:spcPct val="113000"/>
                </a:lnSpc>
                <a:buClr>
                  <a:schemeClr val="tx2"/>
                </a:buClr>
              </a:pPr>
              <a:r>
                <a:rPr lang="en-US" altLang="en-US" sz="900" dirty="0"/>
                <a:t>Fewer people </a:t>
              </a:r>
              <a:endParaRPr lang="en-US" altLang="en-US" sz="900" dirty="0" smtClean="0"/>
            </a:p>
            <a:p>
              <a:pPr algn="ctr">
                <a:lnSpc>
                  <a:spcPct val="113000"/>
                </a:lnSpc>
                <a:buClr>
                  <a:schemeClr val="tx2"/>
                </a:buClr>
              </a:pPr>
              <a:r>
                <a:rPr lang="en-US" altLang="en-US" sz="900" dirty="0" smtClean="0"/>
                <a:t>fall </a:t>
              </a:r>
              <a:r>
                <a:rPr lang="en-US" altLang="en-US" sz="900" dirty="0"/>
                <a:t>into </a:t>
              </a:r>
              <a:endParaRPr lang="en-US" altLang="en-US" sz="900" dirty="0" smtClean="0"/>
            </a:p>
            <a:p>
              <a:pPr algn="ctr">
                <a:lnSpc>
                  <a:spcPct val="113000"/>
                </a:lnSpc>
                <a:buClr>
                  <a:schemeClr val="tx2"/>
                </a:buClr>
              </a:pPr>
              <a:r>
                <a:rPr lang="en-US" altLang="en-US" sz="900" dirty="0" smtClean="0"/>
                <a:t>poverty</a:t>
              </a:r>
              <a:endParaRPr lang="en-US" altLang="en-US" sz="900" dirty="0"/>
            </a:p>
          </p:txBody>
        </p:sp>
        <p:sp>
          <p:nvSpPr>
            <p:cNvPr id="22" name="Line 30"/>
            <p:cNvSpPr>
              <a:spLocks noChangeShapeType="1"/>
            </p:cNvSpPr>
            <p:nvPr/>
          </p:nvSpPr>
          <p:spPr bwMode="gray">
            <a:xfrm flipV="1">
              <a:off x="5074" y="1622"/>
              <a:ext cx="0" cy="64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 name="Group 30"/>
          <p:cNvGrpSpPr>
            <a:grpSpLocks/>
          </p:cNvGrpSpPr>
          <p:nvPr>
            <p:custDataLst>
              <p:tags r:id="rId10"/>
            </p:custDataLst>
          </p:nvPr>
        </p:nvGrpSpPr>
        <p:grpSpPr bwMode="auto">
          <a:xfrm>
            <a:off x="6463711" y="1586311"/>
            <a:ext cx="1228725" cy="3219598"/>
            <a:chOff x="4011" y="1484"/>
            <a:chExt cx="1062" cy="2363"/>
          </a:xfrm>
        </p:grpSpPr>
        <p:sp>
          <p:nvSpPr>
            <p:cNvPr id="24" name="Rectangle 99"/>
            <p:cNvSpPr>
              <a:spLocks noChangeArrowheads="1"/>
            </p:cNvSpPr>
            <p:nvPr>
              <p:custDataLst>
                <p:tags r:id="rId11"/>
              </p:custDataLst>
            </p:nvPr>
          </p:nvSpPr>
          <p:spPr bwMode="gray">
            <a:xfrm>
              <a:off x="4069" y="3424"/>
              <a:ext cx="947"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895350" eaLnBrk="0" hangingPunct="0">
                <a:defRPr sz="1300" b="1">
                  <a:solidFill>
                    <a:schemeClr val="bg1"/>
                  </a:solidFill>
                  <a:latin typeface="Arial" pitchFamily="34" charset="0"/>
                  <a:cs typeface="Arial" pitchFamily="34" charset="0"/>
                </a:defRPr>
              </a:lvl1pPr>
              <a:lvl2pPr marL="742950" indent="-285750" defTabSz="895350" eaLnBrk="0" hangingPunct="0">
                <a:defRPr sz="1300" b="1">
                  <a:solidFill>
                    <a:schemeClr val="bg1"/>
                  </a:solidFill>
                  <a:latin typeface="Arial" pitchFamily="34" charset="0"/>
                  <a:cs typeface="Arial" pitchFamily="34" charset="0"/>
                </a:defRPr>
              </a:lvl2pPr>
              <a:lvl3pPr marL="1143000" indent="-228600" defTabSz="895350" eaLnBrk="0" hangingPunct="0">
                <a:defRPr sz="1300" b="1">
                  <a:solidFill>
                    <a:schemeClr val="bg1"/>
                  </a:solidFill>
                  <a:latin typeface="Arial" pitchFamily="34" charset="0"/>
                  <a:cs typeface="Arial" pitchFamily="34" charset="0"/>
                </a:defRPr>
              </a:lvl3pPr>
              <a:lvl4pPr marL="1600200" indent="-228600" defTabSz="895350" eaLnBrk="0" hangingPunct="0">
                <a:defRPr sz="1300" b="1">
                  <a:solidFill>
                    <a:schemeClr val="bg1"/>
                  </a:solidFill>
                  <a:latin typeface="Arial" pitchFamily="34" charset="0"/>
                  <a:cs typeface="Arial" pitchFamily="34" charset="0"/>
                </a:defRPr>
              </a:lvl4pPr>
              <a:lvl5pPr marL="2057400" indent="-228600" defTabSz="895350" eaLnBrk="0" hangingPunct="0">
                <a:defRPr sz="1300" b="1">
                  <a:solidFill>
                    <a:schemeClr val="bg1"/>
                  </a:solidFill>
                  <a:latin typeface="Arial" pitchFamily="34" charset="0"/>
                  <a:cs typeface="Arial" pitchFamily="34" charset="0"/>
                </a:defRPr>
              </a:lvl5pPr>
              <a:lvl6pPr marL="2514600" indent="-228600" algn="ctr" defTabSz="895350" eaLnBrk="0" fontAlgn="base" hangingPunct="0">
                <a:spcBef>
                  <a:spcPct val="0"/>
                </a:spcBef>
                <a:spcAft>
                  <a:spcPct val="0"/>
                </a:spcAft>
                <a:defRPr sz="1300" b="1">
                  <a:solidFill>
                    <a:schemeClr val="bg1"/>
                  </a:solidFill>
                  <a:latin typeface="Arial" pitchFamily="34" charset="0"/>
                  <a:cs typeface="Arial" pitchFamily="34" charset="0"/>
                </a:defRPr>
              </a:lvl6pPr>
              <a:lvl7pPr marL="2971800" indent="-228600" algn="ctr" defTabSz="895350" eaLnBrk="0" fontAlgn="base" hangingPunct="0">
                <a:spcBef>
                  <a:spcPct val="0"/>
                </a:spcBef>
                <a:spcAft>
                  <a:spcPct val="0"/>
                </a:spcAft>
                <a:defRPr sz="1300" b="1">
                  <a:solidFill>
                    <a:schemeClr val="bg1"/>
                  </a:solidFill>
                  <a:latin typeface="Arial" pitchFamily="34" charset="0"/>
                  <a:cs typeface="Arial" pitchFamily="34" charset="0"/>
                </a:defRPr>
              </a:lvl7pPr>
              <a:lvl8pPr marL="3429000" indent="-228600" algn="ctr" defTabSz="895350" eaLnBrk="0" fontAlgn="base" hangingPunct="0">
                <a:spcBef>
                  <a:spcPct val="0"/>
                </a:spcBef>
                <a:spcAft>
                  <a:spcPct val="0"/>
                </a:spcAft>
                <a:defRPr sz="1300" b="1">
                  <a:solidFill>
                    <a:schemeClr val="bg1"/>
                  </a:solidFill>
                  <a:latin typeface="Arial" pitchFamily="34" charset="0"/>
                  <a:cs typeface="Arial" pitchFamily="34" charset="0"/>
                </a:defRPr>
              </a:lvl8pPr>
              <a:lvl9pPr marL="3886200" indent="-228600" algn="ctr" defTabSz="895350" eaLnBrk="0" fontAlgn="base" hangingPunct="0">
                <a:spcBef>
                  <a:spcPct val="0"/>
                </a:spcBef>
                <a:spcAft>
                  <a:spcPct val="0"/>
                </a:spcAft>
                <a:defRPr sz="1300" b="1">
                  <a:solidFill>
                    <a:schemeClr val="bg1"/>
                  </a:solidFill>
                  <a:latin typeface="Arial" pitchFamily="34" charset="0"/>
                  <a:cs typeface="Arial" pitchFamily="34" charset="0"/>
                </a:defRPr>
              </a:lvl9pPr>
            </a:lstStyle>
            <a:p>
              <a:pPr>
                <a:buClr>
                  <a:schemeClr val="tx2"/>
                </a:buClr>
              </a:pPr>
              <a:r>
                <a:rPr lang="en-US" altLang="en-US" sz="1200"/>
                <a:t>More people</a:t>
              </a:r>
            </a:p>
            <a:p>
              <a:pPr>
                <a:buClr>
                  <a:schemeClr val="tx2"/>
                </a:buClr>
              </a:pPr>
              <a:r>
                <a:rPr lang="en-US" altLang="en-US" sz="1200"/>
                <a:t>move out of</a:t>
              </a:r>
            </a:p>
            <a:p>
              <a:pPr>
                <a:buClr>
                  <a:schemeClr val="tx2"/>
                </a:buClr>
              </a:pPr>
              <a:r>
                <a:rPr lang="en-US" altLang="en-US" sz="1200"/>
                <a:t>poverty faster</a:t>
              </a:r>
            </a:p>
          </p:txBody>
        </p:sp>
        <p:pic>
          <p:nvPicPr>
            <p:cNvPr id="25" name="Picture 32" descr="people icons white"/>
            <p:cNvPicPr>
              <a:picLocks noChangeAspect="1" noChangeArrowheads="1"/>
            </p:cNvPicPr>
            <p:nvPr>
              <p:custDataLst>
                <p:tags r:id="rId12"/>
              </p:custDataLst>
            </p:nvPr>
          </p:nvPicPr>
          <p:blipFill>
            <a:blip r:embed="rId28" cstate="print">
              <a:extLst>
                <a:ext uri="{28A0092B-C50C-407E-A947-70E740481C1C}">
                  <a14:useLocalDpi xmlns:a14="http://schemas.microsoft.com/office/drawing/2010/main" val="0"/>
                </a:ext>
              </a:extLst>
            </a:blip>
            <a:srcRect/>
            <a:stretch>
              <a:fillRect/>
            </a:stretch>
          </p:blipFill>
          <p:spPr bwMode="auto">
            <a:xfrm>
              <a:off x="4299" y="3085"/>
              <a:ext cx="486"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reeform 65"/>
            <p:cNvSpPr>
              <a:spLocks/>
            </p:cNvSpPr>
            <p:nvPr/>
          </p:nvSpPr>
          <p:spPr bwMode="gray">
            <a:xfrm>
              <a:off x="4012" y="1484"/>
              <a:ext cx="1061" cy="2363"/>
            </a:xfrm>
            <a:custGeom>
              <a:avLst/>
              <a:gdLst>
                <a:gd name="T0" fmla="*/ 2660 w 833"/>
                <a:gd name="T1" fmla="*/ 0 h 590"/>
                <a:gd name="T2" fmla="*/ 0 w 833"/>
                <a:gd name="T3" fmla="*/ 22104 h 590"/>
                <a:gd name="T4" fmla="*/ 5310 w 833"/>
                <a:gd name="T5" fmla="*/ 22104 h 590"/>
                <a:gd name="T6" fmla="*/ 2660 w 833"/>
                <a:gd name="T7" fmla="*/ 0 h 590"/>
                <a:gd name="T8" fmla="*/ 0 60000 65536"/>
                <a:gd name="T9" fmla="*/ 0 60000 65536"/>
                <a:gd name="T10" fmla="*/ 0 60000 65536"/>
                <a:gd name="T11" fmla="*/ 0 60000 65536"/>
                <a:gd name="T12" fmla="*/ 0 w 833"/>
                <a:gd name="T13" fmla="*/ 0 h 590"/>
                <a:gd name="T14" fmla="*/ 833 w 833"/>
                <a:gd name="T15" fmla="*/ 590 h 590"/>
              </a:gdLst>
              <a:ahLst/>
              <a:cxnLst>
                <a:cxn ang="T8">
                  <a:pos x="T0" y="T1"/>
                </a:cxn>
                <a:cxn ang="T9">
                  <a:pos x="T2" y="T3"/>
                </a:cxn>
                <a:cxn ang="T10">
                  <a:pos x="T4" y="T5"/>
                </a:cxn>
                <a:cxn ang="T11">
                  <a:pos x="T6" y="T7"/>
                </a:cxn>
              </a:cxnLst>
              <a:rect l="T12" t="T13" r="T14" b="T15"/>
              <a:pathLst>
                <a:path w="833" h="590">
                  <a:moveTo>
                    <a:pt x="417" y="0"/>
                  </a:moveTo>
                  <a:lnTo>
                    <a:pt x="0" y="590"/>
                  </a:lnTo>
                  <a:lnTo>
                    <a:pt x="833" y="590"/>
                  </a:lnTo>
                  <a:lnTo>
                    <a:pt x="417" y="0"/>
                  </a:lnTo>
                  <a:close/>
                </a:path>
              </a:pathLst>
            </a:custGeom>
            <a:gradFill rotWithShape="1">
              <a:gsLst>
                <a:gs pos="0">
                  <a:srgbClr val="CEBFAA"/>
                </a:gs>
                <a:gs pos="50000">
                  <a:srgbClr val="E0D6CB"/>
                </a:gs>
                <a:gs pos="100000">
                  <a:srgbClr val="EFEBE5"/>
                </a:gs>
              </a:gsLst>
              <a:lin ang="2700000" scaled="1"/>
            </a:gradFill>
            <a:ln>
              <a:noFill/>
            </a:ln>
            <a:effectLst/>
            <a:extLst>
              <a:ext uri="{91240B29-F687-4F45-9708-019B960494DF}">
                <a14:hiddenLine xmlns:a14="http://schemas.microsoft.com/office/drawing/2010/main" w="28575" cap="flat" cmpd="sng">
                  <a:solidFill>
                    <a:schemeClr val="bg1"/>
                  </a:solidFill>
                  <a:prstDash val="sysDash"/>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 name="Line 31"/>
            <p:cNvSpPr>
              <a:spLocks noChangeShapeType="1"/>
            </p:cNvSpPr>
            <p:nvPr/>
          </p:nvSpPr>
          <p:spPr bwMode="gray">
            <a:xfrm flipV="1">
              <a:off x="4542" y="1538"/>
              <a:ext cx="0" cy="102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Freeform 65"/>
            <p:cNvSpPr>
              <a:spLocks/>
            </p:cNvSpPr>
            <p:nvPr/>
          </p:nvSpPr>
          <p:spPr bwMode="gray">
            <a:xfrm>
              <a:off x="4011" y="2547"/>
              <a:ext cx="1061" cy="1300"/>
            </a:xfrm>
            <a:custGeom>
              <a:avLst/>
              <a:gdLst>
                <a:gd name="T0" fmla="*/ 2660 w 833"/>
                <a:gd name="T1" fmla="*/ 0 h 590"/>
                <a:gd name="T2" fmla="*/ 0 w 833"/>
                <a:gd name="T3" fmla="*/ 3680 h 590"/>
                <a:gd name="T4" fmla="*/ 5310 w 833"/>
                <a:gd name="T5" fmla="*/ 3680 h 590"/>
                <a:gd name="T6" fmla="*/ 2660 w 833"/>
                <a:gd name="T7" fmla="*/ 0 h 590"/>
                <a:gd name="T8" fmla="*/ 0 60000 65536"/>
                <a:gd name="T9" fmla="*/ 0 60000 65536"/>
                <a:gd name="T10" fmla="*/ 0 60000 65536"/>
                <a:gd name="T11" fmla="*/ 0 60000 65536"/>
                <a:gd name="T12" fmla="*/ 0 w 833"/>
                <a:gd name="T13" fmla="*/ 0 h 590"/>
                <a:gd name="T14" fmla="*/ 833 w 833"/>
                <a:gd name="T15" fmla="*/ 590 h 590"/>
              </a:gdLst>
              <a:ahLst/>
              <a:cxnLst>
                <a:cxn ang="T8">
                  <a:pos x="T0" y="T1"/>
                </a:cxn>
                <a:cxn ang="T9">
                  <a:pos x="T2" y="T3"/>
                </a:cxn>
                <a:cxn ang="T10">
                  <a:pos x="T4" y="T5"/>
                </a:cxn>
                <a:cxn ang="T11">
                  <a:pos x="T6" y="T7"/>
                </a:cxn>
              </a:cxnLst>
              <a:rect l="T12" t="T13" r="T14" b="T15"/>
              <a:pathLst>
                <a:path w="833" h="590">
                  <a:moveTo>
                    <a:pt x="417" y="0"/>
                  </a:moveTo>
                  <a:lnTo>
                    <a:pt x="0" y="590"/>
                  </a:lnTo>
                  <a:lnTo>
                    <a:pt x="833" y="590"/>
                  </a:lnTo>
                  <a:lnTo>
                    <a:pt x="417" y="0"/>
                  </a:lnTo>
                  <a:close/>
                </a:path>
              </a:pathLst>
            </a:custGeom>
            <a:gradFill rotWithShape="1">
              <a:gsLst>
                <a:gs pos="0">
                  <a:srgbClr val="A18C6C"/>
                </a:gs>
                <a:gs pos="100000">
                  <a:srgbClr val="4B4132"/>
                </a:gs>
              </a:gsLst>
              <a:lin ang="5400000" scaled="1"/>
            </a:gradFill>
            <a:ln w="285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 name="Rectangle 99"/>
            <p:cNvSpPr>
              <a:spLocks noChangeArrowheads="1"/>
            </p:cNvSpPr>
            <p:nvPr>
              <p:custDataLst>
                <p:tags r:id="rId13"/>
              </p:custDataLst>
            </p:nvPr>
          </p:nvSpPr>
          <p:spPr bwMode="gray">
            <a:xfrm>
              <a:off x="4163" y="3427"/>
              <a:ext cx="770"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895350" eaLnBrk="0" hangingPunct="0">
                <a:defRPr sz="1300" b="1">
                  <a:solidFill>
                    <a:schemeClr val="bg1"/>
                  </a:solidFill>
                  <a:latin typeface="Arial" pitchFamily="34" charset="0"/>
                  <a:cs typeface="Arial" pitchFamily="34" charset="0"/>
                </a:defRPr>
              </a:lvl1pPr>
              <a:lvl2pPr marL="742950" indent="-285750" defTabSz="895350" eaLnBrk="0" hangingPunct="0">
                <a:defRPr sz="1300" b="1">
                  <a:solidFill>
                    <a:schemeClr val="bg1"/>
                  </a:solidFill>
                  <a:latin typeface="Arial" pitchFamily="34" charset="0"/>
                  <a:cs typeface="Arial" pitchFamily="34" charset="0"/>
                </a:defRPr>
              </a:lvl2pPr>
              <a:lvl3pPr marL="1143000" indent="-228600" defTabSz="895350" eaLnBrk="0" hangingPunct="0">
                <a:defRPr sz="1300" b="1">
                  <a:solidFill>
                    <a:schemeClr val="bg1"/>
                  </a:solidFill>
                  <a:latin typeface="Arial" pitchFamily="34" charset="0"/>
                  <a:cs typeface="Arial" pitchFamily="34" charset="0"/>
                </a:defRPr>
              </a:lvl3pPr>
              <a:lvl4pPr marL="1600200" indent="-228600" defTabSz="895350" eaLnBrk="0" hangingPunct="0">
                <a:defRPr sz="1300" b="1">
                  <a:solidFill>
                    <a:schemeClr val="bg1"/>
                  </a:solidFill>
                  <a:latin typeface="Arial" pitchFamily="34" charset="0"/>
                  <a:cs typeface="Arial" pitchFamily="34" charset="0"/>
                </a:defRPr>
              </a:lvl4pPr>
              <a:lvl5pPr marL="2057400" indent="-228600" defTabSz="895350" eaLnBrk="0" hangingPunct="0">
                <a:defRPr sz="1300" b="1">
                  <a:solidFill>
                    <a:schemeClr val="bg1"/>
                  </a:solidFill>
                  <a:latin typeface="Arial" pitchFamily="34" charset="0"/>
                  <a:cs typeface="Arial" pitchFamily="34" charset="0"/>
                </a:defRPr>
              </a:lvl5pPr>
              <a:lvl6pPr marL="2514600" indent="-228600" algn="ctr" defTabSz="895350" eaLnBrk="0" fontAlgn="base" hangingPunct="0">
                <a:spcBef>
                  <a:spcPct val="0"/>
                </a:spcBef>
                <a:spcAft>
                  <a:spcPct val="0"/>
                </a:spcAft>
                <a:defRPr sz="1300" b="1">
                  <a:solidFill>
                    <a:schemeClr val="bg1"/>
                  </a:solidFill>
                  <a:latin typeface="Arial" pitchFamily="34" charset="0"/>
                  <a:cs typeface="Arial" pitchFamily="34" charset="0"/>
                </a:defRPr>
              </a:lvl6pPr>
              <a:lvl7pPr marL="2971800" indent="-228600" algn="ctr" defTabSz="895350" eaLnBrk="0" fontAlgn="base" hangingPunct="0">
                <a:spcBef>
                  <a:spcPct val="0"/>
                </a:spcBef>
                <a:spcAft>
                  <a:spcPct val="0"/>
                </a:spcAft>
                <a:defRPr sz="1300" b="1">
                  <a:solidFill>
                    <a:schemeClr val="bg1"/>
                  </a:solidFill>
                  <a:latin typeface="Arial" pitchFamily="34" charset="0"/>
                  <a:cs typeface="Arial" pitchFamily="34" charset="0"/>
                </a:defRPr>
              </a:lvl7pPr>
              <a:lvl8pPr marL="3429000" indent="-228600" algn="ctr" defTabSz="895350" eaLnBrk="0" fontAlgn="base" hangingPunct="0">
                <a:spcBef>
                  <a:spcPct val="0"/>
                </a:spcBef>
                <a:spcAft>
                  <a:spcPct val="0"/>
                </a:spcAft>
                <a:defRPr sz="1300" b="1">
                  <a:solidFill>
                    <a:schemeClr val="bg1"/>
                  </a:solidFill>
                  <a:latin typeface="Arial" pitchFamily="34" charset="0"/>
                  <a:cs typeface="Arial" pitchFamily="34" charset="0"/>
                </a:defRPr>
              </a:lvl8pPr>
              <a:lvl9pPr marL="3886200" indent="-228600" algn="ctr" defTabSz="895350" eaLnBrk="0" fontAlgn="base" hangingPunct="0">
                <a:spcBef>
                  <a:spcPct val="0"/>
                </a:spcBef>
                <a:spcAft>
                  <a:spcPct val="0"/>
                </a:spcAft>
                <a:defRPr sz="1300" b="1">
                  <a:solidFill>
                    <a:schemeClr val="bg1"/>
                  </a:solidFill>
                  <a:latin typeface="Arial" pitchFamily="34" charset="0"/>
                  <a:cs typeface="Arial" pitchFamily="34" charset="0"/>
                </a:defRPr>
              </a:lvl9pPr>
            </a:lstStyle>
            <a:p>
              <a:pPr algn="ctr">
                <a:lnSpc>
                  <a:spcPct val="113000"/>
                </a:lnSpc>
                <a:buClr>
                  <a:schemeClr val="tx2"/>
                </a:buClr>
              </a:pPr>
              <a:r>
                <a:rPr lang="en-US" altLang="en-US" sz="900" dirty="0"/>
                <a:t>More people move out of poverty faster</a:t>
              </a:r>
            </a:p>
          </p:txBody>
        </p:sp>
      </p:grpSp>
    </p:spTree>
    <p:extLst>
      <p:ext uri="{BB962C8B-B14F-4D97-AF65-F5344CB8AC3E}">
        <p14:creationId xmlns:p14="http://schemas.microsoft.com/office/powerpoint/2010/main" val="345221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p>
            <a:pPr algn="r"/>
            <a:r>
              <a:rPr lang="en-US" smtClean="0">
                <a:solidFill>
                  <a:srgbClr val="000000"/>
                </a:solidFill>
              </a:rPr>
              <a:t>© 2014 Bill &amp; Melinda Gates Foundation      |</a:t>
            </a:r>
            <a:endParaRPr lang="en-US" dirty="0">
              <a:solidFill>
                <a:srgbClr val="000000"/>
              </a:solidFill>
            </a:endParaRPr>
          </a:p>
        </p:txBody>
      </p:sp>
      <p:sp>
        <p:nvSpPr>
          <p:cNvPr id="4" name="Slide Number Placeholder 3"/>
          <p:cNvSpPr>
            <a:spLocks noGrp="1"/>
          </p:cNvSpPr>
          <p:nvPr>
            <p:ph type="sldNum" sz="quarter" idx="15"/>
          </p:nvPr>
        </p:nvSpPr>
        <p:spPr/>
        <p:txBody>
          <a:bodyPr/>
          <a:lstStyle/>
          <a:p>
            <a:fld id="{D3F7C509-FEEF-45D3-B896-7C07814C0C13}" type="slidenum">
              <a:rPr lang="en-US" smtClean="0">
                <a:solidFill>
                  <a:srgbClr val="000000"/>
                </a:solidFill>
              </a:rPr>
              <a:pPr/>
              <a:t>8</a:t>
            </a:fld>
            <a:endParaRPr lang="en-US" dirty="0">
              <a:solidFill>
                <a:srgbClr val="000000"/>
              </a:solidFill>
            </a:endParaRPr>
          </a:p>
        </p:txBody>
      </p:sp>
      <p:sp>
        <p:nvSpPr>
          <p:cNvPr id="5" name="Title 4"/>
          <p:cNvSpPr>
            <a:spLocks noGrp="1"/>
          </p:cNvSpPr>
          <p:nvPr>
            <p:ph type="title"/>
          </p:nvPr>
        </p:nvSpPr>
        <p:spPr>
          <a:xfrm>
            <a:off x="373075" y="241592"/>
            <a:ext cx="8329613" cy="307048"/>
          </a:xfrm>
        </p:spPr>
        <p:txBody>
          <a:bodyPr/>
          <a:lstStyle/>
          <a:p>
            <a:r>
              <a:rPr lang="en-US" sz="1600" dirty="0" smtClean="0">
                <a:solidFill>
                  <a:schemeClr val="tx1"/>
                </a:solidFill>
              </a:rPr>
              <a:t>FSP STRATEGIC INITIATIVES</a:t>
            </a:r>
            <a:endParaRPr lang="en-US" sz="1600" dirty="0">
              <a:solidFill>
                <a:schemeClr val="tx1"/>
              </a:solidFill>
            </a:endParaRPr>
          </a:p>
        </p:txBody>
      </p:sp>
      <p:sp>
        <p:nvSpPr>
          <p:cNvPr id="7" name="AutoShape 6"/>
          <p:cNvSpPr>
            <a:spLocks noChangeArrowheads="1"/>
          </p:cNvSpPr>
          <p:nvPr>
            <p:custDataLst>
              <p:tags r:id="rId1"/>
            </p:custDataLst>
          </p:nvPr>
        </p:nvSpPr>
        <p:spPr bwMode="gray">
          <a:xfrm>
            <a:off x="522283" y="2034859"/>
            <a:ext cx="1903413" cy="739236"/>
          </a:xfrm>
          <a:prstGeom prst="roundRect">
            <a:avLst>
              <a:gd name="adj" fmla="val 0"/>
            </a:avLst>
          </a:prstGeom>
          <a:gradFill rotWithShape="1">
            <a:gsLst>
              <a:gs pos="0">
                <a:srgbClr val="8CB7C7">
                  <a:gamma/>
                  <a:shade val="46275"/>
                  <a:invGamma/>
                </a:srgbClr>
              </a:gs>
              <a:gs pos="100000">
                <a:srgbClr val="8CB7C7"/>
              </a:gs>
            </a:gsLst>
            <a:lin ang="5400000" scaled="1"/>
          </a:gradFill>
          <a:ln w="190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73152" rIns="73152" bIns="73152" anchor="ctr"/>
          <a:lstStyle/>
          <a:p>
            <a:pPr marL="0" marR="0" lvl="0" indent="0" algn="ctr" defTabSz="912813" eaLnBrk="0" fontAlgn="base" latinLnBrk="0" hangingPunct="0">
              <a:lnSpc>
                <a:spcPct val="100000"/>
              </a:lnSpc>
              <a:spcBef>
                <a:spcPct val="0"/>
              </a:spcBef>
              <a:spcAft>
                <a:spcPct val="0"/>
              </a:spcAft>
              <a:buClr>
                <a:srgbClr val="5A471C"/>
              </a:buClr>
              <a:buSzTx/>
              <a:buFontTx/>
              <a:buNone/>
              <a:tabLst/>
              <a:defRPr/>
            </a:pPr>
            <a:r>
              <a:rPr kumimoji="0" lang="en-US" sz="1200" b="1" i="0" u="none" strike="noStrike" kern="0" cap="none" spc="0" normalizeH="0" baseline="0" noProof="0" dirty="0">
                <a:ln>
                  <a:noFill/>
                </a:ln>
                <a:solidFill>
                  <a:srgbClr val="FFFFFF"/>
                </a:solidFill>
                <a:effectLst/>
                <a:uLnTx/>
                <a:uFillTx/>
                <a:latin typeface="Arial" pitchFamily="34" charset="0"/>
                <a:cs typeface="Arial" pitchFamily="34" charset="0"/>
              </a:rPr>
              <a:t>Digital Payment Systems at Scale</a:t>
            </a:r>
          </a:p>
        </p:txBody>
      </p:sp>
      <p:sp>
        <p:nvSpPr>
          <p:cNvPr id="8" name="Oval 11"/>
          <p:cNvSpPr>
            <a:spLocks noChangeArrowheads="1"/>
          </p:cNvSpPr>
          <p:nvPr>
            <p:custDataLst>
              <p:tags r:id="rId2"/>
            </p:custDataLst>
          </p:nvPr>
        </p:nvSpPr>
        <p:spPr bwMode="gray">
          <a:xfrm>
            <a:off x="1336671" y="1904684"/>
            <a:ext cx="274637" cy="274638"/>
          </a:xfrm>
          <a:prstGeom prst="ellipse">
            <a:avLst/>
          </a:prstGeom>
          <a:solidFill>
            <a:srgbClr val="CE6B29"/>
          </a:solidFill>
          <a:ln w="28575"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363" eaLnBrk="1" fontAlgn="base" latinLnBrk="0" hangingPunct="1">
              <a:lnSpc>
                <a:spcPct val="100000"/>
              </a:lnSpc>
              <a:spcBef>
                <a:spcPct val="0"/>
              </a:spcBef>
              <a:spcAft>
                <a:spcPct val="0"/>
              </a:spcAft>
              <a:buClrTx/>
              <a:buSzTx/>
              <a:buFontTx/>
              <a:buNone/>
              <a:tabLst/>
              <a:defRPr/>
            </a:pPr>
            <a:r>
              <a:rPr kumimoji="0" lang="en-US" sz="1300" b="1" i="0" u="none" strike="noStrike" kern="0" cap="none" spc="0" normalizeH="0" baseline="0" noProof="0" dirty="0" smtClean="0">
                <a:ln>
                  <a:noFill/>
                </a:ln>
                <a:solidFill>
                  <a:srgbClr val="FFFFFF"/>
                </a:solidFill>
                <a:effectLst/>
                <a:uLnTx/>
                <a:uFillTx/>
                <a:latin typeface="Arial" pitchFamily="34" charset="0"/>
                <a:cs typeface="Arial" pitchFamily="34" charset="0"/>
              </a:rPr>
              <a:t>1</a:t>
            </a:r>
          </a:p>
        </p:txBody>
      </p:sp>
      <p:sp>
        <p:nvSpPr>
          <p:cNvPr id="9" name="AutoShape 9"/>
          <p:cNvSpPr>
            <a:spLocks noChangeArrowheads="1"/>
          </p:cNvSpPr>
          <p:nvPr>
            <p:custDataLst>
              <p:tags r:id="rId3"/>
            </p:custDataLst>
          </p:nvPr>
        </p:nvSpPr>
        <p:spPr bwMode="gray">
          <a:xfrm>
            <a:off x="7071398" y="2042003"/>
            <a:ext cx="1903413" cy="739236"/>
          </a:xfrm>
          <a:prstGeom prst="roundRect">
            <a:avLst>
              <a:gd name="adj" fmla="val 0"/>
            </a:avLst>
          </a:prstGeom>
          <a:gradFill rotWithShape="1">
            <a:gsLst>
              <a:gs pos="0">
                <a:srgbClr val="8CB7C7">
                  <a:gamma/>
                  <a:shade val="46275"/>
                  <a:invGamma/>
                </a:srgbClr>
              </a:gs>
              <a:gs pos="100000">
                <a:srgbClr val="8CB7C7"/>
              </a:gs>
            </a:gsLst>
            <a:lin ang="5400000" scaled="1"/>
          </a:gradFill>
          <a:ln w="190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73152" rIns="73152" bIns="73152" anchor="ctr"/>
          <a:lstStyle/>
          <a:p>
            <a:pPr marL="0" marR="0" lvl="0" indent="0" algn="ctr" defTabSz="912813" eaLnBrk="0" fontAlgn="base" latinLnBrk="0" hangingPunct="0">
              <a:lnSpc>
                <a:spcPct val="100000"/>
              </a:lnSpc>
              <a:spcBef>
                <a:spcPct val="0"/>
              </a:spcBef>
              <a:spcAft>
                <a:spcPct val="0"/>
              </a:spcAft>
              <a:buClr>
                <a:srgbClr val="5A471C"/>
              </a:buClr>
              <a:buSzTx/>
              <a:buFontTx/>
              <a:buNone/>
              <a:tabLst/>
              <a:defRPr/>
            </a:pPr>
            <a:r>
              <a:rPr kumimoji="0" lang="en-US" sz="1200" b="1" i="0" u="none" strike="noStrike" kern="0" cap="none" spc="0" normalizeH="0" baseline="0" noProof="0" dirty="0">
                <a:ln>
                  <a:noFill/>
                </a:ln>
                <a:solidFill>
                  <a:srgbClr val="FFFFFF"/>
                </a:solidFill>
                <a:effectLst/>
                <a:uLnTx/>
                <a:uFillTx/>
                <a:latin typeface="Arial" charset="0"/>
                <a:cs typeface="Arial" charset="0"/>
              </a:rPr>
              <a:t>Technology and Innovation</a:t>
            </a:r>
          </a:p>
        </p:txBody>
      </p:sp>
      <p:sp>
        <p:nvSpPr>
          <p:cNvPr id="10" name="Oval 13"/>
          <p:cNvSpPr>
            <a:spLocks noChangeArrowheads="1"/>
          </p:cNvSpPr>
          <p:nvPr>
            <p:custDataLst>
              <p:tags r:id="rId4"/>
            </p:custDataLst>
          </p:nvPr>
        </p:nvSpPr>
        <p:spPr bwMode="gray">
          <a:xfrm>
            <a:off x="7885786" y="1911828"/>
            <a:ext cx="274637" cy="274638"/>
          </a:xfrm>
          <a:prstGeom prst="ellipse">
            <a:avLst/>
          </a:prstGeom>
          <a:solidFill>
            <a:srgbClr val="CE6B29"/>
          </a:solidFill>
          <a:ln w="28575"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363" eaLnBrk="1" fontAlgn="base" latinLnBrk="0" hangingPunct="1">
              <a:lnSpc>
                <a:spcPct val="100000"/>
              </a:lnSpc>
              <a:spcBef>
                <a:spcPct val="0"/>
              </a:spcBef>
              <a:spcAft>
                <a:spcPct val="0"/>
              </a:spcAft>
              <a:buClrTx/>
              <a:buSzTx/>
              <a:buFontTx/>
              <a:buNone/>
              <a:tabLst/>
              <a:defRPr/>
            </a:pPr>
            <a:r>
              <a:rPr kumimoji="0" lang="en-US" sz="1300" b="1" i="0" u="none" strike="noStrike" kern="0" cap="none" spc="0" normalizeH="0" baseline="0" noProof="0" dirty="0" smtClean="0">
                <a:ln>
                  <a:noFill/>
                </a:ln>
                <a:solidFill>
                  <a:srgbClr val="FFFFFF"/>
                </a:solidFill>
                <a:effectLst/>
                <a:uLnTx/>
                <a:uFillTx/>
                <a:latin typeface="Arial" pitchFamily="34" charset="0"/>
                <a:cs typeface="Arial" pitchFamily="34" charset="0"/>
              </a:rPr>
              <a:t>4</a:t>
            </a:r>
          </a:p>
        </p:txBody>
      </p:sp>
      <p:sp>
        <p:nvSpPr>
          <p:cNvPr id="11" name="AutoShape 38"/>
          <p:cNvSpPr>
            <a:spLocks noChangeArrowheads="1"/>
          </p:cNvSpPr>
          <p:nvPr>
            <p:custDataLst>
              <p:tags r:id="rId5"/>
            </p:custDataLst>
          </p:nvPr>
        </p:nvSpPr>
        <p:spPr bwMode="gray">
          <a:xfrm>
            <a:off x="2687637" y="2041103"/>
            <a:ext cx="1903413" cy="739236"/>
          </a:xfrm>
          <a:prstGeom prst="roundRect">
            <a:avLst>
              <a:gd name="adj" fmla="val 0"/>
            </a:avLst>
          </a:prstGeom>
          <a:gradFill rotWithShape="1">
            <a:gsLst>
              <a:gs pos="0">
                <a:srgbClr val="8CB7C7">
                  <a:gamma/>
                  <a:shade val="46275"/>
                  <a:invGamma/>
                </a:srgbClr>
              </a:gs>
              <a:gs pos="100000">
                <a:srgbClr val="8CB7C7"/>
              </a:gs>
            </a:gsLst>
            <a:lin ang="5400000" scaled="1"/>
          </a:gradFill>
          <a:ln w="190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73152" rIns="73152" bIns="73152" anchor="ctr"/>
          <a:lstStyle/>
          <a:p>
            <a:pPr marL="0" marR="0" lvl="0" indent="0" algn="ctr" defTabSz="912813" eaLnBrk="0" fontAlgn="base" latinLnBrk="0" hangingPunct="0">
              <a:lnSpc>
                <a:spcPct val="100000"/>
              </a:lnSpc>
              <a:spcBef>
                <a:spcPct val="0"/>
              </a:spcBef>
              <a:spcAft>
                <a:spcPct val="0"/>
              </a:spcAft>
              <a:buClr>
                <a:srgbClr val="5A471C"/>
              </a:buClr>
              <a:buSzTx/>
              <a:buFontTx/>
              <a:buNone/>
              <a:tabLst/>
              <a:defRPr/>
            </a:pPr>
            <a:r>
              <a:rPr kumimoji="0" lang="en-US" sz="1200" b="1" i="0" u="none" strike="noStrike" kern="0" cap="none" spc="0" normalizeH="0" baseline="0" noProof="0" dirty="0">
                <a:ln>
                  <a:noFill/>
                </a:ln>
                <a:solidFill>
                  <a:srgbClr val="FFFFFF"/>
                </a:solidFill>
                <a:effectLst/>
                <a:uLnTx/>
                <a:uFillTx/>
                <a:latin typeface="Arial" pitchFamily="34" charset="0"/>
                <a:cs typeface="Arial" pitchFamily="34" charset="0"/>
              </a:rPr>
              <a:t>Digital Financial Services at Scale</a:t>
            </a:r>
          </a:p>
        </p:txBody>
      </p:sp>
      <p:sp>
        <p:nvSpPr>
          <p:cNvPr id="12" name="Oval 37"/>
          <p:cNvSpPr>
            <a:spLocks noChangeArrowheads="1"/>
          </p:cNvSpPr>
          <p:nvPr>
            <p:custDataLst>
              <p:tags r:id="rId6"/>
            </p:custDataLst>
          </p:nvPr>
        </p:nvSpPr>
        <p:spPr bwMode="gray">
          <a:xfrm>
            <a:off x="3502025" y="1910928"/>
            <a:ext cx="274637" cy="274638"/>
          </a:xfrm>
          <a:prstGeom prst="ellipse">
            <a:avLst/>
          </a:prstGeom>
          <a:solidFill>
            <a:srgbClr val="CE6B29"/>
          </a:solidFill>
          <a:ln w="28575"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363" eaLnBrk="1" fontAlgn="base" latinLnBrk="0" hangingPunct="1">
              <a:lnSpc>
                <a:spcPct val="100000"/>
              </a:lnSpc>
              <a:spcBef>
                <a:spcPct val="0"/>
              </a:spcBef>
              <a:spcAft>
                <a:spcPct val="0"/>
              </a:spcAft>
              <a:buClrTx/>
              <a:buSzTx/>
              <a:buFontTx/>
              <a:buNone/>
              <a:tabLst/>
              <a:defRPr/>
            </a:pPr>
            <a:r>
              <a:rPr kumimoji="0" lang="en-US" sz="1300" b="1" i="0" u="none" strike="noStrike" kern="0" cap="none" spc="0" normalizeH="0" baseline="0" noProof="0" dirty="0" smtClean="0">
                <a:ln>
                  <a:noFill/>
                </a:ln>
                <a:solidFill>
                  <a:srgbClr val="FFFFFF"/>
                </a:solidFill>
                <a:effectLst/>
                <a:uLnTx/>
                <a:uFillTx/>
                <a:latin typeface="Arial" pitchFamily="34" charset="0"/>
                <a:cs typeface="Arial" pitchFamily="34" charset="0"/>
              </a:rPr>
              <a:t>2</a:t>
            </a:r>
          </a:p>
        </p:txBody>
      </p:sp>
      <p:sp>
        <p:nvSpPr>
          <p:cNvPr id="15" name="AutoShape 7"/>
          <p:cNvSpPr>
            <a:spLocks noChangeArrowheads="1"/>
          </p:cNvSpPr>
          <p:nvPr>
            <p:custDataLst>
              <p:tags r:id="rId7"/>
            </p:custDataLst>
          </p:nvPr>
        </p:nvSpPr>
        <p:spPr bwMode="gray">
          <a:xfrm>
            <a:off x="4891880" y="2034859"/>
            <a:ext cx="1903413" cy="739236"/>
          </a:xfrm>
          <a:prstGeom prst="roundRect">
            <a:avLst>
              <a:gd name="adj" fmla="val 0"/>
            </a:avLst>
          </a:prstGeom>
          <a:gradFill rotWithShape="1">
            <a:gsLst>
              <a:gs pos="0">
                <a:srgbClr val="8CB7C7">
                  <a:gamma/>
                  <a:shade val="46275"/>
                  <a:invGamma/>
                </a:srgbClr>
              </a:gs>
              <a:gs pos="100000">
                <a:srgbClr val="8CB7C7"/>
              </a:gs>
            </a:gsLst>
            <a:lin ang="5400000" scaled="1"/>
          </a:gradFill>
          <a:ln w="190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73152" rIns="73152" bIns="73152" anchor="ctr"/>
          <a:lstStyle/>
          <a:p>
            <a:pPr marL="0" marR="0" lvl="0" indent="0" algn="ctr" defTabSz="912813" eaLnBrk="0" fontAlgn="base" latinLnBrk="0" hangingPunct="0">
              <a:lnSpc>
                <a:spcPct val="100000"/>
              </a:lnSpc>
              <a:spcBef>
                <a:spcPct val="0"/>
              </a:spcBef>
              <a:spcAft>
                <a:spcPct val="0"/>
              </a:spcAft>
              <a:buClr>
                <a:srgbClr val="5A471C"/>
              </a:buClr>
              <a:buSzTx/>
              <a:buFontTx/>
              <a:buNone/>
              <a:tabLst/>
              <a:defRPr/>
            </a:pPr>
            <a:r>
              <a:rPr kumimoji="0" lang="en-US" sz="1200" b="1" i="0" u="none" strike="noStrike" kern="0" cap="none" spc="0" normalizeH="0" baseline="0" noProof="0" dirty="0">
                <a:ln>
                  <a:noFill/>
                </a:ln>
                <a:solidFill>
                  <a:srgbClr val="FFFFFF"/>
                </a:solidFill>
                <a:effectLst/>
                <a:uLnTx/>
                <a:uFillTx/>
                <a:latin typeface="Arial" charset="0"/>
                <a:cs typeface="Arial" charset="0"/>
              </a:rPr>
              <a:t>Global </a:t>
            </a:r>
            <a:r>
              <a:rPr kumimoji="0" lang="en-US" sz="1200" b="1" i="0" u="none" strike="noStrike" kern="0" cap="none" spc="0" normalizeH="0" baseline="0" noProof="0" dirty="0" smtClean="0">
                <a:ln>
                  <a:noFill/>
                </a:ln>
                <a:solidFill>
                  <a:srgbClr val="FFFFFF"/>
                </a:solidFill>
                <a:effectLst/>
                <a:uLnTx/>
                <a:uFillTx/>
                <a:latin typeface="Arial" charset="0"/>
                <a:cs typeface="Arial" charset="0"/>
              </a:rPr>
              <a:t>Partnerships</a:t>
            </a:r>
            <a:endParaRPr kumimoji="0" lang="en-US" sz="1300" b="1" i="0" u="none" strike="noStrike" kern="0" cap="none" spc="0" normalizeH="0" baseline="0" noProof="0" dirty="0">
              <a:ln>
                <a:noFill/>
              </a:ln>
              <a:solidFill>
                <a:srgbClr val="FFFFFF"/>
              </a:solidFill>
              <a:effectLst/>
              <a:uLnTx/>
              <a:uFillTx/>
              <a:latin typeface="Arial" charset="0"/>
              <a:cs typeface="Arial" charset="0"/>
            </a:endParaRPr>
          </a:p>
        </p:txBody>
      </p:sp>
      <p:sp>
        <p:nvSpPr>
          <p:cNvPr id="16" name="Oval 12"/>
          <p:cNvSpPr>
            <a:spLocks noChangeArrowheads="1"/>
          </p:cNvSpPr>
          <p:nvPr>
            <p:custDataLst>
              <p:tags r:id="rId8"/>
            </p:custDataLst>
          </p:nvPr>
        </p:nvSpPr>
        <p:spPr bwMode="gray">
          <a:xfrm>
            <a:off x="5758656" y="1904684"/>
            <a:ext cx="274637" cy="274638"/>
          </a:xfrm>
          <a:prstGeom prst="ellipse">
            <a:avLst/>
          </a:prstGeom>
          <a:solidFill>
            <a:srgbClr val="CE6B29"/>
          </a:solidFill>
          <a:ln w="28575"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363" eaLnBrk="1" fontAlgn="base" latinLnBrk="0" hangingPunct="1">
              <a:lnSpc>
                <a:spcPct val="100000"/>
              </a:lnSpc>
              <a:spcBef>
                <a:spcPct val="0"/>
              </a:spcBef>
              <a:spcAft>
                <a:spcPct val="0"/>
              </a:spcAft>
              <a:buClrTx/>
              <a:buSzTx/>
              <a:buFontTx/>
              <a:buNone/>
              <a:tabLst/>
              <a:defRPr/>
            </a:pPr>
            <a:r>
              <a:rPr kumimoji="0" lang="en-US" sz="1300" b="1" i="0" u="none" strike="noStrike" kern="0" cap="none" spc="0" normalizeH="0" baseline="0" noProof="0" smtClean="0">
                <a:ln>
                  <a:noFill/>
                </a:ln>
                <a:solidFill>
                  <a:srgbClr val="FFFFFF"/>
                </a:solidFill>
                <a:effectLst/>
                <a:uLnTx/>
                <a:uFillTx/>
                <a:latin typeface="Arial" pitchFamily="34" charset="0"/>
                <a:cs typeface="Arial" pitchFamily="34" charset="0"/>
              </a:rPr>
              <a:t>3</a:t>
            </a:r>
          </a:p>
        </p:txBody>
      </p:sp>
      <p:sp>
        <p:nvSpPr>
          <p:cNvPr id="19" name="Rectangle 53"/>
          <p:cNvSpPr>
            <a:spLocks noChangeArrowheads="1"/>
          </p:cNvSpPr>
          <p:nvPr>
            <p:custDataLst>
              <p:tags r:id="rId9"/>
            </p:custDataLst>
          </p:nvPr>
        </p:nvSpPr>
        <p:spPr bwMode="gray">
          <a:xfrm>
            <a:off x="537366" y="2825818"/>
            <a:ext cx="1873250" cy="1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defTabSz="895350" eaLnBrk="0" fontAlgn="base" hangingPunct="0">
              <a:lnSpc>
                <a:spcPct val="113000"/>
              </a:lnSpc>
              <a:spcBef>
                <a:spcPct val="0"/>
              </a:spcBef>
              <a:spcAft>
                <a:spcPct val="0"/>
              </a:spcAft>
              <a:buClr>
                <a:srgbClr val="5A471C"/>
              </a:buClr>
            </a:pPr>
            <a:r>
              <a:rPr lang="en-US" sz="1000" dirty="0">
                <a:solidFill>
                  <a:srgbClr val="5A471C"/>
                </a:solidFill>
                <a:latin typeface="Arial" pitchFamily="34" charset="0"/>
                <a:cs typeface="Arial" pitchFamily="34" charset="0"/>
              </a:rPr>
              <a:t>Accelerate the propagation of digital payment systems into poor and rural communities in five countries with large numbers of poor people and adequate connectivity (i.e</a:t>
            </a:r>
            <a:r>
              <a:rPr lang="en-US" sz="1000" dirty="0" smtClean="0">
                <a:solidFill>
                  <a:srgbClr val="5A471C"/>
                </a:solidFill>
                <a:latin typeface="Arial" pitchFamily="34" charset="0"/>
                <a:cs typeface="Arial" pitchFamily="34" charset="0"/>
              </a:rPr>
              <a:t>., </a:t>
            </a:r>
            <a:r>
              <a:rPr lang="en-US" sz="1000" dirty="0">
                <a:solidFill>
                  <a:srgbClr val="5A471C"/>
                </a:solidFill>
                <a:latin typeface="Arial" pitchFamily="34" charset="0"/>
                <a:cs typeface="Arial" pitchFamily="34" charset="0"/>
              </a:rPr>
              <a:t>Bangladesh, India, Indonesia, Nigeria, and Pakistan)</a:t>
            </a:r>
          </a:p>
        </p:txBody>
      </p:sp>
      <p:sp>
        <p:nvSpPr>
          <p:cNvPr id="20" name="Rectangle 53"/>
          <p:cNvSpPr>
            <a:spLocks noChangeArrowheads="1"/>
          </p:cNvSpPr>
          <p:nvPr>
            <p:custDataLst>
              <p:tags r:id="rId10"/>
            </p:custDataLst>
          </p:nvPr>
        </p:nvSpPr>
        <p:spPr bwMode="gray">
          <a:xfrm>
            <a:off x="2687637" y="2825818"/>
            <a:ext cx="1903413" cy="869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defTabSz="895350" eaLnBrk="0" fontAlgn="base" hangingPunct="0">
              <a:lnSpc>
                <a:spcPct val="113000"/>
              </a:lnSpc>
              <a:spcBef>
                <a:spcPct val="0"/>
              </a:spcBef>
              <a:spcAft>
                <a:spcPct val="0"/>
              </a:spcAft>
              <a:buClr>
                <a:srgbClr val="5A471C"/>
              </a:buClr>
            </a:pPr>
            <a:r>
              <a:rPr lang="en-US" sz="1000" dirty="0">
                <a:solidFill>
                  <a:srgbClr val="5A471C"/>
                </a:solidFill>
                <a:latin typeface="Arial" pitchFamily="34" charset="0"/>
                <a:cs typeface="Arial" pitchFamily="34" charset="0"/>
              </a:rPr>
              <a:t>Accelerate and deepen the penetration of digital financial services beyond payments in three transition counties (i.e</a:t>
            </a:r>
            <a:r>
              <a:rPr lang="en-US" sz="1000" dirty="0" smtClean="0">
                <a:solidFill>
                  <a:srgbClr val="5A471C"/>
                </a:solidFill>
                <a:latin typeface="Arial" pitchFamily="34" charset="0"/>
                <a:cs typeface="Arial" pitchFamily="34" charset="0"/>
              </a:rPr>
              <a:t>., </a:t>
            </a:r>
            <a:r>
              <a:rPr lang="en-US" sz="1000" dirty="0">
                <a:solidFill>
                  <a:srgbClr val="5A471C"/>
                </a:solidFill>
                <a:latin typeface="Arial" pitchFamily="34" charset="0"/>
                <a:cs typeface="Arial" pitchFamily="34" charset="0"/>
              </a:rPr>
              <a:t>Kenya, Tanzania, and Uganda) </a:t>
            </a:r>
          </a:p>
        </p:txBody>
      </p:sp>
      <p:sp>
        <p:nvSpPr>
          <p:cNvPr id="21" name="Rectangle 53"/>
          <p:cNvSpPr>
            <a:spLocks noChangeArrowheads="1"/>
          </p:cNvSpPr>
          <p:nvPr>
            <p:custDataLst>
              <p:tags r:id="rId11"/>
            </p:custDataLst>
          </p:nvPr>
        </p:nvSpPr>
        <p:spPr bwMode="gray">
          <a:xfrm>
            <a:off x="4891880" y="2825818"/>
            <a:ext cx="1903413" cy="1043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defTabSz="895350" eaLnBrk="0" fontAlgn="base" hangingPunct="0">
              <a:lnSpc>
                <a:spcPct val="113000"/>
              </a:lnSpc>
              <a:spcBef>
                <a:spcPct val="0"/>
              </a:spcBef>
              <a:spcAft>
                <a:spcPct val="0"/>
              </a:spcAft>
              <a:buClr>
                <a:srgbClr val="5A471C"/>
              </a:buClr>
            </a:pPr>
            <a:r>
              <a:rPr lang="en-US" sz="1000" dirty="0">
                <a:solidFill>
                  <a:srgbClr val="5A471C"/>
                </a:solidFill>
                <a:latin typeface="Arial" pitchFamily="34" charset="0"/>
                <a:cs typeface="Arial" pitchFamily="34" charset="0"/>
              </a:rPr>
              <a:t>Shape and accelerate efforts of governments, donors, global </a:t>
            </a:r>
            <a:r>
              <a:rPr lang="en-US" sz="1000" dirty="0" smtClean="0">
                <a:solidFill>
                  <a:srgbClr val="5A471C"/>
                </a:solidFill>
                <a:latin typeface="Arial" pitchFamily="34" charset="0"/>
                <a:cs typeface="Arial" pitchFamily="34" charset="0"/>
              </a:rPr>
              <a:t>standard-setting </a:t>
            </a:r>
            <a:r>
              <a:rPr lang="en-US" sz="1000" dirty="0">
                <a:solidFill>
                  <a:srgbClr val="5A471C"/>
                </a:solidFill>
                <a:latin typeface="Arial" pitchFamily="34" charset="0"/>
                <a:cs typeface="Arial" pitchFamily="34" charset="0"/>
              </a:rPr>
              <a:t>bodies, and the private sector to maximize their collective impact on the poor’s access to digital financial services </a:t>
            </a:r>
          </a:p>
        </p:txBody>
      </p:sp>
      <p:sp>
        <p:nvSpPr>
          <p:cNvPr id="22" name="Rectangle 53"/>
          <p:cNvSpPr>
            <a:spLocks noChangeArrowheads="1"/>
          </p:cNvSpPr>
          <p:nvPr>
            <p:custDataLst>
              <p:tags r:id="rId12"/>
            </p:custDataLst>
          </p:nvPr>
        </p:nvSpPr>
        <p:spPr bwMode="gray">
          <a:xfrm>
            <a:off x="7077817" y="2825818"/>
            <a:ext cx="1903413" cy="869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defTabSz="895350" eaLnBrk="0" fontAlgn="base" hangingPunct="0">
              <a:lnSpc>
                <a:spcPct val="113000"/>
              </a:lnSpc>
              <a:spcBef>
                <a:spcPct val="0"/>
              </a:spcBef>
              <a:spcAft>
                <a:spcPct val="0"/>
              </a:spcAft>
              <a:buClr>
                <a:srgbClr val="5A471C"/>
              </a:buClr>
            </a:pPr>
            <a:r>
              <a:rPr lang="en-US" sz="1000" dirty="0">
                <a:solidFill>
                  <a:srgbClr val="5A471C"/>
                </a:solidFill>
                <a:latin typeface="Arial" pitchFamily="34" charset="0"/>
                <a:cs typeface="Arial" pitchFamily="34" charset="0"/>
              </a:rPr>
              <a:t>Nurture innovations that </a:t>
            </a:r>
            <a:r>
              <a:rPr lang="en-US" sz="1000" dirty="0" smtClean="0">
                <a:solidFill>
                  <a:srgbClr val="5A471C"/>
                </a:solidFill>
                <a:latin typeface="Arial" pitchFamily="34" charset="0"/>
                <a:cs typeface="Arial" pitchFamily="34" charset="0"/>
              </a:rPr>
              <a:t>could, </a:t>
            </a:r>
            <a:r>
              <a:rPr lang="en-US" sz="1000" dirty="0">
                <a:solidFill>
                  <a:srgbClr val="5A471C"/>
                </a:solidFill>
                <a:latin typeface="Arial" pitchFamily="34" charset="0"/>
                <a:cs typeface="Arial" pitchFamily="34" charset="0"/>
              </a:rPr>
              <a:t>in the </a:t>
            </a:r>
            <a:r>
              <a:rPr lang="en-US" sz="1000" dirty="0" smtClean="0">
                <a:solidFill>
                  <a:srgbClr val="5A471C"/>
                </a:solidFill>
                <a:latin typeface="Arial" pitchFamily="34" charset="0"/>
                <a:cs typeface="Arial" pitchFamily="34" charset="0"/>
              </a:rPr>
              <a:t>medium- </a:t>
            </a:r>
            <a:r>
              <a:rPr lang="en-US" sz="1000" dirty="0">
                <a:solidFill>
                  <a:srgbClr val="5A471C"/>
                </a:solidFill>
                <a:latin typeface="Arial" pitchFamily="34" charset="0"/>
                <a:cs typeface="Arial" pitchFamily="34" charset="0"/>
              </a:rPr>
              <a:t>to </a:t>
            </a:r>
            <a:r>
              <a:rPr lang="en-US" sz="1000" dirty="0" smtClean="0">
                <a:solidFill>
                  <a:srgbClr val="5A471C"/>
                </a:solidFill>
                <a:latin typeface="Arial" pitchFamily="34" charset="0"/>
                <a:cs typeface="Arial" pitchFamily="34" charset="0"/>
              </a:rPr>
              <a:t>long-term, </a:t>
            </a:r>
            <a:r>
              <a:rPr lang="en-US" sz="1000" dirty="0">
                <a:solidFill>
                  <a:srgbClr val="5A471C"/>
                </a:solidFill>
                <a:latin typeface="Arial" pitchFamily="34" charset="0"/>
                <a:cs typeface="Arial" pitchFamily="34" charset="0"/>
              </a:rPr>
              <a:t>create a step-change improvement in delivering digital financial services at scale</a:t>
            </a:r>
          </a:p>
        </p:txBody>
      </p:sp>
      <p:sp>
        <p:nvSpPr>
          <p:cNvPr id="23" name="Rectangle 25"/>
          <p:cNvSpPr>
            <a:spLocks noChangeArrowheads="1"/>
          </p:cNvSpPr>
          <p:nvPr>
            <p:custDataLst>
              <p:tags r:id="rId13"/>
            </p:custDataLst>
          </p:nvPr>
        </p:nvSpPr>
        <p:spPr bwMode="gray">
          <a:xfrm>
            <a:off x="1343020" y="4216679"/>
            <a:ext cx="7540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defTabSz="895350" eaLnBrk="0" fontAlgn="base" hangingPunct="0">
              <a:spcBef>
                <a:spcPct val="0"/>
              </a:spcBef>
              <a:spcAft>
                <a:spcPct val="0"/>
              </a:spcAft>
              <a:buClr>
                <a:srgbClr val="5A471C"/>
              </a:buClr>
            </a:pPr>
            <a:r>
              <a:rPr lang="en-US" sz="1200" b="1" dirty="0">
                <a:solidFill>
                  <a:srgbClr val="5A471C"/>
                </a:solidFill>
                <a:latin typeface="Arial" pitchFamily="34" charset="0"/>
                <a:cs typeface="Arial" pitchFamily="34" charset="0"/>
              </a:rPr>
              <a:t>~35% of</a:t>
            </a:r>
            <a:br>
              <a:rPr lang="en-US" sz="1200" b="1" dirty="0">
                <a:solidFill>
                  <a:srgbClr val="5A471C"/>
                </a:solidFill>
                <a:latin typeface="Arial" pitchFamily="34" charset="0"/>
                <a:cs typeface="Arial" pitchFamily="34" charset="0"/>
              </a:rPr>
            </a:br>
            <a:r>
              <a:rPr lang="en-US" sz="1200" b="1" dirty="0">
                <a:solidFill>
                  <a:srgbClr val="5A471C"/>
                </a:solidFill>
                <a:latin typeface="Arial" pitchFamily="34" charset="0"/>
                <a:cs typeface="Arial" pitchFamily="34" charset="0"/>
              </a:rPr>
              <a:t>resources</a:t>
            </a:r>
            <a:r>
              <a:rPr lang="en-US" sz="1200" b="1" baseline="30000" dirty="0">
                <a:solidFill>
                  <a:srgbClr val="5A471C"/>
                </a:solidFill>
                <a:latin typeface="Arial" pitchFamily="34" charset="0"/>
                <a:cs typeface="Arial" pitchFamily="34" charset="0"/>
              </a:rPr>
              <a:t> </a:t>
            </a:r>
          </a:p>
        </p:txBody>
      </p:sp>
      <p:grpSp>
        <p:nvGrpSpPr>
          <p:cNvPr id="24" name="Group 26"/>
          <p:cNvGrpSpPr>
            <a:grpSpLocks/>
          </p:cNvGrpSpPr>
          <p:nvPr/>
        </p:nvGrpSpPr>
        <p:grpSpPr bwMode="auto">
          <a:xfrm>
            <a:off x="522283" y="4221442"/>
            <a:ext cx="571500" cy="574675"/>
            <a:chOff x="1296" y="3839"/>
            <a:chExt cx="479" cy="481"/>
          </a:xfrm>
        </p:grpSpPr>
        <p:sp>
          <p:nvSpPr>
            <p:cNvPr id="25" name="Freeform 27"/>
            <p:cNvSpPr>
              <a:spLocks/>
            </p:cNvSpPr>
            <p:nvPr/>
          </p:nvSpPr>
          <p:spPr bwMode="gray">
            <a:xfrm>
              <a:off x="1535" y="3839"/>
              <a:ext cx="240" cy="314"/>
            </a:xfrm>
            <a:custGeom>
              <a:avLst/>
              <a:gdLst>
                <a:gd name="T0" fmla="*/ 581 w 150"/>
                <a:gd name="T1" fmla="*/ 806 h 196"/>
                <a:gd name="T2" fmla="*/ 614 w 150"/>
                <a:gd name="T3" fmla="*/ 615 h 196"/>
                <a:gd name="T4" fmla="*/ 0 w 150"/>
                <a:gd name="T5" fmla="*/ 5 h 196"/>
                <a:gd name="T6" fmla="*/ 0 w 150"/>
                <a:gd name="T7" fmla="*/ 5 h 196"/>
                <a:gd name="T8" fmla="*/ 0 w 150"/>
                <a:gd name="T9" fmla="*/ 615 h 196"/>
                <a:gd name="T10" fmla="*/ 581 w 150"/>
                <a:gd name="T11" fmla="*/ 806 h 1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0" h="196">
                  <a:moveTo>
                    <a:pt x="142" y="196"/>
                  </a:moveTo>
                  <a:cubicBezTo>
                    <a:pt x="147" y="181"/>
                    <a:pt x="150" y="166"/>
                    <a:pt x="150" y="150"/>
                  </a:cubicBezTo>
                  <a:cubicBezTo>
                    <a:pt x="150" y="67"/>
                    <a:pt x="83" y="1"/>
                    <a:pt x="0" y="1"/>
                  </a:cubicBezTo>
                  <a:cubicBezTo>
                    <a:pt x="0" y="0"/>
                    <a:pt x="0" y="1"/>
                    <a:pt x="0" y="1"/>
                  </a:cubicBezTo>
                  <a:lnTo>
                    <a:pt x="0" y="150"/>
                  </a:lnTo>
                  <a:lnTo>
                    <a:pt x="142" y="196"/>
                  </a:lnTo>
                  <a:close/>
                </a:path>
              </a:pathLst>
            </a:custGeom>
            <a:solidFill>
              <a:srgbClr val="E8941A"/>
            </a:solidFill>
            <a:ln w="190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0" marR="0" lvl="0" indent="0" algn="ctr" defTabSz="912813" eaLnBrk="1" fontAlgn="base" latinLnBrk="0" hangingPunct="1">
                <a:lnSpc>
                  <a:spcPct val="100000"/>
                </a:lnSpc>
                <a:spcBef>
                  <a:spcPct val="0"/>
                </a:spcBef>
                <a:spcAft>
                  <a:spcPct val="0"/>
                </a:spcAft>
                <a:buClrTx/>
                <a:buSzTx/>
                <a:buFontTx/>
                <a:buNone/>
                <a:tabLst/>
                <a:defRPr/>
              </a:pPr>
              <a:endParaRPr kumimoji="0" lang="en-US" sz="1300" b="1" i="0" u="none" strike="noStrike" kern="0" cap="none" spc="0" normalizeH="0" baseline="0" noProof="0" smtClean="0">
                <a:ln>
                  <a:noFill/>
                </a:ln>
                <a:solidFill>
                  <a:srgbClr val="FFFFFF"/>
                </a:solidFill>
                <a:effectLst/>
                <a:uLnTx/>
                <a:uFillTx/>
                <a:latin typeface="Arial" pitchFamily="34" charset="0"/>
                <a:cs typeface="Arial" pitchFamily="34" charset="0"/>
              </a:endParaRPr>
            </a:p>
          </p:txBody>
        </p:sp>
        <p:sp>
          <p:nvSpPr>
            <p:cNvPr id="26" name="Freeform 28"/>
            <p:cNvSpPr>
              <a:spLocks/>
            </p:cNvSpPr>
            <p:nvPr/>
          </p:nvSpPr>
          <p:spPr bwMode="gray">
            <a:xfrm>
              <a:off x="1296" y="3841"/>
              <a:ext cx="466" cy="479"/>
            </a:xfrm>
            <a:custGeom>
              <a:avLst/>
              <a:gdLst>
                <a:gd name="T0" fmla="*/ 613 w 291"/>
                <a:gd name="T1" fmla="*/ 0 h 299"/>
                <a:gd name="T2" fmla="*/ 0 w 291"/>
                <a:gd name="T3" fmla="*/ 614 h 299"/>
                <a:gd name="T4" fmla="*/ 613 w 291"/>
                <a:gd name="T5" fmla="*/ 1229 h 299"/>
                <a:gd name="T6" fmla="*/ 1195 w 291"/>
                <a:gd name="T7" fmla="*/ 801 h 299"/>
                <a:gd name="T8" fmla="*/ 613 w 291"/>
                <a:gd name="T9" fmla="*/ 614 h 299"/>
                <a:gd name="T10" fmla="*/ 613 w 291"/>
                <a:gd name="T11" fmla="*/ 0 h 2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1" h="299">
                  <a:moveTo>
                    <a:pt x="149" y="0"/>
                  </a:moveTo>
                  <a:cubicBezTo>
                    <a:pt x="66" y="0"/>
                    <a:pt x="0" y="67"/>
                    <a:pt x="0" y="149"/>
                  </a:cubicBezTo>
                  <a:cubicBezTo>
                    <a:pt x="0" y="232"/>
                    <a:pt x="66" y="299"/>
                    <a:pt x="149" y="299"/>
                  </a:cubicBezTo>
                  <a:cubicBezTo>
                    <a:pt x="214" y="298"/>
                    <a:pt x="271" y="257"/>
                    <a:pt x="291" y="195"/>
                  </a:cubicBezTo>
                  <a:lnTo>
                    <a:pt x="149" y="149"/>
                  </a:lnTo>
                  <a:lnTo>
                    <a:pt x="149" y="0"/>
                  </a:lnTo>
                  <a:close/>
                </a:path>
              </a:pathLst>
            </a:custGeom>
            <a:solidFill>
              <a:srgbClr val="B6985E"/>
            </a:solidFill>
            <a:ln w="19050" cmpd="sng">
              <a:solidFill>
                <a:srgbClr val="FFFFFF"/>
              </a:solidFill>
              <a:prstDash val="solid"/>
              <a:round/>
              <a:headEnd/>
              <a:tailEnd/>
            </a:ln>
          </p:spPr>
          <p:txBody>
            <a:bodyPr anchor="ctr"/>
            <a:lstStyle/>
            <a:p>
              <a:pPr marL="0" marR="0" lvl="0" indent="0" algn="ctr" defTabSz="912813" eaLnBrk="1" fontAlgn="base" latinLnBrk="0" hangingPunct="1">
                <a:lnSpc>
                  <a:spcPct val="100000"/>
                </a:lnSpc>
                <a:spcBef>
                  <a:spcPct val="0"/>
                </a:spcBef>
                <a:spcAft>
                  <a:spcPct val="0"/>
                </a:spcAft>
                <a:buClrTx/>
                <a:buSzTx/>
                <a:buFontTx/>
                <a:buNone/>
                <a:tabLst/>
                <a:defRPr/>
              </a:pPr>
              <a:endParaRPr kumimoji="0" lang="en-US" sz="1300" b="1" i="0" u="none" strike="noStrike" kern="0" cap="none" spc="0" normalizeH="0" baseline="0" noProof="0" smtClean="0">
                <a:ln>
                  <a:noFill/>
                </a:ln>
                <a:solidFill>
                  <a:srgbClr val="FFFFFF"/>
                </a:solidFill>
                <a:effectLst/>
                <a:uLnTx/>
                <a:uFillTx/>
                <a:latin typeface="Arial" pitchFamily="34" charset="0"/>
                <a:cs typeface="Arial" pitchFamily="34" charset="0"/>
              </a:endParaRPr>
            </a:p>
          </p:txBody>
        </p:sp>
      </p:grpSp>
      <p:sp>
        <p:nvSpPr>
          <p:cNvPr id="27" name="Rectangle 27"/>
          <p:cNvSpPr>
            <a:spLocks noChangeArrowheads="1"/>
          </p:cNvSpPr>
          <p:nvPr>
            <p:custDataLst>
              <p:tags r:id="rId14"/>
            </p:custDataLst>
          </p:nvPr>
        </p:nvSpPr>
        <p:spPr bwMode="gray">
          <a:xfrm>
            <a:off x="5701505" y="4219069"/>
            <a:ext cx="811212"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defTabSz="895350" eaLnBrk="0" fontAlgn="base" hangingPunct="0">
              <a:spcBef>
                <a:spcPct val="0"/>
              </a:spcBef>
              <a:spcAft>
                <a:spcPct val="0"/>
              </a:spcAft>
              <a:buClr>
                <a:srgbClr val="5A471C"/>
              </a:buClr>
            </a:pPr>
            <a:r>
              <a:rPr lang="en-US" sz="1200" b="1">
                <a:solidFill>
                  <a:srgbClr val="5A471C"/>
                </a:solidFill>
                <a:latin typeface="Arial" pitchFamily="34" charset="0"/>
                <a:cs typeface="Arial" pitchFamily="34" charset="0"/>
              </a:rPr>
              <a:t>~15% of</a:t>
            </a:r>
            <a:br>
              <a:rPr lang="en-US" sz="1200" b="1">
                <a:solidFill>
                  <a:srgbClr val="5A471C"/>
                </a:solidFill>
                <a:latin typeface="Arial" pitchFamily="34" charset="0"/>
                <a:cs typeface="Arial" pitchFamily="34" charset="0"/>
              </a:rPr>
            </a:br>
            <a:r>
              <a:rPr lang="en-US" sz="1200" b="1">
                <a:solidFill>
                  <a:srgbClr val="5A471C"/>
                </a:solidFill>
                <a:latin typeface="Arial" pitchFamily="34" charset="0"/>
                <a:cs typeface="Arial" pitchFamily="34" charset="0"/>
              </a:rPr>
              <a:t>resources  </a:t>
            </a:r>
          </a:p>
        </p:txBody>
      </p:sp>
      <p:grpSp>
        <p:nvGrpSpPr>
          <p:cNvPr id="28" name="Group 30"/>
          <p:cNvGrpSpPr>
            <a:grpSpLocks/>
          </p:cNvGrpSpPr>
          <p:nvPr/>
        </p:nvGrpSpPr>
        <p:grpSpPr bwMode="auto">
          <a:xfrm>
            <a:off x="4891880" y="4223832"/>
            <a:ext cx="571500" cy="574675"/>
            <a:chOff x="927" y="1252"/>
            <a:chExt cx="1792" cy="1798"/>
          </a:xfrm>
        </p:grpSpPr>
        <p:sp>
          <p:nvSpPr>
            <p:cNvPr id="29" name="Freeform 31"/>
            <p:cNvSpPr>
              <a:spLocks/>
            </p:cNvSpPr>
            <p:nvPr/>
          </p:nvSpPr>
          <p:spPr bwMode="gray">
            <a:xfrm>
              <a:off x="1820" y="1252"/>
              <a:ext cx="851" cy="899"/>
            </a:xfrm>
            <a:custGeom>
              <a:avLst/>
              <a:gdLst>
                <a:gd name="T0" fmla="*/ 30564 w 142"/>
                <a:gd name="T1" fmla="*/ 22163 h 150"/>
                <a:gd name="T2" fmla="*/ 0 w 142"/>
                <a:gd name="T3" fmla="*/ 216 h 150"/>
                <a:gd name="T4" fmla="*/ 0 w 142"/>
                <a:gd name="T5" fmla="*/ 216 h 150"/>
                <a:gd name="T6" fmla="*/ 0 w 142"/>
                <a:gd name="T7" fmla="*/ 32292 h 150"/>
                <a:gd name="T8" fmla="*/ 30564 w 142"/>
                <a:gd name="T9" fmla="*/ 22163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150">
                  <a:moveTo>
                    <a:pt x="142" y="103"/>
                  </a:moveTo>
                  <a:cubicBezTo>
                    <a:pt x="122" y="42"/>
                    <a:pt x="65" y="1"/>
                    <a:pt x="0" y="1"/>
                  </a:cubicBezTo>
                  <a:cubicBezTo>
                    <a:pt x="0" y="0"/>
                    <a:pt x="0" y="1"/>
                    <a:pt x="0" y="1"/>
                  </a:cubicBezTo>
                  <a:lnTo>
                    <a:pt x="0" y="150"/>
                  </a:lnTo>
                  <a:lnTo>
                    <a:pt x="142" y="103"/>
                  </a:lnTo>
                  <a:close/>
                </a:path>
              </a:pathLst>
            </a:custGeom>
            <a:solidFill>
              <a:srgbClr val="E8941A"/>
            </a:solidFill>
            <a:ln w="190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0" marR="0" lvl="0" indent="0" algn="ctr" defTabSz="912813" eaLnBrk="1" fontAlgn="base" latinLnBrk="0" hangingPunct="1">
                <a:lnSpc>
                  <a:spcPct val="100000"/>
                </a:lnSpc>
                <a:spcBef>
                  <a:spcPct val="0"/>
                </a:spcBef>
                <a:spcAft>
                  <a:spcPct val="0"/>
                </a:spcAft>
                <a:buClrTx/>
                <a:buSzTx/>
                <a:buFontTx/>
                <a:buNone/>
                <a:tabLst/>
                <a:defRPr/>
              </a:pPr>
              <a:endParaRPr kumimoji="0" lang="en-US" sz="1300" b="1" i="0" u="none" strike="noStrike" kern="0" cap="none" spc="0" normalizeH="0" baseline="0" noProof="0" smtClean="0">
                <a:ln>
                  <a:noFill/>
                </a:ln>
                <a:solidFill>
                  <a:srgbClr val="FFFFFF"/>
                </a:solidFill>
                <a:effectLst/>
                <a:uLnTx/>
                <a:uFillTx/>
                <a:latin typeface="Arial" pitchFamily="34" charset="0"/>
                <a:cs typeface="Arial" pitchFamily="34" charset="0"/>
              </a:endParaRPr>
            </a:p>
          </p:txBody>
        </p:sp>
        <p:sp>
          <p:nvSpPr>
            <p:cNvPr id="30" name="Freeform 32"/>
            <p:cNvSpPr>
              <a:spLocks/>
            </p:cNvSpPr>
            <p:nvPr/>
          </p:nvSpPr>
          <p:spPr bwMode="gray">
            <a:xfrm>
              <a:off x="927" y="1258"/>
              <a:ext cx="1792" cy="1792"/>
            </a:xfrm>
            <a:custGeom>
              <a:avLst/>
              <a:gdLst>
                <a:gd name="T0" fmla="*/ 32076 w 299"/>
                <a:gd name="T1" fmla="*/ 0 h 299"/>
                <a:gd name="T2" fmla="*/ 0 w 299"/>
                <a:gd name="T3" fmla="*/ 32076 h 299"/>
                <a:gd name="T4" fmla="*/ 32076 w 299"/>
                <a:gd name="T5" fmla="*/ 64368 h 299"/>
                <a:gd name="T6" fmla="*/ 64368 w 299"/>
                <a:gd name="T7" fmla="*/ 32076 h 299"/>
                <a:gd name="T8" fmla="*/ 62642 w 299"/>
                <a:gd name="T9" fmla="*/ 21948 h 299"/>
                <a:gd name="T10" fmla="*/ 32076 w 299"/>
                <a:gd name="T11" fmla="*/ 32076 h 299"/>
                <a:gd name="T12" fmla="*/ 32076 w 299"/>
                <a:gd name="T13" fmla="*/ 0 h 2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9" h="299">
                  <a:moveTo>
                    <a:pt x="149" y="0"/>
                  </a:moveTo>
                  <a:cubicBezTo>
                    <a:pt x="66" y="0"/>
                    <a:pt x="0" y="67"/>
                    <a:pt x="0" y="149"/>
                  </a:cubicBezTo>
                  <a:cubicBezTo>
                    <a:pt x="0" y="232"/>
                    <a:pt x="66" y="299"/>
                    <a:pt x="149" y="299"/>
                  </a:cubicBezTo>
                  <a:cubicBezTo>
                    <a:pt x="232" y="299"/>
                    <a:pt x="299" y="232"/>
                    <a:pt x="299" y="149"/>
                  </a:cubicBezTo>
                  <a:cubicBezTo>
                    <a:pt x="298" y="133"/>
                    <a:pt x="296" y="117"/>
                    <a:pt x="291" y="102"/>
                  </a:cubicBezTo>
                  <a:lnTo>
                    <a:pt x="149" y="149"/>
                  </a:lnTo>
                  <a:lnTo>
                    <a:pt x="149" y="0"/>
                  </a:lnTo>
                  <a:close/>
                </a:path>
              </a:pathLst>
            </a:custGeom>
            <a:solidFill>
              <a:srgbClr val="B6985E"/>
            </a:solidFill>
            <a:ln w="190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0" marR="0" lvl="0" indent="0" algn="ctr" defTabSz="912813" eaLnBrk="1" fontAlgn="base" latinLnBrk="0" hangingPunct="1">
                <a:lnSpc>
                  <a:spcPct val="100000"/>
                </a:lnSpc>
                <a:spcBef>
                  <a:spcPct val="0"/>
                </a:spcBef>
                <a:spcAft>
                  <a:spcPct val="0"/>
                </a:spcAft>
                <a:buClrTx/>
                <a:buSzTx/>
                <a:buFontTx/>
                <a:buNone/>
                <a:tabLst/>
                <a:defRPr/>
              </a:pPr>
              <a:endParaRPr kumimoji="0" lang="en-US" sz="1300" b="1" i="0" u="none" strike="noStrike" kern="0" cap="none" spc="0" normalizeH="0" baseline="0" noProof="0" smtClean="0">
                <a:ln>
                  <a:noFill/>
                </a:ln>
                <a:solidFill>
                  <a:srgbClr val="FFFFFF"/>
                </a:solidFill>
                <a:effectLst/>
                <a:uLnTx/>
                <a:uFillTx/>
                <a:latin typeface="Arial" pitchFamily="34" charset="0"/>
                <a:cs typeface="Arial" pitchFamily="34" charset="0"/>
              </a:endParaRPr>
            </a:p>
          </p:txBody>
        </p:sp>
      </p:grpSp>
      <p:sp>
        <p:nvSpPr>
          <p:cNvPr id="31" name="Rectangle 28"/>
          <p:cNvSpPr>
            <a:spLocks noChangeArrowheads="1"/>
          </p:cNvSpPr>
          <p:nvPr>
            <p:custDataLst>
              <p:tags r:id="rId15"/>
            </p:custDataLst>
          </p:nvPr>
        </p:nvSpPr>
        <p:spPr bwMode="gray">
          <a:xfrm>
            <a:off x="7898486" y="4134628"/>
            <a:ext cx="7254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defTabSz="895350" eaLnBrk="0" fontAlgn="base" hangingPunct="0">
              <a:spcBef>
                <a:spcPct val="0"/>
              </a:spcBef>
              <a:spcAft>
                <a:spcPct val="0"/>
              </a:spcAft>
              <a:buClr>
                <a:srgbClr val="5A471C"/>
              </a:buClr>
            </a:pPr>
            <a:r>
              <a:rPr lang="en-US" sz="1200" b="1" dirty="0">
                <a:solidFill>
                  <a:srgbClr val="5A471C"/>
                </a:solidFill>
                <a:latin typeface="Arial" pitchFamily="34" charset="0"/>
                <a:cs typeface="Arial" pitchFamily="34" charset="0"/>
              </a:rPr>
              <a:t>~15% of</a:t>
            </a:r>
            <a:br>
              <a:rPr lang="en-US" sz="1200" b="1" dirty="0">
                <a:solidFill>
                  <a:srgbClr val="5A471C"/>
                </a:solidFill>
                <a:latin typeface="Arial" pitchFamily="34" charset="0"/>
                <a:cs typeface="Arial" pitchFamily="34" charset="0"/>
              </a:rPr>
            </a:br>
            <a:r>
              <a:rPr lang="en-US" sz="1200" b="1" dirty="0">
                <a:solidFill>
                  <a:srgbClr val="5A471C"/>
                </a:solidFill>
                <a:latin typeface="Arial" pitchFamily="34" charset="0"/>
                <a:cs typeface="Arial" pitchFamily="34" charset="0"/>
              </a:rPr>
              <a:t>resources</a:t>
            </a:r>
            <a:endParaRPr lang="en-US" sz="1200" b="1" baseline="30000" dirty="0">
              <a:solidFill>
                <a:srgbClr val="5A471C"/>
              </a:solidFill>
              <a:latin typeface="Arial" pitchFamily="34" charset="0"/>
              <a:cs typeface="Arial" pitchFamily="34" charset="0"/>
            </a:endParaRPr>
          </a:p>
        </p:txBody>
      </p:sp>
      <p:grpSp>
        <p:nvGrpSpPr>
          <p:cNvPr id="32" name="Group 34"/>
          <p:cNvGrpSpPr>
            <a:grpSpLocks/>
          </p:cNvGrpSpPr>
          <p:nvPr/>
        </p:nvGrpSpPr>
        <p:grpSpPr bwMode="auto">
          <a:xfrm>
            <a:off x="7071398" y="4215591"/>
            <a:ext cx="571500" cy="574675"/>
            <a:chOff x="927" y="1252"/>
            <a:chExt cx="1792" cy="1798"/>
          </a:xfrm>
        </p:grpSpPr>
        <p:sp>
          <p:nvSpPr>
            <p:cNvPr id="33" name="Freeform 35"/>
            <p:cNvSpPr>
              <a:spLocks/>
            </p:cNvSpPr>
            <p:nvPr/>
          </p:nvSpPr>
          <p:spPr bwMode="gray">
            <a:xfrm>
              <a:off x="1820" y="1252"/>
              <a:ext cx="851" cy="899"/>
            </a:xfrm>
            <a:custGeom>
              <a:avLst/>
              <a:gdLst>
                <a:gd name="T0" fmla="*/ 30564 w 142"/>
                <a:gd name="T1" fmla="*/ 22163 h 150"/>
                <a:gd name="T2" fmla="*/ 0 w 142"/>
                <a:gd name="T3" fmla="*/ 216 h 150"/>
                <a:gd name="T4" fmla="*/ 0 w 142"/>
                <a:gd name="T5" fmla="*/ 216 h 150"/>
                <a:gd name="T6" fmla="*/ 0 w 142"/>
                <a:gd name="T7" fmla="*/ 32292 h 150"/>
                <a:gd name="T8" fmla="*/ 30564 w 142"/>
                <a:gd name="T9" fmla="*/ 22163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150">
                  <a:moveTo>
                    <a:pt x="142" y="103"/>
                  </a:moveTo>
                  <a:cubicBezTo>
                    <a:pt x="122" y="42"/>
                    <a:pt x="65" y="1"/>
                    <a:pt x="0" y="1"/>
                  </a:cubicBezTo>
                  <a:cubicBezTo>
                    <a:pt x="0" y="0"/>
                    <a:pt x="0" y="1"/>
                    <a:pt x="0" y="1"/>
                  </a:cubicBezTo>
                  <a:lnTo>
                    <a:pt x="0" y="150"/>
                  </a:lnTo>
                  <a:lnTo>
                    <a:pt x="142" y="103"/>
                  </a:lnTo>
                  <a:close/>
                </a:path>
              </a:pathLst>
            </a:custGeom>
            <a:solidFill>
              <a:srgbClr val="E8941A"/>
            </a:solidFill>
            <a:ln w="190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0" marR="0" lvl="0" indent="0" algn="ctr" defTabSz="912813" eaLnBrk="1" fontAlgn="base" latinLnBrk="0" hangingPunct="1">
                <a:lnSpc>
                  <a:spcPct val="100000"/>
                </a:lnSpc>
                <a:spcBef>
                  <a:spcPct val="0"/>
                </a:spcBef>
                <a:spcAft>
                  <a:spcPct val="0"/>
                </a:spcAft>
                <a:buClrTx/>
                <a:buSzTx/>
                <a:buFontTx/>
                <a:buNone/>
                <a:tabLst/>
                <a:defRPr/>
              </a:pPr>
              <a:endParaRPr kumimoji="0" lang="en-US" sz="1300" b="1" i="0" u="none" strike="noStrike" kern="0" cap="none" spc="0" normalizeH="0" baseline="0" noProof="0" smtClean="0">
                <a:ln>
                  <a:noFill/>
                </a:ln>
                <a:solidFill>
                  <a:srgbClr val="FFFFFF"/>
                </a:solidFill>
                <a:effectLst/>
                <a:uLnTx/>
                <a:uFillTx/>
                <a:latin typeface="Arial" pitchFamily="34" charset="0"/>
                <a:cs typeface="Arial" pitchFamily="34" charset="0"/>
              </a:endParaRPr>
            </a:p>
          </p:txBody>
        </p:sp>
        <p:sp>
          <p:nvSpPr>
            <p:cNvPr id="34" name="Freeform 36"/>
            <p:cNvSpPr>
              <a:spLocks/>
            </p:cNvSpPr>
            <p:nvPr/>
          </p:nvSpPr>
          <p:spPr bwMode="gray">
            <a:xfrm>
              <a:off x="927" y="1258"/>
              <a:ext cx="1792" cy="1792"/>
            </a:xfrm>
            <a:custGeom>
              <a:avLst/>
              <a:gdLst>
                <a:gd name="T0" fmla="*/ 32076 w 299"/>
                <a:gd name="T1" fmla="*/ 0 h 299"/>
                <a:gd name="T2" fmla="*/ 0 w 299"/>
                <a:gd name="T3" fmla="*/ 32076 h 299"/>
                <a:gd name="T4" fmla="*/ 32076 w 299"/>
                <a:gd name="T5" fmla="*/ 64368 h 299"/>
                <a:gd name="T6" fmla="*/ 64368 w 299"/>
                <a:gd name="T7" fmla="*/ 32076 h 299"/>
                <a:gd name="T8" fmla="*/ 62642 w 299"/>
                <a:gd name="T9" fmla="*/ 21948 h 299"/>
                <a:gd name="T10" fmla="*/ 32076 w 299"/>
                <a:gd name="T11" fmla="*/ 32076 h 299"/>
                <a:gd name="T12" fmla="*/ 32076 w 299"/>
                <a:gd name="T13" fmla="*/ 0 h 2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9" h="299">
                  <a:moveTo>
                    <a:pt x="149" y="0"/>
                  </a:moveTo>
                  <a:cubicBezTo>
                    <a:pt x="66" y="0"/>
                    <a:pt x="0" y="67"/>
                    <a:pt x="0" y="149"/>
                  </a:cubicBezTo>
                  <a:cubicBezTo>
                    <a:pt x="0" y="232"/>
                    <a:pt x="66" y="299"/>
                    <a:pt x="149" y="299"/>
                  </a:cubicBezTo>
                  <a:cubicBezTo>
                    <a:pt x="232" y="299"/>
                    <a:pt x="299" y="232"/>
                    <a:pt x="299" y="149"/>
                  </a:cubicBezTo>
                  <a:cubicBezTo>
                    <a:pt x="298" y="133"/>
                    <a:pt x="296" y="117"/>
                    <a:pt x="291" y="102"/>
                  </a:cubicBezTo>
                  <a:lnTo>
                    <a:pt x="149" y="149"/>
                  </a:lnTo>
                  <a:lnTo>
                    <a:pt x="149" y="0"/>
                  </a:lnTo>
                  <a:close/>
                </a:path>
              </a:pathLst>
            </a:custGeom>
            <a:solidFill>
              <a:srgbClr val="B6985E"/>
            </a:solidFill>
            <a:ln w="190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0" marR="0" lvl="0" indent="0" algn="ctr" defTabSz="912813" eaLnBrk="1" fontAlgn="base" latinLnBrk="0" hangingPunct="1">
                <a:lnSpc>
                  <a:spcPct val="100000"/>
                </a:lnSpc>
                <a:spcBef>
                  <a:spcPct val="0"/>
                </a:spcBef>
                <a:spcAft>
                  <a:spcPct val="0"/>
                </a:spcAft>
                <a:buClrTx/>
                <a:buSzTx/>
                <a:buFontTx/>
                <a:buNone/>
                <a:tabLst/>
                <a:defRPr/>
              </a:pPr>
              <a:endParaRPr kumimoji="0" lang="en-US" sz="1300" b="1" i="0" u="none" strike="noStrike" kern="0" cap="none" spc="0" normalizeH="0" baseline="0" noProof="0" smtClean="0">
                <a:ln>
                  <a:noFill/>
                </a:ln>
                <a:solidFill>
                  <a:srgbClr val="FFFFFF"/>
                </a:solidFill>
                <a:effectLst/>
                <a:uLnTx/>
                <a:uFillTx/>
                <a:latin typeface="Arial" pitchFamily="34" charset="0"/>
                <a:cs typeface="Arial" pitchFamily="34" charset="0"/>
              </a:endParaRPr>
            </a:p>
          </p:txBody>
        </p:sp>
      </p:grpSp>
      <p:sp>
        <p:nvSpPr>
          <p:cNvPr id="35" name="Rectangle 26"/>
          <p:cNvSpPr>
            <a:spLocks noChangeArrowheads="1"/>
          </p:cNvSpPr>
          <p:nvPr>
            <p:custDataLst>
              <p:tags r:id="rId16"/>
            </p:custDataLst>
          </p:nvPr>
        </p:nvSpPr>
        <p:spPr bwMode="gray">
          <a:xfrm>
            <a:off x="3529012" y="4208438"/>
            <a:ext cx="7683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defTabSz="895350" eaLnBrk="0" fontAlgn="base" hangingPunct="0">
              <a:spcBef>
                <a:spcPct val="0"/>
              </a:spcBef>
              <a:spcAft>
                <a:spcPct val="0"/>
              </a:spcAft>
              <a:buClr>
                <a:srgbClr val="5A471C"/>
              </a:buClr>
            </a:pPr>
            <a:r>
              <a:rPr lang="en-US" sz="1200" b="1">
                <a:solidFill>
                  <a:srgbClr val="5A471C"/>
                </a:solidFill>
                <a:latin typeface="Arial" pitchFamily="34" charset="0"/>
                <a:cs typeface="Arial" pitchFamily="34" charset="0"/>
              </a:rPr>
              <a:t>~35% of</a:t>
            </a:r>
            <a:br>
              <a:rPr lang="en-US" sz="1200" b="1">
                <a:solidFill>
                  <a:srgbClr val="5A471C"/>
                </a:solidFill>
                <a:latin typeface="Arial" pitchFamily="34" charset="0"/>
                <a:cs typeface="Arial" pitchFamily="34" charset="0"/>
              </a:rPr>
            </a:br>
            <a:r>
              <a:rPr lang="en-US" sz="1200" b="1">
                <a:solidFill>
                  <a:srgbClr val="5A471C"/>
                </a:solidFill>
                <a:latin typeface="Arial" pitchFamily="34" charset="0"/>
                <a:cs typeface="Arial" pitchFamily="34" charset="0"/>
              </a:rPr>
              <a:t>resources </a:t>
            </a:r>
          </a:p>
        </p:txBody>
      </p:sp>
      <p:grpSp>
        <p:nvGrpSpPr>
          <p:cNvPr id="36" name="Group 38"/>
          <p:cNvGrpSpPr>
            <a:grpSpLocks/>
          </p:cNvGrpSpPr>
          <p:nvPr/>
        </p:nvGrpSpPr>
        <p:grpSpPr bwMode="auto">
          <a:xfrm>
            <a:off x="2687637" y="4213201"/>
            <a:ext cx="571500" cy="574675"/>
            <a:chOff x="1296" y="3839"/>
            <a:chExt cx="479" cy="481"/>
          </a:xfrm>
        </p:grpSpPr>
        <p:sp>
          <p:nvSpPr>
            <p:cNvPr id="37" name="Freeform 39"/>
            <p:cNvSpPr>
              <a:spLocks/>
            </p:cNvSpPr>
            <p:nvPr/>
          </p:nvSpPr>
          <p:spPr bwMode="gray">
            <a:xfrm>
              <a:off x="1535" y="3839"/>
              <a:ext cx="240" cy="314"/>
            </a:xfrm>
            <a:custGeom>
              <a:avLst/>
              <a:gdLst>
                <a:gd name="T0" fmla="*/ 581 w 150"/>
                <a:gd name="T1" fmla="*/ 806 h 196"/>
                <a:gd name="T2" fmla="*/ 614 w 150"/>
                <a:gd name="T3" fmla="*/ 615 h 196"/>
                <a:gd name="T4" fmla="*/ 0 w 150"/>
                <a:gd name="T5" fmla="*/ 5 h 196"/>
                <a:gd name="T6" fmla="*/ 0 w 150"/>
                <a:gd name="T7" fmla="*/ 5 h 196"/>
                <a:gd name="T8" fmla="*/ 0 w 150"/>
                <a:gd name="T9" fmla="*/ 615 h 196"/>
                <a:gd name="T10" fmla="*/ 581 w 150"/>
                <a:gd name="T11" fmla="*/ 806 h 1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0" h="196">
                  <a:moveTo>
                    <a:pt x="142" y="196"/>
                  </a:moveTo>
                  <a:cubicBezTo>
                    <a:pt x="147" y="181"/>
                    <a:pt x="150" y="166"/>
                    <a:pt x="150" y="150"/>
                  </a:cubicBezTo>
                  <a:cubicBezTo>
                    <a:pt x="150" y="67"/>
                    <a:pt x="83" y="1"/>
                    <a:pt x="0" y="1"/>
                  </a:cubicBezTo>
                  <a:cubicBezTo>
                    <a:pt x="0" y="0"/>
                    <a:pt x="0" y="1"/>
                    <a:pt x="0" y="1"/>
                  </a:cubicBezTo>
                  <a:lnTo>
                    <a:pt x="0" y="150"/>
                  </a:lnTo>
                  <a:lnTo>
                    <a:pt x="142" y="196"/>
                  </a:lnTo>
                  <a:close/>
                </a:path>
              </a:pathLst>
            </a:custGeom>
            <a:solidFill>
              <a:srgbClr val="E8941A"/>
            </a:solidFill>
            <a:ln w="190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0" marR="0" lvl="0" indent="0" algn="ctr" defTabSz="912813" eaLnBrk="1" fontAlgn="base" latinLnBrk="0" hangingPunct="1">
                <a:lnSpc>
                  <a:spcPct val="100000"/>
                </a:lnSpc>
                <a:spcBef>
                  <a:spcPct val="0"/>
                </a:spcBef>
                <a:spcAft>
                  <a:spcPct val="0"/>
                </a:spcAft>
                <a:buClrTx/>
                <a:buSzTx/>
                <a:buFontTx/>
                <a:buNone/>
                <a:tabLst/>
                <a:defRPr/>
              </a:pPr>
              <a:endParaRPr kumimoji="0" lang="en-US" sz="1300" b="1" i="0" u="none" strike="noStrike" kern="0" cap="none" spc="0" normalizeH="0" baseline="0" noProof="0" smtClean="0">
                <a:ln>
                  <a:noFill/>
                </a:ln>
                <a:solidFill>
                  <a:srgbClr val="FFFFFF"/>
                </a:solidFill>
                <a:effectLst/>
                <a:uLnTx/>
                <a:uFillTx/>
                <a:latin typeface="Arial" pitchFamily="34" charset="0"/>
                <a:cs typeface="Arial" pitchFamily="34" charset="0"/>
              </a:endParaRPr>
            </a:p>
          </p:txBody>
        </p:sp>
        <p:sp>
          <p:nvSpPr>
            <p:cNvPr id="38" name="Freeform 40"/>
            <p:cNvSpPr>
              <a:spLocks/>
            </p:cNvSpPr>
            <p:nvPr/>
          </p:nvSpPr>
          <p:spPr bwMode="gray">
            <a:xfrm>
              <a:off x="1296" y="3841"/>
              <a:ext cx="466" cy="479"/>
            </a:xfrm>
            <a:custGeom>
              <a:avLst/>
              <a:gdLst>
                <a:gd name="T0" fmla="*/ 613 w 291"/>
                <a:gd name="T1" fmla="*/ 0 h 299"/>
                <a:gd name="T2" fmla="*/ 0 w 291"/>
                <a:gd name="T3" fmla="*/ 614 h 299"/>
                <a:gd name="T4" fmla="*/ 613 w 291"/>
                <a:gd name="T5" fmla="*/ 1229 h 299"/>
                <a:gd name="T6" fmla="*/ 1195 w 291"/>
                <a:gd name="T7" fmla="*/ 801 h 299"/>
                <a:gd name="T8" fmla="*/ 613 w 291"/>
                <a:gd name="T9" fmla="*/ 614 h 299"/>
                <a:gd name="T10" fmla="*/ 613 w 291"/>
                <a:gd name="T11" fmla="*/ 0 h 2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1" h="299">
                  <a:moveTo>
                    <a:pt x="149" y="0"/>
                  </a:moveTo>
                  <a:cubicBezTo>
                    <a:pt x="66" y="0"/>
                    <a:pt x="0" y="67"/>
                    <a:pt x="0" y="149"/>
                  </a:cubicBezTo>
                  <a:cubicBezTo>
                    <a:pt x="0" y="232"/>
                    <a:pt x="66" y="299"/>
                    <a:pt x="149" y="299"/>
                  </a:cubicBezTo>
                  <a:cubicBezTo>
                    <a:pt x="214" y="298"/>
                    <a:pt x="271" y="257"/>
                    <a:pt x="291" y="195"/>
                  </a:cubicBezTo>
                  <a:lnTo>
                    <a:pt x="149" y="149"/>
                  </a:lnTo>
                  <a:lnTo>
                    <a:pt x="149" y="0"/>
                  </a:lnTo>
                  <a:close/>
                </a:path>
              </a:pathLst>
            </a:custGeom>
            <a:solidFill>
              <a:srgbClr val="B6985E"/>
            </a:solidFill>
            <a:ln w="19050" cmpd="sng">
              <a:solidFill>
                <a:srgbClr val="FFFFFF"/>
              </a:solidFill>
              <a:prstDash val="solid"/>
              <a:round/>
              <a:headEnd/>
              <a:tailEnd/>
            </a:ln>
          </p:spPr>
          <p:txBody>
            <a:bodyPr anchor="ctr"/>
            <a:lstStyle/>
            <a:p>
              <a:pPr marL="0" marR="0" lvl="0" indent="0" algn="ctr" defTabSz="912813" eaLnBrk="1" fontAlgn="base" latinLnBrk="0" hangingPunct="1">
                <a:lnSpc>
                  <a:spcPct val="100000"/>
                </a:lnSpc>
                <a:spcBef>
                  <a:spcPct val="0"/>
                </a:spcBef>
                <a:spcAft>
                  <a:spcPct val="0"/>
                </a:spcAft>
                <a:buClrTx/>
                <a:buSzTx/>
                <a:buFontTx/>
                <a:buNone/>
                <a:tabLst/>
                <a:defRPr/>
              </a:pPr>
              <a:endParaRPr kumimoji="0" lang="en-US" sz="1300" b="1" i="0" u="none" strike="noStrike" kern="0" cap="none" spc="0" normalizeH="0" baseline="0" noProof="0" smtClean="0">
                <a:ln>
                  <a:noFill/>
                </a:ln>
                <a:solidFill>
                  <a:srgbClr val="FFFFFF"/>
                </a:solidFill>
                <a:effectLst/>
                <a:uLnTx/>
                <a:uFillTx/>
                <a:latin typeface="Arial" pitchFamily="34" charset="0"/>
                <a:cs typeface="Arial" pitchFamily="34" charset="0"/>
              </a:endParaRPr>
            </a:p>
          </p:txBody>
        </p:sp>
      </p:grpSp>
      <p:sp>
        <p:nvSpPr>
          <p:cNvPr id="39" name="AutoShape 3"/>
          <p:cNvSpPr>
            <a:spLocks noChangeArrowheads="1"/>
          </p:cNvSpPr>
          <p:nvPr>
            <p:custDataLst>
              <p:tags r:id="rId17"/>
            </p:custDataLst>
          </p:nvPr>
        </p:nvSpPr>
        <p:spPr bwMode="gray">
          <a:xfrm>
            <a:off x="1737781" y="651063"/>
            <a:ext cx="5931694" cy="710358"/>
          </a:xfrm>
          <a:prstGeom prst="roundRect">
            <a:avLst>
              <a:gd name="adj" fmla="val 12630"/>
            </a:avLst>
          </a:prstGeom>
          <a:solidFill>
            <a:schemeClr val="accent2"/>
          </a:solidFill>
          <a:ln w="19050" algn="ctr">
            <a:solidFill>
              <a:srgbClr val="FFFFFF"/>
            </a:solidFill>
            <a:round/>
            <a:headEnd/>
            <a:tailEnd/>
          </a:ln>
          <a:effectLst/>
          <a:extLst/>
        </p:spPr>
        <p:txBody>
          <a:bodyPr lIns="73152" tIns="73152" rIns="73152" bIns="73152" anchor="ctr"/>
          <a:lstStyle/>
          <a:p>
            <a:pPr marL="628650" marR="0" lvl="0" indent="0" algn="ctr" defTabSz="912813"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pitchFamily="34" charset="0"/>
                <a:cs typeface="Arial" pitchFamily="34" charset="0"/>
              </a:rPr>
              <a:t>Four levers to accelerate and deepen penetration of digital financial services for the poor</a:t>
            </a:r>
          </a:p>
        </p:txBody>
      </p:sp>
      <p:sp>
        <p:nvSpPr>
          <p:cNvPr id="40" name="Oval 43"/>
          <p:cNvSpPr>
            <a:spLocks noChangeArrowheads="1"/>
          </p:cNvSpPr>
          <p:nvPr/>
        </p:nvSpPr>
        <p:spPr bwMode="gray">
          <a:xfrm>
            <a:off x="1523058" y="538630"/>
            <a:ext cx="936627" cy="935223"/>
          </a:xfrm>
          <a:prstGeom prst="ellipse">
            <a:avLst/>
          </a:prstGeom>
          <a:blipFill dpi="0" rotWithShape="1">
            <a:blip r:embed="rId23"/>
            <a:srcRect/>
            <a:stretch>
              <a:fillRect r="-50445"/>
            </a:stretch>
          </a:blipFill>
          <a:ln w="28575"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2813" eaLnBrk="1" fontAlgn="base" latinLnBrk="0" hangingPunct="1">
              <a:lnSpc>
                <a:spcPct val="100000"/>
              </a:lnSpc>
              <a:spcBef>
                <a:spcPct val="0"/>
              </a:spcBef>
              <a:spcAft>
                <a:spcPct val="0"/>
              </a:spcAft>
              <a:buClrTx/>
              <a:buSzTx/>
              <a:buFontTx/>
              <a:buNone/>
              <a:tabLst/>
              <a:defRPr/>
            </a:pPr>
            <a:endParaRPr kumimoji="0" lang="en-US" sz="1300" b="1" i="0" u="none" strike="noStrike" kern="0" cap="none" spc="0" normalizeH="0" baseline="0" noProof="0">
              <a:ln>
                <a:noFill/>
              </a:ln>
              <a:solidFill>
                <a:srgbClr val="FFFFFF"/>
              </a:solidFill>
              <a:effectLst/>
              <a:uLnTx/>
              <a:uFillTx/>
              <a:latin typeface="Arial" charset="0"/>
              <a:cs typeface="Arial" charset="0"/>
            </a:endParaRPr>
          </a:p>
        </p:txBody>
      </p:sp>
      <p:sp>
        <p:nvSpPr>
          <p:cNvPr id="41" name="Line 45"/>
          <p:cNvSpPr>
            <a:spLocks noChangeShapeType="1"/>
          </p:cNvSpPr>
          <p:nvPr/>
        </p:nvSpPr>
        <p:spPr bwMode="auto">
          <a:xfrm>
            <a:off x="7480973" y="4304491"/>
            <a:ext cx="369888" cy="0"/>
          </a:xfrm>
          <a:prstGeom prst="line">
            <a:avLst/>
          </a:prstGeom>
          <a:noFill/>
          <a:ln w="9525">
            <a:solidFill>
              <a:srgbClr val="5945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2813" eaLnBrk="1" fontAlgn="base" latinLnBrk="0" hangingPunct="1">
              <a:lnSpc>
                <a:spcPct val="100000"/>
              </a:lnSpc>
              <a:spcBef>
                <a:spcPct val="0"/>
              </a:spcBef>
              <a:spcAft>
                <a:spcPct val="0"/>
              </a:spcAft>
              <a:buClrTx/>
              <a:buSzTx/>
              <a:buFontTx/>
              <a:buNone/>
              <a:tabLst/>
              <a:defRPr/>
            </a:pPr>
            <a:endParaRPr kumimoji="0" lang="en-US" sz="1300" b="1" i="0" u="none" strike="noStrike" kern="0" cap="none" spc="0" normalizeH="0" baseline="0" noProof="0" smtClean="0">
              <a:ln>
                <a:noFill/>
              </a:ln>
              <a:solidFill>
                <a:srgbClr val="FFFFFF"/>
              </a:solidFill>
              <a:effectLst/>
              <a:uLnTx/>
              <a:uFillTx/>
              <a:latin typeface="Arial" pitchFamily="34" charset="0"/>
              <a:cs typeface="Arial" pitchFamily="34" charset="0"/>
            </a:endParaRPr>
          </a:p>
        </p:txBody>
      </p:sp>
      <p:sp>
        <p:nvSpPr>
          <p:cNvPr id="42" name="Line 46"/>
          <p:cNvSpPr>
            <a:spLocks noChangeShapeType="1"/>
          </p:cNvSpPr>
          <p:nvPr/>
        </p:nvSpPr>
        <p:spPr bwMode="auto">
          <a:xfrm>
            <a:off x="5279230" y="4312732"/>
            <a:ext cx="369887" cy="0"/>
          </a:xfrm>
          <a:prstGeom prst="line">
            <a:avLst/>
          </a:prstGeom>
          <a:noFill/>
          <a:ln w="9525">
            <a:solidFill>
              <a:srgbClr val="5945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2813" eaLnBrk="1" fontAlgn="base" latinLnBrk="0" hangingPunct="1">
              <a:lnSpc>
                <a:spcPct val="100000"/>
              </a:lnSpc>
              <a:spcBef>
                <a:spcPct val="0"/>
              </a:spcBef>
              <a:spcAft>
                <a:spcPct val="0"/>
              </a:spcAft>
              <a:buClrTx/>
              <a:buSzTx/>
              <a:buFontTx/>
              <a:buNone/>
              <a:tabLst/>
              <a:defRPr/>
            </a:pPr>
            <a:endParaRPr kumimoji="0" lang="en-US" sz="1300" b="1" i="0" u="none" strike="noStrike" kern="0" cap="none" spc="0" normalizeH="0" baseline="0" noProof="0" smtClean="0">
              <a:ln>
                <a:noFill/>
              </a:ln>
              <a:solidFill>
                <a:srgbClr val="FFFFFF"/>
              </a:solidFill>
              <a:effectLst/>
              <a:uLnTx/>
              <a:uFillTx/>
              <a:latin typeface="Arial" pitchFamily="34" charset="0"/>
              <a:cs typeface="Arial" pitchFamily="34" charset="0"/>
            </a:endParaRPr>
          </a:p>
        </p:txBody>
      </p:sp>
      <p:sp>
        <p:nvSpPr>
          <p:cNvPr id="43" name="Line 47"/>
          <p:cNvSpPr>
            <a:spLocks noChangeShapeType="1"/>
          </p:cNvSpPr>
          <p:nvPr/>
        </p:nvSpPr>
        <p:spPr bwMode="auto">
          <a:xfrm>
            <a:off x="3106737" y="4367188"/>
            <a:ext cx="369888" cy="0"/>
          </a:xfrm>
          <a:prstGeom prst="line">
            <a:avLst/>
          </a:prstGeom>
          <a:noFill/>
          <a:ln w="9525">
            <a:solidFill>
              <a:srgbClr val="5945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2813" eaLnBrk="1" fontAlgn="base" latinLnBrk="0" hangingPunct="1">
              <a:lnSpc>
                <a:spcPct val="100000"/>
              </a:lnSpc>
              <a:spcBef>
                <a:spcPct val="0"/>
              </a:spcBef>
              <a:spcAft>
                <a:spcPct val="0"/>
              </a:spcAft>
              <a:buClrTx/>
              <a:buSzTx/>
              <a:buFontTx/>
              <a:buNone/>
              <a:tabLst/>
              <a:defRPr/>
            </a:pPr>
            <a:endParaRPr kumimoji="0" lang="en-US" sz="1300" b="1" i="0" u="none" strike="noStrike" kern="0" cap="none" spc="0" normalizeH="0" baseline="0" noProof="0" smtClean="0">
              <a:ln>
                <a:noFill/>
              </a:ln>
              <a:solidFill>
                <a:srgbClr val="FFFFFF"/>
              </a:solidFill>
              <a:effectLst/>
              <a:uLnTx/>
              <a:uFillTx/>
              <a:latin typeface="Arial" pitchFamily="34" charset="0"/>
              <a:cs typeface="Arial" pitchFamily="34" charset="0"/>
            </a:endParaRPr>
          </a:p>
        </p:txBody>
      </p:sp>
      <p:sp>
        <p:nvSpPr>
          <p:cNvPr id="44" name="Line 48"/>
          <p:cNvSpPr>
            <a:spLocks noChangeShapeType="1"/>
          </p:cNvSpPr>
          <p:nvPr/>
        </p:nvSpPr>
        <p:spPr bwMode="auto">
          <a:xfrm>
            <a:off x="946145" y="4375429"/>
            <a:ext cx="369888" cy="0"/>
          </a:xfrm>
          <a:prstGeom prst="line">
            <a:avLst/>
          </a:prstGeom>
          <a:noFill/>
          <a:ln w="9525">
            <a:solidFill>
              <a:srgbClr val="5945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2813" eaLnBrk="1" fontAlgn="base" latinLnBrk="0" hangingPunct="1">
              <a:lnSpc>
                <a:spcPct val="100000"/>
              </a:lnSpc>
              <a:spcBef>
                <a:spcPct val="0"/>
              </a:spcBef>
              <a:spcAft>
                <a:spcPct val="0"/>
              </a:spcAft>
              <a:buClrTx/>
              <a:buSzTx/>
              <a:buFontTx/>
              <a:buNone/>
              <a:tabLst/>
              <a:defRPr/>
            </a:pPr>
            <a:endParaRPr kumimoji="0" lang="en-US" sz="1300" b="1" i="0" u="none" strike="noStrike" kern="0" cap="none" spc="0" normalizeH="0" baseline="0" noProof="0" smtClean="0">
              <a:ln>
                <a:noFill/>
              </a:ln>
              <a:solidFill>
                <a:srgbClr val="FFFFFF"/>
              </a:solidFill>
              <a:effectLst/>
              <a:uLnTx/>
              <a:uFillTx/>
              <a:latin typeface="Arial" pitchFamily="34" charset="0"/>
              <a:cs typeface="Arial" pitchFamily="34" charset="0"/>
            </a:endParaRPr>
          </a:p>
        </p:txBody>
      </p:sp>
      <p:cxnSp>
        <p:nvCxnSpPr>
          <p:cNvPr id="84" name="AutoShape 14"/>
          <p:cNvCxnSpPr>
            <a:cxnSpLocks noChangeShapeType="1"/>
          </p:cNvCxnSpPr>
          <p:nvPr>
            <p:custDataLst>
              <p:tags r:id="rId18"/>
            </p:custDataLst>
          </p:nvPr>
        </p:nvCxnSpPr>
        <p:spPr bwMode="gray">
          <a:xfrm rot="5400000">
            <a:off x="2837656" y="-17350"/>
            <a:ext cx="534988" cy="3260725"/>
          </a:xfrm>
          <a:prstGeom prst="bentConnector3">
            <a:avLst>
              <a:gd name="adj1" fmla="val 50148"/>
            </a:avLst>
          </a:prstGeom>
          <a:noFill/>
          <a:ln w="38100">
            <a:solidFill>
              <a:srgbClr val="59452A"/>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AutoShape 15"/>
          <p:cNvCxnSpPr>
            <a:cxnSpLocks noChangeShapeType="1"/>
          </p:cNvCxnSpPr>
          <p:nvPr>
            <p:custDataLst>
              <p:tags r:id="rId19"/>
            </p:custDataLst>
          </p:nvPr>
        </p:nvCxnSpPr>
        <p:spPr bwMode="gray">
          <a:xfrm rot="5400000">
            <a:off x="3920331" y="1065325"/>
            <a:ext cx="534988" cy="1095375"/>
          </a:xfrm>
          <a:prstGeom prst="bentConnector3">
            <a:avLst>
              <a:gd name="adj1" fmla="val 50148"/>
            </a:avLst>
          </a:prstGeom>
          <a:noFill/>
          <a:ln w="38100">
            <a:solidFill>
              <a:srgbClr val="59452A"/>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AutoShape 19"/>
          <p:cNvCxnSpPr>
            <a:cxnSpLocks noChangeShapeType="1"/>
          </p:cNvCxnSpPr>
          <p:nvPr>
            <p:custDataLst>
              <p:tags r:id="rId20"/>
            </p:custDataLst>
          </p:nvPr>
        </p:nvCxnSpPr>
        <p:spPr bwMode="gray">
          <a:xfrm rot="16200000" flipH="1">
            <a:off x="5047456" y="1033575"/>
            <a:ext cx="534988" cy="1158875"/>
          </a:xfrm>
          <a:prstGeom prst="bentConnector3">
            <a:avLst>
              <a:gd name="adj1" fmla="val 50148"/>
            </a:avLst>
          </a:prstGeom>
          <a:noFill/>
          <a:ln w="38100">
            <a:solidFill>
              <a:srgbClr val="59452A"/>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AutoShape 20"/>
          <p:cNvCxnSpPr>
            <a:cxnSpLocks noChangeShapeType="1"/>
          </p:cNvCxnSpPr>
          <p:nvPr>
            <p:custDataLst>
              <p:tags r:id="rId21"/>
            </p:custDataLst>
          </p:nvPr>
        </p:nvCxnSpPr>
        <p:spPr bwMode="gray">
          <a:xfrm rot="16200000" flipH="1">
            <a:off x="6130131" y="-49100"/>
            <a:ext cx="534988" cy="3324225"/>
          </a:xfrm>
          <a:prstGeom prst="bentConnector3">
            <a:avLst>
              <a:gd name="adj1" fmla="val 50148"/>
            </a:avLst>
          </a:prstGeom>
          <a:noFill/>
          <a:ln w="38100">
            <a:solidFill>
              <a:srgbClr val="59452A"/>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2449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a:xfrm>
            <a:off x="-85725" y="0"/>
            <a:ext cx="9144000" cy="5143500"/>
          </a:xfrm>
        </p:spPr>
      </p:sp>
      <p:grpSp>
        <p:nvGrpSpPr>
          <p:cNvPr id="9" name="Group 8"/>
          <p:cNvGrpSpPr/>
          <p:nvPr/>
        </p:nvGrpSpPr>
        <p:grpSpPr>
          <a:xfrm>
            <a:off x="2429869" y="1245472"/>
            <a:ext cx="4506968" cy="3482807"/>
            <a:chOff x="2114549" y="310984"/>
            <a:chExt cx="4903471" cy="4543423"/>
          </a:xfrm>
        </p:grpSpPr>
        <p:sp>
          <p:nvSpPr>
            <p:cNvPr id="3" name="Rectangle 2"/>
            <p:cNvSpPr/>
            <p:nvPr/>
          </p:nvSpPr>
          <p:spPr>
            <a:xfrm>
              <a:off x="2114550" y="1225384"/>
              <a:ext cx="4903470" cy="914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dirty="0"/>
            </a:p>
          </p:txBody>
        </p:sp>
        <p:sp>
          <p:nvSpPr>
            <p:cNvPr id="4" name="Rectangle 3"/>
            <p:cNvSpPr/>
            <p:nvPr/>
          </p:nvSpPr>
          <p:spPr>
            <a:xfrm>
              <a:off x="2114550" y="310984"/>
              <a:ext cx="4903470" cy="914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en-US" dirty="0"/>
            </a:p>
          </p:txBody>
        </p:sp>
        <p:sp>
          <p:nvSpPr>
            <p:cNvPr id="5" name="Rectangle 4"/>
            <p:cNvSpPr/>
            <p:nvPr/>
          </p:nvSpPr>
          <p:spPr>
            <a:xfrm>
              <a:off x="2114550" y="2130259"/>
              <a:ext cx="4903470" cy="914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en-US" sz="4000" dirty="0"/>
            </a:p>
          </p:txBody>
        </p:sp>
        <p:sp>
          <p:nvSpPr>
            <p:cNvPr id="6" name="Rectangle 5"/>
            <p:cNvSpPr/>
            <p:nvPr/>
          </p:nvSpPr>
          <p:spPr>
            <a:xfrm>
              <a:off x="2114550" y="3025609"/>
              <a:ext cx="4903470" cy="914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en-US" dirty="0"/>
            </a:p>
          </p:txBody>
        </p:sp>
        <p:sp>
          <p:nvSpPr>
            <p:cNvPr id="8" name="Rectangle 7"/>
            <p:cNvSpPr/>
            <p:nvPr/>
          </p:nvSpPr>
          <p:spPr>
            <a:xfrm>
              <a:off x="2114549" y="3940007"/>
              <a:ext cx="4903470" cy="914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5</a:t>
              </a:r>
              <a:endParaRPr lang="en-US" dirty="0"/>
            </a:p>
          </p:txBody>
        </p:sp>
      </p:grpSp>
      <p:sp>
        <p:nvSpPr>
          <p:cNvPr id="10" name="Title 9"/>
          <p:cNvSpPr>
            <a:spLocks noGrp="1"/>
          </p:cNvSpPr>
          <p:nvPr>
            <p:ph type="title" idx="4294967295"/>
          </p:nvPr>
        </p:nvSpPr>
        <p:spPr>
          <a:xfrm>
            <a:off x="365124" y="472180"/>
            <a:ext cx="6161799" cy="646646"/>
          </a:xfrm>
        </p:spPr>
        <p:txBody>
          <a:bodyPr/>
          <a:lstStyle/>
          <a:p>
            <a:r>
              <a:rPr lang="en-US" dirty="0" smtClean="0"/>
              <a:t>The Inclusive</a:t>
            </a:r>
            <a:r>
              <a:rPr lang="en-US" baseline="0" dirty="0" smtClean="0"/>
              <a:t> Digital Economy  includes everyone</a:t>
            </a:r>
            <a:endParaRPr lang="en-US" dirty="0"/>
          </a:p>
        </p:txBody>
      </p:sp>
    </p:spTree>
    <p:extLst>
      <p:ext uri="{BB962C8B-B14F-4D97-AF65-F5344CB8AC3E}">
        <p14:creationId xmlns:p14="http://schemas.microsoft.com/office/powerpoint/2010/main" val="70964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dee88X0A50icOpRvWLGx7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qT58HZYud06KMxB9WooOU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QVly5rj7rU.etqOjUhRzI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O8pGLRgprE.0wHXlun.MS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JKcwGZekE0y.LR7ZM3Bw5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z4nA0dKZVky2XUqmsOsLu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2Pf8yVRpUSE1NghhXr6q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sml7P0GDgU27BV1bdKznF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LQFJloMEF0y.ouEfh.f2f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stlROPgzlEC9xP3bvNdkO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oCIWX_z_IkaoDY_cKmRkA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ihMK4vABkmTiHD.x7gaP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i8RevddtUkS8y0Pu2HH3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h88yEqUQA0y6WnlAJeK8Y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LQ8q7upkDkm6b4E0MIQ94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bGgIucBzDUejnnXHaRhK_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YTPg_I51Ck6byBU_8OQYY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b_SaZ7xCvUqt7obvNpvRa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Zln15U95GU22VhPjt88a8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BF_7WJbZCEubQZbSt3oLl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uoLMKD9f_k2wqym.LNFyY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jYkZaCe0YkG9GfbTBBe3U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QEUv4tPf0eT0QH9oiqQo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F2zGFewb40eZxTAHgi0q.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pYjLBcO9sEuLNkbnM4SRV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aYq7YxfuGkWvGZuV37t5t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cy40iH.t9Ee..N5s7Yovy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QQV0LijdhUSfo8gNoKUgX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YHPowQsiC0a24QKcMktF0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8UV0VQq1U2PBNsN04_4J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vGcjNslCEKxpihsHb73N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eVwt9GocEkmAvXw99D925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_LkI9piJ0i8KFOYCZF64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tBaTvGtuwE6g2u1QBY3bc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jvTrHHCVW0.60FIkPsUJC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Rq.IuO7yTE.wGzPXtg2R3w"/>
</p:tagLst>
</file>

<file path=ppt/theme/theme1.xml><?xml version="1.0" encoding="utf-8"?>
<a:theme xmlns:a="http://schemas.openxmlformats.org/drawingml/2006/main" name="Foundation Master Slides">
  <a:themeElements>
    <a:clrScheme name="Bill &amp; Melinda Gates Foundation June 2009">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a:defRPr sz="1300" smtClean="0">
            <a:solidFill>
              <a:schemeClr val="accent6"/>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58F31BF6C948438E53C2CFC5C72515" ma:contentTypeVersion="3" ma:contentTypeDescription="Create a new document." ma:contentTypeScope="" ma:versionID="321f35c40cf7922ba3961b8476b4f413">
  <xsd:schema xmlns:xsd="http://www.w3.org/2001/XMLSchema" xmlns:xs="http://www.w3.org/2001/XMLSchema" xmlns:p="http://schemas.microsoft.com/office/2006/metadata/properties" xmlns:ns1="http://schemas.microsoft.com/sharepoint/v3" targetNamespace="http://schemas.microsoft.com/office/2006/metadata/properties" ma:root="true" ma:fieldsID="d7e0e5df24a3b506f0198320ca4e716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322F119-971C-4FE4-B294-0A56F8AD0C47}"/>
</file>

<file path=customXml/itemProps2.xml><?xml version="1.0" encoding="utf-8"?>
<ds:datastoreItem xmlns:ds="http://schemas.openxmlformats.org/officeDocument/2006/customXml" ds:itemID="{341734D8-C065-4B30-BDCA-1C852CA0057B}"/>
</file>

<file path=customXml/itemProps3.xml><?xml version="1.0" encoding="utf-8"?>
<ds:datastoreItem xmlns:ds="http://schemas.openxmlformats.org/officeDocument/2006/customXml" ds:itemID="{730FC7E3-F948-4C49-BA24-B7673515D821}"/>
</file>

<file path=docProps/app.xml><?xml version="1.0" encoding="utf-8"?>
<Properties xmlns="http://schemas.openxmlformats.org/officeDocument/2006/extended-properties" xmlns:vt="http://schemas.openxmlformats.org/officeDocument/2006/docPropsVTypes">
  <TotalTime>24431</TotalTime>
  <Words>1377</Words>
  <Application>Microsoft Office PowerPoint</Application>
  <PresentationFormat>On-screen Show (16:9)</PresentationFormat>
  <Paragraphs>159</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Foundation Master Slides</vt:lpstr>
      <vt:lpstr>FINANCIAL SERVICES FOR THE POOR </vt:lpstr>
      <vt:lpstr>PowerPoint Presentation</vt:lpstr>
      <vt:lpstr>OUR GLOBAL Reach and Presence</vt:lpstr>
      <vt:lpstr>What we do</vt:lpstr>
      <vt:lpstr>PowerPoint Presentation</vt:lpstr>
      <vt:lpstr>PowerPoint Presentation</vt:lpstr>
      <vt:lpstr>THEORY OF CHANGE – FINANCIAL SERVICES FOR THE POOR</vt:lpstr>
      <vt:lpstr>FSP STRATEGIC INITIATIVES</vt:lpstr>
      <vt:lpstr>The Inclusive Digital Economy  includes everyone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Terri Sharp</dc:creator>
  <cp:keywords>9;#Regulation</cp:keywords>
  <cp:lastModifiedBy>Cecily Northup</cp:lastModifiedBy>
  <cp:revision>842</cp:revision>
  <cp:lastPrinted>2013-06-19T22:36:09Z</cp:lastPrinted>
  <dcterms:created xsi:type="dcterms:W3CDTF">2013-05-08T21:44:22Z</dcterms:created>
  <dcterms:modified xsi:type="dcterms:W3CDTF">2014-12-03T14:28:40Z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0x0101000158F31BF6C948438E53C2CFC5C72515</vt:lpwstr>
  </property>
  <property fmtid="{D5CDD505-2E9C-101B-9397-08002B2CF9AE}" pid="3" name="TemplateUrl">
    <vt:lpwstr/>
  </property>
  <property fmtid="{D5CDD505-2E9C-101B-9397-08002B2CF9AE}" pid="4" name="Order">
    <vt:r8>38200</vt:r8>
  </property>
  <property fmtid="{D5CDD505-2E9C-101B-9397-08002B2CF9AE}" pid="5" name="xd_ProgID">
    <vt:lpwstr/>
  </property>
  <property fmtid="{D5CDD505-2E9C-101B-9397-08002B2CF9AE}" pid="6" name="_CopySource">
    <vt:lpwstr>http://globaldevelopment/sites/gd/financialServ/GlobalPartnerAlignment/Shared Documents/2014 Partner Engagement Trips/Partner Engagement Deck_European Commission October2014.pptx</vt:lpwstr>
  </property>
  <property fmtid="{D5CDD505-2E9C-101B-9397-08002B2CF9AE}" pid="7" name="_SourceUrl">
    <vt:lpwstr/>
  </property>
  <property fmtid="{D5CDD505-2E9C-101B-9397-08002B2CF9AE}" pid="8" name="_SharedFileIndex">
    <vt:lpwstr/>
  </property>
</Properties>
</file>