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harts/chart3.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bookmarkIdSeed="2">
  <p:sldMasterIdLst>
    <p:sldMasterId id="2147483648" r:id="rId1"/>
    <p:sldMasterId id="2147483652" r:id="rId2"/>
  </p:sldMasterIdLst>
  <p:notesMasterIdLst>
    <p:notesMasterId r:id="rId16"/>
  </p:notesMasterIdLst>
  <p:sldIdLst>
    <p:sldId id="337" r:id="rId3"/>
    <p:sldId id="351" r:id="rId4"/>
    <p:sldId id="352" r:id="rId5"/>
    <p:sldId id="353" r:id="rId6"/>
    <p:sldId id="354" r:id="rId7"/>
    <p:sldId id="363" r:id="rId8"/>
    <p:sldId id="361" r:id="rId9"/>
    <p:sldId id="362" r:id="rId10"/>
    <p:sldId id="359" r:id="rId11"/>
    <p:sldId id="360" r:id="rId12"/>
    <p:sldId id="357" r:id="rId13"/>
    <p:sldId id="358" r:id="rId14"/>
    <p:sldId id="296" r:id="rId15"/>
  </p:sldIdLst>
  <p:sldSz cx="16256000" cy="9144000"/>
  <p:notesSz cx="6858000" cy="9312275"/>
  <p:defaultTextStyle>
    <a:defPPr>
      <a:defRPr lang="en-US"/>
    </a:defPPr>
    <a:lvl1pPr marL="53975" indent="-53975" algn="l" defTabSz="609600" rtl="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1pPr>
    <a:lvl2pPr marL="396875" indent="60325" algn="l" defTabSz="609600" rtl="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2pPr>
    <a:lvl3pPr marL="739775" indent="174625" algn="l" defTabSz="609600" rtl="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3pPr>
    <a:lvl4pPr marL="1082675" indent="288925" algn="l" defTabSz="609600" rtl="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4pPr>
    <a:lvl5pPr marL="1425575" indent="403225" algn="l" defTabSz="609600" rtl="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5pPr>
    <a:lvl6pPr marL="22860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6pPr>
    <a:lvl7pPr marL="27432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7pPr>
    <a:lvl8pPr marL="32004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8pPr>
    <a:lvl9pPr marL="36576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85E"/>
    <a:srgbClr val="09454B"/>
    <a:srgbClr val="000000"/>
    <a:srgbClr val="577B6C"/>
    <a:srgbClr val="F1F8DF"/>
    <a:srgbClr val="364C43"/>
    <a:srgbClr val="82A29D"/>
    <a:srgbClr val="F1F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86051" autoAdjust="0"/>
  </p:normalViewPr>
  <p:slideViewPr>
    <p:cSldViewPr>
      <p:cViewPr varScale="1">
        <p:scale>
          <a:sx n="59" d="100"/>
          <a:sy n="59" d="100"/>
        </p:scale>
        <p:origin x="1147" y="58"/>
      </p:cViewPr>
      <p:guideLst>
        <p:guide orient="horz" pos="2880"/>
        <p:guide pos="5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muthiora\AppData\Local\Microsoft\Windows\Temporary%20Internet%20Files\Content.Outlook\9QLFI49H\201406_MMU_Market%20classification%20-%20in%20June%202013%20(2).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3156637545538"/>
          <c:y val="7.4706135239295771E-2"/>
          <c:w val="0.802894772638441"/>
          <c:h val="0.76272365616079274"/>
        </c:manualLayout>
      </c:layout>
      <c:scatterChart>
        <c:scatterStyle val="lineMarker"/>
        <c:varyColors val="0"/>
        <c:ser>
          <c:idx val="53"/>
          <c:order val="0"/>
          <c:tx>
            <c:strRef>
              <c:f>Chart!$J$129</c:f>
              <c:strCache>
                <c:ptCount val="1"/>
                <c:pt idx="0">
                  <c:v>Tigo (Millicom) Paraguay</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Chart!$K$129:$Y$129</c:f>
              <c:numCache>
                <c:formatCode>General</c:formatCode>
                <c:ptCount val="9"/>
                <c:pt idx="0">
                  <c:v>0</c:v>
                </c:pt>
                <c:pt idx="1">
                  <c:v>5</c:v>
                </c:pt>
                <c:pt idx="2">
                  <c:v>11</c:v>
                </c:pt>
                <c:pt idx="3">
                  <c:v>17</c:v>
                </c:pt>
                <c:pt idx="4">
                  <c:v>23</c:v>
                </c:pt>
                <c:pt idx="5">
                  <c:v>26</c:v>
                </c:pt>
                <c:pt idx="6">
                  <c:v>29</c:v>
                </c:pt>
                <c:pt idx="7">
                  <c:v>32</c:v>
                </c:pt>
                <c:pt idx="8">
                  <c:v>35</c:v>
                </c:pt>
              </c:numCache>
            </c:numRef>
          </c:xVal>
          <c:yVal>
            <c:numRef>
              <c:f>Chart!$Z$129:$AH$129</c:f>
              <c:numCache>
                <c:formatCode>General</c:formatCode>
                <c:ptCount val="9"/>
                <c:pt idx="0">
                  <c:v>0</c:v>
                </c:pt>
                <c:pt idx="1">
                  <c:v>2.1179111559340127E-2</c:v>
                </c:pt>
                <c:pt idx="2">
                  <c:v>4.5408664020146816E-2</c:v>
                </c:pt>
                <c:pt idx="3">
                  <c:v>0.10266858231080478</c:v>
                </c:pt>
                <c:pt idx="4">
                  <c:v>0.14396294292669731</c:v>
                </c:pt>
                <c:pt idx="5">
                  <c:v>4.049698083486479E-2</c:v>
                </c:pt>
                <c:pt idx="6">
                  <c:v>5.1895923018485696E-2</c:v>
                </c:pt>
                <c:pt idx="7">
                  <c:v>5.8577461205800048E-2</c:v>
                </c:pt>
                <c:pt idx="8">
                  <c:v>7.5378117048346058E-2</c:v>
                </c:pt>
              </c:numCache>
            </c:numRef>
          </c:yVal>
          <c:smooth val="0"/>
        </c:ser>
        <c:ser>
          <c:idx val="0"/>
          <c:order val="1"/>
          <c:tx>
            <c:strRef>
              <c:f>Chart!$J$6</c:f>
              <c:strCache>
                <c:ptCount val="1"/>
                <c:pt idx="0">
                  <c:v>Lonestar (MTN) Liberia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Chart!$K$6:$Y$6</c:f>
              <c:numCache>
                <c:formatCode>General</c:formatCode>
                <c:ptCount val="9"/>
                <c:pt idx="0">
                  <c:v>0</c:v>
                </c:pt>
                <c:pt idx="1">
                  <c:v>0</c:v>
                </c:pt>
                <c:pt idx="2">
                  <c:v>0</c:v>
                </c:pt>
                <c:pt idx="3">
                  <c:v>3</c:v>
                </c:pt>
                <c:pt idx="4">
                  <c:v>9</c:v>
                </c:pt>
                <c:pt idx="5" formatCode="0">
                  <c:v>12.166666666666666</c:v>
                </c:pt>
                <c:pt idx="6" formatCode="0">
                  <c:v>15.166666666666666</c:v>
                </c:pt>
                <c:pt idx="7" formatCode="0">
                  <c:v>18.166666666666664</c:v>
                </c:pt>
                <c:pt idx="8" formatCode="0">
                  <c:v>21.166666666666664</c:v>
                </c:pt>
              </c:numCache>
            </c:numRef>
          </c:xVal>
          <c:yVal>
            <c:numRef>
              <c:f>Chart!$Z$6:$AH$6</c:f>
              <c:numCache>
                <c:formatCode>General</c:formatCode>
                <c:ptCount val="9"/>
                <c:pt idx="0">
                  <c:v>0</c:v>
                </c:pt>
                <c:pt idx="1">
                  <c:v>0</c:v>
                </c:pt>
                <c:pt idx="2">
                  <c:v>0</c:v>
                </c:pt>
                <c:pt idx="3">
                  <c:v>1.3628230616302187E-3</c:v>
                </c:pt>
                <c:pt idx="4">
                  <c:v>2.1028301886792449E-3</c:v>
                </c:pt>
                <c:pt idx="5">
                  <c:v>8.3666061705989106E-4</c:v>
                </c:pt>
                <c:pt idx="6">
                  <c:v>5.6097560975609763E-4</c:v>
                </c:pt>
                <c:pt idx="7">
                  <c:v>4.0292445166531277E-4</c:v>
                </c:pt>
                <c:pt idx="8">
                  <c:v>1.8465818759936408E-3</c:v>
                </c:pt>
              </c:numCache>
            </c:numRef>
          </c:yVal>
          <c:smooth val="0"/>
        </c:ser>
        <c:ser>
          <c:idx val="1"/>
          <c:order val="2"/>
          <c:tx>
            <c:strRef>
              <c:f>Chart!$J$11</c:f>
              <c:strCache>
                <c:ptCount val="1"/>
                <c:pt idx="0">
                  <c:v>Tunisiana Tunisia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Chart!$K$11:$Y$11</c:f>
              <c:numCache>
                <c:formatCode>General</c:formatCode>
                <c:ptCount val="9"/>
                <c:pt idx="0">
                  <c:v>0</c:v>
                </c:pt>
                <c:pt idx="1">
                  <c:v>0</c:v>
                </c:pt>
                <c:pt idx="2">
                  <c:v>0</c:v>
                </c:pt>
                <c:pt idx="3">
                  <c:v>0</c:v>
                </c:pt>
                <c:pt idx="4">
                  <c:v>1</c:v>
                </c:pt>
                <c:pt idx="5">
                  <c:v>4</c:v>
                </c:pt>
                <c:pt idx="6">
                  <c:v>7</c:v>
                </c:pt>
                <c:pt idx="7">
                  <c:v>10</c:v>
                </c:pt>
                <c:pt idx="8">
                  <c:v>13</c:v>
                </c:pt>
              </c:numCache>
            </c:numRef>
          </c:xVal>
          <c:yVal>
            <c:numRef>
              <c:f>Chart!$Z$11:$AH$11</c:f>
              <c:numCache>
                <c:formatCode>General</c:formatCode>
                <c:ptCount val="9"/>
                <c:pt idx="0">
                  <c:v>0</c:v>
                </c:pt>
                <c:pt idx="1">
                  <c:v>0</c:v>
                </c:pt>
                <c:pt idx="2">
                  <c:v>0</c:v>
                </c:pt>
                <c:pt idx="3">
                  <c:v>0</c:v>
                </c:pt>
                <c:pt idx="4">
                  <c:v>2.7008938651809622E-4</c:v>
                </c:pt>
                <c:pt idx="5">
                  <c:v>3.4062165435573484E-4</c:v>
                </c:pt>
                <c:pt idx="6">
                  <c:v>6.9239324375524724E-4</c:v>
                </c:pt>
                <c:pt idx="7">
                  <c:v>8.4947051281520464E-4</c:v>
                </c:pt>
                <c:pt idx="8">
                  <c:v>1.0795788807603827E-3</c:v>
                </c:pt>
              </c:numCache>
            </c:numRef>
          </c:yVal>
          <c:smooth val="0"/>
        </c:ser>
        <c:ser>
          <c:idx val="2"/>
          <c:order val="3"/>
          <c:tx>
            <c:strRef>
              <c:f>Chart!$J$14</c:f>
              <c:strCache>
                <c:ptCount val="1"/>
                <c:pt idx="0">
                  <c:v>Tangaza Kenya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Chart!$K$14:$Y$14</c:f>
              <c:numCache>
                <c:formatCode>0</c:formatCode>
                <c:ptCount val="9"/>
                <c:pt idx="0" formatCode="General">
                  <c:v>0</c:v>
                </c:pt>
                <c:pt idx="1">
                  <c:v>0</c:v>
                </c:pt>
                <c:pt idx="2">
                  <c:v>4.2333333333333343</c:v>
                </c:pt>
                <c:pt idx="3">
                  <c:v>10.233333333333334</c:v>
                </c:pt>
                <c:pt idx="4">
                  <c:v>16.233333333333334</c:v>
                </c:pt>
                <c:pt idx="5">
                  <c:v>19.233333333333334</c:v>
                </c:pt>
                <c:pt idx="6">
                  <c:v>22.233333333333334</c:v>
                </c:pt>
                <c:pt idx="7">
                  <c:v>25.233333333333334</c:v>
                </c:pt>
                <c:pt idx="8">
                  <c:v>28.233333333333334</c:v>
                </c:pt>
              </c:numCache>
            </c:numRef>
          </c:xVal>
          <c:yVal>
            <c:numRef>
              <c:f>Chart!$Z$14:$AH$14</c:f>
              <c:numCache>
                <c:formatCode>General</c:formatCode>
                <c:ptCount val="9"/>
                <c:pt idx="0">
                  <c:v>0</c:v>
                </c:pt>
                <c:pt idx="1">
                  <c:v>0</c:v>
                </c:pt>
                <c:pt idx="2">
                  <c:v>0</c:v>
                </c:pt>
                <c:pt idx="3">
                  <c:v>0</c:v>
                </c:pt>
                <c:pt idx="4">
                  <c:v>0</c:v>
                </c:pt>
                <c:pt idx="5">
                  <c:v>3.3549348199582937E-5</c:v>
                </c:pt>
                <c:pt idx="6">
                  <c:v>5.6846739043921802E-5</c:v>
                </c:pt>
                <c:pt idx="7">
                  <c:v>5.5981144773203664E-5</c:v>
                </c:pt>
                <c:pt idx="8">
                  <c:v>6.2831655236995747E-5</c:v>
                </c:pt>
              </c:numCache>
            </c:numRef>
          </c:yVal>
          <c:smooth val="0"/>
        </c:ser>
        <c:ser>
          <c:idx val="3"/>
          <c:order val="4"/>
          <c:tx>
            <c:strRef>
              <c:f>Chart!$J$20</c:f>
              <c:strCache>
                <c:ptCount val="1"/>
                <c:pt idx="0">
                  <c:v>Banglalink (Orascom) Bangladesh</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Chart!$K$20:$Y$20</c:f>
              <c:numCache>
                <c:formatCode>General</c:formatCode>
                <c:ptCount val="9"/>
                <c:pt idx="0">
                  <c:v>0</c:v>
                </c:pt>
                <c:pt idx="1">
                  <c:v>12</c:v>
                </c:pt>
                <c:pt idx="2">
                  <c:v>18</c:v>
                </c:pt>
                <c:pt idx="3">
                  <c:v>24</c:v>
                </c:pt>
                <c:pt idx="4">
                  <c:v>30</c:v>
                </c:pt>
                <c:pt idx="5">
                  <c:v>33</c:v>
                </c:pt>
                <c:pt idx="6">
                  <c:v>36</c:v>
                </c:pt>
                <c:pt idx="7">
                  <c:v>39</c:v>
                </c:pt>
                <c:pt idx="8">
                  <c:v>42</c:v>
                </c:pt>
              </c:numCache>
            </c:numRef>
          </c:xVal>
          <c:yVal>
            <c:numRef>
              <c:f>Chart!$Z$20:$AH$20</c:f>
              <c:numCache>
                <c:formatCode>General</c:formatCode>
                <c:ptCount val="9"/>
                <c:pt idx="0">
                  <c:v>0</c:v>
                </c:pt>
                <c:pt idx="1">
                  <c:v>5.6507979379112287E-3</c:v>
                </c:pt>
                <c:pt idx="2">
                  <c:v>6.3572207433926983E-3</c:v>
                </c:pt>
                <c:pt idx="3">
                  <c:v>0</c:v>
                </c:pt>
                <c:pt idx="4">
                  <c:v>0</c:v>
                </c:pt>
                <c:pt idx="5">
                  <c:v>6.1398074785177321E-3</c:v>
                </c:pt>
                <c:pt idx="6">
                  <c:v>7.8437340651272142E-3</c:v>
                </c:pt>
                <c:pt idx="7">
                  <c:v>8.4697852622040559E-3</c:v>
                </c:pt>
                <c:pt idx="8">
                  <c:v>9.0916766374975234E-3</c:v>
                </c:pt>
              </c:numCache>
            </c:numRef>
          </c:yVal>
          <c:smooth val="0"/>
        </c:ser>
        <c:ser>
          <c:idx val="4"/>
          <c:order val="5"/>
          <c:tx>
            <c:strRef>
              <c:f>Chart!$J$21</c:f>
              <c:strCache>
                <c:ptCount val="1"/>
                <c:pt idx="0">
                  <c:v>MTN Cameroon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Chart!$K$21:$Y$21</c:f>
              <c:numCache>
                <c:formatCode>General</c:formatCode>
                <c:ptCount val="9"/>
                <c:pt idx="0">
                  <c:v>0</c:v>
                </c:pt>
                <c:pt idx="1">
                  <c:v>4</c:v>
                </c:pt>
                <c:pt idx="2">
                  <c:v>10</c:v>
                </c:pt>
                <c:pt idx="3">
                  <c:v>10</c:v>
                </c:pt>
                <c:pt idx="4">
                  <c:v>22</c:v>
                </c:pt>
                <c:pt idx="5">
                  <c:v>25</c:v>
                </c:pt>
                <c:pt idx="6">
                  <c:v>28</c:v>
                </c:pt>
                <c:pt idx="7">
                  <c:v>31</c:v>
                </c:pt>
                <c:pt idx="8">
                  <c:v>34</c:v>
                </c:pt>
              </c:numCache>
            </c:numRef>
          </c:xVal>
          <c:yVal>
            <c:numRef>
              <c:f>Chart!$Z$21:$AH$21</c:f>
              <c:numCache>
                <c:formatCode>General</c:formatCode>
                <c:ptCount val="9"/>
                <c:pt idx="0">
                  <c:v>0</c:v>
                </c:pt>
                <c:pt idx="1">
                  <c:v>1.7529215358931552E-5</c:v>
                </c:pt>
                <c:pt idx="2">
                  <c:v>5.2838696454191438E-4</c:v>
                </c:pt>
                <c:pt idx="3">
                  <c:v>0</c:v>
                </c:pt>
                <c:pt idx="4">
                  <c:v>3.7485615650172609E-4</c:v>
                </c:pt>
                <c:pt idx="5">
                  <c:v>6.8232630536295457E-4</c:v>
                </c:pt>
                <c:pt idx="6">
                  <c:v>8.2044614752976592E-4</c:v>
                </c:pt>
                <c:pt idx="7">
                  <c:v>7.0462728363781841E-4</c:v>
                </c:pt>
                <c:pt idx="8">
                  <c:v>1.1983471074380166E-3</c:v>
                </c:pt>
              </c:numCache>
            </c:numRef>
          </c:yVal>
          <c:smooth val="0"/>
        </c:ser>
        <c:ser>
          <c:idx val="5"/>
          <c:order val="6"/>
          <c:tx>
            <c:strRef>
              <c:f>Chart!$J$23</c:f>
              <c:strCache>
                <c:ptCount val="1"/>
                <c:pt idx="0">
                  <c:v>Txtnpay Ghana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Chart!$K$23:$Y$23</c:f>
              <c:numCache>
                <c:formatCode>General</c:formatCode>
                <c:ptCount val="9"/>
                <c:pt idx="0">
                  <c:v>0</c:v>
                </c:pt>
                <c:pt idx="1">
                  <c:v>19</c:v>
                </c:pt>
                <c:pt idx="2">
                  <c:v>25</c:v>
                </c:pt>
                <c:pt idx="3">
                  <c:v>31</c:v>
                </c:pt>
                <c:pt idx="4">
                  <c:v>37</c:v>
                </c:pt>
                <c:pt idx="5">
                  <c:v>40</c:v>
                </c:pt>
                <c:pt idx="6">
                  <c:v>43</c:v>
                </c:pt>
                <c:pt idx="7">
                  <c:v>46</c:v>
                </c:pt>
                <c:pt idx="8">
                  <c:v>49</c:v>
                </c:pt>
              </c:numCache>
            </c:numRef>
          </c:xVal>
          <c:yVal>
            <c:numRef>
              <c:f>Chart!$Z$23:$AH$23</c:f>
              <c:numCache>
                <c:formatCode>General</c:formatCode>
                <c:ptCount val="9"/>
                <c:pt idx="0">
                  <c:v>0</c:v>
                </c:pt>
                <c:pt idx="1">
                  <c:v>8.1463675777950645E-4</c:v>
                </c:pt>
                <c:pt idx="2">
                  <c:v>8.4868633570627633E-4</c:v>
                </c:pt>
                <c:pt idx="3">
                  <c:v>0</c:v>
                </c:pt>
                <c:pt idx="4">
                  <c:v>0</c:v>
                </c:pt>
                <c:pt idx="5">
                  <c:v>4.8773480413060247E-3</c:v>
                </c:pt>
                <c:pt idx="6">
                  <c:v>3.9020990978886876E-3</c:v>
                </c:pt>
                <c:pt idx="7">
                  <c:v>7.6235915894582451E-3</c:v>
                </c:pt>
                <c:pt idx="8">
                  <c:v>6.4317506646110795E-5</c:v>
                </c:pt>
              </c:numCache>
            </c:numRef>
          </c:yVal>
          <c:smooth val="0"/>
        </c:ser>
        <c:ser>
          <c:idx val="6"/>
          <c:order val="7"/>
          <c:tx>
            <c:strRef>
              <c:f>Chart!$J$24</c:f>
              <c:strCache>
                <c:ptCount val="1"/>
                <c:pt idx="0">
                  <c:v>Airtel Niger</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Chart!$K$24:$Y$24</c:f>
              <c:numCache>
                <c:formatCode>General</c:formatCode>
                <c:ptCount val="9"/>
                <c:pt idx="0">
                  <c:v>0</c:v>
                </c:pt>
                <c:pt idx="1">
                  <c:v>0</c:v>
                </c:pt>
                <c:pt idx="2">
                  <c:v>0</c:v>
                </c:pt>
                <c:pt idx="3">
                  <c:v>0</c:v>
                </c:pt>
                <c:pt idx="4">
                  <c:v>0</c:v>
                </c:pt>
                <c:pt idx="5">
                  <c:v>3</c:v>
                </c:pt>
                <c:pt idx="6">
                  <c:v>6</c:v>
                </c:pt>
                <c:pt idx="7">
                  <c:v>9</c:v>
                </c:pt>
                <c:pt idx="8">
                  <c:v>12</c:v>
                </c:pt>
              </c:numCache>
            </c:numRef>
          </c:xVal>
          <c:yVal>
            <c:numRef>
              <c:f>Chart!$Z$24:$AH$24</c:f>
              <c:numCache>
                <c:formatCode>General</c:formatCode>
                <c:ptCount val="9"/>
                <c:pt idx="0">
                  <c:v>0</c:v>
                </c:pt>
                <c:pt idx="1">
                  <c:v>0</c:v>
                </c:pt>
                <c:pt idx="2">
                  <c:v>0</c:v>
                </c:pt>
                <c:pt idx="3">
                  <c:v>0</c:v>
                </c:pt>
                <c:pt idx="4">
                  <c:v>0</c:v>
                </c:pt>
                <c:pt idx="5">
                  <c:v>4.1188731621080166E-3</c:v>
                </c:pt>
                <c:pt idx="6">
                  <c:v>6.8475037512380349E-3</c:v>
                </c:pt>
                <c:pt idx="7">
                  <c:v>1.2201936100820824E-2</c:v>
                </c:pt>
                <c:pt idx="8">
                  <c:v>2.997278075813424E-3</c:v>
                </c:pt>
              </c:numCache>
            </c:numRef>
          </c:yVal>
          <c:smooth val="0"/>
        </c:ser>
        <c:ser>
          <c:idx val="7"/>
          <c:order val="8"/>
          <c:tx>
            <c:strRef>
              <c:f>Chart!$J$25</c:f>
              <c:strCache>
                <c:ptCount val="1"/>
                <c:pt idx="0">
                  <c:v>Airtel Sierra Leone</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Chart!$K$25:$Y$25</c:f>
              <c:numCache>
                <c:formatCode>General</c:formatCode>
                <c:ptCount val="9"/>
                <c:pt idx="0">
                  <c:v>0</c:v>
                </c:pt>
                <c:pt idx="1">
                  <c:v>0</c:v>
                </c:pt>
                <c:pt idx="2">
                  <c:v>0</c:v>
                </c:pt>
                <c:pt idx="3">
                  <c:v>0</c:v>
                </c:pt>
                <c:pt idx="4">
                  <c:v>0</c:v>
                </c:pt>
                <c:pt idx="5">
                  <c:v>3</c:v>
                </c:pt>
                <c:pt idx="6">
                  <c:v>6</c:v>
                </c:pt>
                <c:pt idx="7">
                  <c:v>9</c:v>
                </c:pt>
                <c:pt idx="8">
                  <c:v>12</c:v>
                </c:pt>
              </c:numCache>
            </c:numRef>
          </c:xVal>
          <c:yVal>
            <c:numRef>
              <c:f>Chart!$Z$25:$AH$25</c:f>
              <c:numCache>
                <c:formatCode>General</c:formatCode>
                <c:ptCount val="9"/>
                <c:pt idx="0">
                  <c:v>0</c:v>
                </c:pt>
                <c:pt idx="1">
                  <c:v>0</c:v>
                </c:pt>
                <c:pt idx="2">
                  <c:v>9.0191030385258046E-3</c:v>
                </c:pt>
                <c:pt idx="3">
                  <c:v>0</c:v>
                </c:pt>
                <c:pt idx="4">
                  <c:v>6.326421403051554E-4</c:v>
                </c:pt>
                <c:pt idx="5">
                  <c:v>1.0010708855217459E-3</c:v>
                </c:pt>
                <c:pt idx="6">
                  <c:v>3.3632531830789058E-3</c:v>
                </c:pt>
                <c:pt idx="7">
                  <c:v>1.1782863605782019E-2</c:v>
                </c:pt>
                <c:pt idx="8">
                  <c:v>2.4872183855008934E-2</c:v>
                </c:pt>
              </c:numCache>
            </c:numRef>
          </c:yVal>
          <c:smooth val="0"/>
        </c:ser>
        <c:ser>
          <c:idx val="8"/>
          <c:order val="9"/>
          <c:tx>
            <c:strRef>
              <c:f>Chart!$J$29</c:f>
              <c:strCache>
                <c:ptCount val="1"/>
                <c:pt idx="0">
                  <c:v>Airtel Ghana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Chart!$K$29:$Y$29</c:f>
              <c:numCache>
                <c:formatCode>General</c:formatCode>
                <c:ptCount val="9"/>
                <c:pt idx="0">
                  <c:v>0</c:v>
                </c:pt>
                <c:pt idx="1">
                  <c:v>0</c:v>
                </c:pt>
                <c:pt idx="2">
                  <c:v>0</c:v>
                </c:pt>
                <c:pt idx="3">
                  <c:v>0</c:v>
                </c:pt>
                <c:pt idx="4">
                  <c:v>6</c:v>
                </c:pt>
                <c:pt idx="5">
                  <c:v>9</c:v>
                </c:pt>
                <c:pt idx="6">
                  <c:v>12</c:v>
                </c:pt>
                <c:pt idx="7">
                  <c:v>15</c:v>
                </c:pt>
                <c:pt idx="8">
                  <c:v>18</c:v>
                </c:pt>
              </c:numCache>
            </c:numRef>
          </c:xVal>
          <c:yVal>
            <c:numRef>
              <c:f>Chart!$Z$26:$AH$26</c:f>
              <c:numCache>
                <c:formatCode>General</c:formatCode>
                <c:ptCount val="9"/>
                <c:pt idx="0">
                  <c:v>0</c:v>
                </c:pt>
                <c:pt idx="1">
                  <c:v>4.8640446333718965E-4</c:v>
                </c:pt>
                <c:pt idx="2">
                  <c:v>1.4105839711481835E-3</c:v>
                </c:pt>
                <c:pt idx="3">
                  <c:v>1.0374819105476583E-2</c:v>
                </c:pt>
                <c:pt idx="4">
                  <c:v>1.8647448983913732E-2</c:v>
                </c:pt>
                <c:pt idx="5">
                  <c:v>2.2644908565711698E-2</c:v>
                </c:pt>
                <c:pt idx="6">
                  <c:v>1.4920206741282147E-2</c:v>
                </c:pt>
                <c:pt idx="7">
                  <c:v>2.2766712261279569E-2</c:v>
                </c:pt>
                <c:pt idx="8">
                  <c:v>2.8709697553640341E-2</c:v>
                </c:pt>
              </c:numCache>
            </c:numRef>
          </c:yVal>
          <c:smooth val="0"/>
        </c:ser>
        <c:ser>
          <c:idx val="9"/>
          <c:order val="10"/>
          <c:tx>
            <c:strRef>
              <c:f>Chart!$J$30</c:f>
              <c:strCache>
                <c:ptCount val="1"/>
                <c:pt idx="0">
                  <c:v>Airtel Kenya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Chart!$K$30:$Y$30</c:f>
              <c:numCache>
                <c:formatCode>General</c:formatCode>
                <c:ptCount val="9"/>
                <c:pt idx="0">
                  <c:v>0</c:v>
                </c:pt>
                <c:pt idx="1">
                  <c:v>0</c:v>
                </c:pt>
                <c:pt idx="2">
                  <c:v>0</c:v>
                </c:pt>
                <c:pt idx="3">
                  <c:v>3</c:v>
                </c:pt>
                <c:pt idx="4">
                  <c:v>9</c:v>
                </c:pt>
                <c:pt idx="5">
                  <c:v>12</c:v>
                </c:pt>
                <c:pt idx="6">
                  <c:v>15</c:v>
                </c:pt>
                <c:pt idx="7">
                  <c:v>18</c:v>
                </c:pt>
                <c:pt idx="8">
                  <c:v>21</c:v>
                </c:pt>
              </c:numCache>
            </c:numRef>
          </c:xVal>
          <c:yVal>
            <c:numRef>
              <c:f>Chart!$Z$30:$AH$30</c:f>
              <c:numCache>
                <c:formatCode>General</c:formatCode>
                <c:ptCount val="9"/>
                <c:pt idx="0">
                  <c:v>0</c:v>
                </c:pt>
                <c:pt idx="1">
                  <c:v>8.9584337533659408E-3</c:v>
                </c:pt>
                <c:pt idx="2">
                  <c:v>9.4565983302804524E-3</c:v>
                </c:pt>
                <c:pt idx="3">
                  <c:v>3.1422918611062486E-2</c:v>
                </c:pt>
                <c:pt idx="4">
                  <c:v>2.4922976113437769E-2</c:v>
                </c:pt>
                <c:pt idx="5">
                  <c:v>1.511440368744911E-2</c:v>
                </c:pt>
                <c:pt idx="6">
                  <c:v>1.7488783982568465E-2</c:v>
                </c:pt>
                <c:pt idx="7">
                  <c:v>1.8423342990762794E-2</c:v>
                </c:pt>
                <c:pt idx="8">
                  <c:v>2.1696918860952173E-2</c:v>
                </c:pt>
              </c:numCache>
            </c:numRef>
          </c:yVal>
          <c:smooth val="0"/>
        </c:ser>
        <c:ser>
          <c:idx val="11"/>
          <c:order val="11"/>
          <c:tx>
            <c:strRef>
              <c:f>Chart!$J$32</c:f>
              <c:strCache>
                <c:ptCount val="1"/>
                <c:pt idx="0">
                  <c:v>mcel (Mozambique Cellular) Mozambique</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Chart!$K$32:$Y$32</c:f>
              <c:numCache>
                <c:formatCode>General</c:formatCode>
                <c:ptCount val="9"/>
                <c:pt idx="0">
                  <c:v>0</c:v>
                </c:pt>
                <c:pt idx="5" formatCode="0">
                  <c:v>12.166666666666666</c:v>
                </c:pt>
                <c:pt idx="6" formatCode="0">
                  <c:v>15.166666666666666</c:v>
                </c:pt>
                <c:pt idx="7" formatCode="0">
                  <c:v>18.166666666666664</c:v>
                </c:pt>
                <c:pt idx="8" formatCode="0">
                  <c:v>21.166666666666664</c:v>
                </c:pt>
              </c:numCache>
            </c:numRef>
          </c:xVal>
          <c:yVal>
            <c:numRef>
              <c:f>Chart!$Z$32:$AH$32</c:f>
              <c:numCache>
                <c:formatCode>General</c:formatCode>
                <c:ptCount val="9"/>
                <c:pt idx="0">
                  <c:v>0</c:v>
                </c:pt>
                <c:pt idx="1">
                  <c:v>0</c:v>
                </c:pt>
                <c:pt idx="2">
                  <c:v>0</c:v>
                </c:pt>
                <c:pt idx="3">
                  <c:v>0</c:v>
                </c:pt>
                <c:pt idx="4">
                  <c:v>0</c:v>
                </c:pt>
                <c:pt idx="5">
                  <c:v>1.8014659839619715E-3</c:v>
                </c:pt>
                <c:pt idx="6">
                  <c:v>1.2707543016891069E-3</c:v>
                </c:pt>
                <c:pt idx="7">
                  <c:v>3.9457310526948259E-4</c:v>
                </c:pt>
                <c:pt idx="8">
                  <c:v>1.1673334084444141E-4</c:v>
                </c:pt>
              </c:numCache>
            </c:numRef>
          </c:yVal>
          <c:smooth val="0"/>
        </c:ser>
        <c:ser>
          <c:idx val="12"/>
          <c:order val="12"/>
          <c:tx>
            <c:strRef>
              <c:f>Chart!$J$35</c:f>
              <c:strCache>
                <c:ptCount val="1"/>
                <c:pt idx="0">
                  <c:v>MTN Swaziland</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Chart!$K$35:$Y$35</c:f>
              <c:numCache>
                <c:formatCode>General</c:formatCode>
                <c:ptCount val="9"/>
                <c:pt idx="0">
                  <c:v>0</c:v>
                </c:pt>
                <c:pt idx="5" formatCode="0">
                  <c:v>15.933333333333334</c:v>
                </c:pt>
                <c:pt idx="6" formatCode="0">
                  <c:v>18.933333333333334</c:v>
                </c:pt>
                <c:pt idx="7" formatCode="0">
                  <c:v>21.933333333333334</c:v>
                </c:pt>
                <c:pt idx="8" formatCode="0">
                  <c:v>24.933333333333334</c:v>
                </c:pt>
              </c:numCache>
            </c:numRef>
          </c:xVal>
          <c:yVal>
            <c:numRef>
              <c:f>Chart!$Z$35:$AH$35</c:f>
              <c:numCache>
                <c:formatCode>General</c:formatCode>
                <c:ptCount val="9"/>
                <c:pt idx="0">
                  <c:v>0</c:v>
                </c:pt>
                <c:pt idx="1">
                  <c:v>0</c:v>
                </c:pt>
                <c:pt idx="2">
                  <c:v>0</c:v>
                </c:pt>
                <c:pt idx="3">
                  <c:v>0</c:v>
                </c:pt>
                <c:pt idx="4">
                  <c:v>0</c:v>
                </c:pt>
                <c:pt idx="5">
                  <c:v>1.1443742098609355E-2</c:v>
                </c:pt>
                <c:pt idx="6">
                  <c:v>2.2290322580645158E-2</c:v>
                </c:pt>
                <c:pt idx="7">
                  <c:v>2.7909424724602207E-2</c:v>
                </c:pt>
                <c:pt idx="8">
                  <c:v>3.8209891435464417E-2</c:v>
                </c:pt>
              </c:numCache>
            </c:numRef>
          </c:yVal>
          <c:smooth val="0"/>
        </c:ser>
        <c:ser>
          <c:idx val="13"/>
          <c:order val="13"/>
          <c:tx>
            <c:strRef>
              <c:f>Chart!$J$38</c:f>
              <c:strCache>
                <c:ptCount val="1"/>
                <c:pt idx="0">
                  <c:v>Econet Wireless Zimbabwe</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Chart!$K$38:$Y$38</c:f>
              <c:numCache>
                <c:formatCode>General</c:formatCode>
                <c:ptCount val="9"/>
                <c:pt idx="0">
                  <c:v>0</c:v>
                </c:pt>
                <c:pt idx="1">
                  <c:v>0</c:v>
                </c:pt>
                <c:pt idx="2">
                  <c:v>0</c:v>
                </c:pt>
                <c:pt idx="3">
                  <c:v>3</c:v>
                </c:pt>
                <c:pt idx="4">
                  <c:v>9</c:v>
                </c:pt>
                <c:pt idx="5">
                  <c:v>12</c:v>
                </c:pt>
                <c:pt idx="6">
                  <c:v>15</c:v>
                </c:pt>
                <c:pt idx="7">
                  <c:v>18</c:v>
                </c:pt>
                <c:pt idx="8">
                  <c:v>21</c:v>
                </c:pt>
              </c:numCache>
            </c:numRef>
          </c:xVal>
          <c:yVal>
            <c:numRef>
              <c:f>Chart!$Z$38:$AH$38</c:f>
              <c:numCache>
                <c:formatCode>General</c:formatCode>
                <c:ptCount val="9"/>
                <c:pt idx="0">
                  <c:v>0</c:v>
                </c:pt>
                <c:pt idx="1">
                  <c:v>0</c:v>
                </c:pt>
                <c:pt idx="2">
                  <c:v>0</c:v>
                </c:pt>
                <c:pt idx="3">
                  <c:v>1.3278283781821202E-2</c:v>
                </c:pt>
                <c:pt idx="4">
                  <c:v>3.692762186115215E-2</c:v>
                </c:pt>
                <c:pt idx="5">
                  <c:v>3.356557435466169E-2</c:v>
                </c:pt>
                <c:pt idx="6">
                  <c:v>6.1922911392405064E-2</c:v>
                </c:pt>
                <c:pt idx="7">
                  <c:v>0.11016798</c:v>
                </c:pt>
                <c:pt idx="8">
                  <c:v>0.17341369283288785</c:v>
                </c:pt>
              </c:numCache>
            </c:numRef>
          </c:yVal>
          <c:smooth val="0"/>
        </c:ser>
        <c:ser>
          <c:idx val="14"/>
          <c:order val="14"/>
          <c:tx>
            <c:strRef>
              <c:f>Chart!$J$39</c:f>
              <c:strCache>
                <c:ptCount val="1"/>
                <c:pt idx="0">
                  <c:v>MTN South Africa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Chart!$K$39:$Y$39</c:f>
              <c:numCache>
                <c:formatCode>General</c:formatCode>
                <c:ptCount val="9"/>
                <c:pt idx="0">
                  <c:v>0</c:v>
                </c:pt>
                <c:pt idx="5" formatCode="0">
                  <c:v>0</c:v>
                </c:pt>
                <c:pt idx="6" formatCode="0">
                  <c:v>1</c:v>
                </c:pt>
                <c:pt idx="7" formatCode="0">
                  <c:v>4</c:v>
                </c:pt>
                <c:pt idx="8" formatCode="0">
                  <c:v>7</c:v>
                </c:pt>
              </c:numCache>
            </c:numRef>
          </c:xVal>
          <c:yVal>
            <c:numRef>
              <c:f>Chart!$Z$39:$AH$39</c:f>
              <c:numCache>
                <c:formatCode>General</c:formatCode>
                <c:ptCount val="9"/>
                <c:pt idx="0">
                  <c:v>0</c:v>
                </c:pt>
                <c:pt idx="1">
                  <c:v>0</c:v>
                </c:pt>
                <c:pt idx="2">
                  <c:v>0</c:v>
                </c:pt>
                <c:pt idx="3">
                  <c:v>0</c:v>
                </c:pt>
                <c:pt idx="4">
                  <c:v>0</c:v>
                </c:pt>
                <c:pt idx="5">
                  <c:v>0</c:v>
                </c:pt>
                <c:pt idx="6">
                  <c:v>1.2698666960891105E-3</c:v>
                </c:pt>
                <c:pt idx="7">
                  <c:v>3.6955908991957989E-3</c:v>
                </c:pt>
                <c:pt idx="8">
                  <c:v>7.5130126563389106E-3</c:v>
                </c:pt>
              </c:numCache>
            </c:numRef>
          </c:yVal>
          <c:smooth val="0"/>
        </c:ser>
        <c:ser>
          <c:idx val="15"/>
          <c:order val="15"/>
          <c:tx>
            <c:strRef>
              <c:f>Chart!$J$46</c:f>
              <c:strCache>
                <c:ptCount val="1"/>
                <c:pt idx="0">
                  <c:v>Tigo (Millicom) Ghana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Chart!$K$46:$Y$46</c:f>
              <c:numCache>
                <c:formatCode>General</c:formatCode>
                <c:ptCount val="9"/>
                <c:pt idx="0">
                  <c:v>0</c:v>
                </c:pt>
                <c:pt idx="1">
                  <c:v>0</c:v>
                </c:pt>
                <c:pt idx="2">
                  <c:v>1</c:v>
                </c:pt>
                <c:pt idx="3">
                  <c:v>7</c:v>
                </c:pt>
                <c:pt idx="4">
                  <c:v>13</c:v>
                </c:pt>
                <c:pt idx="5">
                  <c:v>16</c:v>
                </c:pt>
                <c:pt idx="6">
                  <c:v>19</c:v>
                </c:pt>
                <c:pt idx="7">
                  <c:v>22</c:v>
                </c:pt>
                <c:pt idx="8">
                  <c:v>25</c:v>
                </c:pt>
              </c:numCache>
            </c:numRef>
          </c:xVal>
          <c:yVal>
            <c:numRef>
              <c:f>Chart!$Z$46:$AH$46</c:f>
              <c:numCache>
                <c:formatCode>General</c:formatCode>
                <c:ptCount val="9"/>
                <c:pt idx="0">
                  <c:v>0</c:v>
                </c:pt>
                <c:pt idx="1">
                  <c:v>6.1557734062645921E-5</c:v>
                </c:pt>
                <c:pt idx="2">
                  <c:v>3.7053886087158312E-4</c:v>
                </c:pt>
                <c:pt idx="3">
                  <c:v>1.2205091136287716E-3</c:v>
                </c:pt>
                <c:pt idx="4">
                  <c:v>7.0838548185231539E-4</c:v>
                </c:pt>
                <c:pt idx="5">
                  <c:v>2.8785249457700651E-3</c:v>
                </c:pt>
                <c:pt idx="6">
                  <c:v>1.6180757097791799E-2</c:v>
                </c:pt>
                <c:pt idx="7">
                  <c:v>1.3589952904238619E-2</c:v>
                </c:pt>
                <c:pt idx="8">
                  <c:v>2.2315853288875417E-2</c:v>
                </c:pt>
              </c:numCache>
            </c:numRef>
          </c:yVal>
          <c:smooth val="0"/>
        </c:ser>
        <c:ser>
          <c:idx val="16"/>
          <c:order val="16"/>
          <c:tx>
            <c:strRef>
              <c:f>Chart!$J$47</c:f>
              <c:strCache>
                <c:ptCount val="1"/>
                <c:pt idx="0">
                  <c:v>MTN Rwanda</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Chart!$K$47:$Y$47</c:f>
              <c:numCache>
                <c:formatCode>General</c:formatCode>
                <c:ptCount val="9"/>
                <c:pt idx="0">
                  <c:v>0</c:v>
                </c:pt>
                <c:pt idx="1">
                  <c:v>10</c:v>
                </c:pt>
                <c:pt idx="2">
                  <c:v>16</c:v>
                </c:pt>
                <c:pt idx="3">
                  <c:v>22</c:v>
                </c:pt>
                <c:pt idx="4">
                  <c:v>28</c:v>
                </c:pt>
                <c:pt idx="5">
                  <c:v>31</c:v>
                </c:pt>
                <c:pt idx="6">
                  <c:v>34</c:v>
                </c:pt>
                <c:pt idx="7">
                  <c:v>37</c:v>
                </c:pt>
                <c:pt idx="8">
                  <c:v>40</c:v>
                </c:pt>
              </c:numCache>
            </c:numRef>
          </c:xVal>
          <c:yVal>
            <c:numRef>
              <c:f>Chart!$Z$47:$AH$47</c:f>
              <c:numCache>
                <c:formatCode>General</c:formatCode>
                <c:ptCount val="9"/>
                <c:pt idx="0">
                  <c:v>0</c:v>
                </c:pt>
                <c:pt idx="1">
                  <c:v>5.9153906556733409E-2</c:v>
                </c:pt>
                <c:pt idx="2">
                  <c:v>0.11381531853972798</c:v>
                </c:pt>
                <c:pt idx="3">
                  <c:v>0.18311872620283837</c:v>
                </c:pt>
                <c:pt idx="4">
                  <c:v>0.30232080448400922</c:v>
                </c:pt>
                <c:pt idx="5">
                  <c:v>5.203592443480954E-2</c:v>
                </c:pt>
                <c:pt idx="6">
                  <c:v>5.437674825174825E-2</c:v>
                </c:pt>
                <c:pt idx="7">
                  <c:v>6.2445378151260507E-2</c:v>
                </c:pt>
                <c:pt idx="8">
                  <c:v>7.0447499999999996E-2</c:v>
                </c:pt>
              </c:numCache>
            </c:numRef>
          </c:yVal>
          <c:smooth val="0"/>
        </c:ser>
        <c:ser>
          <c:idx val="17"/>
          <c:order val="17"/>
          <c:tx>
            <c:strRef>
              <c:f>Chart!$J$50</c:f>
              <c:strCache>
                <c:ptCount val="1"/>
                <c:pt idx="0">
                  <c:v>Vodacom Tanzania</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Chart!$K$50:$Y$50</c:f>
              <c:numCache>
                <c:formatCode>General</c:formatCode>
                <c:ptCount val="9"/>
                <c:pt idx="0">
                  <c:v>0</c:v>
                </c:pt>
                <c:pt idx="1">
                  <c:v>32</c:v>
                </c:pt>
                <c:pt idx="2">
                  <c:v>38</c:v>
                </c:pt>
                <c:pt idx="3">
                  <c:v>44</c:v>
                </c:pt>
                <c:pt idx="4">
                  <c:v>50</c:v>
                </c:pt>
                <c:pt idx="5">
                  <c:v>53</c:v>
                </c:pt>
                <c:pt idx="6">
                  <c:v>56</c:v>
                </c:pt>
                <c:pt idx="7">
                  <c:v>59</c:v>
                </c:pt>
                <c:pt idx="8">
                  <c:v>62</c:v>
                </c:pt>
              </c:numCache>
            </c:numRef>
          </c:xVal>
          <c:yVal>
            <c:numRef>
              <c:f>Chart!$Z$50:$AH$50</c:f>
              <c:numCache>
                <c:formatCode>General</c:formatCode>
                <c:ptCount val="9"/>
                <c:pt idx="0">
                  <c:v>0</c:v>
                </c:pt>
                <c:pt idx="1">
                  <c:v>0.10809212225570383</c:v>
                </c:pt>
                <c:pt idx="2">
                  <c:v>0.15912983281086729</c:v>
                </c:pt>
                <c:pt idx="3">
                  <c:v>0.3696590209196135</c:v>
                </c:pt>
                <c:pt idx="4">
                  <c:v>0.64183640375068951</c:v>
                </c:pt>
                <c:pt idx="5">
                  <c:v>0.82374138269402319</c:v>
                </c:pt>
                <c:pt idx="6">
                  <c:v>0.93534769904884052</c:v>
                </c:pt>
                <c:pt idx="7">
                  <c:v>0.97885994212082805</c:v>
                </c:pt>
                <c:pt idx="8">
                  <c:v>1.0852450966273537</c:v>
                </c:pt>
              </c:numCache>
            </c:numRef>
          </c:yVal>
          <c:smooth val="0"/>
        </c:ser>
        <c:ser>
          <c:idx val="18"/>
          <c:order val="18"/>
          <c:tx>
            <c:strRef>
              <c:f>Chart!$J$51</c:f>
              <c:strCache>
                <c:ptCount val="1"/>
                <c:pt idx="0">
                  <c:v>Airtel Uganda</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Chart!$K$51:$Y$51</c:f>
              <c:numCache>
                <c:formatCode>General</c:formatCode>
                <c:ptCount val="9"/>
                <c:pt idx="0">
                  <c:v>0</c:v>
                </c:pt>
                <c:pt idx="1">
                  <c:v>0</c:v>
                </c:pt>
                <c:pt idx="2">
                  <c:v>0</c:v>
                </c:pt>
                <c:pt idx="3">
                  <c:v>0</c:v>
                </c:pt>
                <c:pt idx="4">
                  <c:v>4</c:v>
                </c:pt>
                <c:pt idx="5">
                  <c:v>7</c:v>
                </c:pt>
                <c:pt idx="6">
                  <c:v>10</c:v>
                </c:pt>
                <c:pt idx="7">
                  <c:v>13</c:v>
                </c:pt>
                <c:pt idx="8">
                  <c:v>16</c:v>
                </c:pt>
              </c:numCache>
            </c:numRef>
          </c:xVal>
          <c:yVal>
            <c:numRef>
              <c:f>Chart!$Z$51:$AH$51</c:f>
              <c:numCache>
                <c:formatCode>General</c:formatCode>
                <c:ptCount val="9"/>
                <c:pt idx="0">
                  <c:v>0</c:v>
                </c:pt>
                <c:pt idx="1">
                  <c:v>2.1020733652312596E-3</c:v>
                </c:pt>
                <c:pt idx="2">
                  <c:v>1.1459363566572376E-3</c:v>
                </c:pt>
                <c:pt idx="3">
                  <c:v>5.1737725280349102E-3</c:v>
                </c:pt>
                <c:pt idx="4">
                  <c:v>2.3604895039973581E-2</c:v>
                </c:pt>
                <c:pt idx="5">
                  <c:v>9.8007827190148677E-3</c:v>
                </c:pt>
                <c:pt idx="6">
                  <c:v>1.1084216216899197E-2</c:v>
                </c:pt>
                <c:pt idx="7">
                  <c:v>6.6318478260869562E-2</c:v>
                </c:pt>
                <c:pt idx="8">
                  <c:v>9.1184782786949012E-2</c:v>
                </c:pt>
              </c:numCache>
            </c:numRef>
          </c:yVal>
          <c:smooth val="0"/>
        </c:ser>
        <c:ser>
          <c:idx val="19"/>
          <c:order val="19"/>
          <c:tx>
            <c:strRef>
              <c:f>Chart!$J$57</c:f>
              <c:strCache>
                <c:ptCount val="1"/>
                <c:pt idx="0">
                  <c:v>Robi (Axiata) Bangladesh</c:v>
                </c:pt>
              </c:strCache>
            </c:strRef>
          </c:tx>
          <c:spPr>
            <a:ln w="12700" cap="rnd" cmpd="sng" algn="ctr">
              <a:solidFill>
                <a:srgbClr val="C00000"/>
              </a:solidFill>
              <a:prstDash val="solid"/>
              <a:round/>
              <a:headEnd type="none" w="med" len="med"/>
              <a:tailEnd type="none" w="med" len="med"/>
            </a:ln>
          </c:spPr>
          <c:marker>
            <c:symbol val="diamond"/>
            <c:size val="7"/>
            <c:spPr>
              <a:solidFill>
                <a:srgbClr val="C00000"/>
              </a:solidFill>
              <a:ln w="12700" cap="rnd" cmpd="sng" algn="ctr">
                <a:solidFill>
                  <a:srgbClr val="C00000"/>
                </a:solidFill>
                <a:prstDash val="solid"/>
                <a:round/>
                <a:headEnd type="none" w="med" len="med"/>
                <a:tailEnd type="none" w="med" len="med"/>
              </a:ln>
            </c:spPr>
          </c:marker>
          <c:dPt>
            <c:idx val="0"/>
            <c:marker>
              <c:spPr>
                <a:solidFill>
                  <a:srgbClr val="C00000"/>
                </a:solidFill>
                <a:ln w="12700">
                  <a:solidFill>
                    <a:srgbClr val="C00000"/>
                  </a:solidFill>
                  <a:prstDash val="solid"/>
                </a:ln>
              </c:spPr>
            </c:marker>
            <c:bubble3D val="0"/>
          </c:dPt>
          <c:dPt>
            <c:idx val="1"/>
            <c:marker>
              <c:spPr>
                <a:solidFill>
                  <a:srgbClr val="C00000"/>
                </a:solidFill>
                <a:ln w="12700">
                  <a:solidFill>
                    <a:srgbClr val="C00000"/>
                  </a:solidFill>
                  <a:prstDash val="solid"/>
                </a:ln>
              </c:spPr>
            </c:marker>
            <c:bubble3D val="0"/>
          </c:dPt>
          <c:dPt>
            <c:idx val="2"/>
            <c:marker>
              <c:spPr>
                <a:solidFill>
                  <a:srgbClr val="C00000"/>
                </a:solidFill>
                <a:ln w="12700">
                  <a:solidFill>
                    <a:srgbClr val="C00000"/>
                  </a:solidFill>
                  <a:prstDash val="solid"/>
                </a:ln>
              </c:spPr>
            </c:marker>
            <c:bubble3D val="0"/>
          </c:dPt>
          <c:dPt>
            <c:idx val="3"/>
            <c:marker>
              <c:spPr>
                <a:solidFill>
                  <a:srgbClr val="C00000"/>
                </a:solidFill>
                <a:ln w="12700">
                  <a:solidFill>
                    <a:srgbClr val="C00000"/>
                  </a:solidFill>
                  <a:prstDash val="solid"/>
                </a:ln>
              </c:spPr>
            </c:marker>
            <c:bubble3D val="0"/>
          </c:dPt>
          <c:dPt>
            <c:idx val="4"/>
            <c:marker>
              <c:spPr>
                <a:solidFill>
                  <a:srgbClr val="C00000"/>
                </a:solidFill>
                <a:ln w="12700">
                  <a:solidFill>
                    <a:srgbClr val="C00000"/>
                  </a:solidFill>
                  <a:prstDash val="solid"/>
                </a:ln>
              </c:spPr>
            </c:marker>
            <c:bubble3D val="0"/>
          </c:dPt>
          <c:dPt>
            <c:idx val="5"/>
            <c:marker>
              <c:spPr>
                <a:solidFill>
                  <a:srgbClr val="C00000"/>
                </a:solidFill>
                <a:ln w="12700">
                  <a:solidFill>
                    <a:srgbClr val="C00000"/>
                  </a:solidFill>
                  <a:prstDash val="solid"/>
                </a:ln>
              </c:spPr>
            </c:marker>
            <c:bubble3D val="0"/>
          </c:dPt>
          <c:dPt>
            <c:idx val="6"/>
            <c:marker>
              <c:spPr>
                <a:solidFill>
                  <a:srgbClr val="C00000"/>
                </a:solidFill>
                <a:ln w="12700">
                  <a:solidFill>
                    <a:srgbClr val="C00000"/>
                  </a:solidFill>
                  <a:prstDash val="solid"/>
                </a:ln>
              </c:spPr>
            </c:marker>
            <c:bubble3D val="0"/>
          </c:dPt>
          <c:dPt>
            <c:idx val="7"/>
            <c:marker>
              <c:spPr>
                <a:solidFill>
                  <a:srgbClr val="C00000"/>
                </a:solidFill>
                <a:ln w="12700">
                  <a:solidFill>
                    <a:srgbClr val="C00000"/>
                  </a:solidFill>
                  <a:prstDash val="solid"/>
                </a:ln>
              </c:spPr>
            </c:marker>
            <c:bubble3D val="0"/>
          </c:dPt>
          <c:dPt>
            <c:idx val="8"/>
            <c:marker>
              <c:spPr>
                <a:solidFill>
                  <a:srgbClr val="C00000"/>
                </a:solidFill>
                <a:ln w="12700">
                  <a:solidFill>
                    <a:srgbClr val="C00000"/>
                  </a:solidFill>
                  <a:prstDash val="solid"/>
                </a:ln>
              </c:spPr>
            </c:marker>
            <c:bubble3D val="0"/>
          </c:dPt>
          <c:xVal>
            <c:numRef>
              <c:f>Chart!$K$57:$Y$57</c:f>
              <c:numCache>
                <c:formatCode>General</c:formatCode>
                <c:ptCount val="9"/>
                <c:pt idx="0">
                  <c:v>0</c:v>
                </c:pt>
                <c:pt idx="5" formatCode="0">
                  <c:v>13.4</c:v>
                </c:pt>
                <c:pt idx="6" formatCode="0">
                  <c:v>16.399999999999999</c:v>
                </c:pt>
                <c:pt idx="7" formatCode="0">
                  <c:v>19.399999999999999</c:v>
                </c:pt>
                <c:pt idx="8" formatCode="0">
                  <c:v>22.4</c:v>
                </c:pt>
              </c:numCache>
            </c:numRef>
          </c:xVal>
          <c:yVal>
            <c:numRef>
              <c:f>Chart!$Z$57:$AH$57</c:f>
              <c:numCache>
                <c:formatCode>General</c:formatCode>
                <c:ptCount val="9"/>
                <c:pt idx="0">
                  <c:v>0</c:v>
                </c:pt>
                <c:pt idx="1">
                  <c:v>0</c:v>
                </c:pt>
                <c:pt idx="2">
                  <c:v>0</c:v>
                </c:pt>
                <c:pt idx="3">
                  <c:v>0</c:v>
                </c:pt>
                <c:pt idx="4">
                  <c:v>0</c:v>
                </c:pt>
                <c:pt idx="5">
                  <c:v>1.9498605903278531E-3</c:v>
                </c:pt>
                <c:pt idx="6">
                  <c:v>1.6843623746375779E-2</c:v>
                </c:pt>
                <c:pt idx="7">
                  <c:v>2.3765920665327293E-2</c:v>
                </c:pt>
                <c:pt idx="8">
                  <c:v>3.1381228981962703E-2</c:v>
                </c:pt>
              </c:numCache>
            </c:numRef>
          </c:yVal>
          <c:smooth val="0"/>
        </c:ser>
        <c:ser>
          <c:idx val="20"/>
          <c:order val="20"/>
          <c:tx>
            <c:strRef>
              <c:f>Chart!$J$60</c:f>
              <c:strCache>
                <c:ptCount val="1"/>
                <c:pt idx="0">
                  <c:v>True Move (True Corporation) Thailand</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Chart!$K$60:$Y$60</c:f>
              <c:numCache>
                <c:formatCode>General</c:formatCode>
                <c:ptCount val="9"/>
                <c:pt idx="0">
                  <c:v>0</c:v>
                </c:pt>
                <c:pt idx="5" formatCode="0">
                  <c:v>91.36666666666666</c:v>
                </c:pt>
                <c:pt idx="6" formatCode="0">
                  <c:v>94.36666666666666</c:v>
                </c:pt>
                <c:pt idx="7" formatCode="0">
                  <c:v>97.36666666666666</c:v>
                </c:pt>
                <c:pt idx="8" formatCode="0">
                  <c:v>100.36666666666666</c:v>
                </c:pt>
              </c:numCache>
            </c:numRef>
          </c:xVal>
          <c:yVal>
            <c:numRef>
              <c:f>Chart!$Z$60:$AH$60</c:f>
              <c:numCache>
                <c:formatCode>General</c:formatCode>
                <c:ptCount val="9"/>
                <c:pt idx="0">
                  <c:v>0</c:v>
                </c:pt>
                <c:pt idx="1">
                  <c:v>0</c:v>
                </c:pt>
                <c:pt idx="2">
                  <c:v>0</c:v>
                </c:pt>
                <c:pt idx="3">
                  <c:v>0</c:v>
                </c:pt>
                <c:pt idx="4">
                  <c:v>0</c:v>
                </c:pt>
                <c:pt idx="5">
                  <c:v>2.0009139545405677E-3</c:v>
                </c:pt>
                <c:pt idx="6">
                  <c:v>1.9318630478936309E-3</c:v>
                </c:pt>
                <c:pt idx="7">
                  <c:v>1.566151796222376E-3</c:v>
                </c:pt>
                <c:pt idx="8">
                  <c:v>1.2569596412925666E-3</c:v>
                </c:pt>
              </c:numCache>
            </c:numRef>
          </c:yVal>
          <c:smooth val="0"/>
        </c:ser>
        <c:ser>
          <c:idx val="21"/>
          <c:order val="21"/>
          <c:tx>
            <c:strRef>
              <c:f>Chart!$J$62</c:f>
              <c:strCache>
                <c:ptCount val="1"/>
                <c:pt idx="0">
                  <c:v>Roshan (TDCA) Afghanistan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Chart!$K$62:$Y$62</c:f>
              <c:numCache>
                <c:formatCode>General</c:formatCode>
                <c:ptCount val="9"/>
                <c:pt idx="0">
                  <c:v>0</c:v>
                </c:pt>
                <c:pt idx="1">
                  <c:v>25</c:v>
                </c:pt>
                <c:pt idx="2">
                  <c:v>31</c:v>
                </c:pt>
                <c:pt idx="3">
                  <c:v>37</c:v>
                </c:pt>
                <c:pt idx="4">
                  <c:v>43</c:v>
                </c:pt>
                <c:pt idx="5">
                  <c:v>46</c:v>
                </c:pt>
                <c:pt idx="6">
                  <c:v>49</c:v>
                </c:pt>
                <c:pt idx="7">
                  <c:v>52</c:v>
                </c:pt>
                <c:pt idx="8">
                  <c:v>55</c:v>
                </c:pt>
              </c:numCache>
            </c:numRef>
          </c:xVal>
          <c:yVal>
            <c:numRef>
              <c:f>Chart!$Z$62:$AH$62</c:f>
              <c:numCache>
                <c:formatCode>General</c:formatCode>
                <c:ptCount val="9"/>
                <c:pt idx="0">
                  <c:v>0</c:v>
                </c:pt>
                <c:pt idx="1">
                  <c:v>9.6208262591963769E-4</c:v>
                </c:pt>
                <c:pt idx="2">
                  <c:v>1.2625085675119947E-3</c:v>
                </c:pt>
                <c:pt idx="3">
                  <c:v>0</c:v>
                </c:pt>
                <c:pt idx="4">
                  <c:v>0</c:v>
                </c:pt>
                <c:pt idx="5">
                  <c:v>1.7460825610783489E-3</c:v>
                </c:pt>
                <c:pt idx="6">
                  <c:v>2.3625173370319004E-3</c:v>
                </c:pt>
                <c:pt idx="7">
                  <c:v>2.2956614890198178E-3</c:v>
                </c:pt>
                <c:pt idx="8">
                  <c:v>2.4294000362515859E-3</c:v>
                </c:pt>
              </c:numCache>
            </c:numRef>
          </c:yVal>
          <c:smooth val="0"/>
        </c:ser>
        <c:ser>
          <c:idx val="22"/>
          <c:order val="22"/>
          <c:tx>
            <c:strRef>
              <c:f>Chart!$J$67</c:f>
              <c:strCache>
                <c:ptCount val="1"/>
                <c:pt idx="0">
                  <c:v>Vodafone Fiji</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Chart!$K$67:$Y$67</c:f>
              <c:numCache>
                <c:formatCode>General</c:formatCode>
                <c:ptCount val="9"/>
                <c:pt idx="0">
                  <c:v>0</c:v>
                </c:pt>
                <c:pt idx="1">
                  <c:v>6</c:v>
                </c:pt>
                <c:pt idx="2">
                  <c:v>12</c:v>
                </c:pt>
                <c:pt idx="3">
                  <c:v>18</c:v>
                </c:pt>
                <c:pt idx="4">
                  <c:v>24</c:v>
                </c:pt>
                <c:pt idx="5">
                  <c:v>27</c:v>
                </c:pt>
                <c:pt idx="6">
                  <c:v>30</c:v>
                </c:pt>
                <c:pt idx="7">
                  <c:v>33</c:v>
                </c:pt>
                <c:pt idx="8">
                  <c:v>36</c:v>
                </c:pt>
              </c:numCache>
            </c:numRef>
          </c:xVal>
          <c:yVal>
            <c:numRef>
              <c:f>Chart!$Z$67:$AH$67</c:f>
              <c:numCache>
                <c:formatCode>General</c:formatCode>
                <c:ptCount val="9"/>
                <c:pt idx="0">
                  <c:v>0</c:v>
                </c:pt>
                <c:pt idx="1">
                  <c:v>3.1544804511303001E-3</c:v>
                </c:pt>
                <c:pt idx="2">
                  <c:v>2.5929835215415236E-3</c:v>
                </c:pt>
                <c:pt idx="3">
                  <c:v>0</c:v>
                </c:pt>
                <c:pt idx="4">
                  <c:v>0</c:v>
                </c:pt>
                <c:pt idx="5">
                  <c:v>3.7035589638452085E-3</c:v>
                </c:pt>
                <c:pt idx="6">
                  <c:v>3.0878694570568689E-3</c:v>
                </c:pt>
                <c:pt idx="7">
                  <c:v>5.3496435972894369E-3</c:v>
                </c:pt>
                <c:pt idx="8">
                  <c:v>9.9130757499318635E-3</c:v>
                </c:pt>
              </c:numCache>
            </c:numRef>
          </c:yVal>
          <c:smooth val="0"/>
        </c:ser>
        <c:ser>
          <c:idx val="23"/>
          <c:order val="23"/>
          <c:tx>
            <c:strRef>
              <c:f>Chart!$J$69</c:f>
              <c:strCache>
                <c:ptCount val="1"/>
                <c:pt idx="0">
                  <c:v>Zain Jordan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Chart!$K$69:$Y$69</c:f>
              <c:numCache>
                <c:formatCode>General</c:formatCode>
                <c:ptCount val="9"/>
                <c:pt idx="0">
                  <c:v>0</c:v>
                </c:pt>
                <c:pt idx="1">
                  <c:v>0</c:v>
                </c:pt>
                <c:pt idx="2">
                  <c:v>5</c:v>
                </c:pt>
                <c:pt idx="3">
                  <c:v>11</c:v>
                </c:pt>
                <c:pt idx="4">
                  <c:v>17</c:v>
                </c:pt>
                <c:pt idx="5">
                  <c:v>20</c:v>
                </c:pt>
                <c:pt idx="6">
                  <c:v>23</c:v>
                </c:pt>
                <c:pt idx="7">
                  <c:v>26</c:v>
                </c:pt>
                <c:pt idx="8">
                  <c:v>29</c:v>
                </c:pt>
              </c:numCache>
            </c:numRef>
          </c:xVal>
          <c:yVal>
            <c:numRef>
              <c:f>Chart!$Z$69:$AH$69</c:f>
              <c:numCache>
                <c:formatCode>General</c:formatCode>
                <c:ptCount val="9"/>
                <c:pt idx="0">
                  <c:v>0</c:v>
                </c:pt>
                <c:pt idx="1">
                  <c:v>0</c:v>
                </c:pt>
                <c:pt idx="2">
                  <c:v>5.8998144712430434E-5</c:v>
                </c:pt>
                <c:pt idx="3">
                  <c:v>0</c:v>
                </c:pt>
                <c:pt idx="4">
                  <c:v>0</c:v>
                </c:pt>
                <c:pt idx="5">
                  <c:v>3.959208158368326E-5</c:v>
                </c:pt>
                <c:pt idx="6">
                  <c:v>3.8406420177701346E-5</c:v>
                </c:pt>
                <c:pt idx="7">
                  <c:v>2.9753854476602652E-5</c:v>
                </c:pt>
                <c:pt idx="8">
                  <c:v>5.0208116545265346E-5</c:v>
                </c:pt>
              </c:numCache>
            </c:numRef>
          </c:yVal>
          <c:smooth val="0"/>
        </c:ser>
        <c:ser>
          <c:idx val="24"/>
          <c:order val="24"/>
          <c:tx>
            <c:strRef>
              <c:f>Chart!$J$70</c:f>
              <c:strCache>
                <c:ptCount val="1"/>
                <c:pt idx="0">
                  <c:v>Safaricom Kenya</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Chart!$K$70:$Y$70</c:f>
              <c:numCache>
                <c:formatCode>General</c:formatCode>
                <c:ptCount val="9"/>
                <c:pt idx="0">
                  <c:v>0</c:v>
                </c:pt>
                <c:pt idx="1">
                  <c:v>45</c:v>
                </c:pt>
                <c:pt idx="2">
                  <c:v>51</c:v>
                </c:pt>
                <c:pt idx="3">
                  <c:v>57</c:v>
                </c:pt>
                <c:pt idx="4">
                  <c:v>63</c:v>
                </c:pt>
                <c:pt idx="5">
                  <c:v>66</c:v>
                </c:pt>
                <c:pt idx="6">
                  <c:v>69</c:v>
                </c:pt>
                <c:pt idx="7">
                  <c:v>72</c:v>
                </c:pt>
              </c:numCache>
            </c:numRef>
          </c:xVal>
          <c:yVal>
            <c:numRef>
              <c:f>Chart!$Z$70:$AH$70</c:f>
              <c:numCache>
                <c:formatCode>General</c:formatCode>
                <c:ptCount val="9"/>
                <c:pt idx="0">
                  <c:v>0</c:v>
                </c:pt>
                <c:pt idx="1">
                  <c:v>1.0249207438403674</c:v>
                </c:pt>
                <c:pt idx="2">
                  <c:v>1.1522877124696296</c:v>
                </c:pt>
                <c:pt idx="3">
                  <c:v>1.2789335658114602</c:v>
                </c:pt>
                <c:pt idx="4">
                  <c:v>1.319935407559784</c:v>
                </c:pt>
                <c:pt idx="5">
                  <c:v>1.3940978946745752</c:v>
                </c:pt>
                <c:pt idx="6">
                  <c:v>1.5661117544473686</c:v>
                </c:pt>
                <c:pt idx="7">
                  <c:v>1.3874423765598167</c:v>
                </c:pt>
                <c:pt idx="8">
                  <c:v>0</c:v>
                </c:pt>
              </c:numCache>
            </c:numRef>
          </c:yVal>
          <c:smooth val="0"/>
        </c:ser>
        <c:ser>
          <c:idx val="25"/>
          <c:order val="25"/>
          <c:tx>
            <c:strRef>
              <c:f>Chart!$J$72</c:f>
              <c:strCache>
                <c:ptCount val="1"/>
                <c:pt idx="0">
                  <c:v>Smart (PLDT) Philippines</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Chart!$K$72:$Y$72</c:f>
              <c:numCache>
                <c:formatCode>General</c:formatCode>
                <c:ptCount val="9"/>
                <c:pt idx="0">
                  <c:v>0</c:v>
                </c:pt>
                <c:pt idx="1">
                  <c:v>119</c:v>
                </c:pt>
                <c:pt idx="2">
                  <c:v>125</c:v>
                </c:pt>
                <c:pt idx="3">
                  <c:v>131</c:v>
                </c:pt>
                <c:pt idx="4">
                  <c:v>137</c:v>
                </c:pt>
                <c:pt idx="5">
                  <c:v>140</c:v>
                </c:pt>
                <c:pt idx="6">
                  <c:v>143</c:v>
                </c:pt>
                <c:pt idx="7">
                  <c:v>146</c:v>
                </c:pt>
                <c:pt idx="8">
                  <c:v>149</c:v>
                </c:pt>
              </c:numCache>
            </c:numRef>
          </c:xVal>
          <c:yVal>
            <c:numRef>
              <c:f>Chart!$Z$72:$AH$72</c:f>
              <c:numCache>
                <c:formatCode>General</c:formatCode>
                <c:ptCount val="9"/>
                <c:pt idx="0">
                  <c:v>0</c:v>
                </c:pt>
                <c:pt idx="1">
                  <c:v>4.6192646823972866E-2</c:v>
                </c:pt>
                <c:pt idx="2">
                  <c:v>4.406958462414591E-2</c:v>
                </c:pt>
                <c:pt idx="3">
                  <c:v>4.9209966825716947E-2</c:v>
                </c:pt>
                <c:pt idx="4">
                  <c:v>4.6485996506374951E-2</c:v>
                </c:pt>
                <c:pt idx="5">
                  <c:v>4.7327829147200177E-2</c:v>
                </c:pt>
                <c:pt idx="6">
                  <c:v>4.5590033122439123E-2</c:v>
                </c:pt>
                <c:pt idx="7">
                  <c:v>4.5888661990861508E-2</c:v>
                </c:pt>
                <c:pt idx="8">
                  <c:v>5.0525478051524526E-2</c:v>
                </c:pt>
              </c:numCache>
            </c:numRef>
          </c:yVal>
          <c:smooth val="0"/>
        </c:ser>
        <c:ser>
          <c:idx val="26"/>
          <c:order val="26"/>
          <c:tx>
            <c:strRef>
              <c:f>Chart!$J$75</c:f>
              <c:strCache>
                <c:ptCount val="1"/>
                <c:pt idx="0">
                  <c:v>Dialog Telekom (Axiata) Sri Lanka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Chart!$K$75:$Y$75</c:f>
              <c:numCache>
                <c:formatCode>General</c:formatCode>
                <c:ptCount val="9"/>
                <c:pt idx="0">
                  <c:v>0</c:v>
                </c:pt>
                <c:pt idx="1">
                  <c:v>0</c:v>
                </c:pt>
                <c:pt idx="2">
                  <c:v>0</c:v>
                </c:pt>
                <c:pt idx="3">
                  <c:v>0</c:v>
                </c:pt>
                <c:pt idx="4">
                  <c:v>0</c:v>
                </c:pt>
                <c:pt idx="5">
                  <c:v>3</c:v>
                </c:pt>
                <c:pt idx="6">
                  <c:v>6</c:v>
                </c:pt>
                <c:pt idx="7">
                  <c:v>9</c:v>
                </c:pt>
                <c:pt idx="8">
                  <c:v>12</c:v>
                </c:pt>
              </c:numCache>
            </c:numRef>
          </c:xVal>
          <c:yVal>
            <c:numRef>
              <c:f>Chart!$Z$75:$AH$75</c:f>
              <c:numCache>
                <c:formatCode>General</c:formatCode>
                <c:ptCount val="9"/>
                <c:pt idx="0">
                  <c:v>0</c:v>
                </c:pt>
                <c:pt idx="1">
                  <c:v>4.3969834529213646E-3</c:v>
                </c:pt>
                <c:pt idx="2">
                  <c:v>5.6648913199942421E-3</c:v>
                </c:pt>
                <c:pt idx="3">
                  <c:v>0</c:v>
                </c:pt>
                <c:pt idx="4">
                  <c:v>2.151480086114101E-2</c:v>
                </c:pt>
                <c:pt idx="5">
                  <c:v>2.28732822410148E-2</c:v>
                </c:pt>
                <c:pt idx="6">
                  <c:v>2.1302094334074654E-2</c:v>
                </c:pt>
                <c:pt idx="7">
                  <c:v>2.7903538031989639E-2</c:v>
                </c:pt>
                <c:pt idx="8">
                  <c:v>2.8530571792592729E-2</c:v>
                </c:pt>
              </c:numCache>
            </c:numRef>
          </c:yVal>
          <c:smooth val="0"/>
        </c:ser>
        <c:ser>
          <c:idx val="27"/>
          <c:order val="27"/>
          <c:tx>
            <c:strRef>
              <c:f>Chart!$J$76</c:f>
              <c:strCache>
                <c:ptCount val="1"/>
                <c:pt idx="0">
                  <c:v>Mobile Transactions Zambia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Chart!$K$76:$Y$76</c:f>
              <c:numCache>
                <c:formatCode>General</c:formatCode>
                <c:ptCount val="9"/>
                <c:pt idx="0">
                  <c:v>0</c:v>
                </c:pt>
                <c:pt idx="1">
                  <c:v>20</c:v>
                </c:pt>
                <c:pt idx="2">
                  <c:v>26</c:v>
                </c:pt>
                <c:pt idx="3">
                  <c:v>32</c:v>
                </c:pt>
                <c:pt idx="4">
                  <c:v>38</c:v>
                </c:pt>
                <c:pt idx="5">
                  <c:v>41</c:v>
                </c:pt>
                <c:pt idx="6">
                  <c:v>44</c:v>
                </c:pt>
                <c:pt idx="7">
                  <c:v>47</c:v>
                </c:pt>
                <c:pt idx="8">
                  <c:v>50</c:v>
                </c:pt>
              </c:numCache>
            </c:numRef>
          </c:xVal>
          <c:yVal>
            <c:numRef>
              <c:f>Chart!$Z$76:$AH$76</c:f>
              <c:numCache>
                <c:formatCode>General</c:formatCode>
                <c:ptCount val="9"/>
                <c:pt idx="0">
                  <c:v>0</c:v>
                </c:pt>
                <c:pt idx="1">
                  <c:v>7.0235556055850447E-3</c:v>
                </c:pt>
                <c:pt idx="2">
                  <c:v>7.823097887204554E-3</c:v>
                </c:pt>
                <c:pt idx="3">
                  <c:v>5.8451271430215159E-3</c:v>
                </c:pt>
                <c:pt idx="4">
                  <c:v>6.5755123385675641E-3</c:v>
                </c:pt>
                <c:pt idx="5">
                  <c:v>3.1495996207141067E-3</c:v>
                </c:pt>
                <c:pt idx="6">
                  <c:v>3.3928529220975333E-3</c:v>
                </c:pt>
                <c:pt idx="7">
                  <c:v>3.8884960522852959E-3</c:v>
                </c:pt>
                <c:pt idx="8">
                  <c:v>5.0294414547276782E-3</c:v>
                </c:pt>
              </c:numCache>
            </c:numRef>
          </c:yVal>
          <c:smooth val="0"/>
        </c:ser>
        <c:ser>
          <c:idx val="28"/>
          <c:order val="28"/>
          <c:tx>
            <c:strRef>
              <c:f>Chart!$J$78</c:f>
              <c:strCache>
                <c:ptCount val="1"/>
                <c:pt idx="0">
                  <c:v>Airtel Gabon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Chart!$K$78:$Y$78</c:f>
              <c:numCache>
                <c:formatCode>General</c:formatCode>
                <c:ptCount val="9"/>
                <c:pt idx="0">
                  <c:v>0</c:v>
                </c:pt>
                <c:pt idx="1">
                  <c:v>0</c:v>
                </c:pt>
                <c:pt idx="2">
                  <c:v>0</c:v>
                </c:pt>
                <c:pt idx="3">
                  <c:v>0</c:v>
                </c:pt>
                <c:pt idx="4">
                  <c:v>3</c:v>
                </c:pt>
                <c:pt idx="5">
                  <c:v>6</c:v>
                </c:pt>
                <c:pt idx="6">
                  <c:v>9</c:v>
                </c:pt>
                <c:pt idx="7">
                  <c:v>12</c:v>
                </c:pt>
                <c:pt idx="8">
                  <c:v>15</c:v>
                </c:pt>
              </c:numCache>
            </c:numRef>
          </c:xVal>
          <c:yVal>
            <c:numRef>
              <c:f>Chart!$Z$78:$AH$78</c:f>
              <c:numCache>
                <c:formatCode>General</c:formatCode>
                <c:ptCount val="9"/>
                <c:pt idx="0">
                  <c:v>0</c:v>
                </c:pt>
                <c:pt idx="1">
                  <c:v>0</c:v>
                </c:pt>
                <c:pt idx="2">
                  <c:v>0</c:v>
                </c:pt>
                <c:pt idx="3">
                  <c:v>0</c:v>
                </c:pt>
                <c:pt idx="4">
                  <c:v>9.7455950551977107E-4</c:v>
                </c:pt>
                <c:pt idx="5">
                  <c:v>2.5417049967466176E-3</c:v>
                </c:pt>
                <c:pt idx="6">
                  <c:v>2.9427965413501619E-3</c:v>
                </c:pt>
                <c:pt idx="7">
                  <c:v>2.2760593136701051E-3</c:v>
                </c:pt>
                <c:pt idx="8">
                  <c:v>3.2309450194918671E-3</c:v>
                </c:pt>
              </c:numCache>
            </c:numRef>
          </c:yVal>
          <c:smooth val="0"/>
        </c:ser>
        <c:ser>
          <c:idx val="29"/>
          <c:order val="29"/>
          <c:tx>
            <c:strRef>
              <c:f>Chart!$J$80</c:f>
              <c:strCache>
                <c:ptCount val="1"/>
                <c:pt idx="0">
                  <c:v>Airtel Malawi</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Chart!$K$80:$Y$80</c:f>
              <c:numCache>
                <c:formatCode>General</c:formatCode>
                <c:ptCount val="9"/>
                <c:pt idx="0">
                  <c:v>0</c:v>
                </c:pt>
                <c:pt idx="1">
                  <c:v>0</c:v>
                </c:pt>
                <c:pt idx="2">
                  <c:v>0</c:v>
                </c:pt>
                <c:pt idx="3">
                  <c:v>0</c:v>
                </c:pt>
                <c:pt idx="4">
                  <c:v>4</c:v>
                </c:pt>
                <c:pt idx="5">
                  <c:v>7</c:v>
                </c:pt>
                <c:pt idx="6">
                  <c:v>10</c:v>
                </c:pt>
                <c:pt idx="7">
                  <c:v>13</c:v>
                </c:pt>
                <c:pt idx="8">
                  <c:v>16</c:v>
                </c:pt>
              </c:numCache>
            </c:numRef>
          </c:xVal>
          <c:yVal>
            <c:numRef>
              <c:f>Chart!$Z$80:$AH$80</c:f>
              <c:numCache>
                <c:formatCode>General</c:formatCode>
                <c:ptCount val="9"/>
                <c:pt idx="0">
                  <c:v>0</c:v>
                </c:pt>
                <c:pt idx="1">
                  <c:v>0</c:v>
                </c:pt>
                <c:pt idx="2">
                  <c:v>0</c:v>
                </c:pt>
                <c:pt idx="3">
                  <c:v>0</c:v>
                </c:pt>
                <c:pt idx="4">
                  <c:v>3.3168297648676978E-4</c:v>
                </c:pt>
                <c:pt idx="5">
                  <c:v>1.0686266843902314E-3</c:v>
                </c:pt>
                <c:pt idx="6">
                  <c:v>9.220429590982791E-3</c:v>
                </c:pt>
                <c:pt idx="7">
                  <c:v>8.797834458120846E-3</c:v>
                </c:pt>
                <c:pt idx="8">
                  <c:v>1.063890972704315E-2</c:v>
                </c:pt>
              </c:numCache>
            </c:numRef>
          </c:yVal>
          <c:smooth val="0"/>
        </c:ser>
        <c:ser>
          <c:idx val="30"/>
          <c:order val="30"/>
          <c:tx>
            <c:strRef>
              <c:f>Chart!$J$81</c:f>
              <c:strCache>
                <c:ptCount val="1"/>
                <c:pt idx="0">
                  <c:v>Telkomsel (Telekomunikasi Selular) Indonesia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Chart!$K$81:$Y$81</c:f>
              <c:numCache>
                <c:formatCode>General</c:formatCode>
                <c:ptCount val="9"/>
                <c:pt idx="0">
                  <c:v>0</c:v>
                </c:pt>
                <c:pt idx="5" formatCode="0">
                  <c:v>57.966666666666669</c:v>
                </c:pt>
                <c:pt idx="6" formatCode="0">
                  <c:v>60.966666666666669</c:v>
                </c:pt>
                <c:pt idx="7" formatCode="0">
                  <c:v>63.966666666666669</c:v>
                </c:pt>
                <c:pt idx="8" formatCode="0">
                  <c:v>66.966666666666669</c:v>
                </c:pt>
              </c:numCache>
            </c:numRef>
          </c:xVal>
          <c:yVal>
            <c:numRef>
              <c:f>Chart!$Z$81:$AH$81</c:f>
              <c:numCache>
                <c:formatCode>General</c:formatCode>
                <c:ptCount val="9"/>
                <c:pt idx="0">
                  <c:v>0</c:v>
                </c:pt>
                <c:pt idx="1">
                  <c:v>0</c:v>
                </c:pt>
                <c:pt idx="2">
                  <c:v>0</c:v>
                </c:pt>
                <c:pt idx="3">
                  <c:v>0</c:v>
                </c:pt>
                <c:pt idx="4">
                  <c:v>0</c:v>
                </c:pt>
                <c:pt idx="5">
                  <c:v>1.7995176041555192E-4</c:v>
                </c:pt>
                <c:pt idx="6">
                  <c:v>4.8799002764770751E-5</c:v>
                </c:pt>
                <c:pt idx="7">
                  <c:v>1.9691404598253889E-5</c:v>
                </c:pt>
                <c:pt idx="8">
                  <c:v>1.9505799777761789E-5</c:v>
                </c:pt>
              </c:numCache>
            </c:numRef>
          </c:yVal>
          <c:smooth val="0"/>
        </c:ser>
        <c:ser>
          <c:idx val="31"/>
          <c:order val="31"/>
          <c:tx>
            <c:strRef>
              <c:f>Chart!$J$83</c:f>
              <c:strCache>
                <c:ptCount val="1"/>
                <c:pt idx="0">
                  <c:v>Indosat (Qtel) Indonesia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Chart!$K$83:$Y$83</c:f>
              <c:numCache>
                <c:formatCode>General</c:formatCode>
                <c:ptCount val="9"/>
                <c:pt idx="0">
                  <c:v>0</c:v>
                </c:pt>
                <c:pt idx="1">
                  <c:v>33</c:v>
                </c:pt>
                <c:pt idx="2">
                  <c:v>39</c:v>
                </c:pt>
                <c:pt idx="3">
                  <c:v>45</c:v>
                </c:pt>
                <c:pt idx="4">
                  <c:v>51</c:v>
                </c:pt>
                <c:pt idx="5">
                  <c:v>54</c:v>
                </c:pt>
                <c:pt idx="6">
                  <c:v>57</c:v>
                </c:pt>
                <c:pt idx="7">
                  <c:v>60</c:v>
                </c:pt>
                <c:pt idx="8">
                  <c:v>63</c:v>
                </c:pt>
              </c:numCache>
            </c:numRef>
          </c:xVal>
          <c:yVal>
            <c:numRef>
              <c:f>Chart!$Z$83:$AH$83</c:f>
              <c:numCache>
                <c:formatCode>General</c:formatCode>
                <c:ptCount val="9"/>
                <c:pt idx="0">
                  <c:v>0</c:v>
                </c:pt>
                <c:pt idx="1">
                  <c:v>1.1293739155328147E-7</c:v>
                </c:pt>
                <c:pt idx="2">
                  <c:v>4.2327056040450783E-8</c:v>
                </c:pt>
                <c:pt idx="3">
                  <c:v>0</c:v>
                </c:pt>
                <c:pt idx="4">
                  <c:v>0</c:v>
                </c:pt>
                <c:pt idx="5">
                  <c:v>7.4767406820713494E-5</c:v>
                </c:pt>
                <c:pt idx="6">
                  <c:v>6.4278264472491552E-5</c:v>
                </c:pt>
                <c:pt idx="7">
                  <c:v>7.3773198806436523E-5</c:v>
                </c:pt>
                <c:pt idx="8">
                  <c:v>9.4908314193283322E-5</c:v>
                </c:pt>
              </c:numCache>
            </c:numRef>
          </c:yVal>
          <c:smooth val="0"/>
        </c:ser>
        <c:ser>
          <c:idx val="32"/>
          <c:order val="32"/>
          <c:tx>
            <c:strRef>
              <c:f>Chart!$J$84</c:f>
              <c:strCache>
                <c:ptCount val="1"/>
                <c:pt idx="0">
                  <c:v>MCI (TCI) Iran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Chart!$K$84:$Y$84</c:f>
              <c:numCache>
                <c:formatCode>General</c:formatCode>
                <c:ptCount val="9"/>
                <c:pt idx="0">
                  <c:v>0</c:v>
                </c:pt>
                <c:pt idx="1">
                  <c:v>0</c:v>
                </c:pt>
                <c:pt idx="2">
                  <c:v>4</c:v>
                </c:pt>
                <c:pt idx="3">
                  <c:v>10</c:v>
                </c:pt>
                <c:pt idx="4">
                  <c:v>16</c:v>
                </c:pt>
                <c:pt idx="5">
                  <c:v>19</c:v>
                </c:pt>
                <c:pt idx="6">
                  <c:v>22</c:v>
                </c:pt>
                <c:pt idx="7">
                  <c:v>25</c:v>
                </c:pt>
                <c:pt idx="8">
                  <c:v>28</c:v>
                </c:pt>
              </c:numCache>
            </c:numRef>
          </c:xVal>
          <c:yVal>
            <c:numRef>
              <c:f>Chart!$Z$84:$AH$84</c:f>
              <c:numCache>
                <c:formatCode>General</c:formatCode>
                <c:ptCount val="9"/>
                <c:pt idx="0">
                  <c:v>0</c:v>
                </c:pt>
                <c:pt idx="1">
                  <c:v>0</c:v>
                </c:pt>
                <c:pt idx="2">
                  <c:v>1.5191345028973642E-5</c:v>
                </c:pt>
                <c:pt idx="3">
                  <c:v>1.7627037284857042E-4</c:v>
                </c:pt>
                <c:pt idx="4">
                  <c:v>3.4262875929669251E-4</c:v>
                </c:pt>
                <c:pt idx="5">
                  <c:v>4.93323342478349E-3</c:v>
                </c:pt>
                <c:pt idx="6">
                  <c:v>6.9637326546108996E-3</c:v>
                </c:pt>
                <c:pt idx="7">
                  <c:v>7.5573915882522057E-3</c:v>
                </c:pt>
                <c:pt idx="8">
                  <c:v>8.2476885503726775E-3</c:v>
                </c:pt>
              </c:numCache>
            </c:numRef>
          </c:yVal>
          <c:smooth val="0"/>
        </c:ser>
        <c:ser>
          <c:idx val="33"/>
          <c:order val="33"/>
          <c:tx>
            <c:strRef>
              <c:f>Chart!$J$85</c:f>
              <c:strCache>
                <c:ptCount val="1"/>
                <c:pt idx="0">
                  <c:v>Maxis Malaysia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Chart!$K$85:$Y$85</c:f>
              <c:numCache>
                <c:formatCode>General</c:formatCode>
                <c:ptCount val="9"/>
                <c:pt idx="0">
                  <c:v>0</c:v>
                </c:pt>
                <c:pt idx="1">
                  <c:v>54</c:v>
                </c:pt>
                <c:pt idx="2">
                  <c:v>60</c:v>
                </c:pt>
                <c:pt idx="3">
                  <c:v>66</c:v>
                </c:pt>
                <c:pt idx="4">
                  <c:v>72</c:v>
                </c:pt>
                <c:pt idx="5">
                  <c:v>75</c:v>
                </c:pt>
                <c:pt idx="6">
                  <c:v>78</c:v>
                </c:pt>
                <c:pt idx="7">
                  <c:v>81</c:v>
                </c:pt>
                <c:pt idx="8">
                  <c:v>84</c:v>
                </c:pt>
              </c:numCache>
            </c:numRef>
          </c:xVal>
          <c:yVal>
            <c:numRef>
              <c:f>Chart!$Z$85:$AH$85</c:f>
              <c:numCache>
                <c:formatCode>General</c:formatCode>
                <c:ptCount val="9"/>
                <c:pt idx="0">
                  <c:v>0</c:v>
                </c:pt>
                <c:pt idx="1">
                  <c:v>1.6697721083560268E-3</c:v>
                </c:pt>
                <c:pt idx="2">
                  <c:v>2.2734399498275321E-3</c:v>
                </c:pt>
                <c:pt idx="3">
                  <c:v>0</c:v>
                </c:pt>
                <c:pt idx="4">
                  <c:v>0</c:v>
                </c:pt>
                <c:pt idx="5">
                  <c:v>1.705546875E-3</c:v>
                </c:pt>
                <c:pt idx="6">
                  <c:v>1.8292380435625147E-3</c:v>
                </c:pt>
                <c:pt idx="7">
                  <c:v>1.8944766319042101E-3</c:v>
                </c:pt>
                <c:pt idx="8">
                  <c:v>1.7552534958206391E-3</c:v>
                </c:pt>
              </c:numCache>
            </c:numRef>
          </c:yVal>
          <c:smooth val="0"/>
        </c:ser>
        <c:ser>
          <c:idx val="34"/>
          <c:order val="34"/>
          <c:tx>
            <c:strRef>
              <c:f>Chart!$J$86</c:f>
              <c:strCache>
                <c:ptCount val="1"/>
                <c:pt idx="0">
                  <c:v>AIS Thailand</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Chart!$K$86:$Y$86</c:f>
              <c:numCache>
                <c:formatCode>General</c:formatCode>
                <c:ptCount val="9"/>
                <c:pt idx="0">
                  <c:v>0</c:v>
                </c:pt>
                <c:pt idx="1">
                  <c:v>64</c:v>
                </c:pt>
                <c:pt idx="2">
                  <c:v>70</c:v>
                </c:pt>
                <c:pt idx="3">
                  <c:v>76</c:v>
                </c:pt>
                <c:pt idx="4">
                  <c:v>82</c:v>
                </c:pt>
                <c:pt idx="5">
                  <c:v>85</c:v>
                </c:pt>
                <c:pt idx="6">
                  <c:v>88</c:v>
                </c:pt>
                <c:pt idx="7">
                  <c:v>91</c:v>
                </c:pt>
                <c:pt idx="8">
                  <c:v>94</c:v>
                </c:pt>
              </c:numCache>
            </c:numRef>
          </c:xVal>
          <c:yVal>
            <c:numRef>
              <c:f>Chart!$Z$86:$AH$86</c:f>
              <c:numCache>
                <c:formatCode>General</c:formatCode>
                <c:ptCount val="9"/>
                <c:pt idx="0">
                  <c:v>0</c:v>
                </c:pt>
                <c:pt idx="1">
                  <c:v>1.4794059107648225E-2</c:v>
                </c:pt>
                <c:pt idx="2">
                  <c:v>1.5674342004001848E-2</c:v>
                </c:pt>
                <c:pt idx="3">
                  <c:v>1.4482111422927145E-3</c:v>
                </c:pt>
                <c:pt idx="4">
                  <c:v>1.3399926454533964E-3</c:v>
                </c:pt>
                <c:pt idx="5">
                  <c:v>2.4976234221023158E-2</c:v>
                </c:pt>
                <c:pt idx="6">
                  <c:v>2.6066635518986563E-2</c:v>
                </c:pt>
                <c:pt idx="7">
                  <c:v>2.7418296339600582E-2</c:v>
                </c:pt>
                <c:pt idx="8">
                  <c:v>2.8016136397425818E-2</c:v>
                </c:pt>
              </c:numCache>
            </c:numRef>
          </c:yVal>
          <c:smooth val="0"/>
        </c:ser>
        <c:ser>
          <c:idx val="35"/>
          <c:order val="35"/>
          <c:tx>
            <c:strRef>
              <c:f>Chart!$J$87</c:f>
              <c:strCache>
                <c:ptCount val="1"/>
                <c:pt idx="0">
                  <c:v>bKash Bangladesh</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Chart!$K$87:$Y$87</c:f>
              <c:numCache>
                <c:formatCode>0</c:formatCode>
                <c:ptCount val="9"/>
                <c:pt idx="0">
                  <c:v>0</c:v>
                </c:pt>
                <c:pt idx="1">
                  <c:v>0</c:v>
                </c:pt>
                <c:pt idx="2">
                  <c:v>0</c:v>
                </c:pt>
                <c:pt idx="3">
                  <c:v>4.5666666666666664</c:v>
                </c:pt>
                <c:pt idx="4">
                  <c:v>10.566666666666666</c:v>
                </c:pt>
                <c:pt idx="5">
                  <c:v>13.566666666666666</c:v>
                </c:pt>
                <c:pt idx="6">
                  <c:v>16.566666666666666</c:v>
                </c:pt>
                <c:pt idx="7">
                  <c:v>19.566666666666666</c:v>
                </c:pt>
                <c:pt idx="8">
                  <c:v>22.566666666666666</c:v>
                </c:pt>
              </c:numCache>
            </c:numRef>
          </c:xVal>
          <c:yVal>
            <c:numRef>
              <c:f>Chart!$Z$87:$AH$87</c:f>
              <c:numCache>
                <c:formatCode>General</c:formatCode>
                <c:ptCount val="9"/>
                <c:pt idx="0">
                  <c:v>0</c:v>
                </c:pt>
                <c:pt idx="1">
                  <c:v>0</c:v>
                </c:pt>
                <c:pt idx="2">
                  <c:v>0</c:v>
                </c:pt>
                <c:pt idx="3">
                  <c:v>0</c:v>
                </c:pt>
                <c:pt idx="4">
                  <c:v>0</c:v>
                </c:pt>
                <c:pt idx="5">
                  <c:v>1.233960464146433E-4</c:v>
                </c:pt>
                <c:pt idx="6">
                  <c:v>5.4990554631210509E-4</c:v>
                </c:pt>
                <c:pt idx="7">
                  <c:v>4.1972702593758373E-4</c:v>
                </c:pt>
                <c:pt idx="8">
                  <c:v>5.9403117078322357E-4</c:v>
                </c:pt>
              </c:numCache>
            </c:numRef>
          </c:yVal>
          <c:smooth val="0"/>
        </c:ser>
        <c:ser>
          <c:idx val="36"/>
          <c:order val="36"/>
          <c:tx>
            <c:strRef>
              <c:f>Chart!$J$88</c:f>
              <c:strCache>
                <c:ptCount val="1"/>
                <c:pt idx="0">
                  <c:v>Airtel Congo, Democratic Republic of</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Chart!$K$88:$Y$88</c:f>
              <c:numCache>
                <c:formatCode>General</c:formatCode>
                <c:ptCount val="9"/>
                <c:pt idx="0">
                  <c:v>0</c:v>
                </c:pt>
                <c:pt idx="1">
                  <c:v>0</c:v>
                </c:pt>
                <c:pt idx="2">
                  <c:v>0</c:v>
                </c:pt>
                <c:pt idx="3">
                  <c:v>0</c:v>
                </c:pt>
                <c:pt idx="4">
                  <c:v>4</c:v>
                </c:pt>
                <c:pt idx="5">
                  <c:v>7</c:v>
                </c:pt>
                <c:pt idx="6">
                  <c:v>10</c:v>
                </c:pt>
                <c:pt idx="7">
                  <c:v>13</c:v>
                </c:pt>
                <c:pt idx="8">
                  <c:v>16</c:v>
                </c:pt>
              </c:numCache>
            </c:numRef>
          </c:xVal>
          <c:yVal>
            <c:numRef>
              <c:f>Chart!$Z$88:$AH$88</c:f>
              <c:numCache>
                <c:formatCode>General</c:formatCode>
                <c:ptCount val="9"/>
                <c:pt idx="0">
                  <c:v>0</c:v>
                </c:pt>
                <c:pt idx="1">
                  <c:v>0</c:v>
                </c:pt>
                <c:pt idx="2">
                  <c:v>0</c:v>
                </c:pt>
                <c:pt idx="3">
                  <c:v>0</c:v>
                </c:pt>
                <c:pt idx="4">
                  <c:v>1.2940881142200513E-4</c:v>
                </c:pt>
                <c:pt idx="5">
                  <c:v>3.8994161834738079E-3</c:v>
                </c:pt>
                <c:pt idx="6">
                  <c:v>3.9635338060130948E-3</c:v>
                </c:pt>
                <c:pt idx="7">
                  <c:v>7.3303669820579745E-3</c:v>
                </c:pt>
                <c:pt idx="8">
                  <c:v>1.2578712174353609E-2</c:v>
                </c:pt>
              </c:numCache>
            </c:numRef>
          </c:yVal>
          <c:smooth val="0"/>
        </c:ser>
        <c:ser>
          <c:idx val="37"/>
          <c:order val="37"/>
          <c:tx>
            <c:strRef>
              <c:f>Chart!$J$90</c:f>
              <c:strCache>
                <c:ptCount val="1"/>
                <c:pt idx="0">
                  <c:v>IDEA Cellular India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Chart!$K$90:$Y$90</c:f>
              <c:numCache>
                <c:formatCode>General</c:formatCode>
                <c:ptCount val="9"/>
                <c:pt idx="0">
                  <c:v>0</c:v>
                </c:pt>
                <c:pt idx="5" formatCode="0">
                  <c:v>1.0333333333333332</c:v>
                </c:pt>
                <c:pt idx="6" formatCode="0">
                  <c:v>4.0333333333333332</c:v>
                </c:pt>
                <c:pt idx="7" formatCode="0">
                  <c:v>7.0333333333333332</c:v>
                </c:pt>
                <c:pt idx="8" formatCode="0">
                  <c:v>10.033333333333333</c:v>
                </c:pt>
              </c:numCache>
            </c:numRef>
          </c:xVal>
          <c:yVal>
            <c:numRef>
              <c:f>Chart!$Z$90:$AH$90</c:f>
              <c:numCache>
                <c:formatCode>General</c:formatCode>
                <c:ptCount val="9"/>
                <c:pt idx="0">
                  <c:v>0</c:v>
                </c:pt>
                <c:pt idx="1">
                  <c:v>0</c:v>
                </c:pt>
                <c:pt idx="2">
                  <c:v>0</c:v>
                </c:pt>
                <c:pt idx="3">
                  <c:v>0</c:v>
                </c:pt>
                <c:pt idx="4">
                  <c:v>0</c:v>
                </c:pt>
                <c:pt idx="5">
                  <c:v>2.1651632047626802E-7</c:v>
                </c:pt>
                <c:pt idx="6">
                  <c:v>8.512742526827887E-7</c:v>
                </c:pt>
                <c:pt idx="7">
                  <c:v>1.1619359645824156E-5</c:v>
                </c:pt>
                <c:pt idx="8">
                  <c:v>6.2816027132426674E-6</c:v>
                </c:pt>
              </c:numCache>
            </c:numRef>
          </c:yVal>
          <c:smooth val="0"/>
        </c:ser>
        <c:ser>
          <c:idx val="38"/>
          <c:order val="38"/>
          <c:tx>
            <c:strRef>
              <c:f>Chart!$J$93</c:f>
              <c:strCache>
                <c:ptCount val="1"/>
                <c:pt idx="0">
                  <c:v>Telesom Somaliland</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Chart!$K$93:$Y$93</c:f>
              <c:numCache>
                <c:formatCode>General</c:formatCode>
                <c:ptCount val="9"/>
                <c:pt idx="0">
                  <c:v>0</c:v>
                </c:pt>
                <c:pt idx="1">
                  <c:v>0</c:v>
                </c:pt>
                <c:pt idx="2">
                  <c:v>0</c:v>
                </c:pt>
                <c:pt idx="3">
                  <c:v>30</c:v>
                </c:pt>
                <c:pt idx="4">
                  <c:v>36</c:v>
                </c:pt>
                <c:pt idx="5">
                  <c:v>39</c:v>
                </c:pt>
                <c:pt idx="6">
                  <c:v>42</c:v>
                </c:pt>
                <c:pt idx="7">
                  <c:v>45</c:v>
                </c:pt>
                <c:pt idx="8">
                  <c:v>48</c:v>
                </c:pt>
              </c:numCache>
            </c:numRef>
          </c:xVal>
          <c:yVal>
            <c:numRef>
              <c:f>Chart!$Z$93:$AH$93</c:f>
              <c:numCache>
                <c:formatCode>General</c:formatCode>
                <c:ptCount val="9"/>
                <c:pt idx="0">
                  <c:v>0</c:v>
                </c:pt>
                <c:pt idx="1">
                  <c:v>0</c:v>
                </c:pt>
                <c:pt idx="2">
                  <c:v>0</c:v>
                </c:pt>
                <c:pt idx="3">
                  <c:v>9.7592186949834137</c:v>
                </c:pt>
                <c:pt idx="4">
                  <c:v>9.7672944884491599</c:v>
                </c:pt>
                <c:pt idx="5">
                  <c:v>10.554372949487187</c:v>
                </c:pt>
                <c:pt idx="6">
                  <c:v>10.935710650341578</c:v>
                </c:pt>
                <c:pt idx="7">
                  <c:v>10.620151846310156</c:v>
                </c:pt>
                <c:pt idx="8">
                  <c:v>10.835148720212898</c:v>
                </c:pt>
              </c:numCache>
            </c:numRef>
          </c:yVal>
          <c:smooth val="0"/>
        </c:ser>
        <c:ser>
          <c:idx val="39"/>
          <c:order val="39"/>
          <c:tx>
            <c:strRef>
              <c:f>Chart!$J$94</c:f>
              <c:strCache>
                <c:ptCount val="1"/>
                <c:pt idx="0">
                  <c:v>Telenor Pakistan</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Chart!$K$94:$Y$94</c:f>
              <c:numCache>
                <c:formatCode>General</c:formatCode>
                <c:ptCount val="9"/>
                <c:pt idx="0">
                  <c:v>0</c:v>
                </c:pt>
                <c:pt idx="1">
                  <c:v>14</c:v>
                </c:pt>
                <c:pt idx="2">
                  <c:v>20</c:v>
                </c:pt>
                <c:pt idx="3">
                  <c:v>26</c:v>
                </c:pt>
                <c:pt idx="4">
                  <c:v>32</c:v>
                </c:pt>
                <c:pt idx="5">
                  <c:v>35</c:v>
                </c:pt>
                <c:pt idx="6">
                  <c:v>38</c:v>
                </c:pt>
                <c:pt idx="7">
                  <c:v>41</c:v>
                </c:pt>
                <c:pt idx="8">
                  <c:v>44</c:v>
                </c:pt>
              </c:numCache>
            </c:numRef>
          </c:xVal>
          <c:yVal>
            <c:numRef>
              <c:f>Chart!$Z$94:$AH$94</c:f>
              <c:numCache>
                <c:formatCode>General</c:formatCode>
                <c:ptCount val="9"/>
                <c:pt idx="0">
                  <c:v>0</c:v>
                </c:pt>
                <c:pt idx="1">
                  <c:v>5.3481350559775036E-2</c:v>
                </c:pt>
                <c:pt idx="2">
                  <c:v>7.893517864182209E-2</c:v>
                </c:pt>
                <c:pt idx="3">
                  <c:v>9.8013843940005799E-2</c:v>
                </c:pt>
                <c:pt idx="4">
                  <c:v>0.12887131224135628</c:v>
                </c:pt>
                <c:pt idx="5">
                  <c:v>7.4234923581871837E-2</c:v>
                </c:pt>
                <c:pt idx="6">
                  <c:v>8.6567497709723856E-2</c:v>
                </c:pt>
                <c:pt idx="7">
                  <c:v>9.9515515061119941E-2</c:v>
                </c:pt>
                <c:pt idx="8">
                  <c:v>0.12895889261744967</c:v>
                </c:pt>
              </c:numCache>
            </c:numRef>
          </c:yVal>
          <c:smooth val="0"/>
        </c:ser>
        <c:ser>
          <c:idx val="40"/>
          <c:order val="40"/>
          <c:tx>
            <c:strRef>
              <c:f>Chart!$J$95</c:f>
              <c:strCache>
                <c:ptCount val="1"/>
                <c:pt idx="0">
                  <c:v>UBL Bank Pakistan</c:v>
                </c:pt>
              </c:strCache>
            </c:strRef>
          </c:tx>
          <c:spPr>
            <a:ln w="12700" cap="rnd" cmpd="sng" algn="ctr">
              <a:solidFill>
                <a:srgbClr val="C00000"/>
              </a:solidFill>
              <a:prstDash val="solid"/>
              <a:round/>
              <a:headEnd type="none" w="med" len="med"/>
              <a:tailEnd type="none" w="med" len="med"/>
            </a:ln>
          </c:spPr>
          <c:marker>
            <c:symbol val="diamond"/>
            <c:size val="7"/>
            <c:spPr>
              <a:solidFill>
                <a:srgbClr val="C00000"/>
              </a:solidFill>
              <a:ln w="12700" cap="rnd" cmpd="sng" algn="ctr">
                <a:solidFill>
                  <a:srgbClr val="C00000"/>
                </a:solidFill>
                <a:prstDash val="solid"/>
                <a:round/>
                <a:headEnd type="none" w="med" len="med"/>
                <a:tailEnd type="none" w="med" len="med"/>
              </a:ln>
            </c:spPr>
          </c:marker>
          <c:dPt>
            <c:idx val="0"/>
            <c:marker>
              <c:spPr>
                <a:solidFill>
                  <a:srgbClr val="C00000"/>
                </a:solidFill>
                <a:ln w="12700">
                  <a:solidFill>
                    <a:srgbClr val="C00000"/>
                  </a:solidFill>
                  <a:prstDash val="solid"/>
                </a:ln>
              </c:spPr>
            </c:marker>
            <c:bubble3D val="0"/>
          </c:dPt>
          <c:dPt>
            <c:idx val="1"/>
            <c:marker>
              <c:spPr>
                <a:solidFill>
                  <a:srgbClr val="C00000"/>
                </a:solidFill>
                <a:ln w="12700">
                  <a:solidFill>
                    <a:srgbClr val="C00000"/>
                  </a:solidFill>
                  <a:prstDash val="solid"/>
                </a:ln>
              </c:spPr>
            </c:marker>
            <c:bubble3D val="0"/>
          </c:dPt>
          <c:dPt>
            <c:idx val="2"/>
            <c:marker>
              <c:spPr>
                <a:solidFill>
                  <a:srgbClr val="C00000"/>
                </a:solidFill>
                <a:ln w="12700">
                  <a:solidFill>
                    <a:srgbClr val="C00000"/>
                  </a:solidFill>
                  <a:prstDash val="solid"/>
                </a:ln>
              </c:spPr>
            </c:marker>
            <c:bubble3D val="0"/>
          </c:dPt>
          <c:dPt>
            <c:idx val="3"/>
            <c:marker>
              <c:spPr>
                <a:solidFill>
                  <a:srgbClr val="C00000"/>
                </a:solidFill>
                <a:ln w="12700">
                  <a:solidFill>
                    <a:srgbClr val="C00000"/>
                  </a:solidFill>
                  <a:prstDash val="solid"/>
                </a:ln>
              </c:spPr>
            </c:marker>
            <c:bubble3D val="0"/>
          </c:dPt>
          <c:dPt>
            <c:idx val="4"/>
            <c:marker>
              <c:spPr>
                <a:solidFill>
                  <a:srgbClr val="C00000"/>
                </a:solidFill>
                <a:ln w="12700">
                  <a:solidFill>
                    <a:srgbClr val="C00000"/>
                  </a:solidFill>
                  <a:prstDash val="solid"/>
                </a:ln>
              </c:spPr>
            </c:marker>
            <c:bubble3D val="0"/>
          </c:dPt>
          <c:dPt>
            <c:idx val="5"/>
            <c:marker>
              <c:spPr>
                <a:solidFill>
                  <a:srgbClr val="C00000"/>
                </a:solidFill>
                <a:ln w="12700">
                  <a:solidFill>
                    <a:srgbClr val="C00000"/>
                  </a:solidFill>
                  <a:prstDash val="solid"/>
                </a:ln>
              </c:spPr>
            </c:marker>
            <c:bubble3D val="0"/>
          </c:dPt>
          <c:dPt>
            <c:idx val="6"/>
            <c:marker>
              <c:spPr>
                <a:solidFill>
                  <a:srgbClr val="C00000"/>
                </a:solidFill>
                <a:ln w="12700">
                  <a:solidFill>
                    <a:srgbClr val="C00000"/>
                  </a:solidFill>
                  <a:prstDash val="solid"/>
                </a:ln>
              </c:spPr>
            </c:marker>
            <c:bubble3D val="0"/>
          </c:dPt>
          <c:dPt>
            <c:idx val="7"/>
            <c:marker>
              <c:spPr>
                <a:solidFill>
                  <a:srgbClr val="C00000"/>
                </a:solidFill>
                <a:ln w="12700">
                  <a:solidFill>
                    <a:srgbClr val="C00000"/>
                  </a:solidFill>
                  <a:prstDash val="solid"/>
                </a:ln>
              </c:spPr>
            </c:marker>
            <c:bubble3D val="0"/>
          </c:dPt>
          <c:dPt>
            <c:idx val="8"/>
            <c:marker>
              <c:spPr>
                <a:solidFill>
                  <a:srgbClr val="C00000"/>
                </a:solidFill>
                <a:ln w="12700">
                  <a:solidFill>
                    <a:srgbClr val="C00000"/>
                  </a:solidFill>
                  <a:prstDash val="solid"/>
                </a:ln>
              </c:spPr>
            </c:marker>
            <c:bubble3D val="0"/>
          </c:dPt>
          <c:xVal>
            <c:numRef>
              <c:f>Chart!$K$95:$Y$95</c:f>
              <c:numCache>
                <c:formatCode>General</c:formatCode>
                <c:ptCount val="9"/>
                <c:pt idx="0">
                  <c:v>0</c:v>
                </c:pt>
                <c:pt idx="1">
                  <c:v>8</c:v>
                </c:pt>
                <c:pt idx="2">
                  <c:v>14</c:v>
                </c:pt>
                <c:pt idx="3">
                  <c:v>20</c:v>
                </c:pt>
                <c:pt idx="4">
                  <c:v>26</c:v>
                </c:pt>
                <c:pt idx="5">
                  <c:v>29</c:v>
                </c:pt>
                <c:pt idx="6">
                  <c:v>32</c:v>
                </c:pt>
                <c:pt idx="7">
                  <c:v>35</c:v>
                </c:pt>
                <c:pt idx="8">
                  <c:v>38</c:v>
                </c:pt>
              </c:numCache>
            </c:numRef>
          </c:xVal>
          <c:yVal>
            <c:numRef>
              <c:f>Chart!$Z$95:$AH$95</c:f>
              <c:numCache>
                <c:formatCode>General</c:formatCode>
                <c:ptCount val="9"/>
                <c:pt idx="0">
                  <c:v>0</c:v>
                </c:pt>
                <c:pt idx="1">
                  <c:v>9.6700168182904164E-3</c:v>
                </c:pt>
                <c:pt idx="2">
                  <c:v>2.6843009357897237E-2</c:v>
                </c:pt>
                <c:pt idx="3">
                  <c:v>4.1464987240471408E-2</c:v>
                </c:pt>
                <c:pt idx="4">
                  <c:v>5.1330379416663942E-2</c:v>
                </c:pt>
                <c:pt idx="5">
                  <c:v>2.2612879611573579E-2</c:v>
                </c:pt>
                <c:pt idx="6">
                  <c:v>2.685829311380521E-2</c:v>
                </c:pt>
                <c:pt idx="7">
                  <c:v>2.824820257413619E-2</c:v>
                </c:pt>
                <c:pt idx="8">
                  <c:v>4.3378519968309014E-2</c:v>
                </c:pt>
              </c:numCache>
            </c:numRef>
          </c:yVal>
          <c:smooth val="0"/>
        </c:ser>
        <c:ser>
          <c:idx val="42"/>
          <c:order val="41"/>
          <c:tx>
            <c:strRef>
              <c:f>Chart!$J$103</c:f>
              <c:strCache>
                <c:ptCount val="1"/>
                <c:pt idx="0">
                  <c:v>Areeba (MTN) Benin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Chart!$K$103:$Y$103</c:f>
              <c:numCache>
                <c:formatCode>General</c:formatCode>
                <c:ptCount val="9"/>
                <c:pt idx="0">
                  <c:v>0</c:v>
                </c:pt>
                <c:pt idx="1">
                  <c:v>6</c:v>
                </c:pt>
                <c:pt idx="2">
                  <c:v>12</c:v>
                </c:pt>
                <c:pt idx="3">
                  <c:v>18</c:v>
                </c:pt>
                <c:pt idx="4">
                  <c:v>24</c:v>
                </c:pt>
                <c:pt idx="5">
                  <c:v>27</c:v>
                </c:pt>
                <c:pt idx="6">
                  <c:v>30</c:v>
                </c:pt>
                <c:pt idx="7">
                  <c:v>33</c:v>
                </c:pt>
                <c:pt idx="8">
                  <c:v>36</c:v>
                </c:pt>
              </c:numCache>
            </c:numRef>
          </c:xVal>
          <c:yVal>
            <c:numRef>
              <c:f>Chart!$Z$103:$AH$103</c:f>
              <c:numCache>
                <c:formatCode>General</c:formatCode>
                <c:ptCount val="9"/>
                <c:pt idx="0">
                  <c:v>0</c:v>
                </c:pt>
                <c:pt idx="1">
                  <c:v>2.891791044776119E-5</c:v>
                </c:pt>
                <c:pt idx="2">
                  <c:v>7.1583514099783071E-5</c:v>
                </c:pt>
                <c:pt idx="3">
                  <c:v>6.5443934972905375E-5</c:v>
                </c:pt>
                <c:pt idx="4">
                  <c:v>1.2028582770940849E-4</c:v>
                </c:pt>
                <c:pt idx="5">
                  <c:v>6.4642582628747123E-4</c:v>
                </c:pt>
                <c:pt idx="6">
                  <c:v>8.3832335329341306E-4</c:v>
                </c:pt>
                <c:pt idx="7">
                  <c:v>7.9372033588901054E-4</c:v>
                </c:pt>
                <c:pt idx="8">
                  <c:v>9.3692741367159963E-4</c:v>
                </c:pt>
              </c:numCache>
            </c:numRef>
          </c:yVal>
          <c:smooth val="0"/>
        </c:ser>
        <c:ser>
          <c:idx val="43"/>
          <c:order val="42"/>
          <c:tx>
            <c:strRef>
              <c:f>Chart!$J$105</c:f>
              <c:strCache>
                <c:ptCount val="1"/>
                <c:pt idx="0">
                  <c:v>Orange Cameroon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Chart!$K$105:$Y$105</c:f>
              <c:numCache>
                <c:formatCode>0</c:formatCode>
                <c:ptCount val="9"/>
                <c:pt idx="0">
                  <c:v>0</c:v>
                </c:pt>
                <c:pt idx="1">
                  <c:v>0</c:v>
                </c:pt>
                <c:pt idx="2">
                  <c:v>0</c:v>
                </c:pt>
                <c:pt idx="3">
                  <c:v>3.1666666666666661</c:v>
                </c:pt>
                <c:pt idx="4">
                  <c:v>9.1666666666666661</c:v>
                </c:pt>
                <c:pt idx="5">
                  <c:v>12.166666666666666</c:v>
                </c:pt>
                <c:pt idx="6">
                  <c:v>15.166666666666666</c:v>
                </c:pt>
                <c:pt idx="7">
                  <c:v>18.166666666666664</c:v>
                </c:pt>
                <c:pt idx="8">
                  <c:v>21.166666666666664</c:v>
                </c:pt>
              </c:numCache>
            </c:numRef>
          </c:xVal>
          <c:yVal>
            <c:numRef>
              <c:f>Chart!$Z$105:$AH$105</c:f>
              <c:numCache>
                <c:formatCode>General</c:formatCode>
                <c:ptCount val="9"/>
                <c:pt idx="0">
                  <c:v>0</c:v>
                </c:pt>
                <c:pt idx="1">
                  <c:v>0</c:v>
                </c:pt>
                <c:pt idx="2">
                  <c:v>0</c:v>
                </c:pt>
                <c:pt idx="3">
                  <c:v>0</c:v>
                </c:pt>
                <c:pt idx="4">
                  <c:v>0</c:v>
                </c:pt>
                <c:pt idx="5">
                  <c:v>4.896687705806012E-3</c:v>
                </c:pt>
                <c:pt idx="6">
                  <c:v>3.794130905273428E-3</c:v>
                </c:pt>
                <c:pt idx="7">
                  <c:v>6.2064183481756264E-3</c:v>
                </c:pt>
                <c:pt idx="8">
                  <c:v>5.9535181920179524E-3</c:v>
                </c:pt>
              </c:numCache>
            </c:numRef>
          </c:yVal>
          <c:smooth val="0"/>
        </c:ser>
        <c:ser>
          <c:idx val="44"/>
          <c:order val="43"/>
          <c:tx>
            <c:strRef>
              <c:f>Chart!$J$106</c:f>
              <c:strCache>
                <c:ptCount val="1"/>
                <c:pt idx="0">
                  <c:v>Orange Cote d'Ivoire</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Chart!$K$106:$Y$106</c:f>
              <c:numCache>
                <c:formatCode>General</c:formatCode>
                <c:ptCount val="9"/>
                <c:pt idx="0">
                  <c:v>0</c:v>
                </c:pt>
                <c:pt idx="1">
                  <c:v>24</c:v>
                </c:pt>
                <c:pt idx="2">
                  <c:v>30</c:v>
                </c:pt>
                <c:pt idx="3">
                  <c:v>36</c:v>
                </c:pt>
                <c:pt idx="4">
                  <c:v>42</c:v>
                </c:pt>
                <c:pt idx="5">
                  <c:v>45</c:v>
                </c:pt>
                <c:pt idx="6">
                  <c:v>48</c:v>
                </c:pt>
                <c:pt idx="7">
                  <c:v>51</c:v>
                </c:pt>
                <c:pt idx="8">
                  <c:v>54</c:v>
                </c:pt>
              </c:numCache>
            </c:numRef>
          </c:xVal>
          <c:yVal>
            <c:numRef>
              <c:f>Chart!$Z$106:$AH$106</c:f>
              <c:numCache>
                <c:formatCode>General</c:formatCode>
                <c:ptCount val="9"/>
                <c:pt idx="0">
                  <c:v>0</c:v>
                </c:pt>
                <c:pt idx="1">
                  <c:v>1.1443298969072166E-3</c:v>
                </c:pt>
                <c:pt idx="2">
                  <c:v>1.3830897703549061E-3</c:v>
                </c:pt>
                <c:pt idx="3">
                  <c:v>5.6702923181509175E-3</c:v>
                </c:pt>
                <c:pt idx="4">
                  <c:v>6.8989097926715924E-3</c:v>
                </c:pt>
                <c:pt idx="5">
                  <c:v>1.3553262530807448E-2</c:v>
                </c:pt>
                <c:pt idx="6">
                  <c:v>2.842363585883137E-2</c:v>
                </c:pt>
                <c:pt idx="7">
                  <c:v>4.2119761072115854E-2</c:v>
                </c:pt>
                <c:pt idx="8">
                  <c:v>4.5310921813203529E-2</c:v>
                </c:pt>
              </c:numCache>
            </c:numRef>
          </c:yVal>
          <c:smooth val="0"/>
        </c:ser>
        <c:ser>
          <c:idx val="45"/>
          <c:order val="44"/>
          <c:tx>
            <c:strRef>
              <c:f>Chart!$J$107</c:f>
              <c:strCache>
                <c:ptCount val="1"/>
                <c:pt idx="0">
                  <c:v>Orange (Telkom Kenya) Kenya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Chart!$K$107:$Y$107</c:f>
              <c:numCache>
                <c:formatCode>General</c:formatCode>
                <c:ptCount val="9"/>
                <c:pt idx="0">
                  <c:v>0</c:v>
                </c:pt>
                <c:pt idx="1">
                  <c:v>2</c:v>
                </c:pt>
                <c:pt idx="2">
                  <c:v>8</c:v>
                </c:pt>
                <c:pt idx="3">
                  <c:v>14</c:v>
                </c:pt>
                <c:pt idx="4">
                  <c:v>20</c:v>
                </c:pt>
                <c:pt idx="5">
                  <c:v>23</c:v>
                </c:pt>
                <c:pt idx="6">
                  <c:v>26</c:v>
                </c:pt>
                <c:pt idx="7">
                  <c:v>29</c:v>
                </c:pt>
                <c:pt idx="8">
                  <c:v>32</c:v>
                </c:pt>
              </c:numCache>
            </c:numRef>
          </c:xVal>
          <c:yVal>
            <c:numRef>
              <c:f>Chart!$Z$107:$AH$107</c:f>
              <c:numCache>
                <c:formatCode>General</c:formatCode>
                <c:ptCount val="9"/>
                <c:pt idx="0">
                  <c:v>0</c:v>
                </c:pt>
                <c:pt idx="1">
                  <c:v>3.2857393288467286E-4</c:v>
                </c:pt>
                <c:pt idx="2">
                  <c:v>1.9823995168954671E-4</c:v>
                </c:pt>
                <c:pt idx="3">
                  <c:v>4.6852670152357689E-4</c:v>
                </c:pt>
                <c:pt idx="4">
                  <c:v>4.6814727721772054E-4</c:v>
                </c:pt>
                <c:pt idx="5">
                  <c:v>6.7285464562180717E-4</c:v>
                </c:pt>
                <c:pt idx="6">
                  <c:v>7.3522369392158753E-4</c:v>
                </c:pt>
                <c:pt idx="7">
                  <c:v>9.1071984932238775E-4</c:v>
                </c:pt>
                <c:pt idx="8">
                  <c:v>1.6425355341708754E-3</c:v>
                </c:pt>
              </c:numCache>
            </c:numRef>
          </c:yVal>
          <c:smooth val="0"/>
        </c:ser>
        <c:ser>
          <c:idx val="46"/>
          <c:order val="45"/>
          <c:tx>
            <c:strRef>
              <c:f>Chart!$J$108</c:f>
              <c:strCache>
                <c:ptCount val="1"/>
                <c:pt idx="0">
                  <c:v>Orange Madagascar</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Chart!$K$108:$Y$108</c:f>
              <c:numCache>
                <c:formatCode>General</c:formatCode>
                <c:ptCount val="9"/>
                <c:pt idx="0">
                  <c:v>0</c:v>
                </c:pt>
                <c:pt idx="1">
                  <c:v>0</c:v>
                </c:pt>
                <c:pt idx="2">
                  <c:v>0</c:v>
                </c:pt>
                <c:pt idx="3">
                  <c:v>15</c:v>
                </c:pt>
                <c:pt idx="4">
                  <c:v>21</c:v>
                </c:pt>
                <c:pt idx="5">
                  <c:v>24</c:v>
                </c:pt>
                <c:pt idx="6">
                  <c:v>27</c:v>
                </c:pt>
                <c:pt idx="7">
                  <c:v>30</c:v>
                </c:pt>
                <c:pt idx="8">
                  <c:v>33</c:v>
                </c:pt>
              </c:numCache>
            </c:numRef>
          </c:xVal>
          <c:yVal>
            <c:numRef>
              <c:f>Chart!$Z$108:$AH$108</c:f>
              <c:numCache>
                <c:formatCode>General</c:formatCode>
                <c:ptCount val="9"/>
                <c:pt idx="0">
                  <c:v>0</c:v>
                </c:pt>
                <c:pt idx="1">
                  <c:v>0</c:v>
                </c:pt>
                <c:pt idx="2">
                  <c:v>0</c:v>
                </c:pt>
                <c:pt idx="3">
                  <c:v>3.3582877959927135E-2</c:v>
                </c:pt>
                <c:pt idx="4">
                  <c:v>6.2636285009352463E-2</c:v>
                </c:pt>
                <c:pt idx="5">
                  <c:v>5.1889474898531511E-2</c:v>
                </c:pt>
                <c:pt idx="6">
                  <c:v>7.0229129955857089E-2</c:v>
                </c:pt>
                <c:pt idx="7">
                  <c:v>7.0989919118508979E-2</c:v>
                </c:pt>
                <c:pt idx="8">
                  <c:v>5.8694290976058931E-2</c:v>
                </c:pt>
              </c:numCache>
            </c:numRef>
          </c:yVal>
          <c:smooth val="0"/>
        </c:ser>
        <c:ser>
          <c:idx val="47"/>
          <c:order val="46"/>
          <c:tx>
            <c:strRef>
              <c:f>Chart!$J$109</c:f>
              <c:strCache>
                <c:ptCount val="1"/>
                <c:pt idx="0">
                  <c:v>Orange Mali</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Chart!$K$109:$Y$109</c:f>
              <c:numCache>
                <c:formatCode>General</c:formatCode>
                <c:ptCount val="9"/>
                <c:pt idx="0">
                  <c:v>0</c:v>
                </c:pt>
                <c:pt idx="1">
                  <c:v>7</c:v>
                </c:pt>
                <c:pt idx="2">
                  <c:v>13</c:v>
                </c:pt>
                <c:pt idx="3">
                  <c:v>19</c:v>
                </c:pt>
                <c:pt idx="4">
                  <c:v>25</c:v>
                </c:pt>
                <c:pt idx="5">
                  <c:v>28</c:v>
                </c:pt>
                <c:pt idx="6">
                  <c:v>31</c:v>
                </c:pt>
                <c:pt idx="7">
                  <c:v>34</c:v>
                </c:pt>
                <c:pt idx="8">
                  <c:v>37</c:v>
                </c:pt>
              </c:numCache>
            </c:numRef>
          </c:xVal>
          <c:yVal>
            <c:numRef>
              <c:f>Chart!$Z$109:$AH$109</c:f>
              <c:numCache>
                <c:formatCode>General</c:formatCode>
                <c:ptCount val="9"/>
                <c:pt idx="0">
                  <c:v>0</c:v>
                </c:pt>
                <c:pt idx="1">
                  <c:v>5.7684969260122967E-4</c:v>
                </c:pt>
                <c:pt idx="2">
                  <c:v>7.5752243533345066E-4</c:v>
                </c:pt>
                <c:pt idx="3">
                  <c:v>0</c:v>
                </c:pt>
                <c:pt idx="4">
                  <c:v>0</c:v>
                </c:pt>
                <c:pt idx="5">
                  <c:v>2.228656177456797E-3</c:v>
                </c:pt>
                <c:pt idx="6">
                  <c:v>4.7477897637442958E-3</c:v>
                </c:pt>
                <c:pt idx="7">
                  <c:v>7.3167161879608231E-3</c:v>
                </c:pt>
                <c:pt idx="8">
                  <c:v>9.9846364306008639E-3</c:v>
                </c:pt>
              </c:numCache>
            </c:numRef>
          </c:yVal>
          <c:smooth val="0"/>
        </c:ser>
        <c:ser>
          <c:idx val="48"/>
          <c:order val="47"/>
          <c:tx>
            <c:strRef>
              <c:f>Chart!$J$115</c:f>
              <c:strCache>
                <c:ptCount val="1"/>
                <c:pt idx="0">
                  <c:v>MTN Cote d'Ivoire</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Chart!$K$115:$Y$115</c:f>
              <c:numCache>
                <c:formatCode>General</c:formatCode>
                <c:ptCount val="9"/>
                <c:pt idx="0">
                  <c:v>0</c:v>
                </c:pt>
                <c:pt idx="1">
                  <c:v>21</c:v>
                </c:pt>
                <c:pt idx="2">
                  <c:v>27</c:v>
                </c:pt>
                <c:pt idx="3">
                  <c:v>33</c:v>
                </c:pt>
                <c:pt idx="4">
                  <c:v>39</c:v>
                </c:pt>
                <c:pt idx="5">
                  <c:v>42</c:v>
                </c:pt>
                <c:pt idx="6">
                  <c:v>45</c:v>
                </c:pt>
                <c:pt idx="7">
                  <c:v>48</c:v>
                </c:pt>
                <c:pt idx="8">
                  <c:v>51</c:v>
                </c:pt>
              </c:numCache>
            </c:numRef>
          </c:xVal>
          <c:yVal>
            <c:numRef>
              <c:f>Chart!$Z$115:$AH$115</c:f>
              <c:numCache>
                <c:formatCode>General</c:formatCode>
                <c:ptCount val="9"/>
                <c:pt idx="0">
                  <c:v>0</c:v>
                </c:pt>
                <c:pt idx="1">
                  <c:v>1.6799851328749301E-4</c:v>
                </c:pt>
                <c:pt idx="2">
                  <c:v>1.7381289865343728E-4</c:v>
                </c:pt>
                <c:pt idx="3">
                  <c:v>4.2180808881839811E-3</c:v>
                </c:pt>
                <c:pt idx="4">
                  <c:v>8.5375811939375195E-3</c:v>
                </c:pt>
                <c:pt idx="5">
                  <c:v>8.1915549391277549E-3</c:v>
                </c:pt>
                <c:pt idx="6">
                  <c:v>1.9451225530514888E-2</c:v>
                </c:pt>
                <c:pt idx="7">
                  <c:v>1.6711953987253225E-2</c:v>
                </c:pt>
                <c:pt idx="8">
                  <c:v>2.5370511259890444E-2</c:v>
                </c:pt>
              </c:numCache>
            </c:numRef>
          </c:yVal>
          <c:smooth val="0"/>
        </c:ser>
        <c:ser>
          <c:idx val="49"/>
          <c:order val="48"/>
          <c:tx>
            <c:strRef>
              <c:f>Chart!$J$116</c:f>
              <c:strCache>
                <c:ptCount val="1"/>
                <c:pt idx="0">
                  <c:v>Airtel Madagascar</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Chart!$K$116:$Y$116</c:f>
              <c:numCache>
                <c:formatCode>General</c:formatCode>
                <c:ptCount val="9"/>
                <c:pt idx="0">
                  <c:v>0</c:v>
                </c:pt>
                <c:pt idx="1">
                  <c:v>0</c:v>
                </c:pt>
                <c:pt idx="2">
                  <c:v>0</c:v>
                </c:pt>
                <c:pt idx="3">
                  <c:v>0</c:v>
                </c:pt>
                <c:pt idx="4">
                  <c:v>0</c:v>
                </c:pt>
                <c:pt idx="5">
                  <c:v>3</c:v>
                </c:pt>
                <c:pt idx="6">
                  <c:v>6</c:v>
                </c:pt>
                <c:pt idx="7">
                  <c:v>9</c:v>
                </c:pt>
                <c:pt idx="8">
                  <c:v>12</c:v>
                </c:pt>
              </c:numCache>
            </c:numRef>
          </c:xVal>
          <c:yVal>
            <c:numRef>
              <c:f>Chart!$Z$116:$AH$116</c:f>
              <c:numCache>
                <c:formatCode>General</c:formatCode>
                <c:ptCount val="9"/>
                <c:pt idx="0">
                  <c:v>0</c:v>
                </c:pt>
                <c:pt idx="1">
                  <c:v>0</c:v>
                </c:pt>
                <c:pt idx="2">
                  <c:v>0</c:v>
                </c:pt>
                <c:pt idx="3">
                  <c:v>0</c:v>
                </c:pt>
                <c:pt idx="4">
                  <c:v>0</c:v>
                </c:pt>
                <c:pt idx="5">
                  <c:v>3.6152262556860435E-3</c:v>
                </c:pt>
                <c:pt idx="6">
                  <c:v>5.4352482292703529E-3</c:v>
                </c:pt>
                <c:pt idx="7">
                  <c:v>2.1677524220454377E-2</c:v>
                </c:pt>
                <c:pt idx="8">
                  <c:v>8.244544701224564E-3</c:v>
                </c:pt>
              </c:numCache>
            </c:numRef>
          </c:yVal>
          <c:smooth val="0"/>
        </c:ser>
        <c:ser>
          <c:idx val="50"/>
          <c:order val="49"/>
          <c:tx>
            <c:strRef>
              <c:f>Chart!$J$117</c:f>
              <c:strCache>
                <c:ptCount val="1"/>
                <c:pt idx="0">
                  <c:v>Econet Wireless Burundi</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Chart!$K$117:$Y$117</c:f>
              <c:numCache>
                <c:formatCode>General</c:formatCode>
                <c:ptCount val="9"/>
                <c:pt idx="0">
                  <c:v>0</c:v>
                </c:pt>
                <c:pt idx="1">
                  <c:v>7</c:v>
                </c:pt>
                <c:pt idx="2">
                  <c:v>13</c:v>
                </c:pt>
                <c:pt idx="3">
                  <c:v>19</c:v>
                </c:pt>
                <c:pt idx="4">
                  <c:v>25</c:v>
                </c:pt>
                <c:pt idx="5">
                  <c:v>28</c:v>
                </c:pt>
                <c:pt idx="6">
                  <c:v>31</c:v>
                </c:pt>
                <c:pt idx="7">
                  <c:v>34</c:v>
                </c:pt>
                <c:pt idx="8">
                  <c:v>37</c:v>
                </c:pt>
              </c:numCache>
            </c:numRef>
          </c:xVal>
          <c:yVal>
            <c:numRef>
              <c:f>Chart!$Z$117:$AH$117</c:f>
              <c:numCache>
                <c:formatCode>General</c:formatCode>
                <c:ptCount val="9"/>
                <c:pt idx="0">
                  <c:v>0</c:v>
                </c:pt>
                <c:pt idx="1">
                  <c:v>2.5926538494204523E-2</c:v>
                </c:pt>
                <c:pt idx="2">
                  <c:v>1.4859764136461322E-2</c:v>
                </c:pt>
                <c:pt idx="3">
                  <c:v>1.4954545454545455E-2</c:v>
                </c:pt>
                <c:pt idx="4">
                  <c:v>1.9263685226739026E-2</c:v>
                </c:pt>
                <c:pt idx="5">
                  <c:v>0.19611642429906997</c:v>
                </c:pt>
                <c:pt idx="6">
                  <c:v>0.23563277616328998</c:v>
                </c:pt>
                <c:pt idx="7">
                  <c:v>0.27389079050385962</c:v>
                </c:pt>
                <c:pt idx="8">
                  <c:v>0.39254531393790004</c:v>
                </c:pt>
              </c:numCache>
            </c:numRef>
          </c:yVal>
          <c:smooth val="0"/>
        </c:ser>
        <c:ser>
          <c:idx val="51"/>
          <c:order val="50"/>
          <c:tx>
            <c:strRef>
              <c:f>Chart!$J$126</c:f>
              <c:strCache>
                <c:ptCount val="1"/>
                <c:pt idx="0">
                  <c:v>Daviplata Colombia</c:v>
                </c:pt>
              </c:strCache>
            </c:strRef>
          </c:tx>
          <c:spPr>
            <a:ln w="12700" cap="rnd" cmpd="sng" algn="ctr">
              <a:solidFill>
                <a:srgbClr val="C00000"/>
              </a:solidFill>
              <a:prstDash val="solid"/>
              <a:round/>
              <a:headEnd type="none" w="med" len="med"/>
              <a:tailEnd type="none" w="med" len="med"/>
            </a:ln>
          </c:spPr>
          <c:marker>
            <c:symbol val="diamond"/>
            <c:size val="7"/>
            <c:spPr>
              <a:solidFill>
                <a:srgbClr val="C00000"/>
              </a:solidFill>
              <a:ln w="12700" cap="rnd" cmpd="sng" algn="ctr">
                <a:solidFill>
                  <a:srgbClr val="C00000"/>
                </a:solidFill>
                <a:prstDash val="solid"/>
                <a:round/>
                <a:headEnd type="none" w="med" len="med"/>
                <a:tailEnd type="none" w="med" len="med"/>
              </a:ln>
            </c:spPr>
          </c:marker>
          <c:dPt>
            <c:idx val="0"/>
            <c:marker>
              <c:spPr>
                <a:solidFill>
                  <a:srgbClr val="C00000"/>
                </a:solidFill>
                <a:ln w="12700">
                  <a:solidFill>
                    <a:srgbClr val="C00000"/>
                  </a:solidFill>
                  <a:prstDash val="solid"/>
                </a:ln>
              </c:spPr>
            </c:marker>
            <c:bubble3D val="0"/>
          </c:dPt>
          <c:dPt>
            <c:idx val="1"/>
            <c:marker>
              <c:spPr>
                <a:solidFill>
                  <a:srgbClr val="C00000"/>
                </a:solidFill>
                <a:ln w="12700">
                  <a:solidFill>
                    <a:srgbClr val="C00000"/>
                  </a:solidFill>
                  <a:prstDash val="solid"/>
                </a:ln>
              </c:spPr>
            </c:marker>
            <c:bubble3D val="0"/>
          </c:dPt>
          <c:dPt>
            <c:idx val="2"/>
            <c:marker>
              <c:spPr>
                <a:solidFill>
                  <a:srgbClr val="C00000"/>
                </a:solidFill>
                <a:ln w="12700">
                  <a:solidFill>
                    <a:srgbClr val="C00000"/>
                  </a:solidFill>
                  <a:prstDash val="solid"/>
                </a:ln>
              </c:spPr>
            </c:marker>
            <c:bubble3D val="0"/>
          </c:dPt>
          <c:dPt>
            <c:idx val="3"/>
            <c:marker>
              <c:spPr>
                <a:solidFill>
                  <a:srgbClr val="C00000"/>
                </a:solidFill>
                <a:ln w="12700">
                  <a:solidFill>
                    <a:srgbClr val="C00000"/>
                  </a:solidFill>
                  <a:prstDash val="solid"/>
                </a:ln>
              </c:spPr>
            </c:marker>
            <c:bubble3D val="0"/>
          </c:dPt>
          <c:dPt>
            <c:idx val="4"/>
            <c:marker>
              <c:spPr>
                <a:solidFill>
                  <a:srgbClr val="C00000"/>
                </a:solidFill>
                <a:ln w="12700">
                  <a:solidFill>
                    <a:srgbClr val="C00000"/>
                  </a:solidFill>
                  <a:prstDash val="solid"/>
                </a:ln>
              </c:spPr>
            </c:marker>
            <c:bubble3D val="0"/>
          </c:dPt>
          <c:dPt>
            <c:idx val="5"/>
            <c:marker>
              <c:spPr>
                <a:solidFill>
                  <a:srgbClr val="C00000"/>
                </a:solidFill>
                <a:ln w="12700">
                  <a:solidFill>
                    <a:srgbClr val="C00000"/>
                  </a:solidFill>
                  <a:prstDash val="solid"/>
                </a:ln>
              </c:spPr>
            </c:marker>
            <c:bubble3D val="0"/>
          </c:dPt>
          <c:dPt>
            <c:idx val="6"/>
            <c:marker>
              <c:spPr>
                <a:solidFill>
                  <a:srgbClr val="C00000"/>
                </a:solidFill>
                <a:ln w="12700">
                  <a:solidFill>
                    <a:srgbClr val="C00000"/>
                  </a:solidFill>
                  <a:prstDash val="solid"/>
                </a:ln>
              </c:spPr>
            </c:marker>
            <c:bubble3D val="0"/>
          </c:dPt>
          <c:dPt>
            <c:idx val="7"/>
            <c:marker>
              <c:spPr>
                <a:solidFill>
                  <a:srgbClr val="C00000"/>
                </a:solidFill>
                <a:ln w="12700">
                  <a:solidFill>
                    <a:srgbClr val="C00000"/>
                  </a:solidFill>
                  <a:prstDash val="solid"/>
                </a:ln>
              </c:spPr>
            </c:marker>
            <c:bubble3D val="0"/>
          </c:dPt>
          <c:dPt>
            <c:idx val="8"/>
            <c:marker>
              <c:spPr>
                <a:solidFill>
                  <a:srgbClr val="C00000"/>
                </a:solidFill>
                <a:ln w="12700">
                  <a:solidFill>
                    <a:srgbClr val="C00000"/>
                  </a:solidFill>
                  <a:prstDash val="solid"/>
                </a:ln>
              </c:spPr>
            </c:marker>
            <c:bubble3D val="0"/>
          </c:dPt>
          <c:xVal>
            <c:numRef>
              <c:f>Chart!$K$126:$Y$126</c:f>
              <c:numCache>
                <c:formatCode>General</c:formatCode>
                <c:ptCount val="9"/>
                <c:pt idx="0">
                  <c:v>0</c:v>
                </c:pt>
                <c:pt idx="5" formatCode="0">
                  <c:v>17.266666666666666</c:v>
                </c:pt>
                <c:pt idx="6" formatCode="0">
                  <c:v>20.266666666666666</c:v>
                </c:pt>
                <c:pt idx="7" formatCode="0">
                  <c:v>23.266666666666666</c:v>
                </c:pt>
                <c:pt idx="8" formatCode="0">
                  <c:v>26.266666666666666</c:v>
                </c:pt>
              </c:numCache>
            </c:numRef>
          </c:xVal>
          <c:yVal>
            <c:numRef>
              <c:f>Chart!$Z$126:$AH$126</c:f>
              <c:numCache>
                <c:formatCode>General</c:formatCode>
                <c:ptCount val="9"/>
                <c:pt idx="0">
                  <c:v>0</c:v>
                </c:pt>
                <c:pt idx="1">
                  <c:v>0</c:v>
                </c:pt>
                <c:pt idx="2">
                  <c:v>0</c:v>
                </c:pt>
                <c:pt idx="3">
                  <c:v>0</c:v>
                </c:pt>
                <c:pt idx="4">
                  <c:v>0</c:v>
                </c:pt>
                <c:pt idx="5">
                  <c:v>1.8319138170932244E-3</c:v>
                </c:pt>
                <c:pt idx="6">
                  <c:v>3.0348363828069098E-3</c:v>
                </c:pt>
                <c:pt idx="7">
                  <c:v>2.3585932533397719E-2</c:v>
                </c:pt>
                <c:pt idx="8">
                  <c:v>2.5715102987367962E-2</c:v>
                </c:pt>
              </c:numCache>
            </c:numRef>
          </c:yVal>
          <c:smooth val="0"/>
        </c:ser>
        <c:ser>
          <c:idx val="52"/>
          <c:order val="51"/>
          <c:tx>
            <c:strRef>
              <c:f>Chart!$J$127</c:f>
              <c:strCache>
                <c:ptCount val="1"/>
                <c:pt idx="0">
                  <c:v>Tigo (Millicom) Guatemala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Chart!$K$127:$Y$127</c:f>
              <c:numCache>
                <c:formatCode>General</c:formatCode>
                <c:ptCount val="9"/>
                <c:pt idx="0">
                  <c:v>0</c:v>
                </c:pt>
                <c:pt idx="1">
                  <c:v>0</c:v>
                </c:pt>
                <c:pt idx="2">
                  <c:v>4</c:v>
                </c:pt>
                <c:pt idx="3">
                  <c:v>10</c:v>
                </c:pt>
                <c:pt idx="4">
                  <c:v>16</c:v>
                </c:pt>
                <c:pt idx="5">
                  <c:v>19</c:v>
                </c:pt>
                <c:pt idx="6">
                  <c:v>22</c:v>
                </c:pt>
                <c:pt idx="7">
                  <c:v>25</c:v>
                </c:pt>
                <c:pt idx="8">
                  <c:v>28</c:v>
                </c:pt>
              </c:numCache>
            </c:numRef>
          </c:xVal>
          <c:yVal>
            <c:numRef>
              <c:f>Chart!$Z$127:$AH$127</c:f>
              <c:numCache>
                <c:formatCode>General</c:formatCode>
                <c:ptCount val="9"/>
                <c:pt idx="0">
                  <c:v>0</c:v>
                </c:pt>
                <c:pt idx="1">
                  <c:v>2.8897322250161407E-4</c:v>
                </c:pt>
                <c:pt idx="2">
                  <c:v>6.0961998381940457E-4</c:v>
                </c:pt>
                <c:pt idx="3">
                  <c:v>3.209046991100784E-3</c:v>
                </c:pt>
                <c:pt idx="4">
                  <c:v>8.6141710866313084E-3</c:v>
                </c:pt>
                <c:pt idx="5">
                  <c:v>8.6240760295670533E-3</c:v>
                </c:pt>
                <c:pt idx="6">
                  <c:v>1.1854329714718505E-2</c:v>
                </c:pt>
                <c:pt idx="7">
                  <c:v>1.3187469704314104E-2</c:v>
                </c:pt>
                <c:pt idx="8">
                  <c:v>1.7076084322752604E-2</c:v>
                </c:pt>
              </c:numCache>
            </c:numRef>
          </c:yVal>
          <c:smooth val="0"/>
        </c:ser>
        <c:ser>
          <c:idx val="54"/>
          <c:order val="52"/>
          <c:tx>
            <c:strRef>
              <c:f>Chart!$J$130</c:f>
              <c:strCache>
                <c:ptCount val="1"/>
                <c:pt idx="0">
                  <c:v>Nationwide Microbank Papua New Guinea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Chart!$K$130:$Y$130</c:f>
              <c:numCache>
                <c:formatCode>General</c:formatCode>
                <c:ptCount val="9"/>
                <c:pt idx="0">
                  <c:v>0</c:v>
                </c:pt>
                <c:pt idx="1">
                  <c:v>0</c:v>
                </c:pt>
                <c:pt idx="2">
                  <c:v>0</c:v>
                </c:pt>
                <c:pt idx="3">
                  <c:v>0</c:v>
                </c:pt>
                <c:pt idx="4">
                  <c:v>3</c:v>
                </c:pt>
                <c:pt idx="5">
                  <c:v>6</c:v>
                </c:pt>
                <c:pt idx="6">
                  <c:v>9</c:v>
                </c:pt>
                <c:pt idx="7">
                  <c:v>12</c:v>
                </c:pt>
                <c:pt idx="8">
                  <c:v>15</c:v>
                </c:pt>
              </c:numCache>
            </c:numRef>
          </c:xVal>
          <c:yVal>
            <c:numRef>
              <c:f>Chart!$Z$130:$AH$130</c:f>
              <c:numCache>
                <c:formatCode>General</c:formatCode>
                <c:ptCount val="9"/>
                <c:pt idx="0">
                  <c:v>0</c:v>
                </c:pt>
                <c:pt idx="1">
                  <c:v>0</c:v>
                </c:pt>
                <c:pt idx="2">
                  <c:v>0</c:v>
                </c:pt>
                <c:pt idx="3">
                  <c:v>0</c:v>
                </c:pt>
                <c:pt idx="4">
                  <c:v>8.9800881512060599E-5</c:v>
                </c:pt>
                <c:pt idx="5">
                  <c:v>9.7189278110704151E-5</c:v>
                </c:pt>
                <c:pt idx="6">
                  <c:v>1.7599703485790278E-4</c:v>
                </c:pt>
                <c:pt idx="7">
                  <c:v>3.1267096225153488E-4</c:v>
                </c:pt>
                <c:pt idx="8">
                  <c:v>6.8547125402826251E-4</c:v>
                </c:pt>
              </c:numCache>
            </c:numRef>
          </c:yVal>
          <c:smooth val="0"/>
        </c:ser>
        <c:ser>
          <c:idx val="55"/>
          <c:order val="53"/>
          <c:tx>
            <c:strRef>
              <c:f>Chart!$J$131</c:f>
              <c:strCache>
                <c:ptCount val="1"/>
                <c:pt idx="0">
                  <c:v>Airtel Congo Brazzaville Congo</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Chart!$K$131:$Y$131</c:f>
              <c:numCache>
                <c:formatCode>General</c:formatCode>
                <c:ptCount val="9"/>
                <c:pt idx="0">
                  <c:v>0</c:v>
                </c:pt>
                <c:pt idx="1">
                  <c:v>0</c:v>
                </c:pt>
                <c:pt idx="2">
                  <c:v>0</c:v>
                </c:pt>
                <c:pt idx="3">
                  <c:v>0</c:v>
                </c:pt>
                <c:pt idx="4">
                  <c:v>1</c:v>
                </c:pt>
                <c:pt idx="5">
                  <c:v>4</c:v>
                </c:pt>
                <c:pt idx="6">
                  <c:v>7</c:v>
                </c:pt>
                <c:pt idx="7">
                  <c:v>10</c:v>
                </c:pt>
                <c:pt idx="8">
                  <c:v>13</c:v>
                </c:pt>
              </c:numCache>
            </c:numRef>
          </c:xVal>
          <c:yVal>
            <c:numRef>
              <c:f>Chart!$Z$131:$AH$131</c:f>
              <c:numCache>
                <c:formatCode>General</c:formatCode>
                <c:ptCount val="9"/>
                <c:pt idx="0">
                  <c:v>0</c:v>
                </c:pt>
                <c:pt idx="1">
                  <c:v>0</c:v>
                </c:pt>
                <c:pt idx="2">
                  <c:v>0</c:v>
                </c:pt>
                <c:pt idx="3">
                  <c:v>0</c:v>
                </c:pt>
                <c:pt idx="4">
                  <c:v>2.7693943040040728E-5</c:v>
                </c:pt>
                <c:pt idx="5">
                  <c:v>4.775637434991852E-4</c:v>
                </c:pt>
                <c:pt idx="6">
                  <c:v>4.7526413478012567E-3</c:v>
                </c:pt>
                <c:pt idx="7">
                  <c:v>1.4015033599894733E-2</c:v>
                </c:pt>
                <c:pt idx="8">
                  <c:v>3.4067338775515273E-2</c:v>
                </c:pt>
              </c:numCache>
            </c:numRef>
          </c:yVal>
          <c:smooth val="0"/>
        </c:ser>
        <c:ser>
          <c:idx val="56"/>
          <c:order val="54"/>
          <c:tx>
            <c:strRef>
              <c:f>Chart!$J$133</c:f>
              <c:strCache>
                <c:ptCount val="1"/>
                <c:pt idx="0">
                  <c:v>Airtel Burkina Faso Burkina Faso</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Chart!$K$133:$Y$133</c:f>
              <c:numCache>
                <c:formatCode>General</c:formatCode>
                <c:ptCount val="9"/>
                <c:pt idx="0">
                  <c:v>0</c:v>
                </c:pt>
                <c:pt idx="1">
                  <c:v>0</c:v>
                </c:pt>
                <c:pt idx="2">
                  <c:v>0</c:v>
                </c:pt>
                <c:pt idx="3">
                  <c:v>0</c:v>
                </c:pt>
                <c:pt idx="4">
                  <c:v>0</c:v>
                </c:pt>
                <c:pt idx="5">
                  <c:v>3</c:v>
                </c:pt>
                <c:pt idx="6">
                  <c:v>6</c:v>
                </c:pt>
                <c:pt idx="7">
                  <c:v>9</c:v>
                </c:pt>
                <c:pt idx="8">
                  <c:v>12</c:v>
                </c:pt>
              </c:numCache>
            </c:numRef>
          </c:xVal>
          <c:yVal>
            <c:numRef>
              <c:f>Chart!$Z$133:$AH$133</c:f>
              <c:numCache>
                <c:formatCode>General</c:formatCode>
                <c:ptCount val="9"/>
                <c:pt idx="0">
                  <c:v>0</c:v>
                </c:pt>
                <c:pt idx="1">
                  <c:v>0</c:v>
                </c:pt>
                <c:pt idx="2">
                  <c:v>0</c:v>
                </c:pt>
                <c:pt idx="3">
                  <c:v>0</c:v>
                </c:pt>
                <c:pt idx="4">
                  <c:v>0</c:v>
                </c:pt>
                <c:pt idx="5">
                  <c:v>1.1539946549555982E-4</c:v>
                </c:pt>
                <c:pt idx="6">
                  <c:v>6.1165614365996501E-3</c:v>
                </c:pt>
                <c:pt idx="7">
                  <c:v>4.4450584356390752E-3</c:v>
                </c:pt>
                <c:pt idx="8">
                  <c:v>4.4283424183393814E-3</c:v>
                </c:pt>
              </c:numCache>
            </c:numRef>
          </c:yVal>
          <c:smooth val="0"/>
        </c:ser>
        <c:ser>
          <c:idx val="57"/>
          <c:order val="55"/>
          <c:tx>
            <c:strRef>
              <c:f>Chart!$J$134</c:f>
              <c:strCache>
                <c:ptCount val="1"/>
                <c:pt idx="0">
                  <c:v>Airtel Chad Chad</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Chart!$K$134:$Y$134</c:f>
              <c:numCache>
                <c:formatCode>General</c:formatCode>
                <c:ptCount val="9"/>
                <c:pt idx="0">
                  <c:v>0</c:v>
                </c:pt>
                <c:pt idx="1">
                  <c:v>0</c:v>
                </c:pt>
                <c:pt idx="2">
                  <c:v>0</c:v>
                </c:pt>
                <c:pt idx="3">
                  <c:v>0</c:v>
                </c:pt>
                <c:pt idx="4">
                  <c:v>0</c:v>
                </c:pt>
                <c:pt idx="5">
                  <c:v>3</c:v>
                </c:pt>
                <c:pt idx="6">
                  <c:v>6</c:v>
                </c:pt>
                <c:pt idx="7">
                  <c:v>9</c:v>
                </c:pt>
                <c:pt idx="8">
                  <c:v>12</c:v>
                </c:pt>
              </c:numCache>
            </c:numRef>
          </c:xVal>
          <c:yVal>
            <c:numRef>
              <c:f>Chart!$Z$134:$AH$134</c:f>
              <c:numCache>
                <c:formatCode>General</c:formatCode>
                <c:ptCount val="9"/>
                <c:pt idx="0">
                  <c:v>0</c:v>
                </c:pt>
                <c:pt idx="1">
                  <c:v>0</c:v>
                </c:pt>
                <c:pt idx="2">
                  <c:v>0</c:v>
                </c:pt>
                <c:pt idx="3">
                  <c:v>0</c:v>
                </c:pt>
                <c:pt idx="4">
                  <c:v>0</c:v>
                </c:pt>
                <c:pt idx="5">
                  <c:v>1.2770623040709594E-4</c:v>
                </c:pt>
                <c:pt idx="6">
                  <c:v>1.4383805059656451E-4</c:v>
                </c:pt>
                <c:pt idx="7">
                  <c:v>1.451173866666458E-4</c:v>
                </c:pt>
                <c:pt idx="8">
                  <c:v>1.8200278967680177E-4</c:v>
                </c:pt>
              </c:numCache>
            </c:numRef>
          </c:yVal>
          <c:smooth val="0"/>
        </c:ser>
        <c:ser>
          <c:idx val="58"/>
          <c:order val="56"/>
          <c:tx>
            <c:strRef>
              <c:f>Chart!$J$138</c:f>
              <c:strCache>
                <c:ptCount val="1"/>
                <c:pt idx="0">
                  <c:v>Tigo(Millicom) Chad</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Chart!$K$138:$Y$138</c:f>
              <c:numCache>
                <c:formatCode>0</c:formatCode>
                <c:ptCount val="9"/>
                <c:pt idx="0">
                  <c:v>0</c:v>
                </c:pt>
                <c:pt idx="1">
                  <c:v>0</c:v>
                </c:pt>
                <c:pt idx="2">
                  <c:v>0</c:v>
                </c:pt>
                <c:pt idx="3">
                  <c:v>0</c:v>
                </c:pt>
                <c:pt idx="4">
                  <c:v>0</c:v>
                </c:pt>
                <c:pt idx="5">
                  <c:v>0</c:v>
                </c:pt>
                <c:pt idx="6">
                  <c:v>3</c:v>
                </c:pt>
                <c:pt idx="7">
                  <c:v>6</c:v>
                </c:pt>
                <c:pt idx="8">
                  <c:v>9</c:v>
                </c:pt>
              </c:numCache>
            </c:numRef>
          </c:xVal>
          <c:yVal>
            <c:numRef>
              <c:f>Chart!$Z$138:$AH$138</c:f>
              <c:numCache>
                <c:formatCode>General</c:formatCode>
                <c:ptCount val="9"/>
                <c:pt idx="0">
                  <c:v>0</c:v>
                </c:pt>
                <c:pt idx="1">
                  <c:v>0</c:v>
                </c:pt>
                <c:pt idx="2">
                  <c:v>0</c:v>
                </c:pt>
                <c:pt idx="3">
                  <c:v>0</c:v>
                </c:pt>
                <c:pt idx="4">
                  <c:v>0</c:v>
                </c:pt>
                <c:pt idx="5">
                  <c:v>0</c:v>
                </c:pt>
                <c:pt idx="6">
                  <c:v>1.330049261083744E-5</c:v>
                </c:pt>
                <c:pt idx="7">
                  <c:v>1.0936061381074168E-3</c:v>
                </c:pt>
                <c:pt idx="8">
                  <c:v>4.3748723186925438E-3</c:v>
                </c:pt>
              </c:numCache>
            </c:numRef>
          </c:yVal>
          <c:smooth val="0"/>
        </c:ser>
        <c:ser>
          <c:idx val="59"/>
          <c:order val="57"/>
          <c:tx>
            <c:strRef>
              <c:f>Chart!$J$139</c:f>
              <c:strCache>
                <c:ptCount val="1"/>
                <c:pt idx="0">
                  <c:v>GuyanaTelephoneandTelegraphCompany(GT&amp;T) Guyana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Chart!$K$139:$Y$139</c:f>
              <c:numCache>
                <c:formatCode>0</c:formatCode>
                <c:ptCount val="9"/>
                <c:pt idx="0">
                  <c:v>0</c:v>
                </c:pt>
                <c:pt idx="1">
                  <c:v>0</c:v>
                </c:pt>
                <c:pt idx="2">
                  <c:v>0</c:v>
                </c:pt>
                <c:pt idx="3">
                  <c:v>0</c:v>
                </c:pt>
                <c:pt idx="4">
                  <c:v>0</c:v>
                </c:pt>
                <c:pt idx="5">
                  <c:v>0</c:v>
                </c:pt>
                <c:pt idx="6">
                  <c:v>0</c:v>
                </c:pt>
                <c:pt idx="7">
                  <c:v>3</c:v>
                </c:pt>
                <c:pt idx="8">
                  <c:v>6</c:v>
                </c:pt>
              </c:numCache>
            </c:numRef>
          </c:xVal>
          <c:yVal>
            <c:numRef>
              <c:f>Chart!$Z$139:$AH$139</c:f>
              <c:numCache>
                <c:formatCode>General</c:formatCode>
                <c:ptCount val="9"/>
                <c:pt idx="0">
                  <c:v>0</c:v>
                </c:pt>
                <c:pt idx="1">
                  <c:v>0</c:v>
                </c:pt>
                <c:pt idx="2">
                  <c:v>0</c:v>
                </c:pt>
                <c:pt idx="3">
                  <c:v>0</c:v>
                </c:pt>
                <c:pt idx="4">
                  <c:v>0</c:v>
                </c:pt>
                <c:pt idx="5">
                  <c:v>0</c:v>
                </c:pt>
                <c:pt idx="6">
                  <c:v>0</c:v>
                </c:pt>
                <c:pt idx="7">
                  <c:v>8.1696822935649468E-4</c:v>
                </c:pt>
                <c:pt idx="8">
                  <c:v>2.3555644843445442E-3</c:v>
                </c:pt>
              </c:numCache>
            </c:numRef>
          </c:yVal>
          <c:smooth val="0"/>
        </c:ser>
        <c:ser>
          <c:idx val="60"/>
          <c:order val="58"/>
          <c:tx>
            <c:strRef>
              <c:f>Chart!$J$140</c:f>
              <c:strCache>
                <c:ptCount val="1"/>
                <c:pt idx="0">
                  <c:v>Viamobile Tunisia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Chart!$K$140:$Y$140</c:f>
              <c:numCache>
                <c:formatCode>0</c:formatCode>
                <c:ptCount val="9"/>
                <c:pt idx="0">
                  <c:v>0</c:v>
                </c:pt>
                <c:pt idx="1">
                  <c:v>0</c:v>
                </c:pt>
                <c:pt idx="2">
                  <c:v>0</c:v>
                </c:pt>
                <c:pt idx="3">
                  <c:v>0</c:v>
                </c:pt>
                <c:pt idx="4">
                  <c:v>2.0666666666666664</c:v>
                </c:pt>
                <c:pt idx="5">
                  <c:v>5.0666666666666664</c:v>
                </c:pt>
                <c:pt idx="6">
                  <c:v>8.0666666666666664</c:v>
                </c:pt>
                <c:pt idx="7">
                  <c:v>11.066666666666666</c:v>
                </c:pt>
                <c:pt idx="8">
                  <c:v>14.066666666666666</c:v>
                </c:pt>
              </c:numCache>
            </c:numRef>
          </c:xVal>
          <c:yVal>
            <c:numRef>
              <c:f>Chart!$Z$140:$AH$140</c:f>
              <c:numCache>
                <c:formatCode>General</c:formatCode>
                <c:ptCount val="9"/>
                <c:pt idx="0">
                  <c:v>0</c:v>
                </c:pt>
                <c:pt idx="1">
                  <c:v>0</c:v>
                </c:pt>
                <c:pt idx="2">
                  <c:v>0</c:v>
                </c:pt>
                <c:pt idx="3">
                  <c:v>0</c:v>
                </c:pt>
                <c:pt idx="4">
                  <c:v>0</c:v>
                </c:pt>
                <c:pt idx="5">
                  <c:v>4.8895002142622783E-6</c:v>
                </c:pt>
                <c:pt idx="6">
                  <c:v>5.5025161906036396E-6</c:v>
                </c:pt>
                <c:pt idx="7">
                  <c:v>1.1016020010380029E-5</c:v>
                </c:pt>
                <c:pt idx="8">
                  <c:v>2.6340830592240648E-5</c:v>
                </c:pt>
              </c:numCache>
            </c:numRef>
          </c:yVal>
          <c:smooth val="0"/>
        </c:ser>
        <c:ser>
          <c:idx val="61"/>
          <c:order val="59"/>
          <c:tx>
            <c:strRef>
              <c:f>Chart!$J$148</c:f>
              <c:strCache>
                <c:ptCount val="1"/>
                <c:pt idx="0">
                  <c:v>Bank Sinar Indonesia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Chart!$K$148:$Y$148</c:f>
              <c:numCache>
                <c:formatCode>0</c:formatCode>
                <c:ptCount val="9"/>
                <c:pt idx="0">
                  <c:v>0</c:v>
                </c:pt>
                <c:pt idx="1">
                  <c:v>0</c:v>
                </c:pt>
                <c:pt idx="2">
                  <c:v>0</c:v>
                </c:pt>
                <c:pt idx="3">
                  <c:v>0.2333333333333325</c:v>
                </c:pt>
                <c:pt idx="4">
                  <c:v>6.2333333333333325</c:v>
                </c:pt>
                <c:pt idx="5">
                  <c:v>9.2333333333333325</c:v>
                </c:pt>
                <c:pt idx="6">
                  <c:v>12.233333333333333</c:v>
                </c:pt>
                <c:pt idx="7">
                  <c:v>15.233333333333333</c:v>
                </c:pt>
                <c:pt idx="8">
                  <c:v>18.233333333333334</c:v>
                </c:pt>
              </c:numCache>
            </c:numRef>
          </c:xVal>
          <c:yVal>
            <c:numRef>
              <c:f>Chart!$Z$148:$AH$148</c:f>
              <c:numCache>
                <c:formatCode>General</c:formatCode>
                <c:ptCount val="9"/>
                <c:pt idx="0">
                  <c:v>0</c:v>
                </c:pt>
                <c:pt idx="1">
                  <c:v>0</c:v>
                </c:pt>
                <c:pt idx="2">
                  <c:v>0</c:v>
                </c:pt>
                <c:pt idx="3">
                  <c:v>0</c:v>
                </c:pt>
                <c:pt idx="4">
                  <c:v>0</c:v>
                </c:pt>
                <c:pt idx="5">
                  <c:v>7.6264226960883842E-7</c:v>
                </c:pt>
                <c:pt idx="6">
                  <c:v>3.8896206343079347E-6</c:v>
                </c:pt>
                <c:pt idx="7">
                  <c:v>1.1820744943495496E-6</c:v>
                </c:pt>
                <c:pt idx="8">
                  <c:v>1.176010087664403E-6</c:v>
                </c:pt>
              </c:numCache>
            </c:numRef>
          </c:yVal>
          <c:smooth val="0"/>
        </c:ser>
        <c:ser>
          <c:idx val="62"/>
          <c:order val="60"/>
          <c:tx>
            <c:strRef>
              <c:f>Chart!$J$151</c:f>
              <c:strCache>
                <c:ptCount val="1"/>
                <c:pt idx="0">
                  <c:v>BICIG Gabon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Chart!$K$151:$Y$151</c:f>
              <c:numCache>
                <c:formatCode>0</c:formatCode>
                <c:ptCount val="9"/>
                <c:pt idx="0">
                  <c:v>0</c:v>
                </c:pt>
                <c:pt idx="1">
                  <c:v>0</c:v>
                </c:pt>
                <c:pt idx="2">
                  <c:v>0</c:v>
                </c:pt>
                <c:pt idx="3">
                  <c:v>0</c:v>
                </c:pt>
                <c:pt idx="4">
                  <c:v>0</c:v>
                </c:pt>
                <c:pt idx="5">
                  <c:v>0</c:v>
                </c:pt>
                <c:pt idx="6">
                  <c:v>3</c:v>
                </c:pt>
                <c:pt idx="7">
                  <c:v>6</c:v>
                </c:pt>
                <c:pt idx="8">
                  <c:v>9</c:v>
                </c:pt>
              </c:numCache>
            </c:numRef>
          </c:xVal>
          <c:yVal>
            <c:numRef>
              <c:f>Chart!$Z$151:$AH$151</c:f>
              <c:numCache>
                <c:formatCode>General</c:formatCode>
                <c:ptCount val="9"/>
                <c:pt idx="0">
                  <c:v>0</c:v>
                </c:pt>
                <c:pt idx="1">
                  <c:v>0</c:v>
                </c:pt>
                <c:pt idx="2">
                  <c:v>0</c:v>
                </c:pt>
                <c:pt idx="3">
                  <c:v>0</c:v>
                </c:pt>
                <c:pt idx="4">
                  <c:v>0</c:v>
                </c:pt>
                <c:pt idx="5">
                  <c:v>0</c:v>
                </c:pt>
                <c:pt idx="6">
                  <c:v>0</c:v>
                </c:pt>
                <c:pt idx="7">
                  <c:v>3.7319689486297073E-4</c:v>
                </c:pt>
                <c:pt idx="8">
                  <c:v>5.1606578543618518E-4</c:v>
                </c:pt>
              </c:numCache>
            </c:numRef>
          </c:yVal>
          <c:smooth val="0"/>
        </c:ser>
        <c:ser>
          <c:idx val="63"/>
          <c:order val="61"/>
          <c:tx>
            <c:strRef>
              <c:f>Chart!$J$161</c:f>
              <c:strCache>
                <c:ptCount val="1"/>
                <c:pt idx="0">
                  <c:v>Ecobank Nigeria Plc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Chart!$K$161:$Y$161</c:f>
              <c:numCache>
                <c:formatCode>General</c:formatCode>
                <c:ptCount val="9"/>
                <c:pt idx="0">
                  <c:v>0</c:v>
                </c:pt>
                <c:pt idx="5" formatCode="0">
                  <c:v>3.0333333333333332</c:v>
                </c:pt>
                <c:pt idx="6" formatCode="0">
                  <c:v>6.0333333333333332</c:v>
                </c:pt>
                <c:pt idx="7" formatCode="0">
                  <c:v>9.0333333333333332</c:v>
                </c:pt>
                <c:pt idx="8" formatCode="0">
                  <c:v>12.033333333333333</c:v>
                </c:pt>
              </c:numCache>
            </c:numRef>
          </c:xVal>
          <c:yVal>
            <c:numRef>
              <c:f>Chart!$Z$161:$AH$161</c:f>
              <c:numCache>
                <c:formatCode>General</c:formatCode>
                <c:ptCount val="9"/>
                <c:pt idx="0">
                  <c:v>0</c:v>
                </c:pt>
                <c:pt idx="1">
                  <c:v>0</c:v>
                </c:pt>
                <c:pt idx="2">
                  <c:v>0</c:v>
                </c:pt>
                <c:pt idx="3">
                  <c:v>0</c:v>
                </c:pt>
                <c:pt idx="4">
                  <c:v>0</c:v>
                </c:pt>
                <c:pt idx="5">
                  <c:v>2.9806063524605805E-5</c:v>
                </c:pt>
                <c:pt idx="6">
                  <c:v>6.3889676934608721E-5</c:v>
                </c:pt>
                <c:pt idx="7">
                  <c:v>1.5430494912090706E-5</c:v>
                </c:pt>
                <c:pt idx="8">
                  <c:v>9.2366695833703472E-5</c:v>
                </c:pt>
              </c:numCache>
            </c:numRef>
          </c:yVal>
          <c:smooth val="0"/>
        </c:ser>
        <c:ser>
          <c:idx val="64"/>
          <c:order val="62"/>
          <c:tx>
            <c:strRef>
              <c:f>Chart!$J$165</c:f>
              <c:strCache>
                <c:ptCount val="1"/>
                <c:pt idx="0">
                  <c:v>Airtel Rwanda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Chart!$K$165:$Y$165</c:f>
              <c:numCache>
                <c:formatCode>0</c:formatCode>
                <c:ptCount val="9"/>
                <c:pt idx="0">
                  <c:v>0</c:v>
                </c:pt>
                <c:pt idx="1">
                  <c:v>0</c:v>
                </c:pt>
                <c:pt idx="2">
                  <c:v>0</c:v>
                </c:pt>
                <c:pt idx="3">
                  <c:v>0</c:v>
                </c:pt>
                <c:pt idx="4">
                  <c:v>0</c:v>
                </c:pt>
                <c:pt idx="5">
                  <c:v>0</c:v>
                </c:pt>
                <c:pt idx="6">
                  <c:v>0</c:v>
                </c:pt>
                <c:pt idx="7">
                  <c:v>0</c:v>
                </c:pt>
                <c:pt idx="8">
                  <c:v>3</c:v>
                </c:pt>
              </c:numCache>
            </c:numRef>
          </c:xVal>
          <c:yVal>
            <c:numRef>
              <c:f>Chart!$Z$165:$AH$165</c:f>
              <c:numCache>
                <c:formatCode>General</c:formatCode>
                <c:ptCount val="9"/>
                <c:pt idx="0">
                  <c:v>0</c:v>
                </c:pt>
                <c:pt idx="1">
                  <c:v>0</c:v>
                </c:pt>
                <c:pt idx="2">
                  <c:v>0</c:v>
                </c:pt>
                <c:pt idx="3">
                  <c:v>0</c:v>
                </c:pt>
                <c:pt idx="4">
                  <c:v>0</c:v>
                </c:pt>
                <c:pt idx="5">
                  <c:v>0</c:v>
                </c:pt>
                <c:pt idx="6">
                  <c:v>0</c:v>
                </c:pt>
                <c:pt idx="7">
                  <c:v>0</c:v>
                </c:pt>
                <c:pt idx="8">
                  <c:v>8.7560827820976273E-5</c:v>
                </c:pt>
              </c:numCache>
            </c:numRef>
          </c:yVal>
          <c:smooth val="0"/>
        </c:ser>
        <c:ser>
          <c:idx val="65"/>
          <c:order val="63"/>
          <c:tx>
            <c:strRef>
              <c:f>Chart!$J$166</c:f>
              <c:strCache>
                <c:ptCount val="1"/>
                <c:pt idx="0">
                  <c:v>eTranzact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Chart!$K$166:$Y$166</c:f>
              <c:numCache>
                <c:formatCode>General</c:formatCode>
                <c:ptCount val="9"/>
                <c:pt idx="0">
                  <c:v>0</c:v>
                </c:pt>
                <c:pt idx="5" formatCode="0">
                  <c:v>0</c:v>
                </c:pt>
                <c:pt idx="6" formatCode="0">
                  <c:v>0</c:v>
                </c:pt>
                <c:pt idx="7" formatCode="0">
                  <c:v>2</c:v>
                </c:pt>
                <c:pt idx="8" formatCode="0">
                  <c:v>5</c:v>
                </c:pt>
              </c:numCache>
            </c:numRef>
          </c:xVal>
          <c:yVal>
            <c:numRef>
              <c:f>Chart!$Z$166:$AH$166</c:f>
              <c:numCache>
                <c:formatCode>General</c:formatCode>
                <c:ptCount val="9"/>
                <c:pt idx="0">
                  <c:v>0</c:v>
                </c:pt>
                <c:pt idx="1">
                  <c:v>0</c:v>
                </c:pt>
                <c:pt idx="2">
                  <c:v>0</c:v>
                </c:pt>
                <c:pt idx="3">
                  <c:v>0</c:v>
                </c:pt>
                <c:pt idx="4">
                  <c:v>0</c:v>
                </c:pt>
                <c:pt idx="5">
                  <c:v>6.4126086556053898E-4</c:v>
                </c:pt>
                <c:pt idx="6">
                  <c:v>1.3387343208497214E-3</c:v>
                </c:pt>
                <c:pt idx="7">
                  <c:v>2.5846035066269544E-3</c:v>
                </c:pt>
                <c:pt idx="8">
                  <c:v>4.7669670253970495E-3</c:v>
                </c:pt>
              </c:numCache>
            </c:numRef>
          </c:yVal>
          <c:smooth val="0"/>
        </c:ser>
        <c:ser>
          <c:idx val="66"/>
          <c:order val="64"/>
          <c:tx>
            <c:strRef>
              <c:f>Chart!$J$169</c:f>
              <c:strCache>
                <c:ptCount val="1"/>
                <c:pt idx="0">
                  <c:v>FETS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Chart!$K$169:$Y$169</c:f>
              <c:numCache>
                <c:formatCode>0</c:formatCode>
                <c:ptCount val="9"/>
                <c:pt idx="0">
                  <c:v>0</c:v>
                </c:pt>
                <c:pt idx="1">
                  <c:v>0</c:v>
                </c:pt>
                <c:pt idx="2">
                  <c:v>0.23333333333333428</c:v>
                </c:pt>
                <c:pt idx="3">
                  <c:v>6.2333333333333343</c:v>
                </c:pt>
                <c:pt idx="4">
                  <c:v>12.233333333333334</c:v>
                </c:pt>
                <c:pt idx="5">
                  <c:v>15.233333333333334</c:v>
                </c:pt>
                <c:pt idx="6">
                  <c:v>18.233333333333334</c:v>
                </c:pt>
                <c:pt idx="7">
                  <c:v>21.233333333333334</c:v>
                </c:pt>
                <c:pt idx="8">
                  <c:v>24.233333333333334</c:v>
                </c:pt>
              </c:numCache>
            </c:numRef>
          </c:xVal>
          <c:yVal>
            <c:numRef>
              <c:f>Chart!$Z$169:$AH$169</c:f>
              <c:numCache>
                <c:formatCode>General</c:formatCode>
                <c:ptCount val="9"/>
                <c:pt idx="0">
                  <c:v>0</c:v>
                </c:pt>
                <c:pt idx="1">
                  <c:v>0</c:v>
                </c:pt>
                <c:pt idx="2">
                  <c:v>0</c:v>
                </c:pt>
                <c:pt idx="3">
                  <c:v>0</c:v>
                </c:pt>
                <c:pt idx="4">
                  <c:v>0</c:v>
                </c:pt>
                <c:pt idx="5">
                  <c:v>1.9986798845126775E-5</c:v>
                </c:pt>
                <c:pt idx="6">
                  <c:v>4.8104416657395454E-5</c:v>
                </c:pt>
                <c:pt idx="7">
                  <c:v>4.5088310118767044E-5</c:v>
                </c:pt>
                <c:pt idx="8">
                  <c:v>2.6475890622698173E-5</c:v>
                </c:pt>
              </c:numCache>
            </c:numRef>
          </c:yVal>
          <c:smooth val="0"/>
        </c:ser>
        <c:ser>
          <c:idx val="67"/>
          <c:order val="65"/>
          <c:tx>
            <c:strRef>
              <c:f>Chart!$J$170</c:f>
              <c:strCache>
                <c:ptCount val="1"/>
                <c:pt idx="0">
                  <c:v>Finaccess Nepal</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Chart!$K$170:$Y$170</c:f>
              <c:numCache>
                <c:formatCode>0</c:formatCode>
                <c:ptCount val="9"/>
                <c:pt idx="0">
                  <c:v>0</c:v>
                </c:pt>
                <c:pt idx="1">
                  <c:v>0</c:v>
                </c:pt>
                <c:pt idx="2">
                  <c:v>5.2666666666666657</c:v>
                </c:pt>
                <c:pt idx="3">
                  <c:v>11.266666666666666</c:v>
                </c:pt>
                <c:pt idx="4">
                  <c:v>17.266666666666666</c:v>
                </c:pt>
                <c:pt idx="5">
                  <c:v>20.266666666666666</c:v>
                </c:pt>
                <c:pt idx="6">
                  <c:v>23.266666666666666</c:v>
                </c:pt>
                <c:pt idx="7">
                  <c:v>26.266666666666666</c:v>
                </c:pt>
                <c:pt idx="8">
                  <c:v>29.266666666666666</c:v>
                </c:pt>
              </c:numCache>
            </c:numRef>
          </c:xVal>
          <c:yVal>
            <c:numRef>
              <c:f>Chart!$Z$170:$AH$170</c:f>
              <c:numCache>
                <c:formatCode>General</c:formatCode>
                <c:ptCount val="9"/>
                <c:pt idx="0">
                  <c:v>0</c:v>
                </c:pt>
                <c:pt idx="1">
                  <c:v>0</c:v>
                </c:pt>
                <c:pt idx="2">
                  <c:v>0</c:v>
                </c:pt>
                <c:pt idx="3">
                  <c:v>0</c:v>
                </c:pt>
                <c:pt idx="4">
                  <c:v>0</c:v>
                </c:pt>
                <c:pt idx="5">
                  <c:v>1.3980244428457627E-4</c:v>
                </c:pt>
                <c:pt idx="6">
                  <c:v>2.4952239236937052E-4</c:v>
                </c:pt>
                <c:pt idx="7">
                  <c:v>3.6819162256447661E-4</c:v>
                </c:pt>
                <c:pt idx="8">
                  <c:v>1.549028817251507E-3</c:v>
                </c:pt>
              </c:numCache>
            </c:numRef>
          </c:yVal>
          <c:smooth val="0"/>
        </c:ser>
        <c:ser>
          <c:idx val="68"/>
          <c:order val="66"/>
          <c:tx>
            <c:strRef>
              <c:f>Chart!$J$175</c:f>
              <c:strCache>
                <c:ptCount val="1"/>
                <c:pt idx="0">
                  <c:v>FNB South Africa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Chart!$K$175:$Y$175</c:f>
              <c:numCache>
                <c:formatCode>0</c:formatCode>
                <c:ptCount val="9"/>
                <c:pt idx="0">
                  <c:v>0</c:v>
                </c:pt>
                <c:pt idx="1">
                  <c:v>14.5</c:v>
                </c:pt>
                <c:pt idx="2">
                  <c:v>20.5</c:v>
                </c:pt>
                <c:pt idx="3">
                  <c:v>26.5</c:v>
                </c:pt>
                <c:pt idx="4">
                  <c:v>32.5</c:v>
                </c:pt>
                <c:pt idx="5">
                  <c:v>35.5</c:v>
                </c:pt>
                <c:pt idx="6">
                  <c:v>38.5</c:v>
                </c:pt>
                <c:pt idx="7">
                  <c:v>41.5</c:v>
                </c:pt>
                <c:pt idx="8">
                  <c:v>44.5</c:v>
                </c:pt>
              </c:numCache>
            </c:numRef>
          </c:xVal>
          <c:yVal>
            <c:numRef>
              <c:f>Chart!$Z$175:$AH$175</c:f>
              <c:numCache>
                <c:formatCode>General</c:formatCode>
                <c:ptCount val="9"/>
                <c:pt idx="0">
                  <c:v>0</c:v>
                </c:pt>
                <c:pt idx="1">
                  <c:v>0</c:v>
                </c:pt>
                <c:pt idx="2">
                  <c:v>0</c:v>
                </c:pt>
                <c:pt idx="3">
                  <c:v>0</c:v>
                </c:pt>
                <c:pt idx="4">
                  <c:v>0</c:v>
                </c:pt>
                <c:pt idx="5">
                  <c:v>1.2060072651787858E-2</c:v>
                </c:pt>
                <c:pt idx="6">
                  <c:v>1.4008857185913317E-2</c:v>
                </c:pt>
                <c:pt idx="7">
                  <c:v>1.5987781270427517E-2</c:v>
                </c:pt>
                <c:pt idx="8">
                  <c:v>1.8914700369874537E-2</c:v>
                </c:pt>
              </c:numCache>
            </c:numRef>
          </c:yVal>
          <c:smooth val="0"/>
        </c:ser>
        <c:ser>
          <c:idx val="69"/>
          <c:order val="67"/>
          <c:tx>
            <c:strRef>
              <c:f>Chart!$J$178</c:f>
              <c:strCache>
                <c:ptCount val="1"/>
                <c:pt idx="0">
                  <c:v>FonePay Nepal</c:v>
                </c:pt>
              </c:strCache>
            </c:strRef>
          </c:tx>
          <c:spPr>
            <a:ln w="12700" cap="rnd" cmpd="sng" algn="ctr">
              <a:solidFill>
                <a:srgbClr val="FFC000"/>
              </a:solidFill>
              <a:prstDash val="solid"/>
              <a:round/>
              <a:headEnd type="none" w="med" len="med"/>
              <a:tailEnd type="none" w="med" len="med"/>
            </a:ln>
          </c:spPr>
          <c:marker>
            <c:symbol val="diamond"/>
            <c:size val="7"/>
            <c:spPr>
              <a:solidFill>
                <a:srgbClr val="FFC000"/>
              </a:solidFill>
              <a:ln w="12700" cap="rnd" cmpd="sng" algn="ctr">
                <a:solidFill>
                  <a:srgbClr val="FFC000"/>
                </a:solidFill>
                <a:prstDash val="solid"/>
                <a:round/>
                <a:headEnd type="none" w="med" len="med"/>
                <a:tailEnd type="none" w="med" len="med"/>
              </a:ln>
            </c:spPr>
          </c:marker>
          <c:dPt>
            <c:idx val="0"/>
            <c:marker>
              <c:spPr>
                <a:solidFill>
                  <a:srgbClr val="FFC000"/>
                </a:solidFill>
                <a:ln w="12700">
                  <a:solidFill>
                    <a:srgbClr val="FFC000"/>
                  </a:solidFill>
                  <a:prstDash val="solid"/>
                </a:ln>
              </c:spPr>
            </c:marker>
            <c:bubble3D val="0"/>
          </c:dPt>
          <c:dPt>
            <c:idx val="1"/>
            <c:marker>
              <c:spPr>
                <a:solidFill>
                  <a:srgbClr val="FFC000"/>
                </a:solidFill>
                <a:ln w="12700">
                  <a:solidFill>
                    <a:srgbClr val="FFC000"/>
                  </a:solidFill>
                  <a:prstDash val="solid"/>
                </a:ln>
              </c:spPr>
            </c:marker>
            <c:bubble3D val="0"/>
          </c:dPt>
          <c:dPt>
            <c:idx val="2"/>
            <c:marker>
              <c:spPr>
                <a:solidFill>
                  <a:srgbClr val="FFC000"/>
                </a:solidFill>
                <a:ln w="12700">
                  <a:solidFill>
                    <a:srgbClr val="FFC000"/>
                  </a:solidFill>
                  <a:prstDash val="solid"/>
                </a:ln>
              </c:spPr>
            </c:marker>
            <c:bubble3D val="0"/>
          </c:dPt>
          <c:dPt>
            <c:idx val="3"/>
            <c:marker>
              <c:spPr>
                <a:solidFill>
                  <a:srgbClr val="FFC000"/>
                </a:solidFill>
                <a:ln w="12700">
                  <a:solidFill>
                    <a:srgbClr val="FFC000"/>
                  </a:solidFill>
                  <a:prstDash val="solid"/>
                </a:ln>
              </c:spPr>
            </c:marker>
            <c:bubble3D val="0"/>
          </c:dPt>
          <c:dPt>
            <c:idx val="4"/>
            <c:marker>
              <c:spPr>
                <a:solidFill>
                  <a:srgbClr val="FFC000"/>
                </a:solidFill>
                <a:ln w="12700">
                  <a:solidFill>
                    <a:srgbClr val="FFC000"/>
                  </a:solidFill>
                  <a:prstDash val="solid"/>
                </a:ln>
              </c:spPr>
            </c:marker>
            <c:bubble3D val="0"/>
          </c:dPt>
          <c:dPt>
            <c:idx val="5"/>
            <c:marker>
              <c:spPr>
                <a:solidFill>
                  <a:srgbClr val="FFC000"/>
                </a:solidFill>
                <a:ln w="12700">
                  <a:solidFill>
                    <a:srgbClr val="FFC000"/>
                  </a:solidFill>
                  <a:prstDash val="solid"/>
                </a:ln>
              </c:spPr>
            </c:marker>
            <c:bubble3D val="0"/>
          </c:dPt>
          <c:dPt>
            <c:idx val="6"/>
            <c:marker>
              <c:spPr>
                <a:solidFill>
                  <a:srgbClr val="FFC000"/>
                </a:solidFill>
                <a:ln w="12700">
                  <a:solidFill>
                    <a:srgbClr val="FFC000"/>
                  </a:solidFill>
                  <a:prstDash val="solid"/>
                </a:ln>
              </c:spPr>
            </c:marker>
            <c:bubble3D val="0"/>
          </c:dPt>
          <c:dPt>
            <c:idx val="7"/>
            <c:marker>
              <c:spPr>
                <a:solidFill>
                  <a:srgbClr val="FFC000"/>
                </a:solidFill>
                <a:ln w="12700">
                  <a:solidFill>
                    <a:srgbClr val="FFC000"/>
                  </a:solidFill>
                  <a:prstDash val="solid"/>
                </a:ln>
              </c:spPr>
            </c:marker>
            <c:bubble3D val="0"/>
          </c:dPt>
          <c:dPt>
            <c:idx val="8"/>
            <c:marker>
              <c:spPr>
                <a:solidFill>
                  <a:srgbClr val="FFC000"/>
                </a:solidFill>
                <a:ln w="12700">
                  <a:solidFill>
                    <a:srgbClr val="FFC000"/>
                  </a:solidFill>
                  <a:prstDash val="solid"/>
                </a:ln>
              </c:spPr>
            </c:marker>
            <c:bubble3D val="0"/>
          </c:dPt>
          <c:xVal>
            <c:numRef>
              <c:f>Chart!$K$178:$Y$178</c:f>
              <c:numCache>
                <c:formatCode>0</c:formatCode>
                <c:ptCount val="9"/>
                <c:pt idx="0">
                  <c:v>0</c:v>
                </c:pt>
                <c:pt idx="1">
                  <c:v>12.466666666666669</c:v>
                </c:pt>
                <c:pt idx="2">
                  <c:v>18.466666666666669</c:v>
                </c:pt>
                <c:pt idx="3">
                  <c:v>24.466666666666669</c:v>
                </c:pt>
                <c:pt idx="4">
                  <c:v>30.466666666666669</c:v>
                </c:pt>
                <c:pt idx="5">
                  <c:v>33.466666666666669</c:v>
                </c:pt>
                <c:pt idx="6">
                  <c:v>36.466666666666669</c:v>
                </c:pt>
                <c:pt idx="7">
                  <c:v>39.466666666666669</c:v>
                </c:pt>
                <c:pt idx="8">
                  <c:v>42.466666666666669</c:v>
                </c:pt>
              </c:numCache>
            </c:numRef>
          </c:xVal>
          <c:yVal>
            <c:numRef>
              <c:f>Chart!$Z$178:$AH$178</c:f>
              <c:numCache>
                <c:formatCode>General</c:formatCode>
                <c:ptCount val="9"/>
                <c:pt idx="0">
                  <c:v>0</c:v>
                </c:pt>
                <c:pt idx="1">
                  <c:v>0</c:v>
                </c:pt>
                <c:pt idx="2">
                  <c:v>0</c:v>
                </c:pt>
                <c:pt idx="3">
                  <c:v>0</c:v>
                </c:pt>
                <c:pt idx="4">
                  <c:v>0</c:v>
                </c:pt>
                <c:pt idx="5">
                  <c:v>8.4961670454564465E-3</c:v>
                </c:pt>
                <c:pt idx="6">
                  <c:v>2.9372975709302217E-2</c:v>
                </c:pt>
                <c:pt idx="7">
                  <c:v>6.0792116487405637E-2</c:v>
                </c:pt>
                <c:pt idx="8">
                  <c:v>0.13311248159344666</c:v>
                </c:pt>
              </c:numCache>
            </c:numRef>
          </c:yVal>
          <c:smooth val="0"/>
        </c:ser>
        <c:ser>
          <c:idx val="71"/>
          <c:order val="68"/>
          <c:tx>
            <c:strRef>
              <c:f>Chart!$J$180</c:f>
              <c:strCache>
                <c:ptCount val="1"/>
                <c:pt idx="0">
                  <c:v>Habib Bank Limited Pakistan</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Chart!$K$180:$Y$180</c:f>
              <c:numCache>
                <c:formatCode>0</c:formatCode>
                <c:ptCount val="9"/>
                <c:pt idx="0">
                  <c:v>0</c:v>
                </c:pt>
                <c:pt idx="1">
                  <c:v>0</c:v>
                </c:pt>
                <c:pt idx="2">
                  <c:v>0</c:v>
                </c:pt>
                <c:pt idx="3">
                  <c:v>0</c:v>
                </c:pt>
                <c:pt idx="4">
                  <c:v>0</c:v>
                </c:pt>
                <c:pt idx="5">
                  <c:v>0</c:v>
                </c:pt>
                <c:pt idx="6">
                  <c:v>0</c:v>
                </c:pt>
                <c:pt idx="7">
                  <c:v>0</c:v>
                </c:pt>
                <c:pt idx="8">
                  <c:v>3</c:v>
                </c:pt>
              </c:numCache>
            </c:numRef>
          </c:xVal>
          <c:yVal>
            <c:numRef>
              <c:f>Chart!$Z$180:$AH$180</c:f>
              <c:numCache>
                <c:formatCode>General</c:formatCode>
                <c:ptCount val="9"/>
                <c:pt idx="0">
                  <c:v>0</c:v>
                </c:pt>
                <c:pt idx="1">
                  <c:v>0</c:v>
                </c:pt>
                <c:pt idx="2">
                  <c:v>0</c:v>
                </c:pt>
                <c:pt idx="3">
                  <c:v>0</c:v>
                </c:pt>
                <c:pt idx="4">
                  <c:v>0</c:v>
                </c:pt>
                <c:pt idx="5">
                  <c:v>0</c:v>
                </c:pt>
                <c:pt idx="6">
                  <c:v>0</c:v>
                </c:pt>
                <c:pt idx="7">
                  <c:v>0</c:v>
                </c:pt>
                <c:pt idx="8">
                  <c:v>1.1823036598785288E-3</c:v>
                </c:pt>
              </c:numCache>
            </c:numRef>
          </c:yVal>
          <c:smooth val="0"/>
        </c:ser>
        <c:ser>
          <c:idx val="72"/>
          <c:order val="69"/>
          <c:tx>
            <c:strRef>
              <c:f>Chart!$J$182</c:f>
              <c:strCache>
                <c:ptCount val="1"/>
                <c:pt idx="0">
                  <c:v>Housing Finance Bank Uganda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Chart!$K$182:$Y$182</c:f>
              <c:numCache>
                <c:formatCode>0</c:formatCode>
                <c:ptCount val="9"/>
                <c:pt idx="0">
                  <c:v>0</c:v>
                </c:pt>
                <c:pt idx="1">
                  <c:v>0</c:v>
                </c:pt>
                <c:pt idx="2">
                  <c:v>0</c:v>
                </c:pt>
                <c:pt idx="3">
                  <c:v>0</c:v>
                </c:pt>
                <c:pt idx="4">
                  <c:v>4.0666666666666664</c:v>
                </c:pt>
                <c:pt idx="5">
                  <c:v>7.0666666666666664</c:v>
                </c:pt>
                <c:pt idx="6">
                  <c:v>10.066666666666666</c:v>
                </c:pt>
                <c:pt idx="7">
                  <c:v>13.066666666666666</c:v>
                </c:pt>
                <c:pt idx="8">
                  <c:v>16.066666666666666</c:v>
                </c:pt>
              </c:numCache>
            </c:numRef>
          </c:xVal>
          <c:yVal>
            <c:numRef>
              <c:f>Chart!$Z$182:$AH$182</c:f>
              <c:numCache>
                <c:formatCode>General</c:formatCode>
                <c:ptCount val="9"/>
                <c:pt idx="0">
                  <c:v>0</c:v>
                </c:pt>
                <c:pt idx="1">
                  <c:v>0</c:v>
                </c:pt>
                <c:pt idx="2">
                  <c:v>0</c:v>
                </c:pt>
                <c:pt idx="3">
                  <c:v>0</c:v>
                </c:pt>
                <c:pt idx="4">
                  <c:v>0</c:v>
                </c:pt>
                <c:pt idx="5">
                  <c:v>1.8975180523922749E-5</c:v>
                </c:pt>
                <c:pt idx="6">
                  <c:v>9.1335320662609007E-5</c:v>
                </c:pt>
                <c:pt idx="7">
                  <c:v>1.8021709202370887E-4</c:v>
                </c:pt>
                <c:pt idx="8">
                  <c:v>3.108445432750151E-4</c:v>
                </c:pt>
              </c:numCache>
            </c:numRef>
          </c:yVal>
          <c:smooth val="0"/>
        </c:ser>
        <c:ser>
          <c:idx val="73"/>
          <c:order val="70"/>
          <c:tx>
            <c:strRef>
              <c:f>Chart!$J$183</c:f>
              <c:strCache>
                <c:ptCount val="1"/>
                <c:pt idx="0">
                  <c:v>mCoin Indonesia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Chart!$K$183:$Y$183</c:f>
              <c:numCache>
                <c:formatCode>0</c:formatCode>
                <c:ptCount val="9"/>
                <c:pt idx="0">
                  <c:v>0</c:v>
                </c:pt>
                <c:pt idx="1">
                  <c:v>0</c:v>
                </c:pt>
                <c:pt idx="2">
                  <c:v>0</c:v>
                </c:pt>
                <c:pt idx="3">
                  <c:v>0</c:v>
                </c:pt>
                <c:pt idx="4">
                  <c:v>0</c:v>
                </c:pt>
                <c:pt idx="5">
                  <c:v>0</c:v>
                </c:pt>
                <c:pt idx="6">
                  <c:v>3</c:v>
                </c:pt>
                <c:pt idx="7">
                  <c:v>6</c:v>
                </c:pt>
                <c:pt idx="8">
                  <c:v>9</c:v>
                </c:pt>
              </c:numCache>
            </c:numRef>
          </c:xVal>
          <c:yVal>
            <c:numRef>
              <c:f>Chart!$Z$183:$AH$183</c:f>
              <c:numCache>
                <c:formatCode>General</c:formatCode>
                <c:ptCount val="9"/>
                <c:pt idx="0">
                  <c:v>0</c:v>
                </c:pt>
                <c:pt idx="1">
                  <c:v>0</c:v>
                </c:pt>
                <c:pt idx="2">
                  <c:v>0</c:v>
                </c:pt>
                <c:pt idx="3">
                  <c:v>0</c:v>
                </c:pt>
                <c:pt idx="4">
                  <c:v>0</c:v>
                </c:pt>
                <c:pt idx="5">
                  <c:v>1.4517302086462659E-6</c:v>
                </c:pt>
                <c:pt idx="6">
                  <c:v>1.557328604107306E-4</c:v>
                </c:pt>
                <c:pt idx="7">
                  <c:v>1.4769853004524608E-3</c:v>
                </c:pt>
                <c:pt idx="8">
                  <c:v>2.1763049659385119E-3</c:v>
                </c:pt>
              </c:numCache>
            </c:numRef>
          </c:yVal>
          <c:smooth val="0"/>
        </c:ser>
        <c:ser>
          <c:idx val="74"/>
          <c:order val="71"/>
          <c:tx>
            <c:strRef>
              <c:f>Chart!$J$186</c:f>
              <c:strCache>
                <c:ptCount val="1"/>
                <c:pt idx="0">
                  <c:v>mKudi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Chart!$K$186:$Y$186</c:f>
              <c:numCache>
                <c:formatCode>0</c:formatCode>
                <c:ptCount val="9"/>
                <c:pt idx="0">
                  <c:v>0</c:v>
                </c:pt>
                <c:pt idx="1">
                  <c:v>0</c:v>
                </c:pt>
                <c:pt idx="2">
                  <c:v>0</c:v>
                </c:pt>
                <c:pt idx="3">
                  <c:v>0</c:v>
                </c:pt>
                <c:pt idx="4">
                  <c:v>0</c:v>
                </c:pt>
                <c:pt idx="5">
                  <c:v>0</c:v>
                </c:pt>
                <c:pt idx="6">
                  <c:v>3</c:v>
                </c:pt>
                <c:pt idx="7">
                  <c:v>6</c:v>
                </c:pt>
                <c:pt idx="8">
                  <c:v>9</c:v>
                </c:pt>
              </c:numCache>
            </c:numRef>
          </c:xVal>
          <c:yVal>
            <c:numRef>
              <c:f>Chart!$Z$186:$AH$186</c:f>
              <c:numCache>
                <c:formatCode>General</c:formatCode>
                <c:ptCount val="9"/>
                <c:pt idx="0">
                  <c:v>0</c:v>
                </c:pt>
                <c:pt idx="1">
                  <c:v>0</c:v>
                </c:pt>
                <c:pt idx="2">
                  <c:v>0</c:v>
                </c:pt>
                <c:pt idx="3">
                  <c:v>0</c:v>
                </c:pt>
                <c:pt idx="4">
                  <c:v>0</c:v>
                </c:pt>
                <c:pt idx="5">
                  <c:v>0</c:v>
                </c:pt>
                <c:pt idx="6">
                  <c:v>0</c:v>
                </c:pt>
                <c:pt idx="7">
                  <c:v>0</c:v>
                </c:pt>
                <c:pt idx="8">
                  <c:v>3.5870561488816882E-7</c:v>
                </c:pt>
              </c:numCache>
            </c:numRef>
          </c:yVal>
          <c:smooth val="0"/>
        </c:ser>
        <c:ser>
          <c:idx val="75"/>
          <c:order val="72"/>
          <c:tx>
            <c:strRef>
              <c:f>Chart!$J$190</c:f>
              <c:strCache>
                <c:ptCount val="1"/>
                <c:pt idx="0">
                  <c:v>Moov (Etisalat) Cote d'Ivoire</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Chart!$K$190:$Y$190</c:f>
              <c:numCache>
                <c:formatCode>0</c:formatCode>
                <c:ptCount val="9"/>
                <c:pt idx="0">
                  <c:v>0</c:v>
                </c:pt>
                <c:pt idx="1">
                  <c:v>0</c:v>
                </c:pt>
                <c:pt idx="2">
                  <c:v>0</c:v>
                </c:pt>
                <c:pt idx="3">
                  <c:v>0</c:v>
                </c:pt>
                <c:pt idx="4">
                  <c:v>0</c:v>
                </c:pt>
                <c:pt idx="5">
                  <c:v>0</c:v>
                </c:pt>
                <c:pt idx="6">
                  <c:v>0</c:v>
                </c:pt>
                <c:pt idx="7">
                  <c:v>3</c:v>
                </c:pt>
                <c:pt idx="8">
                  <c:v>6</c:v>
                </c:pt>
              </c:numCache>
            </c:numRef>
          </c:xVal>
          <c:yVal>
            <c:numRef>
              <c:f>Chart!$Z$190:$AH$190</c:f>
              <c:numCache>
                <c:formatCode>General</c:formatCode>
                <c:ptCount val="9"/>
                <c:pt idx="0">
                  <c:v>0</c:v>
                </c:pt>
                <c:pt idx="1">
                  <c:v>0</c:v>
                </c:pt>
                <c:pt idx="2">
                  <c:v>0</c:v>
                </c:pt>
                <c:pt idx="3">
                  <c:v>0</c:v>
                </c:pt>
                <c:pt idx="4">
                  <c:v>0</c:v>
                </c:pt>
                <c:pt idx="5">
                  <c:v>0</c:v>
                </c:pt>
                <c:pt idx="6">
                  <c:v>0</c:v>
                </c:pt>
                <c:pt idx="7">
                  <c:v>9.248403288246161E-4</c:v>
                </c:pt>
                <c:pt idx="8">
                  <c:v>8.5684834878570855E-4</c:v>
                </c:pt>
              </c:numCache>
            </c:numRef>
          </c:yVal>
          <c:smooth val="0"/>
        </c:ser>
        <c:ser>
          <c:idx val="76"/>
          <c:order val="73"/>
          <c:tx>
            <c:strRef>
              <c:f>Chart!$J$194</c:f>
              <c:strCache>
                <c:ptCount val="1"/>
                <c:pt idx="0">
                  <c:v>My Mobile Payments Ltd (MMPL) India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Chart!$K$194:$Y$194</c:f>
              <c:numCache>
                <c:formatCode>General</c:formatCode>
                <c:ptCount val="9"/>
                <c:pt idx="0">
                  <c:v>0</c:v>
                </c:pt>
                <c:pt idx="5" formatCode="0">
                  <c:v>23.866666666666667</c:v>
                </c:pt>
                <c:pt idx="6" formatCode="0">
                  <c:v>26.866666666666667</c:v>
                </c:pt>
                <c:pt idx="7" formatCode="0">
                  <c:v>29.866666666666667</c:v>
                </c:pt>
                <c:pt idx="8" formatCode="0">
                  <c:v>32.866666666666667</c:v>
                </c:pt>
              </c:numCache>
            </c:numRef>
          </c:xVal>
          <c:yVal>
            <c:numRef>
              <c:f>Chart!$Z$194:$AH$194</c:f>
              <c:numCache>
                <c:formatCode>General</c:formatCode>
                <c:ptCount val="9"/>
                <c:pt idx="0">
                  <c:v>0</c:v>
                </c:pt>
                <c:pt idx="1">
                  <c:v>0</c:v>
                </c:pt>
                <c:pt idx="2">
                  <c:v>0</c:v>
                </c:pt>
                <c:pt idx="3">
                  <c:v>0</c:v>
                </c:pt>
                <c:pt idx="4">
                  <c:v>0</c:v>
                </c:pt>
                <c:pt idx="5">
                  <c:v>1.113393155013285E-4</c:v>
                </c:pt>
                <c:pt idx="6">
                  <c:v>1.430646638862378E-4</c:v>
                </c:pt>
                <c:pt idx="7">
                  <c:v>1.7443140198509651E-4</c:v>
                </c:pt>
                <c:pt idx="8">
                  <c:v>1.6625245300106513E-4</c:v>
                </c:pt>
              </c:numCache>
            </c:numRef>
          </c:yVal>
          <c:smooth val="0"/>
        </c:ser>
        <c:ser>
          <c:idx val="77"/>
          <c:order val="74"/>
          <c:tx>
            <c:strRef>
              <c:f>Chart!$J$201</c:f>
              <c:strCache>
                <c:ptCount val="1"/>
                <c:pt idx="0">
                  <c:v>Oxigen India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Chart!$K$201:$Y$201</c:f>
              <c:numCache>
                <c:formatCode>0</c:formatCode>
                <c:ptCount val="9"/>
                <c:pt idx="0">
                  <c:v>0</c:v>
                </c:pt>
                <c:pt idx="1">
                  <c:v>0</c:v>
                </c:pt>
                <c:pt idx="2">
                  <c:v>0</c:v>
                </c:pt>
                <c:pt idx="3">
                  <c:v>0</c:v>
                </c:pt>
                <c:pt idx="4">
                  <c:v>0</c:v>
                </c:pt>
                <c:pt idx="5">
                  <c:v>0</c:v>
                </c:pt>
                <c:pt idx="6">
                  <c:v>0</c:v>
                </c:pt>
                <c:pt idx="7">
                  <c:v>0</c:v>
                </c:pt>
                <c:pt idx="8">
                  <c:v>3</c:v>
                </c:pt>
              </c:numCache>
            </c:numRef>
          </c:xVal>
          <c:yVal>
            <c:numRef>
              <c:f>Chart!$Z$201:$AH$201</c:f>
              <c:numCache>
                <c:formatCode>General</c:formatCode>
                <c:ptCount val="9"/>
                <c:pt idx="0">
                  <c:v>0</c:v>
                </c:pt>
                <c:pt idx="1">
                  <c:v>0</c:v>
                </c:pt>
                <c:pt idx="2">
                  <c:v>0</c:v>
                </c:pt>
                <c:pt idx="3">
                  <c:v>0</c:v>
                </c:pt>
                <c:pt idx="4">
                  <c:v>0</c:v>
                </c:pt>
                <c:pt idx="5">
                  <c:v>0</c:v>
                </c:pt>
                <c:pt idx="6">
                  <c:v>0</c:v>
                </c:pt>
                <c:pt idx="7">
                  <c:v>0</c:v>
                </c:pt>
                <c:pt idx="8">
                  <c:v>2.2790949671097248E-5</c:v>
                </c:pt>
              </c:numCache>
            </c:numRef>
          </c:yVal>
          <c:smooth val="0"/>
        </c:ser>
        <c:ser>
          <c:idx val="78"/>
          <c:order val="75"/>
          <c:tx>
            <c:strRef>
              <c:f>Chart!$J$214</c:f>
              <c:strCache>
                <c:ptCount val="1"/>
                <c:pt idx="0">
                  <c:v>TNM Malawi</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Chart!$K$214:$Y$214</c:f>
              <c:numCache>
                <c:formatCode>General</c:formatCode>
                <c:ptCount val="9"/>
                <c:pt idx="0">
                  <c:v>0</c:v>
                </c:pt>
                <c:pt idx="5" formatCode="0">
                  <c:v>0</c:v>
                </c:pt>
                <c:pt idx="6" formatCode="0">
                  <c:v>0</c:v>
                </c:pt>
                <c:pt idx="7" formatCode="0">
                  <c:v>0</c:v>
                </c:pt>
                <c:pt idx="8" formatCode="0">
                  <c:v>2</c:v>
                </c:pt>
              </c:numCache>
            </c:numRef>
          </c:xVal>
          <c:yVal>
            <c:numRef>
              <c:f>Chart!$Z$214:$AH$214</c:f>
              <c:numCache>
                <c:formatCode>General</c:formatCode>
                <c:ptCount val="9"/>
                <c:pt idx="0">
                  <c:v>0</c:v>
                </c:pt>
                <c:pt idx="1">
                  <c:v>0</c:v>
                </c:pt>
                <c:pt idx="2">
                  <c:v>0</c:v>
                </c:pt>
                <c:pt idx="3">
                  <c:v>0</c:v>
                </c:pt>
                <c:pt idx="4">
                  <c:v>0</c:v>
                </c:pt>
                <c:pt idx="5">
                  <c:v>0</c:v>
                </c:pt>
                <c:pt idx="6">
                  <c:v>0</c:v>
                </c:pt>
                <c:pt idx="7">
                  <c:v>0</c:v>
                </c:pt>
                <c:pt idx="8">
                  <c:v>1.2608370882401933E-3</c:v>
                </c:pt>
              </c:numCache>
            </c:numRef>
          </c:yVal>
          <c:smooth val="0"/>
        </c:ser>
        <c:ser>
          <c:idx val="79"/>
          <c:order val="76"/>
          <c:tx>
            <c:strRef>
              <c:f>Chart!$J$215</c:f>
              <c:strCache>
                <c:ptCount val="1"/>
                <c:pt idx="0">
                  <c:v>VivaCell (MTS) Armenia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Chart!$K$215:$Y$215</c:f>
              <c:numCache>
                <c:formatCode>General</c:formatCode>
                <c:ptCount val="9"/>
                <c:pt idx="0">
                  <c:v>0</c:v>
                </c:pt>
                <c:pt idx="5" formatCode="0">
                  <c:v>8.1</c:v>
                </c:pt>
                <c:pt idx="6" formatCode="0">
                  <c:v>11.1</c:v>
                </c:pt>
                <c:pt idx="7" formatCode="0">
                  <c:v>14.1</c:v>
                </c:pt>
                <c:pt idx="8" formatCode="0">
                  <c:v>17.100000000000001</c:v>
                </c:pt>
              </c:numCache>
            </c:numRef>
          </c:xVal>
          <c:yVal>
            <c:numRef>
              <c:f>Chart!$Z$215:$AH$215</c:f>
              <c:numCache>
                <c:formatCode>General</c:formatCode>
                <c:ptCount val="9"/>
                <c:pt idx="0">
                  <c:v>0</c:v>
                </c:pt>
                <c:pt idx="1">
                  <c:v>0</c:v>
                </c:pt>
                <c:pt idx="2">
                  <c:v>0</c:v>
                </c:pt>
                <c:pt idx="3">
                  <c:v>0</c:v>
                </c:pt>
                <c:pt idx="4">
                  <c:v>0</c:v>
                </c:pt>
                <c:pt idx="5">
                  <c:v>3.7891393094020169E-2</c:v>
                </c:pt>
                <c:pt idx="6">
                  <c:v>4.4092196487027183E-2</c:v>
                </c:pt>
                <c:pt idx="7">
                  <c:v>4.4876148193356211E-2</c:v>
                </c:pt>
                <c:pt idx="8">
                  <c:v>4.5644739568821827E-2</c:v>
                </c:pt>
              </c:numCache>
            </c:numRef>
          </c:yVal>
          <c:smooth val="0"/>
        </c:ser>
        <c:ser>
          <c:idx val="80"/>
          <c:order val="77"/>
          <c:tx>
            <c:strRef>
              <c:f>Chart!$J$216</c:f>
              <c:strCache>
                <c:ptCount val="1"/>
                <c:pt idx="0">
                  <c:v>Vodacom Congo, Democratic Republic of</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Chart!$K$216:$Y$216</c:f>
              <c:numCache>
                <c:formatCode>General</c:formatCode>
                <c:ptCount val="9"/>
                <c:pt idx="0">
                  <c:v>0</c:v>
                </c:pt>
                <c:pt idx="5" formatCode="0">
                  <c:v>0</c:v>
                </c:pt>
                <c:pt idx="6" formatCode="0">
                  <c:v>3</c:v>
                </c:pt>
                <c:pt idx="7" formatCode="0">
                  <c:v>4</c:v>
                </c:pt>
                <c:pt idx="8" formatCode="0">
                  <c:v>7</c:v>
                </c:pt>
              </c:numCache>
            </c:numRef>
          </c:xVal>
          <c:yVal>
            <c:numRef>
              <c:f>Chart!$Z$216:$AH$216</c:f>
              <c:numCache>
                <c:formatCode>General</c:formatCode>
                <c:ptCount val="9"/>
                <c:pt idx="0">
                  <c:v>0</c:v>
                </c:pt>
                <c:pt idx="1">
                  <c:v>0</c:v>
                </c:pt>
                <c:pt idx="2">
                  <c:v>0</c:v>
                </c:pt>
                <c:pt idx="3">
                  <c:v>0</c:v>
                </c:pt>
                <c:pt idx="4">
                  <c:v>0</c:v>
                </c:pt>
                <c:pt idx="5">
                  <c:v>0</c:v>
                </c:pt>
                <c:pt idx="6">
                  <c:v>7.6065481230595531E-5</c:v>
                </c:pt>
                <c:pt idx="7">
                  <c:v>5.9758629639242145E-4</c:v>
                </c:pt>
                <c:pt idx="8">
                  <c:v>3.0182064214540538E-3</c:v>
                </c:pt>
              </c:numCache>
            </c:numRef>
          </c:yVal>
          <c:smooth val="0"/>
        </c:ser>
        <c:ser>
          <c:idx val="81"/>
          <c:order val="78"/>
          <c:tx>
            <c:strRef>
              <c:f>Chart!$J$218</c:f>
              <c:strCache>
                <c:ptCount val="1"/>
                <c:pt idx="0">
                  <c:v>Vodafone (Vodafone Essar) India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Chart!$K$218:$Y$218</c:f>
              <c:numCache>
                <c:formatCode>0</c:formatCode>
                <c:ptCount val="9"/>
                <c:pt idx="0">
                  <c:v>0</c:v>
                </c:pt>
                <c:pt idx="1">
                  <c:v>0</c:v>
                </c:pt>
                <c:pt idx="2">
                  <c:v>0</c:v>
                </c:pt>
                <c:pt idx="3">
                  <c:v>0</c:v>
                </c:pt>
                <c:pt idx="4">
                  <c:v>0</c:v>
                </c:pt>
                <c:pt idx="5">
                  <c:v>0</c:v>
                </c:pt>
                <c:pt idx="6">
                  <c:v>3</c:v>
                </c:pt>
                <c:pt idx="7">
                  <c:v>6</c:v>
                </c:pt>
                <c:pt idx="8">
                  <c:v>9</c:v>
                </c:pt>
              </c:numCache>
            </c:numRef>
          </c:xVal>
          <c:yVal>
            <c:numRef>
              <c:f>Chart!$Z$218:$AH$218</c:f>
              <c:numCache>
                <c:formatCode>General</c:formatCode>
                <c:ptCount val="9"/>
                <c:pt idx="0">
                  <c:v>0</c:v>
                </c:pt>
                <c:pt idx="1">
                  <c:v>0</c:v>
                </c:pt>
                <c:pt idx="2">
                  <c:v>0</c:v>
                </c:pt>
                <c:pt idx="3">
                  <c:v>0</c:v>
                </c:pt>
                <c:pt idx="4">
                  <c:v>0</c:v>
                </c:pt>
                <c:pt idx="5">
                  <c:v>0</c:v>
                </c:pt>
                <c:pt idx="6">
                  <c:v>6.0348683846060945E-7</c:v>
                </c:pt>
                <c:pt idx="7">
                  <c:v>1.4965180946693933E-5</c:v>
                </c:pt>
                <c:pt idx="8">
                  <c:v>1.0708627872201446E-4</c:v>
                </c:pt>
              </c:numCache>
            </c:numRef>
          </c:yVal>
          <c:smooth val="0"/>
        </c:ser>
        <c:ser>
          <c:idx val="82"/>
          <c:order val="79"/>
          <c:tx>
            <c:strRef>
              <c:f>Chart!$J$223</c:f>
              <c:strCache>
                <c:ptCount val="1"/>
                <c:pt idx="0">
                  <c:v>Zuum Brazil</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Chart!$K$223:$Y$223</c:f>
              <c:numCache>
                <c:formatCode>0</c:formatCode>
                <c:ptCount val="9"/>
                <c:pt idx="0">
                  <c:v>0</c:v>
                </c:pt>
                <c:pt idx="1">
                  <c:v>0</c:v>
                </c:pt>
                <c:pt idx="2">
                  <c:v>0</c:v>
                </c:pt>
                <c:pt idx="3">
                  <c:v>0</c:v>
                </c:pt>
                <c:pt idx="4">
                  <c:v>0</c:v>
                </c:pt>
                <c:pt idx="5">
                  <c:v>0</c:v>
                </c:pt>
                <c:pt idx="6">
                  <c:v>0</c:v>
                </c:pt>
                <c:pt idx="7">
                  <c:v>0</c:v>
                </c:pt>
                <c:pt idx="8">
                  <c:v>3</c:v>
                </c:pt>
              </c:numCache>
            </c:numRef>
          </c:xVal>
          <c:yVal>
            <c:numRef>
              <c:f>Chart!$Z$223:$AH$223</c:f>
              <c:numCache>
                <c:formatCode>General</c:formatCode>
                <c:ptCount val="9"/>
                <c:pt idx="0">
                  <c:v>0</c:v>
                </c:pt>
                <c:pt idx="1">
                  <c:v>0</c:v>
                </c:pt>
                <c:pt idx="2">
                  <c:v>0</c:v>
                </c:pt>
                <c:pt idx="3">
                  <c:v>0</c:v>
                </c:pt>
                <c:pt idx="4">
                  <c:v>0</c:v>
                </c:pt>
                <c:pt idx="5">
                  <c:v>0</c:v>
                </c:pt>
                <c:pt idx="6">
                  <c:v>0</c:v>
                </c:pt>
                <c:pt idx="7">
                  <c:v>0</c:v>
                </c:pt>
                <c:pt idx="8">
                  <c:v>1.0175829898475668E-6</c:v>
                </c:pt>
              </c:numCache>
            </c:numRef>
          </c:yVal>
          <c:smooth val="0"/>
        </c:ser>
        <c:ser>
          <c:idx val="83"/>
          <c:order val="80"/>
          <c:tx>
            <c:strRef>
              <c:f>Chart!$J$224</c:f>
              <c:strCache>
                <c:ptCount val="1"/>
                <c:pt idx="0">
                  <c:v>Teasy Mobile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Chart!$K$224:$Y$224</c:f>
              <c:numCache>
                <c:formatCode>0</c:formatCode>
                <c:ptCount val="9"/>
                <c:pt idx="0">
                  <c:v>0</c:v>
                </c:pt>
                <c:pt idx="1">
                  <c:v>0</c:v>
                </c:pt>
                <c:pt idx="2">
                  <c:v>0</c:v>
                </c:pt>
                <c:pt idx="3">
                  <c:v>0</c:v>
                </c:pt>
                <c:pt idx="4">
                  <c:v>0</c:v>
                </c:pt>
                <c:pt idx="5">
                  <c:v>0</c:v>
                </c:pt>
                <c:pt idx="6">
                  <c:v>0</c:v>
                </c:pt>
                <c:pt idx="7">
                  <c:v>0</c:v>
                </c:pt>
                <c:pt idx="8">
                  <c:v>0</c:v>
                </c:pt>
              </c:numCache>
            </c:numRef>
          </c:xVal>
          <c:yVal>
            <c:numRef>
              <c:f>Chart!$Z$224:$AH$224</c:f>
              <c:numCache>
                <c:formatCode>General</c:formatCode>
                <c:ptCount val="9"/>
                <c:pt idx="0">
                  <c:v>0</c:v>
                </c:pt>
                <c:pt idx="1">
                  <c:v>0</c:v>
                </c:pt>
                <c:pt idx="2">
                  <c:v>0</c:v>
                </c:pt>
                <c:pt idx="3">
                  <c:v>0</c:v>
                </c:pt>
                <c:pt idx="4">
                  <c:v>0</c:v>
                </c:pt>
                <c:pt idx="5">
                  <c:v>1.4404812914033769E-5</c:v>
                </c:pt>
                <c:pt idx="6">
                  <c:v>4.9163462459683907E-5</c:v>
                </c:pt>
                <c:pt idx="7">
                  <c:v>4.3648013496352195E-6</c:v>
                </c:pt>
                <c:pt idx="8">
                  <c:v>6.1748609420034779E-6</c:v>
                </c:pt>
              </c:numCache>
            </c:numRef>
          </c:yVal>
          <c:smooth val="0"/>
        </c:ser>
        <c:ser>
          <c:idx val="84"/>
          <c:order val="81"/>
          <c:tx>
            <c:strRef>
              <c:f>Chart!$J$233</c:f>
              <c:strCache>
                <c:ptCount val="1"/>
                <c:pt idx="0">
                  <c:v>Fortis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Chart!$K$233:$Y$233</c:f>
              <c:numCache>
                <c:formatCode>General</c:formatCode>
                <c:ptCount val="9"/>
                <c:pt idx="0">
                  <c:v>0</c:v>
                </c:pt>
                <c:pt idx="5" formatCode="0">
                  <c:v>10.133333333333333</c:v>
                </c:pt>
                <c:pt idx="6" formatCode="0">
                  <c:v>13.133333333333333</c:v>
                </c:pt>
                <c:pt idx="7" formatCode="0">
                  <c:v>16.133333333333333</c:v>
                </c:pt>
                <c:pt idx="8" formatCode="0">
                  <c:v>19.133333333333333</c:v>
                </c:pt>
              </c:numCache>
            </c:numRef>
          </c:xVal>
          <c:yVal>
            <c:numRef>
              <c:f>Chart!$Z$233:$AH$233</c:f>
              <c:numCache>
                <c:formatCode>General</c:formatCode>
                <c:ptCount val="9"/>
                <c:pt idx="0">
                  <c:v>0</c:v>
                </c:pt>
                <c:pt idx="1">
                  <c:v>0</c:v>
                </c:pt>
                <c:pt idx="2">
                  <c:v>0</c:v>
                </c:pt>
                <c:pt idx="3">
                  <c:v>0</c:v>
                </c:pt>
                <c:pt idx="4">
                  <c:v>0</c:v>
                </c:pt>
                <c:pt idx="5">
                  <c:v>1.1125275252611709E-6</c:v>
                </c:pt>
                <c:pt idx="6">
                  <c:v>4.7657061102980509E-6</c:v>
                </c:pt>
                <c:pt idx="7">
                  <c:v>7.5527749711997768E-6</c:v>
                </c:pt>
                <c:pt idx="8">
                  <c:v>1.1751879192526673E-5</c:v>
                </c:pt>
              </c:numCache>
            </c:numRef>
          </c:yVal>
          <c:smooth val="0"/>
        </c:ser>
        <c:ser>
          <c:idx val="85"/>
          <c:order val="82"/>
          <c:tx>
            <c:strRef>
              <c:f>Chart!$J$234</c:f>
              <c:strCache>
                <c:ptCount val="1"/>
                <c:pt idx="0">
                  <c:v>Parkway Projects Nigeria</c:v>
                </c:pt>
              </c:strCache>
            </c:strRef>
          </c:tx>
          <c:spPr>
            <a:ln w="12700" cap="rnd" cmpd="sng" algn="ctr">
              <a:solidFill>
                <a:srgbClr val="58595B"/>
              </a:solidFill>
              <a:prstDash val="solid"/>
              <a:round/>
              <a:headEnd type="none" w="med" len="med"/>
              <a:tailEnd type="none" w="med" len="med"/>
            </a:ln>
          </c:spPr>
          <c:marker>
            <c:symbol val="diamond"/>
            <c:size val="7"/>
            <c:spPr>
              <a:solidFill>
                <a:schemeClr val="accent1"/>
              </a:solidFill>
              <a:ln w="12700" cap="rnd" cmpd="sng" algn="ctr">
                <a:solidFill>
                  <a:srgbClr val="58595B"/>
                </a:solidFill>
                <a:prstDash val="solid"/>
                <a:round/>
                <a:headEnd type="none" w="med" len="med"/>
                <a:tailEnd type="none" w="med" len="med"/>
              </a:ln>
            </c:spPr>
          </c:marker>
          <c:dPt>
            <c:idx val="0"/>
            <c:marker>
              <c:spPr>
                <a:solidFill>
                  <a:srgbClr val="58595B"/>
                </a:solidFill>
                <a:ln w="12700">
                  <a:solidFill>
                    <a:srgbClr val="58595B"/>
                  </a:solidFill>
                  <a:prstDash val="solid"/>
                </a:ln>
              </c:spPr>
            </c:marker>
            <c:bubble3D val="0"/>
          </c:dPt>
          <c:dPt>
            <c:idx val="1"/>
            <c:marker>
              <c:spPr>
                <a:solidFill>
                  <a:srgbClr val="58595B"/>
                </a:solidFill>
                <a:ln w="12700">
                  <a:solidFill>
                    <a:srgbClr val="58595B"/>
                  </a:solidFill>
                  <a:prstDash val="solid"/>
                </a:ln>
              </c:spPr>
            </c:marker>
            <c:bubble3D val="0"/>
          </c:dPt>
          <c:dPt>
            <c:idx val="2"/>
            <c:marker>
              <c:spPr>
                <a:solidFill>
                  <a:srgbClr val="58595B"/>
                </a:solidFill>
                <a:ln w="12700">
                  <a:solidFill>
                    <a:srgbClr val="58595B"/>
                  </a:solidFill>
                  <a:prstDash val="solid"/>
                </a:ln>
              </c:spPr>
            </c:marker>
            <c:bubble3D val="0"/>
          </c:dPt>
          <c:dPt>
            <c:idx val="3"/>
            <c:marker>
              <c:spPr>
                <a:solidFill>
                  <a:srgbClr val="58595B"/>
                </a:solidFill>
                <a:ln w="12700">
                  <a:solidFill>
                    <a:srgbClr val="58595B"/>
                  </a:solidFill>
                  <a:prstDash val="solid"/>
                </a:ln>
              </c:spPr>
            </c:marker>
            <c:bubble3D val="0"/>
          </c:dPt>
          <c:dPt>
            <c:idx val="4"/>
            <c:marker>
              <c:spPr>
                <a:solidFill>
                  <a:srgbClr val="58595B"/>
                </a:solidFill>
                <a:ln w="12700">
                  <a:solidFill>
                    <a:srgbClr val="58595B"/>
                  </a:solidFill>
                  <a:prstDash val="solid"/>
                </a:ln>
              </c:spPr>
            </c:marker>
            <c:bubble3D val="0"/>
          </c:dPt>
          <c:dPt>
            <c:idx val="5"/>
            <c:marker>
              <c:spPr>
                <a:solidFill>
                  <a:srgbClr val="58595B"/>
                </a:solidFill>
                <a:ln w="12700">
                  <a:solidFill>
                    <a:srgbClr val="58595B"/>
                  </a:solidFill>
                  <a:prstDash val="solid"/>
                </a:ln>
              </c:spPr>
            </c:marker>
            <c:bubble3D val="0"/>
          </c:dPt>
          <c:dPt>
            <c:idx val="6"/>
            <c:marker>
              <c:spPr>
                <a:solidFill>
                  <a:srgbClr val="58595B"/>
                </a:solidFill>
                <a:ln w="12700">
                  <a:solidFill>
                    <a:srgbClr val="58595B"/>
                  </a:solidFill>
                  <a:prstDash val="solid"/>
                </a:ln>
              </c:spPr>
            </c:marker>
            <c:bubble3D val="0"/>
          </c:dPt>
          <c:dPt>
            <c:idx val="7"/>
            <c:marker>
              <c:spPr>
                <a:solidFill>
                  <a:srgbClr val="58595B"/>
                </a:solidFill>
                <a:ln w="12700">
                  <a:solidFill>
                    <a:srgbClr val="58595B"/>
                  </a:solidFill>
                  <a:prstDash val="solid"/>
                </a:ln>
              </c:spPr>
            </c:marker>
            <c:bubble3D val="0"/>
          </c:dPt>
          <c:dPt>
            <c:idx val="8"/>
            <c:marker>
              <c:spPr>
                <a:solidFill>
                  <a:srgbClr val="58595B"/>
                </a:solidFill>
                <a:ln w="12700">
                  <a:solidFill>
                    <a:srgbClr val="58595B"/>
                  </a:solidFill>
                  <a:prstDash val="solid"/>
                </a:ln>
              </c:spPr>
            </c:marker>
            <c:bubble3D val="0"/>
          </c:dPt>
          <c:xVal>
            <c:numRef>
              <c:f>Chart!$K$234:$Y$234</c:f>
              <c:numCache>
                <c:formatCode>General</c:formatCode>
                <c:ptCount val="9"/>
                <c:pt idx="0">
                  <c:v>0</c:v>
                </c:pt>
                <c:pt idx="5" formatCode="0">
                  <c:v>4.0666666666666664</c:v>
                </c:pt>
                <c:pt idx="6" formatCode="0">
                  <c:v>7.0666666666666664</c:v>
                </c:pt>
                <c:pt idx="7" formatCode="0">
                  <c:v>10.066666666666666</c:v>
                </c:pt>
                <c:pt idx="8" formatCode="0">
                  <c:v>13.066666666666666</c:v>
                </c:pt>
              </c:numCache>
            </c:numRef>
          </c:xVal>
          <c:yVal>
            <c:numRef>
              <c:f>Chart!$Z$234:$AH$234</c:f>
              <c:numCache>
                <c:formatCode>General</c:formatCode>
                <c:ptCount val="9"/>
                <c:pt idx="0">
                  <c:v>0</c:v>
                </c:pt>
                <c:pt idx="1">
                  <c:v>0</c:v>
                </c:pt>
                <c:pt idx="2">
                  <c:v>0</c:v>
                </c:pt>
                <c:pt idx="3">
                  <c:v>0</c:v>
                </c:pt>
                <c:pt idx="4">
                  <c:v>0</c:v>
                </c:pt>
                <c:pt idx="5">
                  <c:v>9.2484896882580811E-6</c:v>
                </c:pt>
                <c:pt idx="6">
                  <c:v>6.5916471487264214E-6</c:v>
                </c:pt>
                <c:pt idx="7">
                  <c:v>6.2442127959570246E-6</c:v>
                </c:pt>
                <c:pt idx="8">
                  <c:v>5.1499877566087091E-6</c:v>
                </c:pt>
              </c:numCache>
            </c:numRef>
          </c:yVal>
          <c:smooth val="0"/>
        </c:ser>
        <c:ser>
          <c:idx val="10"/>
          <c:order val="83"/>
          <c:tx>
            <c:strRef>
              <c:f>Chart!$J$31</c:f>
              <c:strCache>
                <c:ptCount val="1"/>
                <c:pt idx="0">
                  <c:v>Airtel Tanzania</c:v>
                </c:pt>
              </c:strCache>
            </c:strRef>
          </c:tx>
          <c:spPr>
            <a:ln w="12700" cap="rnd" cmpd="sng" algn="ctr">
              <a:solidFill>
                <a:schemeClr val="tx1">
                  <a:lumMod val="65000"/>
                  <a:lumOff val="35000"/>
                </a:schemeClr>
              </a:solidFill>
              <a:prstDash val="solid"/>
              <a:round/>
              <a:headEnd type="none" w="med" len="med"/>
              <a:tailEnd type="none" w="med" len="med"/>
            </a:ln>
          </c:spPr>
          <c:marker>
            <c:symbol val="diamond"/>
            <c:size val="7"/>
            <c:spPr>
              <a:solidFill>
                <a:schemeClr val="tx1">
                  <a:lumMod val="65000"/>
                  <a:lumOff val="35000"/>
                </a:schemeClr>
              </a:solidFill>
              <a:ln w="12700" cap="rnd" cmpd="sng" algn="ctr">
                <a:solidFill>
                  <a:schemeClr val="tx1">
                    <a:lumMod val="65000"/>
                    <a:lumOff val="35000"/>
                  </a:schemeClr>
                </a:solidFill>
                <a:prstDash val="solid"/>
                <a:round/>
                <a:headEnd type="none" w="med" len="med"/>
                <a:tailEnd type="none" w="med" len="med"/>
              </a:ln>
            </c:spPr>
          </c:marker>
          <c:dPt>
            <c:idx val="0"/>
            <c:marker>
              <c:spPr>
                <a:solidFill>
                  <a:schemeClr val="tx1">
                    <a:lumMod val="65000"/>
                    <a:lumOff val="35000"/>
                  </a:schemeClr>
                </a:solidFill>
                <a:ln w="12700">
                  <a:solidFill>
                    <a:schemeClr val="tx1">
                      <a:lumMod val="65000"/>
                      <a:lumOff val="35000"/>
                    </a:schemeClr>
                  </a:solidFill>
                  <a:prstDash val="solid"/>
                </a:ln>
              </c:spPr>
            </c:marker>
            <c:bubble3D val="0"/>
          </c:dPt>
          <c:dPt>
            <c:idx val="1"/>
            <c:marker>
              <c:spPr>
                <a:solidFill>
                  <a:schemeClr val="tx1">
                    <a:lumMod val="65000"/>
                    <a:lumOff val="35000"/>
                  </a:schemeClr>
                </a:solidFill>
                <a:ln w="12700">
                  <a:solidFill>
                    <a:schemeClr val="tx1">
                      <a:lumMod val="65000"/>
                      <a:lumOff val="35000"/>
                    </a:schemeClr>
                  </a:solidFill>
                  <a:prstDash val="solid"/>
                </a:ln>
              </c:spPr>
            </c:marker>
            <c:bubble3D val="0"/>
          </c:dPt>
          <c:dPt>
            <c:idx val="2"/>
            <c:marker>
              <c:spPr>
                <a:solidFill>
                  <a:schemeClr val="tx1">
                    <a:lumMod val="65000"/>
                    <a:lumOff val="35000"/>
                  </a:schemeClr>
                </a:solidFill>
                <a:ln w="12700">
                  <a:solidFill>
                    <a:schemeClr val="tx1">
                      <a:lumMod val="65000"/>
                      <a:lumOff val="35000"/>
                    </a:schemeClr>
                  </a:solidFill>
                  <a:prstDash val="solid"/>
                </a:ln>
              </c:spPr>
            </c:marker>
            <c:bubble3D val="0"/>
          </c:dPt>
          <c:dPt>
            <c:idx val="3"/>
            <c:marker>
              <c:spPr>
                <a:solidFill>
                  <a:schemeClr val="tx1">
                    <a:lumMod val="65000"/>
                    <a:lumOff val="35000"/>
                  </a:schemeClr>
                </a:solidFill>
                <a:ln w="12700">
                  <a:solidFill>
                    <a:schemeClr val="tx1">
                      <a:lumMod val="65000"/>
                      <a:lumOff val="35000"/>
                    </a:schemeClr>
                  </a:solidFill>
                  <a:prstDash val="solid"/>
                </a:ln>
              </c:spPr>
            </c:marker>
            <c:bubble3D val="0"/>
          </c:dPt>
          <c:dPt>
            <c:idx val="4"/>
            <c:marker>
              <c:spPr>
                <a:solidFill>
                  <a:schemeClr val="tx1">
                    <a:lumMod val="65000"/>
                    <a:lumOff val="35000"/>
                  </a:schemeClr>
                </a:solidFill>
                <a:ln w="12700">
                  <a:solidFill>
                    <a:schemeClr val="tx1">
                      <a:lumMod val="65000"/>
                      <a:lumOff val="35000"/>
                    </a:schemeClr>
                  </a:solidFill>
                  <a:prstDash val="solid"/>
                </a:ln>
              </c:spPr>
            </c:marker>
            <c:bubble3D val="0"/>
          </c:dPt>
          <c:dPt>
            <c:idx val="5"/>
            <c:marker>
              <c:spPr>
                <a:solidFill>
                  <a:schemeClr val="tx1">
                    <a:lumMod val="65000"/>
                    <a:lumOff val="35000"/>
                  </a:schemeClr>
                </a:solidFill>
                <a:ln w="12700">
                  <a:solidFill>
                    <a:schemeClr val="tx1">
                      <a:lumMod val="65000"/>
                      <a:lumOff val="35000"/>
                    </a:schemeClr>
                  </a:solidFill>
                  <a:prstDash val="solid"/>
                </a:ln>
              </c:spPr>
            </c:marker>
            <c:bubble3D val="0"/>
          </c:dPt>
          <c:dPt>
            <c:idx val="6"/>
            <c:marker>
              <c:spPr>
                <a:solidFill>
                  <a:schemeClr val="tx1">
                    <a:lumMod val="65000"/>
                    <a:lumOff val="35000"/>
                  </a:schemeClr>
                </a:solidFill>
                <a:ln w="12700">
                  <a:solidFill>
                    <a:schemeClr val="tx1">
                      <a:lumMod val="65000"/>
                      <a:lumOff val="35000"/>
                    </a:schemeClr>
                  </a:solidFill>
                  <a:prstDash val="solid"/>
                </a:ln>
              </c:spPr>
            </c:marker>
            <c:bubble3D val="0"/>
          </c:dPt>
          <c:dPt>
            <c:idx val="7"/>
            <c:marker>
              <c:spPr>
                <a:solidFill>
                  <a:schemeClr val="tx1">
                    <a:lumMod val="65000"/>
                    <a:lumOff val="35000"/>
                  </a:schemeClr>
                </a:solidFill>
                <a:ln w="12700">
                  <a:solidFill>
                    <a:schemeClr val="tx1">
                      <a:lumMod val="65000"/>
                      <a:lumOff val="35000"/>
                    </a:schemeClr>
                  </a:solidFill>
                  <a:prstDash val="solid"/>
                </a:ln>
              </c:spPr>
            </c:marker>
            <c:bubble3D val="0"/>
          </c:dPt>
          <c:dPt>
            <c:idx val="8"/>
            <c:marker>
              <c:spPr>
                <a:solidFill>
                  <a:schemeClr val="tx1">
                    <a:lumMod val="65000"/>
                    <a:lumOff val="35000"/>
                  </a:schemeClr>
                </a:solidFill>
                <a:ln w="12700">
                  <a:solidFill>
                    <a:schemeClr val="tx1">
                      <a:lumMod val="65000"/>
                      <a:lumOff val="35000"/>
                    </a:schemeClr>
                  </a:solidFill>
                  <a:prstDash val="solid"/>
                </a:ln>
              </c:spPr>
            </c:marker>
            <c:bubble3D val="0"/>
          </c:dPt>
          <c:xVal>
            <c:numRef>
              <c:f>Chart!$K$31:$Y$31</c:f>
              <c:numCache>
                <c:formatCode>General</c:formatCode>
                <c:ptCount val="9"/>
                <c:pt idx="0">
                  <c:v>0</c:v>
                </c:pt>
                <c:pt idx="1">
                  <c:v>0</c:v>
                </c:pt>
                <c:pt idx="2">
                  <c:v>0</c:v>
                </c:pt>
                <c:pt idx="3">
                  <c:v>1</c:v>
                </c:pt>
                <c:pt idx="4">
                  <c:v>7</c:v>
                </c:pt>
                <c:pt idx="5">
                  <c:v>10</c:v>
                </c:pt>
                <c:pt idx="6">
                  <c:v>13</c:v>
                </c:pt>
                <c:pt idx="7">
                  <c:v>16</c:v>
                </c:pt>
                <c:pt idx="8">
                  <c:v>19</c:v>
                </c:pt>
              </c:numCache>
            </c:numRef>
          </c:xVal>
          <c:yVal>
            <c:numRef>
              <c:f>Chart!$Z$31:$AH$31</c:f>
              <c:numCache>
                <c:formatCode>General</c:formatCode>
                <c:ptCount val="9"/>
                <c:pt idx="0">
                  <c:v>0</c:v>
                </c:pt>
                <c:pt idx="1">
                  <c:v>5.5989853001723443E-3</c:v>
                </c:pt>
                <c:pt idx="2">
                  <c:v>6.0679594594911113E-3</c:v>
                </c:pt>
                <c:pt idx="3">
                  <c:v>7.7723081903584195E-3</c:v>
                </c:pt>
                <c:pt idx="4">
                  <c:v>6.3277376826975243E-3</c:v>
                </c:pt>
                <c:pt idx="5">
                  <c:v>1.1617797192567718E-2</c:v>
                </c:pt>
                <c:pt idx="6">
                  <c:v>2.1316176994158154E-2</c:v>
                </c:pt>
                <c:pt idx="7">
                  <c:v>1.9151449519196589E-2</c:v>
                </c:pt>
                <c:pt idx="8">
                  <c:v>1.1210631381916886E-2</c:v>
                </c:pt>
              </c:numCache>
            </c:numRef>
          </c:yVal>
          <c:smooth val="0"/>
        </c:ser>
        <c:ser>
          <c:idx val="41"/>
          <c:order val="84"/>
          <c:tx>
            <c:strRef>
              <c:f>Chart!$J$96</c:f>
              <c:strCache>
                <c:ptCount val="1"/>
                <c:pt idx="0">
                  <c:v>MTN Uganda</c:v>
                </c:pt>
              </c:strCache>
            </c:strRef>
          </c:tx>
          <c:spPr>
            <a:ln w="12700" cap="rnd" cmpd="sng" algn="ctr">
              <a:solidFill>
                <a:srgbClr val="00B050"/>
              </a:solidFill>
              <a:prstDash val="solid"/>
              <a:round/>
              <a:headEnd type="none" w="med" len="med"/>
              <a:tailEnd type="none" w="med" len="med"/>
            </a:ln>
          </c:spPr>
          <c:marker>
            <c:symbol val="diamond"/>
            <c:size val="7"/>
            <c:spPr>
              <a:solidFill>
                <a:srgbClr val="00B050"/>
              </a:solidFill>
              <a:ln w="12700" cap="rnd" cmpd="sng" algn="ctr">
                <a:solidFill>
                  <a:srgbClr val="00B050"/>
                </a:solidFill>
                <a:prstDash val="solid"/>
                <a:round/>
                <a:headEnd type="none" w="med" len="med"/>
                <a:tailEnd type="none" w="med" len="med"/>
              </a:ln>
            </c:spPr>
          </c:marker>
          <c:dPt>
            <c:idx val="0"/>
            <c:marker>
              <c:spPr>
                <a:solidFill>
                  <a:srgbClr val="00B050"/>
                </a:solidFill>
                <a:ln w="12700">
                  <a:solidFill>
                    <a:srgbClr val="00B050"/>
                  </a:solidFill>
                  <a:prstDash val="solid"/>
                </a:ln>
              </c:spPr>
            </c:marker>
            <c:bubble3D val="0"/>
          </c:dPt>
          <c:dPt>
            <c:idx val="1"/>
            <c:marker>
              <c:spPr>
                <a:solidFill>
                  <a:srgbClr val="00B050"/>
                </a:solidFill>
                <a:ln w="12700">
                  <a:solidFill>
                    <a:srgbClr val="00B050"/>
                  </a:solidFill>
                  <a:prstDash val="solid"/>
                </a:ln>
              </c:spPr>
            </c:marker>
            <c:bubble3D val="0"/>
          </c:dPt>
          <c:dPt>
            <c:idx val="2"/>
            <c:marker>
              <c:spPr>
                <a:solidFill>
                  <a:srgbClr val="00B050"/>
                </a:solidFill>
                <a:ln w="12700">
                  <a:solidFill>
                    <a:srgbClr val="00B050"/>
                  </a:solidFill>
                  <a:prstDash val="solid"/>
                </a:ln>
              </c:spPr>
            </c:marker>
            <c:bubble3D val="0"/>
          </c:dPt>
          <c:dPt>
            <c:idx val="3"/>
            <c:marker>
              <c:spPr>
                <a:solidFill>
                  <a:srgbClr val="00B050"/>
                </a:solidFill>
                <a:ln w="12700">
                  <a:solidFill>
                    <a:srgbClr val="00B050"/>
                  </a:solidFill>
                  <a:prstDash val="solid"/>
                </a:ln>
              </c:spPr>
            </c:marker>
            <c:bubble3D val="0"/>
          </c:dPt>
          <c:dPt>
            <c:idx val="4"/>
            <c:marker>
              <c:spPr>
                <a:solidFill>
                  <a:srgbClr val="00B050"/>
                </a:solidFill>
                <a:ln w="12700">
                  <a:solidFill>
                    <a:srgbClr val="00B050"/>
                  </a:solidFill>
                  <a:prstDash val="solid"/>
                </a:ln>
              </c:spPr>
            </c:marker>
            <c:bubble3D val="0"/>
          </c:dPt>
          <c:dPt>
            <c:idx val="5"/>
            <c:marker>
              <c:spPr>
                <a:solidFill>
                  <a:srgbClr val="00B050"/>
                </a:solidFill>
                <a:ln w="12700">
                  <a:solidFill>
                    <a:srgbClr val="00B050"/>
                  </a:solidFill>
                  <a:prstDash val="solid"/>
                </a:ln>
              </c:spPr>
            </c:marker>
            <c:bubble3D val="0"/>
          </c:dPt>
          <c:dPt>
            <c:idx val="6"/>
            <c:marker>
              <c:spPr>
                <a:solidFill>
                  <a:srgbClr val="00B050"/>
                </a:solidFill>
                <a:ln w="12700">
                  <a:solidFill>
                    <a:srgbClr val="00B050"/>
                  </a:solidFill>
                  <a:prstDash val="solid"/>
                </a:ln>
              </c:spPr>
            </c:marker>
            <c:bubble3D val="0"/>
          </c:dPt>
          <c:dPt>
            <c:idx val="7"/>
            <c:marker>
              <c:spPr>
                <a:solidFill>
                  <a:srgbClr val="00B050"/>
                </a:solidFill>
                <a:ln w="12700">
                  <a:solidFill>
                    <a:srgbClr val="00B050"/>
                  </a:solidFill>
                  <a:prstDash val="solid"/>
                </a:ln>
              </c:spPr>
            </c:marker>
            <c:bubble3D val="0"/>
          </c:dPt>
          <c:dPt>
            <c:idx val="8"/>
            <c:marker>
              <c:spPr>
                <a:solidFill>
                  <a:srgbClr val="00B050"/>
                </a:solidFill>
                <a:ln w="12700">
                  <a:solidFill>
                    <a:srgbClr val="00B050"/>
                  </a:solidFill>
                  <a:prstDash val="solid"/>
                </a:ln>
              </c:spPr>
            </c:marker>
            <c:bubble3D val="0"/>
          </c:dPt>
          <c:xVal>
            <c:numRef>
              <c:f>Chart!$K$96:$Y$96</c:f>
              <c:numCache>
                <c:formatCode>General</c:formatCode>
                <c:ptCount val="9"/>
                <c:pt idx="0">
                  <c:v>0</c:v>
                </c:pt>
                <c:pt idx="1">
                  <c:v>21</c:v>
                </c:pt>
                <c:pt idx="2">
                  <c:v>27</c:v>
                </c:pt>
                <c:pt idx="3">
                  <c:v>33</c:v>
                </c:pt>
                <c:pt idx="4">
                  <c:v>39</c:v>
                </c:pt>
                <c:pt idx="5">
                  <c:v>42</c:v>
                </c:pt>
                <c:pt idx="6">
                  <c:v>45</c:v>
                </c:pt>
                <c:pt idx="7">
                  <c:v>48</c:v>
                </c:pt>
                <c:pt idx="8">
                  <c:v>51</c:v>
                </c:pt>
              </c:numCache>
            </c:numRef>
          </c:xVal>
          <c:yVal>
            <c:numRef>
              <c:f>Chart!$Z$96:$AH$96</c:f>
              <c:numCache>
                <c:formatCode>General</c:formatCode>
                <c:ptCount val="9"/>
                <c:pt idx="0">
                  <c:v>0</c:v>
                </c:pt>
                <c:pt idx="1">
                  <c:v>0.10518706483057404</c:v>
                </c:pt>
                <c:pt idx="2">
                  <c:v>0.20342010771992819</c:v>
                </c:pt>
                <c:pt idx="3">
                  <c:v>0.15849705072748721</c:v>
                </c:pt>
                <c:pt idx="4">
                  <c:v>0.29573893193137796</c:v>
                </c:pt>
                <c:pt idx="5">
                  <c:v>0.36010471059538612</c:v>
                </c:pt>
                <c:pt idx="6">
                  <c:v>0.4171016619059984</c:v>
                </c:pt>
                <c:pt idx="7">
                  <c:v>0.45713660377358489</c:v>
                </c:pt>
                <c:pt idx="8">
                  <c:v>0.4309549919417241</c:v>
                </c:pt>
              </c:numCache>
            </c:numRef>
          </c:yVal>
          <c:smooth val="0"/>
        </c:ser>
        <c:dLbls>
          <c:showLegendKey val="0"/>
          <c:showVal val="0"/>
          <c:showCatName val="0"/>
          <c:showSerName val="0"/>
          <c:showPercent val="0"/>
          <c:showBubbleSize val="0"/>
        </c:dLbls>
        <c:axId val="352463680"/>
        <c:axId val="409913520"/>
      </c:scatterChart>
      <c:valAx>
        <c:axId val="352463680"/>
        <c:scaling>
          <c:orientation val="minMax"/>
          <c:max val="80"/>
          <c:min val="0"/>
        </c:scaling>
        <c:delete val="0"/>
        <c:axPos val="b"/>
        <c:title>
          <c:tx>
            <c:rich>
              <a:bodyPr/>
              <a:lstStyle/>
              <a:p>
                <a:pPr>
                  <a:defRPr sz="2800" b="0">
                    <a:latin typeface="Arial Narrow" pitchFamily="34" charset="0"/>
                  </a:defRPr>
                </a:pPr>
                <a:r>
                  <a:rPr lang="en-US" sz="2400" b="0" dirty="0">
                    <a:latin typeface="Arial Narrow" pitchFamily="34" charset="0"/>
                  </a:rPr>
                  <a:t>Months since launch</a:t>
                </a:r>
              </a:p>
            </c:rich>
          </c:tx>
          <c:overlay val="0"/>
        </c:title>
        <c:numFmt formatCode="General" sourceLinked="1"/>
        <c:majorTickMark val="out"/>
        <c:minorTickMark val="none"/>
        <c:tickLblPos val="nextTo"/>
        <c:txPr>
          <a:bodyPr/>
          <a:lstStyle/>
          <a:p>
            <a:pPr>
              <a:defRPr sz="1800">
                <a:latin typeface="Arial Narrow" pitchFamily="34" charset="0"/>
              </a:defRPr>
            </a:pPr>
            <a:endParaRPr lang="en-US"/>
          </a:p>
        </c:txPr>
        <c:crossAx val="409913520"/>
        <c:crosses val="autoZero"/>
        <c:crossBetween val="midCat"/>
      </c:valAx>
      <c:valAx>
        <c:axId val="409913520"/>
        <c:scaling>
          <c:orientation val="minMax"/>
          <c:max val="0.5"/>
          <c:min val="0"/>
        </c:scaling>
        <c:delete val="0"/>
        <c:axPos val="l"/>
        <c:title>
          <c:tx>
            <c:rich>
              <a:bodyPr rot="-5400000" vert="horz"/>
              <a:lstStyle/>
              <a:p>
                <a:pPr>
                  <a:defRPr sz="2400" b="0">
                    <a:latin typeface="Arial Narrow" pitchFamily="34" charset="0"/>
                  </a:defRPr>
                </a:pPr>
                <a:r>
                  <a:rPr lang="en-US" sz="2400" b="0" dirty="0">
                    <a:latin typeface="Arial Narrow" pitchFamily="34" charset="0"/>
                  </a:rPr>
                  <a:t>Number of transactions relative to addressable market</a:t>
                </a:r>
              </a:p>
            </c:rich>
          </c:tx>
          <c:layout>
            <c:manualLayout>
              <c:xMode val="edge"/>
              <c:yMode val="edge"/>
              <c:x val="8.4434109197888726E-2"/>
              <c:y val="7.1490157480314967E-2"/>
            </c:manualLayout>
          </c:layout>
          <c:overlay val="0"/>
        </c:title>
        <c:numFmt formatCode="General" sourceLinked="1"/>
        <c:majorTickMark val="out"/>
        <c:minorTickMark val="none"/>
        <c:tickLblPos val="nextTo"/>
        <c:txPr>
          <a:bodyPr/>
          <a:lstStyle/>
          <a:p>
            <a:pPr>
              <a:defRPr sz="1400">
                <a:latin typeface="Arial Narrow" pitchFamily="34" charset="0"/>
              </a:defRPr>
            </a:pPr>
            <a:endParaRPr lang="en-US"/>
          </a:p>
        </c:txPr>
        <c:crossAx val="352463680"/>
        <c:crosses val="autoZero"/>
        <c:crossBetween val="midCat"/>
      </c:valAx>
      <c:spPr>
        <a:noFill/>
        <a:ln w="25400">
          <a:noFill/>
        </a:ln>
      </c:spPr>
    </c:plotArea>
    <c:plotVisOnly val="1"/>
    <c:dispBlanksAs val="span"/>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2" b="0" i="0" u="none" strike="noStrike" kern="1200" spc="0" baseline="0">
                <a:solidFill>
                  <a:schemeClr val="tx1">
                    <a:lumMod val="65000"/>
                    <a:lumOff val="35000"/>
                  </a:schemeClr>
                </a:solidFill>
                <a:latin typeface="Arial Narrow" panose="020B0606020202030204" pitchFamily="34" charset="0"/>
                <a:ea typeface="+mn-ea"/>
                <a:cs typeface="+mn-cs"/>
              </a:defRPr>
            </a:pPr>
            <a:r>
              <a:rPr lang="en-GB" dirty="0" smtClean="0">
                <a:latin typeface="Arial Narrow" panose="020B0606020202030204" pitchFamily="34" charset="0"/>
              </a:rPr>
              <a:t>56 countries </a:t>
            </a:r>
            <a:r>
              <a:rPr lang="en-GB" dirty="0">
                <a:latin typeface="Arial Narrow" panose="020B0606020202030204" pitchFamily="34" charset="0"/>
              </a:rPr>
              <a:t>with </a:t>
            </a:r>
            <a:r>
              <a:rPr lang="en-GB" dirty="0" smtClean="0">
                <a:latin typeface="Arial Narrow" panose="020B0606020202030204" pitchFamily="34" charset="0"/>
              </a:rPr>
              <a:t>live mobile </a:t>
            </a:r>
            <a:r>
              <a:rPr lang="en-GB" dirty="0">
                <a:latin typeface="Arial Narrow" panose="020B0606020202030204" pitchFamily="34" charset="0"/>
              </a:rPr>
              <a:t>m</a:t>
            </a:r>
            <a:r>
              <a:rPr lang="en-GB" dirty="0" smtClean="0">
                <a:latin typeface="Arial Narrow" panose="020B0606020202030204" pitchFamily="34" charset="0"/>
              </a:rPr>
              <a:t>oney deployments (July 2013)</a:t>
            </a:r>
            <a:endParaRPr lang="en-GB" dirty="0">
              <a:latin typeface="Arial Narrow" panose="020B0606020202030204" pitchFamily="34" charset="0"/>
            </a:endParaRPr>
          </a:p>
        </c:rich>
      </c:tx>
      <c:layout>
        <c:manualLayout>
          <c:xMode val="edge"/>
          <c:yMode val="edge"/>
          <c:x val="0.21379077615298089"/>
          <c:y val="1.504699444703088E-2"/>
        </c:manualLayout>
      </c:layout>
      <c:overlay val="0"/>
      <c:spPr>
        <a:noFill/>
        <a:ln>
          <a:noFill/>
        </a:ln>
        <a:effectLst/>
      </c:spPr>
    </c:title>
    <c:autoTitleDeleted val="0"/>
    <c:plotArea>
      <c:layout/>
      <c:doughnutChart>
        <c:varyColors val="1"/>
        <c:ser>
          <c:idx val="0"/>
          <c:order val="0"/>
          <c:tx>
            <c:strRef>
              <c:f>Sheet1!$B$1</c:f>
              <c:strCache>
                <c:ptCount val="1"/>
                <c:pt idx="0">
                  <c:v>Countries with Mobile Money Deployments</c:v>
                </c:pt>
              </c:strCache>
            </c:strRef>
          </c:tx>
          <c:spPr>
            <a:solidFill>
              <a:srgbClr val="9E0A34"/>
            </a:solidFill>
            <a:ln>
              <a:noFill/>
            </a:ln>
          </c:spPr>
          <c:dPt>
            <c:idx val="0"/>
            <c:bubble3D val="0"/>
            <c:spPr>
              <a:solidFill>
                <a:srgbClr val="006D76"/>
              </a:solidFill>
              <a:ln w="19022">
                <a:noFill/>
              </a:ln>
              <a:effectLst/>
            </c:spPr>
          </c:dPt>
          <c:dPt>
            <c:idx val="1"/>
            <c:bubble3D val="0"/>
            <c:spPr>
              <a:solidFill>
                <a:srgbClr val="C00000"/>
              </a:solidFill>
              <a:ln w="19022">
                <a:noFill/>
              </a:ln>
              <a:effectLst/>
            </c:spPr>
          </c:dPt>
          <c:cat>
            <c:strRef>
              <c:f>Sheet1!$A$2:$A$3</c:f>
              <c:strCache>
                <c:ptCount val="2"/>
                <c:pt idx="0">
                  <c:v>Enabling Regulation</c:v>
                </c:pt>
                <c:pt idx="1">
                  <c:v>Non-enabling Regulation</c:v>
                </c:pt>
              </c:strCache>
            </c:strRef>
          </c:cat>
          <c:val>
            <c:numRef>
              <c:f>Sheet1!$B$2:$B$3</c:f>
              <c:numCache>
                <c:formatCode>General</c:formatCode>
                <c:ptCount val="2"/>
                <c:pt idx="0">
                  <c:v>26</c:v>
                </c:pt>
                <c:pt idx="1">
                  <c:v>74</c:v>
                </c:pt>
              </c:numCache>
            </c:numRef>
          </c:val>
        </c:ser>
        <c:dLbls>
          <c:showLegendKey val="0"/>
          <c:showVal val="0"/>
          <c:showCatName val="0"/>
          <c:showSerName val="0"/>
          <c:showPercent val="0"/>
          <c:showBubbleSize val="0"/>
          <c:showLeaderLines val="1"/>
        </c:dLbls>
        <c:firstSliceAng val="0"/>
        <c:holeSize val="50"/>
      </c:doughnutChart>
      <c:spPr>
        <a:noFill/>
        <a:ln w="25363">
          <a:noFill/>
        </a:ln>
      </c:spPr>
    </c:plotArea>
    <c:legend>
      <c:legendPos val="b"/>
      <c:overlay val="0"/>
      <c:spPr>
        <a:noFill/>
        <a:ln>
          <a:noFill/>
        </a:ln>
        <a:effectLst/>
      </c:spPr>
      <c:txPr>
        <a:bodyPr rot="0" spcFirstLastPara="1" vertOverflow="ellipsis" vert="horz" wrap="square" anchor="ctr" anchorCtr="1"/>
        <a:lstStyle/>
        <a:p>
          <a:pPr>
            <a:defRPr sz="1598"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4" b="0" i="0" u="none" strike="noStrike" kern="1200" spc="0" baseline="0">
                <a:solidFill>
                  <a:schemeClr val="tx1">
                    <a:lumMod val="65000"/>
                    <a:lumOff val="35000"/>
                  </a:schemeClr>
                </a:solidFill>
                <a:latin typeface="Arial Narrow" panose="020B0606020202030204" pitchFamily="34" charset="0"/>
                <a:ea typeface="+mn-ea"/>
                <a:cs typeface="+mn-cs"/>
              </a:defRPr>
            </a:pPr>
            <a:r>
              <a:rPr lang="en-GB" sz="1994" dirty="0" smtClean="0">
                <a:latin typeface="Arial Narrow" panose="020B0606020202030204" pitchFamily="34" charset="0"/>
              </a:rPr>
              <a:t>  </a:t>
            </a:r>
            <a:endParaRPr lang="en-GB" sz="2000" dirty="0">
              <a:latin typeface="Arial Narrow" panose="020B0606020202030204" pitchFamily="34" charset="0"/>
            </a:endParaRPr>
          </a:p>
        </c:rich>
      </c:tx>
      <c:overlay val="0"/>
      <c:spPr>
        <a:noFill/>
        <a:ln>
          <a:noFill/>
        </a:ln>
        <a:effectLst/>
      </c:spPr>
    </c:title>
    <c:autoTitleDeleted val="0"/>
    <c:plotArea>
      <c:layout/>
      <c:barChart>
        <c:barDir val="bar"/>
        <c:grouping val="stacked"/>
        <c:varyColors val="0"/>
        <c:ser>
          <c:idx val="0"/>
          <c:order val="0"/>
          <c:tx>
            <c:strRef>
              <c:f>Sheet1!$B$1</c:f>
              <c:strCache>
                <c:ptCount val="1"/>
                <c:pt idx="0">
                  <c:v>Active Accounts</c:v>
                </c:pt>
              </c:strCache>
            </c:strRef>
          </c:tx>
          <c:spPr>
            <a:solidFill>
              <a:schemeClr val="accent1"/>
            </a:solidFill>
            <a:ln>
              <a:noFill/>
            </a:ln>
            <a:effectLst/>
          </c:spPr>
          <c:invertIfNegative val="0"/>
          <c:dPt>
            <c:idx val="0"/>
            <c:invertIfNegative val="0"/>
            <c:bubble3D val="0"/>
            <c:spPr>
              <a:solidFill>
                <a:srgbClr val="E62733"/>
              </a:solidFill>
              <a:ln>
                <a:noFill/>
              </a:ln>
              <a:effectLst/>
            </c:spPr>
          </c:dPt>
          <c:dPt>
            <c:idx val="1"/>
            <c:invertIfNegative val="0"/>
            <c:bubble3D val="0"/>
            <c:spPr>
              <a:solidFill>
                <a:srgbClr val="006D76"/>
              </a:solidFill>
              <a:ln>
                <a:noFill/>
              </a:ln>
              <a:effectLst/>
            </c:spPr>
          </c:dPt>
          <c:cat>
            <c:strRef>
              <c:f>Sheet1!$A$2:$A$3</c:f>
              <c:strCache>
                <c:ptCount val="2"/>
                <c:pt idx="0">
                  <c:v>Non-enabling Regulation</c:v>
                </c:pt>
                <c:pt idx="1">
                  <c:v>Enabling Regulation</c:v>
                </c:pt>
              </c:strCache>
            </c:strRef>
          </c:cat>
          <c:val>
            <c:numRef>
              <c:f>Sheet1!$B$2:$B$3</c:f>
              <c:numCache>
                <c:formatCode>General</c:formatCode>
                <c:ptCount val="2"/>
                <c:pt idx="0">
                  <c:v>42</c:v>
                </c:pt>
                <c:pt idx="1">
                  <c:v>62</c:v>
                </c:pt>
              </c:numCache>
            </c:numRef>
          </c:val>
        </c:ser>
        <c:ser>
          <c:idx val="1"/>
          <c:order val="1"/>
          <c:tx>
            <c:strRef>
              <c:f>Sheet1!$C$1</c:f>
              <c:strCache>
                <c:ptCount val="1"/>
                <c:pt idx="0">
                  <c:v>Registered Accounts</c:v>
                </c:pt>
              </c:strCache>
            </c:strRef>
          </c:tx>
          <c:spPr>
            <a:solidFill>
              <a:schemeClr val="accent2"/>
            </a:solidFill>
            <a:ln>
              <a:noFill/>
            </a:ln>
            <a:effectLst/>
          </c:spPr>
          <c:invertIfNegative val="0"/>
          <c:dPt>
            <c:idx val="0"/>
            <c:invertIfNegative val="0"/>
            <c:bubble3D val="0"/>
            <c:spPr>
              <a:pattFill prst="wdUpDiag">
                <a:fgClr>
                  <a:srgbClr val="FFFFFF"/>
                </a:fgClr>
                <a:bgClr>
                  <a:schemeClr val="bg1"/>
                </a:bgClr>
              </a:pattFill>
              <a:ln>
                <a:noFill/>
              </a:ln>
              <a:effectLst/>
            </c:spPr>
          </c:dPt>
          <c:dPt>
            <c:idx val="1"/>
            <c:invertIfNegative val="0"/>
            <c:bubble3D val="0"/>
            <c:spPr>
              <a:pattFill prst="wdUpDiag">
                <a:fgClr>
                  <a:schemeClr val="accent6"/>
                </a:fgClr>
                <a:bgClr>
                  <a:srgbClr val="006D76"/>
                </a:bgClr>
              </a:pattFill>
              <a:ln>
                <a:noFill/>
              </a:ln>
              <a:effectLst/>
            </c:spPr>
          </c:dPt>
          <c:cat>
            <c:strRef>
              <c:f>Sheet1!$A$2:$A$3</c:f>
              <c:strCache>
                <c:ptCount val="2"/>
                <c:pt idx="0">
                  <c:v>Non-enabling Regulation</c:v>
                </c:pt>
                <c:pt idx="1">
                  <c:v>Enabling Regulation</c:v>
                </c:pt>
              </c:strCache>
            </c:strRef>
          </c:cat>
          <c:val>
            <c:numRef>
              <c:f>Sheet1!$C$2:$C$3</c:f>
              <c:numCache>
                <c:formatCode>General</c:formatCode>
                <c:ptCount val="2"/>
                <c:pt idx="0">
                  <c:v>58</c:v>
                </c:pt>
                <c:pt idx="1">
                  <c:v>38</c:v>
                </c:pt>
              </c:numCache>
            </c:numRef>
          </c:val>
        </c:ser>
        <c:dLbls>
          <c:showLegendKey val="0"/>
          <c:showVal val="0"/>
          <c:showCatName val="0"/>
          <c:showSerName val="0"/>
          <c:showPercent val="0"/>
          <c:showBubbleSize val="0"/>
        </c:dLbls>
        <c:gapWidth val="150"/>
        <c:overlap val="100"/>
        <c:axId val="486761504"/>
        <c:axId val="486762064"/>
      </c:barChart>
      <c:catAx>
        <c:axId val="486761504"/>
        <c:scaling>
          <c:orientation val="minMax"/>
        </c:scaling>
        <c:delete val="0"/>
        <c:axPos val="l"/>
        <c:numFmt formatCode="General" sourceLinked="1"/>
        <c:majorTickMark val="none"/>
        <c:minorTickMark val="none"/>
        <c:tickLblPos val="nextTo"/>
        <c:spPr>
          <a:noFill/>
          <a:ln w="9496" cap="flat" cmpd="sng" algn="ctr">
            <a:solidFill>
              <a:schemeClr val="tx1">
                <a:lumMod val="15000"/>
                <a:lumOff val="85000"/>
              </a:schemeClr>
            </a:solidFill>
            <a:round/>
          </a:ln>
          <a:effectLst/>
        </c:spPr>
        <c:txPr>
          <a:bodyPr rot="-60000000" spcFirstLastPara="1" vertOverflow="ellipsis" vert="horz" wrap="square" anchor="ctr" anchorCtr="1"/>
          <a:lstStyle/>
          <a:p>
            <a:pPr>
              <a:defRPr sz="1795"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86762064"/>
        <c:crosses val="autoZero"/>
        <c:auto val="1"/>
        <c:lblAlgn val="ctr"/>
        <c:lblOffset val="100"/>
        <c:noMultiLvlLbl val="0"/>
      </c:catAx>
      <c:valAx>
        <c:axId val="486762064"/>
        <c:scaling>
          <c:orientation val="minMax"/>
          <c:max val="100"/>
        </c:scaling>
        <c:delete val="1"/>
        <c:axPos val="b"/>
        <c:numFmt formatCode="General" sourceLinked="1"/>
        <c:majorTickMark val="out"/>
        <c:minorTickMark val="none"/>
        <c:tickLblPos val="nextTo"/>
        <c:crossAx val="486761504"/>
        <c:crosses val="autoZero"/>
        <c:crossBetween val="between"/>
      </c:valAx>
      <c:spPr>
        <a:noFill/>
        <a:ln w="25323">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325438" y="698500"/>
            <a:ext cx="6207125" cy="349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2050" name="Rectangle 2"/>
          <p:cNvSpPr>
            <a:spLocks noGrp="1"/>
          </p:cNvSpPr>
          <p:nvPr>
            <p:ph type="body" sz="quarter" idx="3"/>
          </p:nvPr>
        </p:nvSpPr>
        <p:spPr bwMode="auto">
          <a:xfrm>
            <a:off x="914400" y="4423331"/>
            <a:ext cx="5029200" cy="4190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3182180839"/>
      </p:ext>
    </p:extLst>
  </p:cSld>
  <p:clrMap bg1="lt1" tx1="dk1" bg2="lt2" tx2="dk2" accent1="accent1" accent2="accent2" accent3="accent3" accent4="accent4" accent5="accent5" accent6="accent6" hlink="hlink" folHlink="folHlink"/>
  <p:notesStyle>
    <a:lvl1pPr algn="l" defTabSz="774700" rtl="0" eaLnBrk="0" fontAlgn="base" hangingPunct="0">
      <a:spcBef>
        <a:spcPct val="0"/>
      </a:spcBef>
      <a:spcAft>
        <a:spcPct val="0"/>
      </a:spcAft>
      <a:defRPr sz="2200" kern="1200">
        <a:solidFill>
          <a:srgbClr val="000000"/>
        </a:solidFill>
        <a:latin typeface="Lucida Grande" charset="0"/>
        <a:ea typeface="MS PGothic" pitchFamily="34" charset="-128"/>
        <a:cs typeface="Lucida Grande" charset="0"/>
        <a:sym typeface="Lucida Grande" pitchFamily="1" charset="0"/>
      </a:defRPr>
    </a:lvl1pPr>
    <a:lvl2pPr marL="2286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2pPr>
    <a:lvl3pPr marL="4572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3pPr>
    <a:lvl4pPr marL="6858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4pPr>
    <a:lvl5pPr marL="9144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1000" y="685800"/>
            <a:ext cx="6096000" cy="3429000"/>
          </a:xfrm>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Lucida Grande" pitchFamily="1" charset="0"/>
              <a:cs typeface="Lucida Grande" pitchFamily="1" charset="0"/>
            </a:endParaRPr>
          </a:p>
        </p:txBody>
      </p:sp>
    </p:spTree>
    <p:extLst>
      <p:ext uri="{BB962C8B-B14F-4D97-AF65-F5344CB8AC3E}">
        <p14:creationId xmlns:p14="http://schemas.microsoft.com/office/powerpoint/2010/main" val="22348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Lucida Grande" pitchFamily="1" charset="0"/>
              <a:cs typeface="Lucida Grande" pitchFamily="1" charset="0"/>
            </a:endParaRPr>
          </a:p>
        </p:txBody>
      </p:sp>
      <p:sp>
        <p:nvSpPr>
          <p:cNvPr id="8192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fld id="{96368F3E-47E1-4DB2-A2A3-FD28388F1F0F}" type="slidenum">
              <a:rPr lang="en-US" altLang="en-US"/>
              <a:pPr/>
              <a:t>10</a:t>
            </a:fld>
            <a:endParaRPr lang="en-US" altLang="en-US"/>
          </a:p>
        </p:txBody>
      </p:sp>
    </p:spTree>
    <p:extLst>
      <p:ext uri="{BB962C8B-B14F-4D97-AF65-F5344CB8AC3E}">
        <p14:creationId xmlns:p14="http://schemas.microsoft.com/office/powerpoint/2010/main" val="39785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9" name="Shape 69"/>
          <p:cNvSpPr>
            <a:spLocks noGrp="1"/>
          </p:cNvSpPr>
          <p:nvPr>
            <p:ph type="body" sz="quarter" idx="1"/>
          </p:nvPr>
        </p:nvSpPr>
        <p:spPr>
          <a:prstGeom prst="rect">
            <a:avLst/>
          </a:prstGeom>
        </p:spPr>
        <p:txBody>
          <a:bodyPr/>
          <a:lstStyle/>
          <a:p>
            <a:pPr lvl="0" defTabSz="774700">
              <a:lnSpc>
                <a:spcPct val="100000"/>
              </a:lnSpc>
              <a:defRPr sz="1800"/>
            </a:pPr>
            <a:r>
              <a:rPr sz="2400">
                <a:latin typeface="Lucida Grande"/>
                <a:ea typeface="Lucida Grande"/>
                <a:cs typeface="Lucida Grande"/>
                <a:sym typeface="Lucida Grande"/>
              </a:rPr>
              <a:t>Increase in the range of products that are available through mobile</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MNOs are playing a lead role in creating a digital financial ecosystem, where other providers can offer their services in a more convenient, affordable and secure way, increasing the range of services which meet the financial needs of customers.</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Mobile money platforms are benefiting the whole ecosystem. Through them, more traditional financial sector providers (e.g., MFIs and banks) are now offering their services more efficiently (e.g., CBA offering M-Shwari in Kenya).</a:t>
            </a:r>
            <a:endParaRPr sz="3200">
              <a:latin typeface="Lucida Grande"/>
              <a:ea typeface="Lucida Grande"/>
              <a:cs typeface="Lucida Grande"/>
              <a:sym typeface="Lucida Grande"/>
            </a:endParaRPr>
          </a:p>
          <a:p>
            <a:pPr lvl="0" defTabSz="774700">
              <a:lnSpc>
                <a:spcPct val="100000"/>
              </a:lnSpc>
              <a:defRPr sz="1800"/>
            </a:pPr>
            <a:r>
              <a:rPr sz="2400">
                <a:latin typeface="Lucida Grande"/>
                <a:ea typeface="Lucida Grande"/>
                <a:cs typeface="Lucida Grande"/>
                <a:sym typeface="Lucida Grande"/>
              </a:rPr>
              <a:t>Interoperability </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The mobile money landscape is becoming increasingly competitive – 57 markets have 2 or more live mobile money services, 33 markets have 3 or more live mobile money services </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Interoperability, where customers on different mobile networks can transact digitally with each other, has already been launched by mobile operators in Indonesia, Sri Lanka, Tanzania and Pakistan</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GSMA is working with mobile network operators identify the right business models, commercial models, technical architecture, etc. to ensure interoperability can be implemented in the best possible way, which provides value to consumers and which is also commercially viable for all players. For interoperability to have the desired outcome of reaching more customers, it needs to be introduced at the right time and in the right way, and the private sector should have a close dialogue with regulators on how to do this – without regulators being prescriptive over when and how this should be done.</a:t>
            </a:r>
            <a:endParaRPr sz="3200">
              <a:latin typeface="Lucida Grande"/>
              <a:ea typeface="Lucida Grande"/>
              <a:cs typeface="Lucida Grande"/>
              <a:sym typeface="Lucida Grande"/>
            </a:endParaRPr>
          </a:p>
          <a:p>
            <a:pPr lvl="0" defTabSz="774700">
              <a:lnSpc>
                <a:spcPct val="100000"/>
              </a:lnSpc>
              <a:defRPr sz="1800"/>
            </a:pPr>
            <a:endParaRPr sz="2200">
              <a:latin typeface="Lucida Grande"/>
              <a:ea typeface="Lucida Grande"/>
              <a:cs typeface="Lucida Grande"/>
              <a:sym typeface="Lucida Grande"/>
            </a:endParaRPr>
          </a:p>
          <a:p>
            <a:pPr lvl="0" defTabSz="774700">
              <a:lnSpc>
                <a:spcPct val="100000"/>
              </a:lnSpc>
              <a:defRPr sz="1800"/>
            </a:pPr>
            <a:endParaRPr sz="2200">
              <a:latin typeface="Lucida Grande"/>
              <a:ea typeface="Lucida Grande"/>
              <a:cs typeface="Lucida Grande"/>
              <a:sym typeface="Lucida Grande"/>
            </a:endParaRPr>
          </a:p>
          <a:p>
            <a:pPr lvl="0" defTabSz="774700">
              <a:lnSpc>
                <a:spcPct val="100000"/>
              </a:lnSpc>
              <a:defRPr sz="1800"/>
            </a:pPr>
            <a:endParaRPr sz="2200">
              <a:latin typeface="Lucida Grande"/>
              <a:ea typeface="Lucida Grande"/>
              <a:cs typeface="Lucida Grande"/>
              <a:sym typeface="Lucida Grande"/>
            </a:endParaRPr>
          </a:p>
          <a:p>
            <a:pPr lvl="0" defTabSz="774700">
              <a:lnSpc>
                <a:spcPct val="100000"/>
              </a:lnSpc>
              <a:defRPr sz="1800"/>
            </a:pPr>
            <a:r>
              <a:rPr sz="2200">
                <a:latin typeface="Lucida Grande"/>
                <a:ea typeface="Lucida Grande"/>
                <a:cs typeface="Lucida Grande"/>
                <a:sym typeface="Lucida Grande"/>
              </a:rPr>
              <a:t>With the exception of Myanmar </a:t>
            </a:r>
          </a:p>
          <a:p>
            <a:pPr lvl="0" defTabSz="774700">
              <a:lnSpc>
                <a:spcPct val="100000"/>
              </a:lnSpc>
              <a:defRPr sz="1800"/>
            </a:pPr>
            <a:r>
              <a:rPr sz="2200">
                <a:latin typeface="Lucida Grande"/>
                <a:ea typeface="Lucida Grande"/>
                <a:cs typeface="Lucida Grande"/>
                <a:sym typeface="Lucida Grande"/>
              </a:rPr>
              <a:t>On hold in this instance means identified markets where all or some operators have clearly stated interoperability is not a priority for the time being (e.g. Egypt, Cameroon, Ivory Coast…)</a:t>
            </a:r>
          </a:p>
          <a:p>
            <a:pPr lvl="0" defTabSz="774700">
              <a:lnSpc>
                <a:spcPct val="100000"/>
              </a:lnSpc>
              <a:defRPr sz="1800"/>
            </a:pPr>
            <a:r>
              <a:rPr sz="2200">
                <a:latin typeface="Lucida Grande"/>
                <a:ea typeface="Lucida Grande"/>
                <a:cs typeface="Lucida Grande"/>
                <a:sym typeface="Lucida Grande"/>
              </a:rPr>
              <a:t>Commitments to date = 4, Tanzania, Rwanda, Pakistan and Myanmar. </a:t>
            </a:r>
          </a:p>
          <a:p>
            <a:pPr lvl="0" defTabSz="774700">
              <a:lnSpc>
                <a:spcPct val="100000"/>
              </a:lnSpc>
              <a:defRPr sz="1800"/>
            </a:pPr>
            <a:r>
              <a:rPr sz="2200">
                <a:latin typeface="Lucida Grande"/>
                <a:ea typeface="Lucida Grande"/>
                <a:cs typeface="Lucida Grande"/>
                <a:sym typeface="Lucida Grande"/>
              </a:rPr>
              <a:t>We anticipate a further 4-7 commitments from the assessed countries coming from South America, Africa and Asia before March 2015</a:t>
            </a:r>
          </a:p>
        </p:txBody>
      </p:sp>
    </p:spTree>
    <p:extLst>
      <p:ext uri="{BB962C8B-B14F-4D97-AF65-F5344CB8AC3E}">
        <p14:creationId xmlns:p14="http://schemas.microsoft.com/office/powerpoint/2010/main" val="240778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9" name="Shape 69"/>
          <p:cNvSpPr>
            <a:spLocks noGrp="1"/>
          </p:cNvSpPr>
          <p:nvPr>
            <p:ph type="body" sz="quarter" idx="1"/>
          </p:nvPr>
        </p:nvSpPr>
        <p:spPr>
          <a:prstGeom prst="rect">
            <a:avLst/>
          </a:prstGeom>
        </p:spPr>
        <p:txBody>
          <a:bodyPr/>
          <a:lstStyle/>
          <a:p>
            <a:pPr lvl="0" defTabSz="774700">
              <a:lnSpc>
                <a:spcPct val="100000"/>
              </a:lnSpc>
              <a:defRPr sz="1800"/>
            </a:pPr>
            <a:r>
              <a:rPr sz="2400">
                <a:latin typeface="Lucida Grande"/>
                <a:ea typeface="Lucida Grande"/>
                <a:cs typeface="Lucida Grande"/>
                <a:sym typeface="Lucida Grande"/>
              </a:rPr>
              <a:t>Increase in the range of products that are available through mobile</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MNOs are playing a lead role in creating a digital financial ecosystem, where other providers can offer their services in a more convenient, affordable and secure way, increasing the range of services which meet the financial needs of customers.</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Mobile money platforms are benefiting the whole ecosystem. Through them, more traditional financial sector providers (e.g., MFIs and banks) are now offering their services more efficiently (e.g., CBA offering M-Shwari in Kenya).</a:t>
            </a:r>
            <a:endParaRPr sz="3200">
              <a:latin typeface="Lucida Grande"/>
              <a:ea typeface="Lucida Grande"/>
              <a:cs typeface="Lucida Grande"/>
              <a:sym typeface="Lucida Grande"/>
            </a:endParaRPr>
          </a:p>
          <a:p>
            <a:pPr lvl="0" defTabSz="774700">
              <a:lnSpc>
                <a:spcPct val="100000"/>
              </a:lnSpc>
              <a:defRPr sz="1800"/>
            </a:pPr>
            <a:r>
              <a:rPr sz="2400">
                <a:latin typeface="Lucida Grande"/>
                <a:ea typeface="Lucida Grande"/>
                <a:cs typeface="Lucida Grande"/>
                <a:sym typeface="Lucida Grande"/>
              </a:rPr>
              <a:t>Interoperability </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The mobile money landscape is becoming increasingly competitive – 57 markets have 2 or more live mobile money services, 33 markets have 3 or more live mobile money services </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Interoperability, where customers on different mobile networks can transact digitally with each other, has already been launched by mobile operators in Indonesia, Sri Lanka, Tanzania and Pakistan</a:t>
            </a:r>
            <a:endParaRPr sz="3200">
              <a:latin typeface="Lucida Grande"/>
              <a:ea typeface="Lucida Grande"/>
              <a:cs typeface="Lucida Grande"/>
              <a:sym typeface="Lucida Grande"/>
            </a:endParaRPr>
          </a:p>
          <a:p>
            <a:pPr lvl="1" defTabSz="774700">
              <a:lnSpc>
                <a:spcPct val="100000"/>
              </a:lnSpc>
              <a:defRPr sz="1800"/>
            </a:pPr>
            <a:r>
              <a:rPr sz="2400">
                <a:latin typeface="Lucida Grande"/>
                <a:ea typeface="Lucida Grande"/>
                <a:cs typeface="Lucida Grande"/>
                <a:sym typeface="Lucida Grande"/>
              </a:rPr>
              <a:t>GSMA is working with mobile network operators identify the right business models, commercial models, technical architecture, etc. to ensure interoperability can be implemented in the best possible way, which provides value to consumers and which is also commercially viable for all players. For interoperability to have the desired outcome of reaching more customers, it needs to be introduced at the right time and in the right way, and the private sector should have a close dialogue with regulators on how to do this – without regulators being prescriptive over when and how this should be done.</a:t>
            </a:r>
            <a:endParaRPr sz="3200">
              <a:latin typeface="Lucida Grande"/>
              <a:ea typeface="Lucida Grande"/>
              <a:cs typeface="Lucida Grande"/>
              <a:sym typeface="Lucida Grande"/>
            </a:endParaRPr>
          </a:p>
          <a:p>
            <a:pPr lvl="0" defTabSz="774700">
              <a:lnSpc>
                <a:spcPct val="100000"/>
              </a:lnSpc>
              <a:defRPr sz="1800"/>
            </a:pPr>
            <a:endParaRPr sz="2200">
              <a:latin typeface="Lucida Grande"/>
              <a:ea typeface="Lucida Grande"/>
              <a:cs typeface="Lucida Grande"/>
              <a:sym typeface="Lucida Grande"/>
            </a:endParaRPr>
          </a:p>
          <a:p>
            <a:pPr lvl="0" defTabSz="774700">
              <a:lnSpc>
                <a:spcPct val="100000"/>
              </a:lnSpc>
              <a:defRPr sz="1800"/>
            </a:pPr>
            <a:endParaRPr sz="2200">
              <a:latin typeface="Lucida Grande"/>
              <a:ea typeface="Lucida Grande"/>
              <a:cs typeface="Lucida Grande"/>
              <a:sym typeface="Lucida Grande"/>
            </a:endParaRPr>
          </a:p>
          <a:p>
            <a:pPr lvl="0" defTabSz="774700">
              <a:lnSpc>
                <a:spcPct val="100000"/>
              </a:lnSpc>
              <a:defRPr sz="1800"/>
            </a:pPr>
            <a:endParaRPr sz="2200">
              <a:latin typeface="Lucida Grande"/>
              <a:ea typeface="Lucida Grande"/>
              <a:cs typeface="Lucida Grande"/>
              <a:sym typeface="Lucida Grande"/>
            </a:endParaRPr>
          </a:p>
          <a:p>
            <a:pPr lvl="0" defTabSz="774700">
              <a:lnSpc>
                <a:spcPct val="100000"/>
              </a:lnSpc>
              <a:defRPr sz="1800"/>
            </a:pPr>
            <a:r>
              <a:rPr sz="2200">
                <a:latin typeface="Lucida Grande"/>
                <a:ea typeface="Lucida Grande"/>
                <a:cs typeface="Lucida Grande"/>
                <a:sym typeface="Lucida Grande"/>
              </a:rPr>
              <a:t>With the exception of Myanmar </a:t>
            </a:r>
          </a:p>
          <a:p>
            <a:pPr lvl="0" defTabSz="774700">
              <a:lnSpc>
                <a:spcPct val="100000"/>
              </a:lnSpc>
              <a:defRPr sz="1800"/>
            </a:pPr>
            <a:r>
              <a:rPr sz="2200">
                <a:latin typeface="Lucida Grande"/>
                <a:ea typeface="Lucida Grande"/>
                <a:cs typeface="Lucida Grande"/>
                <a:sym typeface="Lucida Grande"/>
              </a:rPr>
              <a:t>On hold in this instance means identified markets where all or some operators have clearly stated interoperability is not a priority for the time being (e.g. Egypt, Cameroon, Ivory Coast…)</a:t>
            </a:r>
          </a:p>
          <a:p>
            <a:pPr lvl="0" defTabSz="774700">
              <a:lnSpc>
                <a:spcPct val="100000"/>
              </a:lnSpc>
              <a:defRPr sz="1800"/>
            </a:pPr>
            <a:r>
              <a:rPr sz="2200">
                <a:latin typeface="Lucida Grande"/>
                <a:ea typeface="Lucida Grande"/>
                <a:cs typeface="Lucida Grande"/>
                <a:sym typeface="Lucida Grande"/>
              </a:rPr>
              <a:t>Commitments to date = 4, Tanzania, Rwanda, Pakistan and Myanmar. </a:t>
            </a:r>
          </a:p>
          <a:p>
            <a:pPr lvl="0" defTabSz="774700">
              <a:lnSpc>
                <a:spcPct val="100000"/>
              </a:lnSpc>
              <a:defRPr sz="1800"/>
            </a:pPr>
            <a:r>
              <a:rPr sz="2200">
                <a:latin typeface="Lucida Grande"/>
                <a:ea typeface="Lucida Grande"/>
                <a:cs typeface="Lucida Grande"/>
                <a:sym typeface="Lucida Grande"/>
              </a:rPr>
              <a:t>We anticipate a further 4-7 commitments from the assessed countries coming from South America, Africa and Asia before March 2015</a:t>
            </a:r>
          </a:p>
        </p:txBody>
      </p:sp>
    </p:spTree>
    <p:extLst>
      <p:ext uri="{BB962C8B-B14F-4D97-AF65-F5344CB8AC3E}">
        <p14:creationId xmlns:p14="http://schemas.microsoft.com/office/powerpoint/2010/main" val="1521453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48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GB" dirty="0"/>
          </a:p>
        </p:txBody>
      </p:sp>
    </p:spTree>
    <p:extLst>
      <p:ext uri="{BB962C8B-B14F-4D97-AF65-F5344CB8AC3E}">
        <p14:creationId xmlns:p14="http://schemas.microsoft.com/office/powerpoint/2010/main" val="389396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GB" dirty="0"/>
          </a:p>
        </p:txBody>
      </p:sp>
    </p:spTree>
    <p:extLst>
      <p:ext uri="{BB962C8B-B14F-4D97-AF65-F5344CB8AC3E}">
        <p14:creationId xmlns:p14="http://schemas.microsoft.com/office/powerpoint/2010/main" val="63298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200" smtClean="0">
              <a:solidFill>
                <a:schemeClr val="tx1"/>
              </a:solidFill>
              <a:latin typeface="Lucida Grande" pitchFamily="1" charset="0"/>
              <a:cs typeface="Lucida Grande" pitchFamily="1" charset="0"/>
            </a:endParaRPr>
          </a:p>
        </p:txBody>
      </p:sp>
      <p:sp>
        <p:nvSpPr>
          <p:cNvPr id="819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hangingPunct="1"/>
            <a:fld id="{F40C3681-825E-4C8C-B1B2-413871A7D347}" type="slidenum">
              <a:rPr lang="en-US" altLang="en-US"/>
              <a:pPr eaLnBrk="1" hangingPunct="1"/>
              <a:t>4</a:t>
            </a:fld>
            <a:endParaRPr lang="en-US" altLang="en-US"/>
          </a:p>
        </p:txBody>
      </p:sp>
    </p:spTree>
    <p:extLst>
      <p:ext uri="{BB962C8B-B14F-4D97-AF65-F5344CB8AC3E}">
        <p14:creationId xmlns:p14="http://schemas.microsoft.com/office/powerpoint/2010/main" val="2102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GB" dirty="0"/>
          </a:p>
        </p:txBody>
      </p:sp>
    </p:spTree>
    <p:extLst>
      <p:ext uri="{BB962C8B-B14F-4D97-AF65-F5344CB8AC3E}">
        <p14:creationId xmlns:p14="http://schemas.microsoft.com/office/powerpoint/2010/main" val="304321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200" smtClean="0">
              <a:solidFill>
                <a:schemeClr val="tx1"/>
              </a:solidFill>
              <a:latin typeface="Lucida Grande" pitchFamily="1" charset="0"/>
              <a:cs typeface="Lucida Grande" pitchFamily="1" charset="0"/>
            </a:endParaRPr>
          </a:p>
        </p:txBody>
      </p:sp>
      <p:sp>
        <p:nvSpPr>
          <p:cNvPr id="102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hangingPunct="1"/>
            <a:fld id="{EA10E3F4-49CE-4789-8818-5BED933DF2BF}" type="slidenum">
              <a:rPr lang="en-US" altLang="en-US"/>
              <a:pPr eaLnBrk="1" hangingPunct="1"/>
              <a:t>6</a:t>
            </a:fld>
            <a:endParaRPr lang="en-US" altLang="en-US"/>
          </a:p>
        </p:txBody>
      </p:sp>
    </p:spTree>
    <p:extLst>
      <p:ext uri="{BB962C8B-B14F-4D97-AF65-F5344CB8AC3E}">
        <p14:creationId xmlns:p14="http://schemas.microsoft.com/office/powerpoint/2010/main" val="420246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Lucida Grande" pitchFamily="1" charset="0"/>
              <a:cs typeface="Lucida Grande" pitchFamily="1" charset="0"/>
            </a:endParaRPr>
          </a:p>
        </p:txBody>
      </p:sp>
    </p:spTree>
    <p:extLst>
      <p:ext uri="{BB962C8B-B14F-4D97-AF65-F5344CB8AC3E}">
        <p14:creationId xmlns:p14="http://schemas.microsoft.com/office/powerpoint/2010/main" val="395397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fontAlgn="ctr" hangingPunct="1">
              <a:defRPr/>
            </a:pPr>
            <a:r>
              <a:rPr lang="en-GB" sz="1200" dirty="0" smtClean="0">
                <a:solidFill>
                  <a:schemeClr val="tx1"/>
                </a:solidFill>
                <a:latin typeface="+mn-lt"/>
                <a:ea typeface="+mn-ea"/>
                <a:cs typeface="+mn-cs"/>
              </a:rPr>
              <a:t>CUSTOMERS</a:t>
            </a:r>
          </a:p>
          <a:p>
            <a:pPr eaLnBrk="1" fontAlgn="ctr" hangingPunct="1">
              <a:defRPr/>
            </a:pPr>
            <a:r>
              <a:rPr lang="en-GB" sz="1200" dirty="0" smtClean="0">
                <a:solidFill>
                  <a:schemeClr val="tx1"/>
                </a:solidFill>
                <a:latin typeface="+mn-lt"/>
                <a:ea typeface="+mn-ea"/>
                <a:cs typeface="+mn-cs"/>
              </a:rPr>
              <a:t>REGULATION NOT ENABLING</a:t>
            </a:r>
          </a:p>
          <a:p>
            <a:pPr eaLnBrk="1" fontAlgn="ctr" hangingPunct="1">
              <a:defRPr/>
            </a:pPr>
            <a:r>
              <a:rPr lang="en-GB" sz="1200" dirty="0" smtClean="0">
                <a:solidFill>
                  <a:schemeClr val="tx1"/>
                </a:solidFill>
                <a:latin typeface="+mn-lt"/>
                <a:ea typeface="+mn-ea"/>
                <a:cs typeface="+mn-cs"/>
              </a:rPr>
              <a:t>ENABLING REGULATION</a:t>
            </a:r>
          </a:p>
          <a:p>
            <a:pPr eaLnBrk="1" fontAlgn="ctr" hangingPunct="1">
              <a:defRPr/>
            </a:pPr>
            <a:r>
              <a:rPr lang="en-GB" sz="1200" dirty="0" smtClean="0">
                <a:solidFill>
                  <a:schemeClr val="tx1"/>
                </a:solidFill>
                <a:latin typeface="+mn-lt"/>
                <a:ea typeface="+mn-ea"/>
                <a:cs typeface="+mn-cs"/>
              </a:rPr>
              <a:t>Registered accounts</a:t>
            </a:r>
          </a:p>
          <a:p>
            <a:pPr eaLnBrk="1" fontAlgn="ctr" hangingPunct="1">
              <a:defRPr/>
            </a:pPr>
            <a:r>
              <a:rPr lang="en-GB" sz="1200" dirty="0" smtClean="0">
                <a:solidFill>
                  <a:schemeClr val="tx1"/>
                </a:solidFill>
                <a:latin typeface="+mn-lt"/>
                <a:ea typeface="+mn-ea"/>
                <a:cs typeface="+mn-cs"/>
              </a:rPr>
              <a:t>93.9m</a:t>
            </a:r>
          </a:p>
          <a:p>
            <a:pPr eaLnBrk="1" fontAlgn="ctr" hangingPunct="1">
              <a:defRPr/>
            </a:pPr>
            <a:r>
              <a:rPr lang="en-GB" sz="1200" dirty="0" smtClean="0">
                <a:solidFill>
                  <a:schemeClr val="tx1"/>
                </a:solidFill>
                <a:latin typeface="+mn-lt"/>
                <a:ea typeface="+mn-ea"/>
                <a:cs typeface="+mn-cs"/>
              </a:rPr>
              <a:t>109.1m</a:t>
            </a:r>
          </a:p>
          <a:p>
            <a:pPr eaLnBrk="1" fontAlgn="ctr" hangingPunct="1">
              <a:defRPr/>
            </a:pPr>
            <a:r>
              <a:rPr lang="en-GB" sz="1200" dirty="0" smtClean="0">
                <a:solidFill>
                  <a:schemeClr val="tx1"/>
                </a:solidFill>
                <a:latin typeface="+mn-lt"/>
                <a:ea typeface="+mn-ea"/>
                <a:cs typeface="+mn-cs"/>
              </a:rPr>
              <a:t>Active accounts</a:t>
            </a:r>
          </a:p>
          <a:p>
            <a:pPr eaLnBrk="1" fontAlgn="ctr" hangingPunct="1">
              <a:defRPr/>
            </a:pPr>
            <a:r>
              <a:rPr lang="en-GB" sz="1200" dirty="0" smtClean="0">
                <a:solidFill>
                  <a:schemeClr val="tx1"/>
                </a:solidFill>
                <a:latin typeface="+mn-lt"/>
                <a:ea typeface="+mn-ea"/>
                <a:cs typeface="+mn-cs"/>
              </a:rPr>
              <a:t>17.6m</a:t>
            </a:r>
          </a:p>
          <a:p>
            <a:pPr eaLnBrk="1" fontAlgn="ctr" hangingPunct="1">
              <a:defRPr/>
            </a:pPr>
            <a:r>
              <a:rPr lang="en-GB" sz="1200" dirty="0" smtClean="0">
                <a:solidFill>
                  <a:schemeClr val="tx1"/>
                </a:solidFill>
                <a:latin typeface="+mn-lt"/>
                <a:ea typeface="+mn-ea"/>
                <a:cs typeface="+mn-cs"/>
              </a:rPr>
              <a:t>43.1m</a:t>
            </a:r>
          </a:p>
          <a:p>
            <a:pPr eaLnBrk="1" fontAlgn="ctr" hangingPunct="1">
              <a:defRPr/>
            </a:pPr>
            <a:r>
              <a:rPr lang="en-GB" sz="1200" dirty="0" smtClean="0">
                <a:solidFill>
                  <a:schemeClr val="tx1"/>
                </a:solidFill>
                <a:latin typeface="+mn-lt"/>
                <a:ea typeface="+mn-ea"/>
                <a:cs typeface="+mn-cs"/>
              </a:rPr>
              <a:t>Adult population</a:t>
            </a:r>
          </a:p>
          <a:p>
            <a:pPr eaLnBrk="1" fontAlgn="ctr" hangingPunct="1">
              <a:defRPr/>
            </a:pPr>
            <a:r>
              <a:rPr lang="en-GB" sz="1200" dirty="0" smtClean="0">
                <a:solidFill>
                  <a:schemeClr val="tx1"/>
                </a:solidFill>
                <a:latin typeface="+mn-lt"/>
                <a:ea typeface="+mn-ea"/>
                <a:cs typeface="+mn-cs"/>
              </a:rPr>
              <a:t>1,944m</a:t>
            </a:r>
          </a:p>
          <a:p>
            <a:pPr eaLnBrk="1" fontAlgn="ctr" hangingPunct="1">
              <a:defRPr/>
            </a:pPr>
            <a:r>
              <a:rPr lang="en-GB" sz="1200" dirty="0" smtClean="0">
                <a:solidFill>
                  <a:schemeClr val="tx1"/>
                </a:solidFill>
                <a:latin typeface="+mn-lt"/>
                <a:ea typeface="+mn-ea"/>
                <a:cs typeface="+mn-cs"/>
              </a:rPr>
              <a:t>668m</a:t>
            </a:r>
          </a:p>
          <a:p>
            <a:pPr eaLnBrk="1" fontAlgn="ctr" hangingPunct="1">
              <a:defRPr/>
            </a:pPr>
            <a:r>
              <a:rPr lang="en-GB" sz="1200" dirty="0" smtClean="0">
                <a:solidFill>
                  <a:schemeClr val="tx1"/>
                </a:solidFill>
                <a:latin typeface="+mn-lt"/>
                <a:ea typeface="+mn-ea"/>
                <a:cs typeface="+mn-cs"/>
              </a:rPr>
              <a:t>AGENTS</a:t>
            </a:r>
          </a:p>
          <a:p>
            <a:pPr eaLnBrk="1" fontAlgn="ctr" hangingPunct="1">
              <a:defRPr/>
            </a:pPr>
            <a:r>
              <a:rPr lang="en-GB" sz="1200" dirty="0" smtClean="0">
                <a:solidFill>
                  <a:schemeClr val="tx1"/>
                </a:solidFill>
                <a:latin typeface="+mn-lt"/>
                <a:ea typeface="+mn-ea"/>
                <a:cs typeface="+mn-cs"/>
              </a:rPr>
              <a:t>REGULATION NOT ENABLING</a:t>
            </a:r>
          </a:p>
          <a:p>
            <a:pPr eaLnBrk="1" fontAlgn="ctr" hangingPunct="1">
              <a:defRPr/>
            </a:pPr>
            <a:r>
              <a:rPr lang="en-GB" sz="1200" dirty="0" smtClean="0">
                <a:solidFill>
                  <a:schemeClr val="tx1"/>
                </a:solidFill>
                <a:latin typeface="+mn-lt"/>
                <a:ea typeface="+mn-ea"/>
                <a:cs typeface="+mn-cs"/>
              </a:rPr>
              <a:t>REGULATION ENABLING</a:t>
            </a:r>
          </a:p>
          <a:p>
            <a:pPr eaLnBrk="1" fontAlgn="ctr" hangingPunct="1">
              <a:defRPr/>
            </a:pPr>
            <a:r>
              <a:rPr lang="en-GB" sz="1200" dirty="0" smtClean="0">
                <a:solidFill>
                  <a:schemeClr val="tx1"/>
                </a:solidFill>
                <a:latin typeface="+mn-lt"/>
                <a:ea typeface="+mn-ea"/>
                <a:cs typeface="+mn-cs"/>
              </a:rPr>
              <a:t>Registered agents</a:t>
            </a:r>
          </a:p>
          <a:p>
            <a:pPr eaLnBrk="1" fontAlgn="ctr" hangingPunct="1">
              <a:defRPr/>
            </a:pPr>
            <a:r>
              <a:rPr lang="en-GB" sz="1200" dirty="0" smtClean="0">
                <a:solidFill>
                  <a:schemeClr val="tx1"/>
                </a:solidFill>
                <a:latin typeface="+mn-lt"/>
                <a:ea typeface="+mn-ea"/>
                <a:cs typeface="+mn-cs"/>
              </a:rPr>
              <a:t>427,688</a:t>
            </a:r>
          </a:p>
          <a:p>
            <a:pPr eaLnBrk="1" fontAlgn="ctr" hangingPunct="1">
              <a:defRPr/>
            </a:pPr>
            <a:r>
              <a:rPr lang="en-GB" sz="1200" dirty="0" smtClean="0">
                <a:solidFill>
                  <a:schemeClr val="tx1"/>
                </a:solidFill>
                <a:latin typeface="+mn-lt"/>
                <a:ea typeface="+mn-ea"/>
                <a:cs typeface="+mn-cs"/>
              </a:rPr>
              <a:t>458,724</a:t>
            </a:r>
          </a:p>
          <a:p>
            <a:pPr eaLnBrk="1" fontAlgn="ctr" hangingPunct="1">
              <a:defRPr/>
            </a:pPr>
            <a:r>
              <a:rPr lang="en-GB" sz="1200" dirty="0" smtClean="0">
                <a:solidFill>
                  <a:schemeClr val="tx1"/>
                </a:solidFill>
                <a:latin typeface="+mn-lt"/>
                <a:ea typeface="+mn-ea"/>
                <a:cs typeface="+mn-cs"/>
              </a:rPr>
              <a:t>Active agents</a:t>
            </a:r>
          </a:p>
          <a:p>
            <a:pPr eaLnBrk="1" fontAlgn="ctr" hangingPunct="1">
              <a:defRPr/>
            </a:pPr>
            <a:r>
              <a:rPr lang="en-GB" sz="1200" dirty="0" smtClean="0">
                <a:solidFill>
                  <a:schemeClr val="tx1"/>
                </a:solidFill>
                <a:latin typeface="+mn-lt"/>
                <a:ea typeface="+mn-ea"/>
                <a:cs typeface="+mn-cs"/>
              </a:rPr>
              <a:t>180,132</a:t>
            </a:r>
          </a:p>
          <a:p>
            <a:pPr eaLnBrk="1" fontAlgn="ctr" hangingPunct="1">
              <a:defRPr/>
            </a:pPr>
            <a:r>
              <a:rPr lang="en-GB" sz="1200" dirty="0" smtClean="0">
                <a:solidFill>
                  <a:schemeClr val="tx1"/>
                </a:solidFill>
                <a:latin typeface="+mn-lt"/>
                <a:ea typeface="+mn-ea"/>
                <a:cs typeface="+mn-cs"/>
              </a:rPr>
              <a:t>284,339</a:t>
            </a:r>
          </a:p>
          <a:p>
            <a:pPr eaLnBrk="1" fontAlgn="ctr" hangingPunct="1">
              <a:defRPr/>
            </a:pPr>
            <a:r>
              <a:rPr lang="en-GB" sz="1200" dirty="0" smtClean="0">
                <a:solidFill>
                  <a:schemeClr val="tx1"/>
                </a:solidFill>
                <a:latin typeface="+mn-lt"/>
                <a:ea typeface="+mn-ea"/>
                <a:cs typeface="+mn-cs"/>
              </a:rPr>
              <a:t>% of Active Agents</a:t>
            </a:r>
          </a:p>
          <a:p>
            <a:pPr eaLnBrk="1" fontAlgn="ctr" hangingPunct="1">
              <a:defRPr/>
            </a:pPr>
            <a:r>
              <a:rPr lang="en-GB" sz="1200" dirty="0" smtClean="0">
                <a:solidFill>
                  <a:schemeClr val="tx1"/>
                </a:solidFill>
                <a:latin typeface="+mn-lt"/>
                <a:ea typeface="+mn-ea"/>
                <a:cs typeface="+mn-cs"/>
              </a:rPr>
              <a:t>42%</a:t>
            </a:r>
          </a:p>
          <a:p>
            <a:pPr eaLnBrk="1" fontAlgn="ctr" hangingPunct="1">
              <a:defRPr/>
            </a:pPr>
            <a:r>
              <a:rPr lang="en-GB" sz="1200" dirty="0" smtClean="0">
                <a:solidFill>
                  <a:schemeClr val="tx1"/>
                </a:solidFill>
                <a:latin typeface="+mn-lt"/>
                <a:ea typeface="+mn-ea"/>
                <a:cs typeface="+mn-cs"/>
              </a:rPr>
              <a:t>62%</a:t>
            </a:r>
          </a:p>
          <a:p>
            <a:pPr>
              <a:defRPr/>
            </a:pPr>
            <a:endParaRPr lang="en-GB" dirty="0"/>
          </a:p>
        </p:txBody>
      </p:sp>
      <p:sp>
        <p:nvSpPr>
          <p:cNvPr id="72708" name="Slide Number Placeholder 3"/>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EFFB111-234A-4479-8C22-E72B835D5724}" type="slidenum">
              <a:rPr lang="en-GB" altLang="en-US"/>
              <a:pPr/>
              <a:t>8</a:t>
            </a:fld>
            <a:endParaRPr lang="en-GB" altLang="en-US"/>
          </a:p>
        </p:txBody>
      </p:sp>
    </p:spTree>
    <p:extLst>
      <p:ext uri="{BB962C8B-B14F-4D97-AF65-F5344CB8AC3E}">
        <p14:creationId xmlns:p14="http://schemas.microsoft.com/office/powerpoint/2010/main" val="376605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fontAlgn="ctr" hangingPunct="1">
              <a:defRPr/>
            </a:pPr>
            <a:r>
              <a:rPr lang="en-GB" sz="1200" dirty="0" smtClean="0">
                <a:solidFill>
                  <a:schemeClr val="tx1"/>
                </a:solidFill>
                <a:latin typeface="+mn-lt"/>
                <a:ea typeface="+mn-ea"/>
                <a:cs typeface="+mn-cs"/>
              </a:rPr>
              <a:t>CUSTOMERS</a:t>
            </a:r>
          </a:p>
          <a:p>
            <a:pPr eaLnBrk="1" fontAlgn="ctr" hangingPunct="1">
              <a:defRPr/>
            </a:pPr>
            <a:r>
              <a:rPr lang="en-GB" sz="1200" dirty="0" smtClean="0">
                <a:solidFill>
                  <a:schemeClr val="tx1"/>
                </a:solidFill>
                <a:latin typeface="+mn-lt"/>
                <a:ea typeface="+mn-ea"/>
                <a:cs typeface="+mn-cs"/>
              </a:rPr>
              <a:t>REGULATION NOT ENABLING</a:t>
            </a:r>
          </a:p>
          <a:p>
            <a:pPr eaLnBrk="1" fontAlgn="ctr" hangingPunct="1">
              <a:defRPr/>
            </a:pPr>
            <a:r>
              <a:rPr lang="en-GB" sz="1200" dirty="0" smtClean="0">
                <a:solidFill>
                  <a:schemeClr val="tx1"/>
                </a:solidFill>
                <a:latin typeface="+mn-lt"/>
                <a:ea typeface="+mn-ea"/>
                <a:cs typeface="+mn-cs"/>
              </a:rPr>
              <a:t>ENABLING REGULATION</a:t>
            </a:r>
          </a:p>
          <a:p>
            <a:pPr eaLnBrk="1" fontAlgn="ctr" hangingPunct="1">
              <a:defRPr/>
            </a:pPr>
            <a:r>
              <a:rPr lang="en-GB" sz="1200" dirty="0" smtClean="0">
                <a:solidFill>
                  <a:schemeClr val="tx1"/>
                </a:solidFill>
                <a:latin typeface="+mn-lt"/>
                <a:ea typeface="+mn-ea"/>
                <a:cs typeface="+mn-cs"/>
              </a:rPr>
              <a:t>Registered accounts</a:t>
            </a:r>
          </a:p>
          <a:p>
            <a:pPr eaLnBrk="1" fontAlgn="ctr" hangingPunct="1">
              <a:defRPr/>
            </a:pPr>
            <a:r>
              <a:rPr lang="en-GB" sz="1200" dirty="0" smtClean="0">
                <a:solidFill>
                  <a:schemeClr val="tx1"/>
                </a:solidFill>
                <a:latin typeface="+mn-lt"/>
                <a:ea typeface="+mn-ea"/>
                <a:cs typeface="+mn-cs"/>
              </a:rPr>
              <a:t>93.9m</a:t>
            </a:r>
          </a:p>
          <a:p>
            <a:pPr eaLnBrk="1" fontAlgn="ctr" hangingPunct="1">
              <a:defRPr/>
            </a:pPr>
            <a:r>
              <a:rPr lang="en-GB" sz="1200" dirty="0" smtClean="0">
                <a:solidFill>
                  <a:schemeClr val="tx1"/>
                </a:solidFill>
                <a:latin typeface="+mn-lt"/>
                <a:ea typeface="+mn-ea"/>
                <a:cs typeface="+mn-cs"/>
              </a:rPr>
              <a:t>109.1m</a:t>
            </a:r>
          </a:p>
          <a:p>
            <a:pPr eaLnBrk="1" fontAlgn="ctr" hangingPunct="1">
              <a:defRPr/>
            </a:pPr>
            <a:r>
              <a:rPr lang="en-GB" sz="1200" dirty="0" smtClean="0">
                <a:solidFill>
                  <a:schemeClr val="tx1"/>
                </a:solidFill>
                <a:latin typeface="+mn-lt"/>
                <a:ea typeface="+mn-ea"/>
                <a:cs typeface="+mn-cs"/>
              </a:rPr>
              <a:t>Active accounts</a:t>
            </a:r>
          </a:p>
          <a:p>
            <a:pPr eaLnBrk="1" fontAlgn="ctr" hangingPunct="1">
              <a:defRPr/>
            </a:pPr>
            <a:r>
              <a:rPr lang="en-GB" sz="1200" dirty="0" smtClean="0">
                <a:solidFill>
                  <a:schemeClr val="tx1"/>
                </a:solidFill>
                <a:latin typeface="+mn-lt"/>
                <a:ea typeface="+mn-ea"/>
                <a:cs typeface="+mn-cs"/>
              </a:rPr>
              <a:t>17.6m</a:t>
            </a:r>
          </a:p>
          <a:p>
            <a:pPr eaLnBrk="1" fontAlgn="ctr" hangingPunct="1">
              <a:defRPr/>
            </a:pPr>
            <a:r>
              <a:rPr lang="en-GB" sz="1200" dirty="0" smtClean="0">
                <a:solidFill>
                  <a:schemeClr val="tx1"/>
                </a:solidFill>
                <a:latin typeface="+mn-lt"/>
                <a:ea typeface="+mn-ea"/>
                <a:cs typeface="+mn-cs"/>
              </a:rPr>
              <a:t>43.1m</a:t>
            </a:r>
          </a:p>
          <a:p>
            <a:pPr eaLnBrk="1" fontAlgn="ctr" hangingPunct="1">
              <a:defRPr/>
            </a:pPr>
            <a:r>
              <a:rPr lang="en-GB" sz="1200" dirty="0" smtClean="0">
                <a:solidFill>
                  <a:schemeClr val="tx1"/>
                </a:solidFill>
                <a:latin typeface="+mn-lt"/>
                <a:ea typeface="+mn-ea"/>
                <a:cs typeface="+mn-cs"/>
              </a:rPr>
              <a:t>Adult population</a:t>
            </a:r>
          </a:p>
          <a:p>
            <a:pPr eaLnBrk="1" fontAlgn="ctr" hangingPunct="1">
              <a:defRPr/>
            </a:pPr>
            <a:r>
              <a:rPr lang="en-GB" sz="1200" dirty="0" smtClean="0">
                <a:solidFill>
                  <a:schemeClr val="tx1"/>
                </a:solidFill>
                <a:latin typeface="+mn-lt"/>
                <a:ea typeface="+mn-ea"/>
                <a:cs typeface="+mn-cs"/>
              </a:rPr>
              <a:t>1,944m</a:t>
            </a:r>
          </a:p>
          <a:p>
            <a:pPr eaLnBrk="1" fontAlgn="ctr" hangingPunct="1">
              <a:defRPr/>
            </a:pPr>
            <a:r>
              <a:rPr lang="en-GB" sz="1200" dirty="0" smtClean="0">
                <a:solidFill>
                  <a:schemeClr val="tx1"/>
                </a:solidFill>
                <a:latin typeface="+mn-lt"/>
                <a:ea typeface="+mn-ea"/>
                <a:cs typeface="+mn-cs"/>
              </a:rPr>
              <a:t>668m</a:t>
            </a:r>
          </a:p>
          <a:p>
            <a:pPr eaLnBrk="1" fontAlgn="ctr" hangingPunct="1">
              <a:defRPr/>
            </a:pPr>
            <a:r>
              <a:rPr lang="en-GB" sz="1200" dirty="0" smtClean="0">
                <a:solidFill>
                  <a:schemeClr val="tx1"/>
                </a:solidFill>
                <a:latin typeface="+mn-lt"/>
                <a:ea typeface="+mn-ea"/>
                <a:cs typeface="+mn-cs"/>
              </a:rPr>
              <a:t>AGENTS</a:t>
            </a:r>
          </a:p>
          <a:p>
            <a:pPr eaLnBrk="1" fontAlgn="ctr" hangingPunct="1">
              <a:defRPr/>
            </a:pPr>
            <a:r>
              <a:rPr lang="en-GB" sz="1200" dirty="0" smtClean="0">
                <a:solidFill>
                  <a:schemeClr val="tx1"/>
                </a:solidFill>
                <a:latin typeface="+mn-lt"/>
                <a:ea typeface="+mn-ea"/>
                <a:cs typeface="+mn-cs"/>
              </a:rPr>
              <a:t>REGULATION NOT ENABLING</a:t>
            </a:r>
          </a:p>
          <a:p>
            <a:pPr eaLnBrk="1" fontAlgn="ctr" hangingPunct="1">
              <a:defRPr/>
            </a:pPr>
            <a:r>
              <a:rPr lang="en-GB" sz="1200" dirty="0" smtClean="0">
                <a:solidFill>
                  <a:schemeClr val="tx1"/>
                </a:solidFill>
                <a:latin typeface="+mn-lt"/>
                <a:ea typeface="+mn-ea"/>
                <a:cs typeface="+mn-cs"/>
              </a:rPr>
              <a:t>REGULATION ENABLING</a:t>
            </a:r>
          </a:p>
          <a:p>
            <a:pPr eaLnBrk="1" fontAlgn="ctr" hangingPunct="1">
              <a:defRPr/>
            </a:pPr>
            <a:r>
              <a:rPr lang="en-GB" sz="1200" dirty="0" smtClean="0">
                <a:solidFill>
                  <a:schemeClr val="tx1"/>
                </a:solidFill>
                <a:latin typeface="+mn-lt"/>
                <a:ea typeface="+mn-ea"/>
                <a:cs typeface="+mn-cs"/>
              </a:rPr>
              <a:t>Registered agents</a:t>
            </a:r>
          </a:p>
          <a:p>
            <a:pPr eaLnBrk="1" fontAlgn="ctr" hangingPunct="1">
              <a:defRPr/>
            </a:pPr>
            <a:r>
              <a:rPr lang="en-GB" sz="1200" dirty="0" smtClean="0">
                <a:solidFill>
                  <a:schemeClr val="tx1"/>
                </a:solidFill>
                <a:latin typeface="+mn-lt"/>
                <a:ea typeface="+mn-ea"/>
                <a:cs typeface="+mn-cs"/>
              </a:rPr>
              <a:t>427,688</a:t>
            </a:r>
          </a:p>
          <a:p>
            <a:pPr eaLnBrk="1" fontAlgn="ctr" hangingPunct="1">
              <a:defRPr/>
            </a:pPr>
            <a:r>
              <a:rPr lang="en-GB" sz="1200" dirty="0" smtClean="0">
                <a:solidFill>
                  <a:schemeClr val="tx1"/>
                </a:solidFill>
                <a:latin typeface="+mn-lt"/>
                <a:ea typeface="+mn-ea"/>
                <a:cs typeface="+mn-cs"/>
              </a:rPr>
              <a:t>458,724</a:t>
            </a:r>
          </a:p>
          <a:p>
            <a:pPr eaLnBrk="1" fontAlgn="ctr" hangingPunct="1">
              <a:defRPr/>
            </a:pPr>
            <a:r>
              <a:rPr lang="en-GB" sz="1200" dirty="0" smtClean="0">
                <a:solidFill>
                  <a:schemeClr val="tx1"/>
                </a:solidFill>
                <a:latin typeface="+mn-lt"/>
                <a:ea typeface="+mn-ea"/>
                <a:cs typeface="+mn-cs"/>
              </a:rPr>
              <a:t>Active agents</a:t>
            </a:r>
          </a:p>
          <a:p>
            <a:pPr eaLnBrk="1" fontAlgn="ctr" hangingPunct="1">
              <a:defRPr/>
            </a:pPr>
            <a:r>
              <a:rPr lang="en-GB" sz="1200" dirty="0" smtClean="0">
                <a:solidFill>
                  <a:schemeClr val="tx1"/>
                </a:solidFill>
                <a:latin typeface="+mn-lt"/>
                <a:ea typeface="+mn-ea"/>
                <a:cs typeface="+mn-cs"/>
              </a:rPr>
              <a:t>180,132</a:t>
            </a:r>
          </a:p>
          <a:p>
            <a:pPr eaLnBrk="1" fontAlgn="ctr" hangingPunct="1">
              <a:defRPr/>
            </a:pPr>
            <a:r>
              <a:rPr lang="en-GB" sz="1200" dirty="0" smtClean="0">
                <a:solidFill>
                  <a:schemeClr val="tx1"/>
                </a:solidFill>
                <a:latin typeface="+mn-lt"/>
                <a:ea typeface="+mn-ea"/>
                <a:cs typeface="+mn-cs"/>
              </a:rPr>
              <a:t>284,339</a:t>
            </a:r>
          </a:p>
          <a:p>
            <a:pPr eaLnBrk="1" fontAlgn="ctr" hangingPunct="1">
              <a:defRPr/>
            </a:pPr>
            <a:r>
              <a:rPr lang="en-GB" sz="1200" dirty="0" smtClean="0">
                <a:solidFill>
                  <a:schemeClr val="tx1"/>
                </a:solidFill>
                <a:latin typeface="+mn-lt"/>
                <a:ea typeface="+mn-ea"/>
                <a:cs typeface="+mn-cs"/>
              </a:rPr>
              <a:t>% of Active Agents</a:t>
            </a:r>
          </a:p>
          <a:p>
            <a:pPr eaLnBrk="1" fontAlgn="ctr" hangingPunct="1">
              <a:defRPr/>
            </a:pPr>
            <a:r>
              <a:rPr lang="en-GB" sz="1200" dirty="0" smtClean="0">
                <a:solidFill>
                  <a:schemeClr val="tx1"/>
                </a:solidFill>
                <a:latin typeface="+mn-lt"/>
                <a:ea typeface="+mn-ea"/>
                <a:cs typeface="+mn-cs"/>
              </a:rPr>
              <a:t>42%</a:t>
            </a:r>
          </a:p>
          <a:p>
            <a:pPr eaLnBrk="1" fontAlgn="ctr" hangingPunct="1">
              <a:defRPr/>
            </a:pPr>
            <a:r>
              <a:rPr lang="en-GB" sz="1200" dirty="0" smtClean="0">
                <a:solidFill>
                  <a:schemeClr val="tx1"/>
                </a:solidFill>
                <a:latin typeface="+mn-lt"/>
                <a:ea typeface="+mn-ea"/>
                <a:cs typeface="+mn-cs"/>
              </a:rPr>
              <a:t>62%</a:t>
            </a:r>
          </a:p>
          <a:p>
            <a:pPr>
              <a:defRPr/>
            </a:pPr>
            <a:endParaRPr lang="en-GB" dirty="0"/>
          </a:p>
        </p:txBody>
      </p:sp>
      <p:sp>
        <p:nvSpPr>
          <p:cNvPr id="72708" name="Slide Number Placeholder 3"/>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EFFB111-234A-4479-8C22-E72B835D5724}" type="slidenum">
              <a:rPr lang="en-GB" altLang="en-US"/>
              <a:pPr/>
              <a:t>9</a:t>
            </a:fld>
            <a:endParaRPr lang="en-GB" altLang="en-US"/>
          </a:p>
        </p:txBody>
      </p:sp>
    </p:spTree>
    <p:extLst>
      <p:ext uri="{BB962C8B-B14F-4D97-AF65-F5344CB8AC3E}">
        <p14:creationId xmlns:p14="http://schemas.microsoft.com/office/powerpoint/2010/main" val="172486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09454B"/>
                </a:solidFill>
              </a:defRPr>
            </a:lvl1pPr>
          </a:lstStyle>
          <a:p>
            <a:r>
              <a:rPr lang="en-GB"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8135938" cy="596900"/>
          </a:xfrm>
          <a:prstGeom prst="rect">
            <a:avLst/>
          </a:prstGeom>
          <a:solidFill>
            <a:srgbClr val="0157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3200" dirty="0">
              <a:solidFill>
                <a:prstClr val="white"/>
              </a:solidFill>
            </a:endParaRPr>
          </a:p>
        </p:txBody>
      </p:sp>
      <p:sp>
        <p:nvSpPr>
          <p:cNvPr id="6" name="Rectangle 5"/>
          <p:cNvSpPr/>
          <p:nvPr userDrawn="1"/>
        </p:nvSpPr>
        <p:spPr>
          <a:xfrm>
            <a:off x="8128000" y="0"/>
            <a:ext cx="8135938" cy="596900"/>
          </a:xfrm>
          <a:prstGeom prst="rect">
            <a:avLst/>
          </a:prstGeom>
          <a:solidFill>
            <a:srgbClr val="EAE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3200" dirty="0">
              <a:solidFill>
                <a:prstClr val="white"/>
              </a:solidFill>
            </a:endParaRPr>
          </a:p>
        </p:txBody>
      </p:sp>
      <p:sp>
        <p:nvSpPr>
          <p:cNvPr id="7" name="Slide Number Placeholder 5"/>
          <p:cNvSpPr txBox="1">
            <a:spLocks/>
          </p:cNvSpPr>
          <p:nvPr userDrawn="1"/>
        </p:nvSpPr>
        <p:spPr bwMode="auto">
          <a:xfrm>
            <a:off x="15719425" y="-1588"/>
            <a:ext cx="544513" cy="590551"/>
          </a:xfrm>
          <a:prstGeom prst="rect">
            <a:avLst/>
          </a:prstGeom>
          <a:noFill/>
          <a:ln>
            <a:noFill/>
          </a:ln>
          <a:extLst/>
        </p:spPr>
        <p:txBody>
          <a:bodyPr lIns="36576" rIns="60960"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09585" eaLnBrk="1" hangingPunct="1">
              <a:defRPr/>
            </a:pPr>
            <a:endParaRPr lang="en-US" sz="1600">
              <a:solidFill>
                <a:srgbClr val="595959"/>
              </a:solidFill>
              <a:latin typeface="Century Gothic" pitchFamily="34" charset="0"/>
            </a:endParaRPr>
          </a:p>
        </p:txBody>
      </p:sp>
      <p:sp>
        <p:nvSpPr>
          <p:cNvPr id="8" name="TextBox 15"/>
          <p:cNvSpPr txBox="1">
            <a:spLocks/>
          </p:cNvSpPr>
          <p:nvPr userDrawn="1"/>
        </p:nvSpPr>
        <p:spPr bwMode="auto">
          <a:xfrm>
            <a:off x="8135938" y="-14288"/>
            <a:ext cx="4273550" cy="603251"/>
          </a:xfrm>
          <a:prstGeom prst="rect">
            <a:avLst/>
          </a:prstGeom>
          <a:noFill/>
          <a:ln>
            <a:noFill/>
          </a:ln>
          <a:extLst/>
        </p:spPr>
        <p:txBody>
          <a:bodyPr lIns="288000" tIns="0" rIns="0" bIns="0"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09585" eaLnBrk="1" hangingPunct="1">
              <a:defRPr/>
            </a:pPr>
            <a:endParaRPr lang="en-US" sz="1600" dirty="0">
              <a:solidFill>
                <a:srgbClr val="58595B"/>
              </a:solidFill>
              <a:latin typeface="Arial Narrow" pitchFamily="34" charset="0"/>
            </a:endParaRPr>
          </a:p>
        </p:txBody>
      </p:sp>
      <p:sp>
        <p:nvSpPr>
          <p:cNvPr id="9" name="Rectangle 8"/>
          <p:cNvSpPr/>
          <p:nvPr userDrawn="1"/>
        </p:nvSpPr>
        <p:spPr>
          <a:xfrm>
            <a:off x="8128000" y="8777288"/>
            <a:ext cx="8135938" cy="390525"/>
          </a:xfrm>
          <a:prstGeom prst="rect">
            <a:avLst/>
          </a:prstGeom>
          <a:solidFill>
            <a:srgbClr val="EAE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3200" dirty="0">
              <a:solidFill>
                <a:prstClr val="white"/>
              </a:solidFill>
            </a:endParaRPr>
          </a:p>
        </p:txBody>
      </p:sp>
      <p:sp>
        <p:nvSpPr>
          <p:cNvPr id="10" name="Rectangle 9"/>
          <p:cNvSpPr/>
          <p:nvPr userDrawn="1"/>
        </p:nvSpPr>
        <p:spPr>
          <a:xfrm>
            <a:off x="0" y="8777288"/>
            <a:ext cx="8135938" cy="390525"/>
          </a:xfrm>
          <a:prstGeom prst="rect">
            <a:avLst/>
          </a:prstGeom>
          <a:solidFill>
            <a:srgbClr val="0157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3200" dirty="0">
              <a:solidFill>
                <a:prstClr val="white"/>
              </a:solidFill>
            </a:endParaRPr>
          </a:p>
        </p:txBody>
      </p:sp>
      <p:sp>
        <p:nvSpPr>
          <p:cNvPr id="11" name="Text Box 15"/>
          <p:cNvSpPr txBox="1">
            <a:spLocks noChangeArrowheads="1"/>
          </p:cNvSpPr>
          <p:nvPr userDrawn="1"/>
        </p:nvSpPr>
        <p:spPr bwMode="auto">
          <a:xfrm>
            <a:off x="8505825" y="8936038"/>
            <a:ext cx="2551113" cy="160337"/>
          </a:xfrm>
          <a:prstGeom prst="rect">
            <a:avLst/>
          </a:prstGeom>
          <a:noFill/>
          <a:ln>
            <a:noFill/>
          </a:ln>
          <a:extLst/>
        </p:spPr>
        <p:txBody>
          <a:bodyPr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09585" eaLnBrk="1" hangingPunct="1">
              <a:lnSpc>
                <a:spcPct val="130000"/>
              </a:lnSpc>
              <a:defRPr/>
            </a:pPr>
            <a:r>
              <a:rPr lang="en-US" sz="800" dirty="0">
                <a:solidFill>
                  <a:srgbClr val="7F7F7F"/>
                </a:solidFill>
                <a:latin typeface="Arial Narrow" pitchFamily="34" charset="0"/>
              </a:rPr>
              <a:t>Restricted - Confidential Information © GSMA </a:t>
            </a:r>
            <a:r>
              <a:rPr lang="en-US" sz="800" dirty="0" smtClean="0">
                <a:solidFill>
                  <a:srgbClr val="7F7F7F"/>
                </a:solidFill>
                <a:latin typeface="Arial Narrow" pitchFamily="34" charset="0"/>
              </a:rPr>
              <a:t>2012</a:t>
            </a:r>
            <a:endParaRPr lang="en-US" sz="800" dirty="0">
              <a:solidFill>
                <a:srgbClr val="7F7F7F"/>
              </a:solidFill>
              <a:latin typeface="Arial Narrow" pitchFamily="34" charset="0"/>
            </a:endParaRPr>
          </a:p>
        </p:txBody>
      </p:sp>
      <p:pic>
        <p:nvPicPr>
          <p:cNvPr id="12" name="Picture 9" descr="GSMA_mobile_money _for_the_unbanked rev.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3" y="133350"/>
            <a:ext cx="21224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310" y="820510"/>
            <a:ext cx="14883067" cy="1037167"/>
          </a:xfrm>
          <a:prstGeom prst="rect">
            <a:avLst/>
          </a:prstGeom>
        </p:spPr>
        <p:txBody>
          <a:bodyPr/>
          <a:lstStyle>
            <a:lvl1pPr algn="l">
              <a:defRPr lang="en-US" sz="3733" kern="1200" dirty="0" smtClean="0">
                <a:solidFill>
                  <a:srgbClr val="58595B"/>
                </a:solidFill>
                <a:latin typeface="Arial Narrow" pitchFamily="34" charset="0"/>
                <a:ea typeface="MS PGothic" pitchFamily="34" charset="-128"/>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2800" y="2076451"/>
            <a:ext cx="14901333" cy="5375869"/>
          </a:xfrm>
          <a:prstGeom prst="rect">
            <a:avLst/>
          </a:prstGeom>
        </p:spPr>
        <p:txBody>
          <a:bodyPr/>
          <a:lstStyle>
            <a:lvl1pPr marL="457189" indent="-457189">
              <a:defRPr lang="en-US" sz="3200" b="1" kern="1200" dirty="0" smtClean="0">
                <a:solidFill>
                  <a:srgbClr val="01575D"/>
                </a:solidFill>
                <a:latin typeface="Arial Narrow" pitchFamily="34" charset="0"/>
                <a:ea typeface="MS PGothic" pitchFamily="34" charset="-128"/>
                <a:cs typeface="+mn-cs"/>
              </a:defRPr>
            </a:lvl1pPr>
            <a:lvl2pPr marL="838179" indent="-364058">
              <a:defRPr lang="en-US" sz="2667" kern="1200" dirty="0" smtClean="0">
                <a:solidFill>
                  <a:srgbClr val="58595B"/>
                </a:solidFill>
                <a:latin typeface="Arial Narrow"/>
                <a:ea typeface="+mn-ea"/>
                <a:cs typeface="Arial Narrow"/>
              </a:defRPr>
            </a:lvl2pPr>
            <a:lvl3pPr marL="1318651" indent="-457189">
              <a:buFont typeface="Courier New" pitchFamily="49" charset="0"/>
              <a:buChar char="o"/>
              <a:tabLst>
                <a:tab pos="1441415" algn="l"/>
              </a:tabLst>
              <a:defRPr sz="2400">
                <a:latin typeface="Arial Narrow"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2" name="Text Placeholder 61"/>
          <p:cNvSpPr>
            <a:spLocks noGrp="1"/>
          </p:cNvSpPr>
          <p:nvPr>
            <p:ph type="body" sz="quarter" idx="10"/>
          </p:nvPr>
        </p:nvSpPr>
        <p:spPr>
          <a:xfrm>
            <a:off x="8139004" y="1"/>
            <a:ext cx="3846688" cy="596900"/>
          </a:xfrm>
          <a:prstGeom prst="rect">
            <a:avLst/>
          </a:prstGeom>
        </p:spPr>
        <p:txBody>
          <a:bodyPr anchor="ctr" anchorCtr="0"/>
          <a:lstStyle>
            <a:lvl1pPr>
              <a:buNone/>
              <a:defRPr lang="en-US" sz="1600" kern="1200" noProof="0" dirty="0" smtClean="0">
                <a:solidFill>
                  <a:srgbClr val="58595B"/>
                </a:solidFill>
                <a:latin typeface="Arial Narrow" pitchFamily="34" charset="0"/>
                <a:ea typeface="MS PGothic" pitchFamily="34" charset="-128"/>
                <a:cs typeface="+mn-cs"/>
              </a:defRPr>
            </a:lvl1pPr>
          </a:lstStyle>
          <a:p>
            <a:pPr lvl="0"/>
            <a:r>
              <a:rPr lang="en-US" dirty="0" smtClean="0"/>
              <a:t>Click to edit Master text styles</a:t>
            </a:r>
          </a:p>
        </p:txBody>
      </p:sp>
    </p:spTree>
    <p:extLst>
      <p:ext uri="{BB962C8B-B14F-4D97-AF65-F5344CB8AC3E}">
        <p14:creationId xmlns:p14="http://schemas.microsoft.com/office/powerpoint/2010/main" val="150737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65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044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09454B"/>
                </a:solidFill>
              </a:defRPr>
            </a:lvl1pPr>
          </a:lstStyle>
          <a:p>
            <a:r>
              <a:rPr lang="en-GB" dirty="0" smtClean="0"/>
              <a:t>Click to edit Master title style</a:t>
            </a:r>
            <a:endParaRPr lang="en-US" dirty="0"/>
          </a:p>
        </p:txBody>
      </p:sp>
      <p:sp>
        <p:nvSpPr>
          <p:cNvPr id="5" name="Content Placeholder 4"/>
          <p:cNvSpPr>
            <a:spLocks noGrp="1"/>
          </p:cNvSpPr>
          <p:nvPr>
            <p:ph sz="quarter" idx="10"/>
          </p:nvPr>
        </p:nvSpPr>
        <p:spPr>
          <a:xfrm>
            <a:off x="889000" y="2133600"/>
            <a:ext cx="14554200" cy="6477000"/>
          </a:xfrm>
          <a:prstGeom prst="rect">
            <a:avLst/>
          </a:prstGeom>
        </p:spPr>
        <p:txBody>
          <a:bodyPr vert="horz"/>
          <a:lstStyle>
            <a:lvl1pPr>
              <a:defRPr sz="3200">
                <a:solidFill>
                  <a:schemeClr val="tx1">
                    <a:lumMod val="50000"/>
                    <a:lumOff val="50000"/>
                  </a:schemeClr>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309687"/>
          </a:xfrm>
          <a:prstGeom prst="rect">
            <a:avLst/>
          </a:prstGeom>
        </p:spPr>
        <p:txBody>
          <a:bodyPr vert="horz" anchor="t"/>
          <a:lstStyle>
            <a:lvl1pPr>
              <a:defRPr sz="4800" b="1">
                <a:solidFill>
                  <a:srgbClr val="00585E"/>
                </a:solidFill>
                <a:latin typeface="+mj-lt"/>
              </a:defRPr>
            </a:lvl1pPr>
          </a:lstStyle>
          <a:p>
            <a:r>
              <a:rPr lang="en-GB" dirty="0" smtClean="0">
                <a:sym typeface="Arial" charset="0"/>
              </a:rPr>
              <a:t>Click to edit Master title style</a:t>
            </a:r>
            <a:endParaRPr lang="en-US" dirty="0"/>
          </a:p>
        </p:txBody>
      </p:sp>
      <p:sp>
        <p:nvSpPr>
          <p:cNvPr id="3" name="Content Placeholder 2"/>
          <p:cNvSpPr>
            <a:spLocks noGrp="1"/>
          </p:cNvSpPr>
          <p:nvPr>
            <p:ph idx="1"/>
          </p:nvPr>
        </p:nvSpPr>
        <p:spPr>
          <a:xfrm>
            <a:off x="812800" y="1981200"/>
            <a:ext cx="14630400" cy="7162800"/>
          </a:xfrm>
          <a:prstGeom prst="rect">
            <a:avLst/>
          </a:prstGeom>
        </p:spPr>
        <p:txBody>
          <a:bodyPr vert="horz"/>
          <a:lstStyle>
            <a:lvl1pPr>
              <a:spcBef>
                <a:spcPts val="600"/>
              </a:spcBef>
              <a:spcAft>
                <a:spcPts val="600"/>
              </a:spcAft>
              <a:defRPr sz="3600">
                <a:solidFill>
                  <a:srgbClr val="82A29D"/>
                </a:solidFill>
              </a:defRPr>
            </a:lvl1pPr>
            <a:lvl2pPr marL="811213" indent="-361950">
              <a:spcBef>
                <a:spcPts val="600"/>
              </a:spcBef>
              <a:spcAft>
                <a:spcPts val="600"/>
              </a:spcAft>
              <a:buFont typeface="Arial" pitchFamily="34" charset="0"/>
              <a:buChar char="•"/>
              <a:defRPr sz="3200">
                <a:solidFill>
                  <a:srgbClr val="82A29D"/>
                </a:solidFill>
              </a:defRPr>
            </a:lvl2pPr>
            <a:lvl3pPr marL="1173163" indent="-276225">
              <a:spcAft>
                <a:spcPts val="600"/>
              </a:spcAft>
              <a:buFont typeface="Arial" pitchFamily="34" charset="0"/>
              <a:buChar char="•"/>
              <a:defRPr sz="2800">
                <a:solidFill>
                  <a:srgbClr val="82A29D"/>
                </a:solidFill>
              </a:defRPr>
            </a:lvl3pPr>
            <a:lvl4pPr marL="1622425" indent="-276225">
              <a:spcAft>
                <a:spcPts val="600"/>
              </a:spcAft>
              <a:buFont typeface="Arial" pitchFamily="34" charset="0"/>
              <a:buChar char="•"/>
              <a:defRPr sz="2400">
                <a:solidFill>
                  <a:srgbClr val="82A29D"/>
                </a:solidFill>
              </a:defRPr>
            </a:lvl4pPr>
            <a:lvl5pPr marL="2070100" indent="-276225">
              <a:spcAft>
                <a:spcPts val="600"/>
              </a:spcAft>
              <a:buFont typeface="Arial" pitchFamily="34" charset="0"/>
              <a:buChar char="•"/>
              <a:defRPr sz="2400">
                <a:solidFill>
                  <a:srgbClr val="82A29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09454B"/>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15888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09454B"/>
                </a:solidFill>
              </a:defRPr>
            </a:lvl1pPr>
          </a:lstStyle>
          <a:p>
            <a:r>
              <a:rPr lang="en-GB" dirty="0" smtClean="0"/>
              <a:t>Click to edit Master title style</a:t>
            </a:r>
            <a:endParaRPr lang="en-US" dirty="0"/>
          </a:p>
        </p:txBody>
      </p:sp>
      <p:sp>
        <p:nvSpPr>
          <p:cNvPr id="5" name="Content Placeholder 4"/>
          <p:cNvSpPr>
            <a:spLocks noGrp="1"/>
          </p:cNvSpPr>
          <p:nvPr>
            <p:ph sz="quarter" idx="10"/>
          </p:nvPr>
        </p:nvSpPr>
        <p:spPr>
          <a:xfrm>
            <a:off x="889000" y="2133600"/>
            <a:ext cx="14554200" cy="6477000"/>
          </a:xfrm>
          <a:prstGeom prst="rect">
            <a:avLst/>
          </a:prstGeom>
        </p:spPr>
        <p:txBody>
          <a:bodyPr vert="horz"/>
          <a:lstStyle>
            <a:lvl1pPr>
              <a:defRPr sz="3200">
                <a:solidFill>
                  <a:schemeClr val="tx1">
                    <a:lumMod val="50000"/>
                    <a:lumOff val="50000"/>
                  </a:schemeClr>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030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1200">
                <a:latin typeface="+mj-lt"/>
              </a:defRPr>
            </a:lvl1pPr>
          </a:lstStyle>
          <a:p>
            <a:r>
              <a:rPr lang="en-GB" smtClean="0">
                <a:sym typeface="Arial" charset="0"/>
              </a:rPr>
              <a:t>Click to edit Master title style</a:t>
            </a:r>
            <a:endParaRPr lang="en-US" dirty="0"/>
          </a:p>
        </p:txBody>
      </p:sp>
      <p:sp>
        <p:nvSpPr>
          <p:cNvPr id="3" name="Content Placeholder 2"/>
          <p:cNvSpPr>
            <a:spLocks noGrp="1"/>
          </p:cNvSpPr>
          <p:nvPr>
            <p:ph idx="1"/>
          </p:nvPr>
        </p:nvSpPr>
        <p:spPr>
          <a:xfrm>
            <a:off x="812800" y="2133600"/>
            <a:ext cx="14630400" cy="6034088"/>
          </a:xfrm>
          <a:prstGeom prst="rect">
            <a:avLst/>
          </a:prstGeom>
        </p:spPr>
        <p:txBody>
          <a:bodyPr vert="horz"/>
          <a:lstStyle>
            <a:lvl1pPr>
              <a:defRPr sz="36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888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8"/>
            <a:ext cx="13817600" cy="1960033"/>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2438400" y="5181600"/>
            <a:ext cx="11379200" cy="23368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812800" y="8475663"/>
            <a:ext cx="3792538" cy="485775"/>
          </a:xfrm>
          <a:prstGeom prst="rect">
            <a:avLst/>
          </a:prstGeom>
        </p:spPr>
        <p:txBody>
          <a:bodyPr/>
          <a:lstStyle>
            <a:lvl1pPr eaLnBrk="1">
              <a:defRPr/>
            </a:lvl1pPr>
          </a:lstStyle>
          <a:p>
            <a:pPr>
              <a:defRPr/>
            </a:pPr>
            <a:fld id="{D85E941E-D1C3-4E7F-AFEF-54EF037F6856}" type="datetimeFigureOut">
              <a:rPr lang="en-GB"/>
              <a:pPr>
                <a:defRPr/>
              </a:pPr>
              <a:t>04/12/2014</a:t>
            </a:fld>
            <a:endParaRPr lang="en-GB"/>
          </a:p>
        </p:txBody>
      </p:sp>
      <p:sp>
        <p:nvSpPr>
          <p:cNvPr id="5" name="Footer Placeholder 4"/>
          <p:cNvSpPr>
            <a:spLocks noGrp="1"/>
          </p:cNvSpPr>
          <p:nvPr>
            <p:ph type="ftr" sz="quarter" idx="11"/>
          </p:nvPr>
        </p:nvSpPr>
        <p:spPr>
          <a:xfrm>
            <a:off x="5554663" y="8475663"/>
            <a:ext cx="5146675" cy="485775"/>
          </a:xfrm>
          <a:prstGeom prst="rect">
            <a:avLst/>
          </a:prstGeom>
        </p:spPr>
        <p:txBody>
          <a:bodyPr/>
          <a:lstStyle>
            <a:lvl1pPr eaLnBrk="1">
              <a:defRPr/>
            </a:lvl1pPr>
          </a:lstStyle>
          <a:p>
            <a:pPr>
              <a:defRPr/>
            </a:pPr>
            <a:endParaRPr lang="en-GB"/>
          </a:p>
        </p:txBody>
      </p:sp>
      <p:sp>
        <p:nvSpPr>
          <p:cNvPr id="6" name="Slide Number Placeholder 5"/>
          <p:cNvSpPr>
            <a:spLocks noGrp="1"/>
          </p:cNvSpPr>
          <p:nvPr>
            <p:ph type="sldNum" sz="quarter" idx="12"/>
          </p:nvPr>
        </p:nvSpPr>
        <p:spPr>
          <a:xfrm>
            <a:off x="11650663" y="8475663"/>
            <a:ext cx="3792537" cy="485775"/>
          </a:xfrm>
          <a:prstGeom prst="rect">
            <a:avLst/>
          </a:prstGeom>
        </p:spPr>
        <p:txBody>
          <a:bodyPr vert="horz" wrap="square" lIns="91440" tIns="45720" rIns="91440" bIns="45720" numCol="1" anchor="t" anchorCtr="0" compatLnSpc="1">
            <a:prstTxWarp prst="textNoShape">
              <a:avLst/>
            </a:prstTxWarp>
          </a:bodyPr>
          <a:lstStyle>
            <a:lvl1pPr eaLnBrk="1">
              <a:defRPr/>
            </a:lvl1pPr>
          </a:lstStyle>
          <a:p>
            <a:pPr>
              <a:defRPr/>
            </a:pPr>
            <a:fld id="{502CC9DF-CECC-493D-B84B-E5E697903207}" type="slidenum">
              <a:rPr lang="en-GB" altLang="en-US"/>
              <a:pPr>
                <a:defRPr/>
              </a:pPr>
              <a:t>‹#›</a:t>
            </a:fld>
            <a:endParaRPr lang="en-GB" altLang="en-US"/>
          </a:p>
        </p:txBody>
      </p:sp>
    </p:spTree>
    <p:extLst>
      <p:ext uri="{BB962C8B-B14F-4D97-AF65-F5344CB8AC3E}">
        <p14:creationId xmlns:p14="http://schemas.microsoft.com/office/powerpoint/2010/main" val="374908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a:defRPr/>
            </a:pPr>
            <a:endParaRPr lang="en-GB" altLang="en-US" smtClean="0"/>
          </a:p>
        </p:txBody>
      </p:sp>
      <p:pic>
        <p:nvPicPr>
          <p:cNvPr id="3" name="Picture 6" descr="mobile_unbanked_cmyk_rev.eps"/>
          <p:cNvPicPr>
            <a:picLocks noChangeAspect="1"/>
          </p:cNvPicPr>
          <p:nvPr userDrawn="1"/>
        </p:nvPicPr>
        <p:blipFill>
          <a:blip r:embed="rId2">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08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73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e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mobile_unbanked_cmyk.eps"/>
          <p:cNvPicPr>
            <a:picLocks noChangeAspect="1"/>
          </p:cNvPicPr>
          <p:nvPr userDrawn="1"/>
        </p:nvPicPr>
        <p:blipFill>
          <a:blip r:embed="rId5"/>
          <a:srcRect/>
          <a:stretch>
            <a:fillRect/>
          </a:stretch>
        </p:blipFill>
        <p:spPr bwMode="auto">
          <a:xfrm>
            <a:off x="11328400" y="457200"/>
            <a:ext cx="4287838"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ＭＳ Ｐゴシック" charset="0"/>
          <a:sym typeface="Helvetica" pitchFamily="1" charset="0"/>
        </a:defRPr>
      </a:lvl1pPr>
      <a:lvl2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2pPr>
      <a:lvl3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3pPr>
      <a:lvl4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4pPr>
      <a:lvl5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S PGothic" pitchFamily="34" charset="-128"/>
          <a:sym typeface="Helvetica" pitchFamily="1" charset="0"/>
        </a:defRPr>
      </a:lvl1pPr>
      <a:lvl2pPr marL="228600" indent="228600" algn="l" defTabSz="457200" rtl="0" eaLnBrk="0" fontAlgn="base" hangingPunct="0">
        <a:spcBef>
          <a:spcPct val="0"/>
        </a:spcBef>
        <a:spcAft>
          <a:spcPct val="0"/>
        </a:spcAft>
        <a:defRPr sz="1200">
          <a:solidFill>
            <a:srgbClr val="000000"/>
          </a:solidFill>
          <a:latin typeface="+mn-lt"/>
          <a:ea typeface="MS PGothic" pitchFamily="34" charset="-128"/>
          <a:cs typeface="Helvetica" charset="0"/>
          <a:sym typeface="Helvetica" pitchFamily="1"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mobile_unbanked_cmyk.eps"/>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328400" y="457200"/>
            <a:ext cx="42878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ChangeArrowheads="1"/>
          </p:cNvSpPr>
          <p:nvPr userDrawn="1"/>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a:defRPr/>
            </a:pPr>
            <a:endParaRPr lang="en-GB" altLang="en-US" smtClean="0"/>
          </a:p>
        </p:txBody>
      </p:sp>
      <p:pic>
        <p:nvPicPr>
          <p:cNvPr id="1028" name="Picture 6" descr="mobile_unbanked_cmyk_rev.eps"/>
          <p:cNvPicPr>
            <a:picLocks noChangeAspect="1"/>
          </p:cNvPicPr>
          <p:nvPr userDrawn="1"/>
        </p:nvPicPr>
        <p:blipFill>
          <a:blip r:embed="rId12">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17589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2" r:id="rId8"/>
    <p:sldLayoutId id="2147483663" r:id="rId9"/>
  </p:sldLayoutIdLst>
  <p:timing>
    <p:tnLst>
      <p:par>
        <p:cTn id="1" dur="indefinite" restart="never" nodeType="tmRoot"/>
      </p:par>
    </p:tnLst>
  </p:timing>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S PGothic" charset="0"/>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S PGothic" pitchFamily="34" charset="-128"/>
          <a:sym typeface="Helvetica" panose="020B0604020202020204"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S PGothic" pitchFamily="34" charset="-128"/>
          <a:cs typeface="Helvetica" charset="0"/>
          <a:sym typeface="Helvetica" panose="020B0604020202020204"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anose="020B0604020202020204"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anose="020B0604020202020204"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jpeg"/><Relationship Id="rId2" Type="http://schemas.openxmlformats.org/officeDocument/2006/relationships/notesSlide" Target="../notesSlides/notesSlide11.xml"/><Relationship Id="rId16"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gsma.com/mm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2.emf"/><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emf"/><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p:cNvSpPr>
          <p:nvPr/>
        </p:nvSpPr>
        <p:spPr bwMode="auto">
          <a:xfrm>
            <a:off x="889000" y="2057400"/>
            <a:ext cx="14325600" cy="1663700"/>
          </a:xfrm>
          <a:prstGeom prst="rect">
            <a:avLst/>
          </a:prstGeom>
          <a:noFill/>
          <a:ln>
            <a:noFill/>
          </a:ln>
          <a:extLst>
            <a:ext uri="{909E8E84-426E-40dd-AFC4-6F175D3DCCD1}"/>
            <a:ext uri="{91240B29-F687-4f45-9708-019B960494DF}"/>
          </a:extLst>
        </p:spPr>
        <p:txBody>
          <a:bodyPr lIns="0" tIns="0" rIns="0" bIns="0"/>
          <a:lstStyle/>
          <a:p>
            <a:pPr marL="0">
              <a:spcBef>
                <a:spcPts val="800"/>
              </a:spcBef>
              <a:defRPr/>
            </a:pPr>
            <a:r>
              <a:rPr lang="en-US" sz="4400" dirty="0" smtClean="0">
                <a:solidFill>
                  <a:srgbClr val="C00000"/>
                </a:solidFill>
                <a:latin typeface="Arial Narrow" pitchFamily="34" charset="0"/>
                <a:sym typeface="Arial" pitchFamily="34" charset="0"/>
              </a:rPr>
              <a:t>ITU workshop on “Digital Financial Services and Financial Inclusion</a:t>
            </a:r>
            <a:endParaRPr lang="en-US" sz="4400" dirty="0">
              <a:solidFill>
                <a:srgbClr val="373737">
                  <a:lumMod val="65000"/>
                  <a:lumOff val="35000"/>
                </a:srgbClr>
              </a:solidFill>
              <a:latin typeface="Arial Narrow" pitchFamily="34" charset="0"/>
              <a:sym typeface="Arial" pitchFamily="34" charset="0"/>
            </a:endParaRPr>
          </a:p>
          <a:p>
            <a:pPr marL="0">
              <a:spcBef>
                <a:spcPts val="800"/>
              </a:spcBef>
              <a:defRPr/>
            </a:pPr>
            <a:r>
              <a:rPr lang="en-GB" sz="4800" dirty="0" smtClean="0">
                <a:solidFill>
                  <a:srgbClr val="373737">
                    <a:lumMod val="65000"/>
                    <a:lumOff val="35000"/>
                  </a:srgbClr>
                </a:solidFill>
                <a:latin typeface="Arial Narrow" pitchFamily="34" charset="0"/>
                <a:sym typeface="Arial" pitchFamily="34" charset="0"/>
              </a:rPr>
              <a:t>GSMA Mobile Money for digital financial inclusion and economic development</a:t>
            </a:r>
            <a:endParaRPr lang="en-GB" sz="4800" dirty="0">
              <a:solidFill>
                <a:srgbClr val="373737">
                  <a:lumMod val="65000"/>
                  <a:lumOff val="35000"/>
                </a:srgbClr>
              </a:solidFill>
              <a:latin typeface="Arial Narrow" pitchFamily="34" charset="0"/>
              <a:sym typeface="Arial" pitchFamily="34" charset="0"/>
            </a:endParaRPr>
          </a:p>
          <a:p>
            <a:pPr marL="0">
              <a:spcBef>
                <a:spcPts val="0"/>
              </a:spcBef>
              <a:defRPr/>
            </a:pPr>
            <a:endParaRPr lang="en-GB" dirty="0">
              <a:solidFill>
                <a:srgbClr val="373737">
                  <a:lumMod val="65000"/>
                  <a:lumOff val="35000"/>
                </a:srgbClr>
              </a:solidFill>
              <a:latin typeface="Arial Narrow" pitchFamily="34" charset="0"/>
              <a:sym typeface="Arial" pitchFamily="34" charset="0"/>
            </a:endParaRPr>
          </a:p>
          <a:p>
            <a:pPr marL="0">
              <a:spcBef>
                <a:spcPts val="0"/>
              </a:spcBef>
              <a:defRPr/>
            </a:pPr>
            <a:r>
              <a:rPr lang="en-GB" dirty="0" smtClean="0">
                <a:solidFill>
                  <a:srgbClr val="373737">
                    <a:lumMod val="65000"/>
                    <a:lumOff val="35000"/>
                  </a:srgbClr>
                </a:solidFill>
                <a:latin typeface="Arial Narrow" pitchFamily="34" charset="0"/>
                <a:sym typeface="Arial" pitchFamily="34" charset="0"/>
              </a:rPr>
              <a:t>Simone di </a:t>
            </a:r>
            <a:r>
              <a:rPr lang="en-GB" dirty="0" err="1" smtClean="0">
                <a:solidFill>
                  <a:srgbClr val="373737">
                    <a:lumMod val="65000"/>
                    <a:lumOff val="35000"/>
                  </a:srgbClr>
                </a:solidFill>
                <a:latin typeface="Arial Narrow" pitchFamily="34" charset="0"/>
                <a:sym typeface="Arial" pitchFamily="34" charset="0"/>
              </a:rPr>
              <a:t>Castri</a:t>
            </a:r>
            <a:r>
              <a:rPr lang="en-GB" dirty="0">
                <a:solidFill>
                  <a:srgbClr val="373737">
                    <a:lumMod val="65000"/>
                    <a:lumOff val="35000"/>
                  </a:srgbClr>
                </a:solidFill>
                <a:latin typeface="Arial Narrow" pitchFamily="34" charset="0"/>
                <a:sym typeface="Arial" pitchFamily="34" charset="0"/>
              </a:rPr>
              <a:t> </a:t>
            </a:r>
            <a:endParaRPr lang="en-GB" dirty="0" smtClean="0">
              <a:solidFill>
                <a:srgbClr val="373737">
                  <a:lumMod val="65000"/>
                  <a:lumOff val="35000"/>
                </a:srgbClr>
              </a:solidFill>
              <a:latin typeface="Arial Narrow" pitchFamily="34" charset="0"/>
              <a:sym typeface="Arial" pitchFamily="34" charset="0"/>
            </a:endParaRPr>
          </a:p>
          <a:p>
            <a:pPr marL="0">
              <a:spcBef>
                <a:spcPts val="0"/>
              </a:spcBef>
              <a:defRPr/>
            </a:pPr>
            <a:r>
              <a:rPr lang="en-GB" dirty="0" smtClean="0">
                <a:solidFill>
                  <a:srgbClr val="373737">
                    <a:lumMod val="65000"/>
                    <a:lumOff val="35000"/>
                  </a:srgbClr>
                </a:solidFill>
                <a:latin typeface="Arial Narrow" pitchFamily="34" charset="0"/>
                <a:sym typeface="Arial" pitchFamily="34" charset="0"/>
              </a:rPr>
              <a:t>Geneva, 4 December 2014</a:t>
            </a:r>
            <a:endParaRPr lang="en-GB" sz="4800" dirty="0" smtClean="0">
              <a:solidFill>
                <a:srgbClr val="373737">
                  <a:lumMod val="65000"/>
                  <a:lumOff val="35000"/>
                </a:srgbClr>
              </a:solidFill>
              <a:latin typeface="Arial Narrow" pitchFamily="34" charset="0"/>
              <a:sym typeface="Arial" pitchFamily="34" charset="0"/>
            </a:endParaRPr>
          </a:p>
        </p:txBody>
      </p:sp>
      <p:pic>
        <p:nvPicPr>
          <p:cNvPr id="10243" name="Picture 2" descr="C:\Users\sdicastri\Dropbox\pictures for case study\Picture2.jpg"/>
          <p:cNvPicPr>
            <a:picLocks noChangeAspect="1" noChangeArrowheads="1"/>
          </p:cNvPicPr>
          <p:nvPr/>
        </p:nvPicPr>
        <p:blipFill>
          <a:blip r:embed="rId3">
            <a:extLst>
              <a:ext uri="{28A0092B-C50C-407E-A947-70E740481C1C}">
                <a14:useLocalDpi xmlns:a14="http://schemas.microsoft.com/office/drawing/2010/main" val="0"/>
              </a:ext>
            </a:extLst>
          </a:blip>
          <a:srcRect l="13480"/>
          <a:stretch>
            <a:fillRect/>
          </a:stretch>
        </p:blipFill>
        <p:spPr bwMode="auto">
          <a:xfrm>
            <a:off x="0" y="5578475"/>
            <a:ext cx="31353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sdicastri\Dropbox\pictures for case study\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5578475"/>
            <a:ext cx="20161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sdicastri\Dropbox\pictures for case study\Bangladesh (12).jpg"/>
          <p:cNvPicPr>
            <a:picLocks noChangeAspect="1" noChangeArrowheads="1"/>
          </p:cNvPicPr>
          <p:nvPr/>
        </p:nvPicPr>
        <p:blipFill>
          <a:blip r:embed="rId5">
            <a:extLst>
              <a:ext uri="{28A0092B-C50C-407E-A947-70E740481C1C}">
                <a14:useLocalDpi xmlns:a14="http://schemas.microsoft.com/office/drawing/2010/main" val="0"/>
              </a:ext>
            </a:extLst>
          </a:blip>
          <a:srcRect l="4131" t="998" r="33482" b="5551"/>
          <a:stretch>
            <a:fillRect/>
          </a:stretch>
        </p:blipFill>
        <p:spPr bwMode="auto">
          <a:xfrm>
            <a:off x="5384800" y="5578475"/>
            <a:ext cx="27892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7" descr="Westlands_006.jpg"/>
          <p:cNvPicPr>
            <a:picLocks noChangeAspect="1"/>
          </p:cNvPicPr>
          <p:nvPr/>
        </p:nvPicPr>
        <p:blipFill>
          <a:blip r:embed="rId6">
            <a:extLst>
              <a:ext uri="{28A0092B-C50C-407E-A947-70E740481C1C}">
                <a14:useLocalDpi xmlns:a14="http://schemas.microsoft.com/office/drawing/2010/main" val="0"/>
              </a:ext>
            </a:extLst>
          </a:blip>
          <a:srcRect r="31934"/>
          <a:stretch>
            <a:fillRect/>
          </a:stretch>
        </p:blipFill>
        <p:spPr bwMode="auto">
          <a:xfrm>
            <a:off x="13385800" y="5578475"/>
            <a:ext cx="2870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
          <p:cNvSpPr>
            <a:spLocks noGrp="1" noChangeAspect="1" noChangeArrowheads="1"/>
          </p:cNvSpPr>
          <p:nvPr isPhoto="1"/>
        </p:nvSpPr>
        <p:spPr bwMode="auto">
          <a:xfrm>
            <a:off x="11282362" y="5578858"/>
            <a:ext cx="2027238" cy="2803142"/>
          </a:xfrm>
          <a:prstGeom prst="rect">
            <a:avLst/>
          </a:prstGeom>
          <a:blipFill dpi="0" rotWithShape="1">
            <a:blip r:embed="rId7"/>
            <a:srcRect/>
            <a:stretch>
              <a:fillRect l="-53424" r="-77802"/>
            </a:stretch>
          </a:blipFill>
          <a:ln w="9525">
            <a:noFill/>
            <a:miter lim="800000"/>
            <a:headEnd/>
            <a:tailEnd/>
          </a:ln>
          <a:effectLst/>
        </p:spPr>
        <p:txBody>
          <a:bodyPr/>
          <a:lstStyle/>
          <a:p>
            <a:pPr>
              <a:defRPr/>
            </a:pPr>
            <a:endParaRPr lang="en-GB"/>
          </a:p>
        </p:txBody>
      </p:sp>
      <p:pic>
        <p:nvPicPr>
          <p:cNvPr id="10250" name="Picture 14"/>
          <p:cNvPicPr>
            <a:picLocks noChangeAspect="1"/>
          </p:cNvPicPr>
          <p:nvPr/>
        </p:nvPicPr>
        <p:blipFill>
          <a:blip r:embed="rId8">
            <a:extLst>
              <a:ext uri="{28A0092B-C50C-407E-A947-70E740481C1C}">
                <a14:useLocalDpi xmlns:a14="http://schemas.microsoft.com/office/drawing/2010/main" val="0"/>
              </a:ext>
            </a:extLst>
          </a:blip>
          <a:srcRect r="65443"/>
          <a:stretch>
            <a:fillRect/>
          </a:stretch>
        </p:blipFill>
        <p:spPr bwMode="auto">
          <a:xfrm>
            <a:off x="5859463" y="8593138"/>
            <a:ext cx="1600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5"/>
          <p:cNvSpPr txBox="1">
            <a:spLocks noChangeArrowheads="1"/>
          </p:cNvSpPr>
          <p:nvPr/>
        </p:nvSpPr>
        <p:spPr bwMode="auto">
          <a:xfrm>
            <a:off x="252413" y="8686800"/>
            <a:ext cx="74183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hangingPunct="1">
              <a:lnSpc>
                <a:spcPct val="130000"/>
              </a:lnSpc>
            </a:pPr>
            <a:r>
              <a:rPr lang="en-US" altLang="en-US" sz="1000" smtClean="0">
                <a:solidFill>
                  <a:srgbClr val="7F7F7F"/>
                </a:solidFill>
                <a:latin typeface="Arial Narrow" panose="020B0606020202030204" pitchFamily="34" charset="0"/>
              </a:rPr>
              <a:t>All material © GSMA 2014. The policy advocacy and regulatory work of the GSMA Mobile Money team is supported by:</a:t>
            </a:r>
          </a:p>
        </p:txBody>
      </p:sp>
      <p:pic>
        <p:nvPicPr>
          <p:cNvPr id="10252" name="Picture 18"/>
          <p:cNvPicPr>
            <a:picLocks noChangeAspect="1"/>
          </p:cNvPicPr>
          <p:nvPr/>
        </p:nvPicPr>
        <p:blipFill>
          <a:blip r:embed="rId8">
            <a:extLst>
              <a:ext uri="{28A0092B-C50C-407E-A947-70E740481C1C}">
                <a14:useLocalDpi xmlns:a14="http://schemas.microsoft.com/office/drawing/2010/main" val="0"/>
              </a:ext>
            </a:extLst>
          </a:blip>
          <a:srcRect l="67465"/>
          <a:stretch>
            <a:fillRect/>
          </a:stretch>
        </p:blipFill>
        <p:spPr bwMode="auto">
          <a:xfrm>
            <a:off x="7154863" y="8593138"/>
            <a:ext cx="15065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5"/>
          <p:cNvSpPr>
            <a:spLocks noChangeArrowheads="1"/>
          </p:cNvSpPr>
          <p:nvPr/>
        </p:nvSpPr>
        <p:spPr bwMode="auto">
          <a:xfrm>
            <a:off x="11187113" y="395288"/>
            <a:ext cx="4419600" cy="1524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a:endParaRPr lang="en-GB" altLang="en-US" smtClean="0"/>
          </a:p>
        </p:txBody>
      </p:sp>
      <p:pic>
        <p:nvPicPr>
          <p:cNvPr id="10254" name="Picture 6" descr="mobile_unbanked_cmyk_rev.eps"/>
          <p:cNvPicPr>
            <a:picLocks noChangeAspect="1"/>
          </p:cNvPicPr>
          <p:nvPr/>
        </p:nvPicPr>
        <p:blipFill>
          <a:blip r:embed="rId9">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1"/>
          <p:cNvPicPr>
            <a:picLocks noChangeAspect="1"/>
          </p:cNvPicPr>
          <p:nvPr/>
        </p:nvPicPr>
        <p:blipFill>
          <a:blip r:embed="rId10">
            <a:extLst>
              <a:ext uri="{28A0092B-C50C-407E-A947-70E740481C1C}">
                <a14:useLocalDpi xmlns:a14="http://schemas.microsoft.com/office/drawing/2010/main" val="0"/>
              </a:ext>
            </a:extLst>
          </a:blip>
          <a:srcRect l="2286" t="-2" r="41335" b="5620"/>
          <a:stretch>
            <a:fillRect/>
          </a:stretch>
        </p:blipFill>
        <p:spPr bwMode="auto">
          <a:xfrm>
            <a:off x="8280400" y="5564188"/>
            <a:ext cx="2895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33854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endParaRPr lang="en-GB" altLang="en-US"/>
          </a:p>
        </p:txBody>
      </p:sp>
      <p:sp>
        <p:nvSpPr>
          <p:cNvPr id="26" name="Rectangle 25"/>
          <p:cNvSpPr/>
          <p:nvPr/>
        </p:nvSpPr>
        <p:spPr>
          <a:xfrm>
            <a:off x="374650" y="2943225"/>
            <a:ext cx="4846638" cy="2678113"/>
          </a:xfrm>
          <a:prstGeom prst="rect">
            <a:avLst/>
          </a:prstGeom>
          <a:solidFill>
            <a:srgbClr val="EAE6D6"/>
          </a:solidFill>
          <a:ln w="38100">
            <a:solidFill>
              <a:srgbClr val="EAE6D6"/>
            </a:solidFill>
          </a:ln>
        </p:spPr>
        <p:txBody>
          <a:bodyPr>
            <a:spAutoFit/>
          </a:bodyPr>
          <a:lstStyle/>
          <a:p>
            <a:pPr indent="-53973" defTabSz="609585">
              <a:defRPr/>
            </a:pPr>
            <a:r>
              <a:rPr lang="en-US" sz="1867" dirty="0">
                <a:solidFill>
                  <a:prstClr val="black">
                    <a:lumMod val="65000"/>
                    <a:lumOff val="35000"/>
                  </a:prstClr>
                </a:solidFill>
                <a:latin typeface="Arial Narrow" pitchFamily="34" charset="0"/>
              </a:rPr>
              <a:t>Regulations shall allow for a diversity of payment methods and broadness of scope for funds transfer and storage. </a:t>
            </a:r>
            <a:r>
              <a:rPr lang="en-GB" sz="1867" dirty="0">
                <a:solidFill>
                  <a:prstClr val="black">
                    <a:lumMod val="65000"/>
                    <a:lumOff val="35000"/>
                  </a:prstClr>
                </a:solidFill>
                <a:latin typeface="Arial Narrow" pitchFamily="34" charset="0"/>
              </a:rPr>
              <a:t>To unleash the potential of mobile money, </a:t>
            </a:r>
            <a:r>
              <a:rPr lang="en-GB" sz="1867" dirty="0">
                <a:solidFill>
                  <a:srgbClr val="C00000"/>
                </a:solidFill>
                <a:latin typeface="Arial Narrow" pitchFamily="34" charset="0"/>
              </a:rPr>
              <a:t>regulators must create an open and level playing field that allows both banks and non-bank providers to offer mobile money services</a:t>
            </a:r>
            <a:r>
              <a:rPr lang="en-GB" sz="1867" dirty="0">
                <a:solidFill>
                  <a:prstClr val="black">
                    <a:lumMod val="65000"/>
                    <a:lumOff val="35000"/>
                  </a:prstClr>
                </a:solidFill>
                <a:latin typeface="Arial Narrow" pitchFamily="34" charset="0"/>
              </a:rPr>
              <a:t> – particularly MNOs, which are well suited to building sustainable services and extending the reach of the formal financial sector rapidly and soundly.</a:t>
            </a:r>
          </a:p>
        </p:txBody>
      </p:sp>
      <p:sp>
        <p:nvSpPr>
          <p:cNvPr id="22" name="Rectangle 21"/>
          <p:cNvSpPr/>
          <p:nvPr/>
        </p:nvSpPr>
        <p:spPr>
          <a:xfrm>
            <a:off x="374650" y="2405063"/>
            <a:ext cx="4846638" cy="503237"/>
          </a:xfrm>
          <a:prstGeom prst="rect">
            <a:avLst/>
          </a:prstGeom>
          <a:solidFill>
            <a:srgbClr val="01575D"/>
          </a:solidFill>
          <a:ln w="38100">
            <a:solidFill>
              <a:srgbClr val="01575D"/>
            </a:solidFill>
          </a:ln>
          <a:effectLst/>
        </p:spPr>
        <p:style>
          <a:lnRef idx="1">
            <a:schemeClr val="accent1"/>
          </a:lnRef>
          <a:fillRef idx="3">
            <a:schemeClr val="accent1"/>
          </a:fillRef>
          <a:effectRef idx="2">
            <a:schemeClr val="accent1"/>
          </a:effectRef>
          <a:fontRef idx="minor">
            <a:schemeClr val="lt1"/>
          </a:fontRef>
        </p:style>
        <p:txBody>
          <a:bodyPr anchor="ctr"/>
          <a:lstStyle/>
          <a:p>
            <a:pPr marL="53973" indent="-53973" algn="ctr" defTabSz="609585">
              <a:defRPr/>
            </a:pPr>
            <a:r>
              <a:rPr lang="en-US" sz="1867" dirty="0">
                <a:solidFill>
                  <a:prstClr val="white"/>
                </a:solidFill>
                <a:latin typeface="Arial Narrow" pitchFamily="34" charset="0"/>
              </a:rPr>
              <a:t>OPEN AND LEVEL PLAYING FIELD</a:t>
            </a:r>
          </a:p>
        </p:txBody>
      </p:sp>
      <p:sp>
        <p:nvSpPr>
          <p:cNvPr id="33" name="Rectangle 32"/>
          <p:cNvSpPr/>
          <p:nvPr/>
        </p:nvSpPr>
        <p:spPr>
          <a:xfrm>
            <a:off x="5665788" y="2943225"/>
            <a:ext cx="4846637" cy="2965450"/>
          </a:xfrm>
          <a:prstGeom prst="rect">
            <a:avLst/>
          </a:prstGeom>
          <a:solidFill>
            <a:srgbClr val="EAE6D6"/>
          </a:solidFill>
          <a:ln w="38100">
            <a:solidFill>
              <a:srgbClr val="EAE6D6"/>
            </a:solidFill>
          </a:ln>
        </p:spPr>
        <p:txBody>
          <a:bodyPr>
            <a:spAutoFit/>
          </a:bodyPr>
          <a:lstStyle/>
          <a:p>
            <a:pPr defTabSz="609585">
              <a:buClr>
                <a:srgbClr val="C00000"/>
              </a:buClr>
              <a:defRPr/>
            </a:pPr>
            <a:r>
              <a:rPr lang="en-GB" sz="1867" dirty="0">
                <a:solidFill>
                  <a:prstClr val="black">
                    <a:lumMod val="65000"/>
                    <a:lumOff val="35000"/>
                  </a:prstClr>
                </a:solidFill>
                <a:latin typeface="Arial Narrow" pitchFamily="34" charset="0"/>
              </a:rPr>
              <a:t>There exist a category of accounts, other than traditional deposit accounts, in which repayable funds can be held on behalf of the client for general purposes for a period beyond a short time frame. </a:t>
            </a:r>
            <a:r>
              <a:rPr lang="en-GB" sz="1867" dirty="0">
                <a:solidFill>
                  <a:srgbClr val="C00000"/>
                </a:solidFill>
                <a:latin typeface="Arial Narrow" pitchFamily="34" charset="0"/>
              </a:rPr>
              <a:t>To safeguard funds entering the system, providers shall keep them in pooled ring-fenced accounts held in banks. This would mitigate the liquidity risks posed by licensed non-bank mobile money providers and allow them meet customer demand to cash out electronic value. </a:t>
            </a:r>
          </a:p>
        </p:txBody>
      </p:sp>
      <p:sp>
        <p:nvSpPr>
          <p:cNvPr id="32" name="Rectangle 31"/>
          <p:cNvSpPr/>
          <p:nvPr/>
        </p:nvSpPr>
        <p:spPr>
          <a:xfrm>
            <a:off x="5665788" y="2405063"/>
            <a:ext cx="4846637" cy="503237"/>
          </a:xfrm>
          <a:prstGeom prst="rect">
            <a:avLst/>
          </a:prstGeom>
          <a:solidFill>
            <a:srgbClr val="01575D"/>
          </a:solidFill>
          <a:ln w="38100">
            <a:solidFill>
              <a:srgbClr val="01575D"/>
            </a:solidFill>
          </a:ln>
          <a:effectLst/>
        </p:spPr>
        <p:style>
          <a:lnRef idx="1">
            <a:schemeClr val="accent1"/>
          </a:lnRef>
          <a:fillRef idx="3">
            <a:schemeClr val="accent1"/>
          </a:fillRef>
          <a:effectRef idx="2">
            <a:schemeClr val="accent1"/>
          </a:effectRef>
          <a:fontRef idx="minor">
            <a:schemeClr val="lt1"/>
          </a:fontRef>
        </p:style>
        <p:txBody>
          <a:bodyPr anchor="ctr"/>
          <a:lstStyle/>
          <a:p>
            <a:pPr marL="53973" indent="-53973" algn="ctr" defTabSz="609585">
              <a:defRPr/>
            </a:pPr>
            <a:r>
              <a:rPr lang="en-US" sz="1867" dirty="0">
                <a:solidFill>
                  <a:prstClr val="white"/>
                </a:solidFill>
                <a:latin typeface="Arial Narrow" pitchFamily="34" charset="0"/>
              </a:rPr>
              <a:t>STORE OF VALUE AND</a:t>
            </a:r>
          </a:p>
          <a:p>
            <a:pPr marL="53973" indent="-53973" algn="ctr" defTabSz="609585">
              <a:defRPr/>
            </a:pPr>
            <a:r>
              <a:rPr lang="en-US" sz="1867" dirty="0">
                <a:solidFill>
                  <a:prstClr val="white"/>
                </a:solidFill>
                <a:latin typeface="Arial Narrow" pitchFamily="34" charset="0"/>
              </a:rPr>
              <a:t>SAFEGUARD OF CUSTOMER MONEY</a:t>
            </a:r>
          </a:p>
        </p:txBody>
      </p:sp>
      <p:sp>
        <p:nvSpPr>
          <p:cNvPr id="36" name="Rectangle 35"/>
          <p:cNvSpPr/>
          <p:nvPr/>
        </p:nvSpPr>
        <p:spPr>
          <a:xfrm>
            <a:off x="10955338" y="2933700"/>
            <a:ext cx="4846637" cy="2965450"/>
          </a:xfrm>
          <a:prstGeom prst="rect">
            <a:avLst/>
          </a:prstGeom>
          <a:solidFill>
            <a:srgbClr val="EAE6D6"/>
          </a:solidFill>
          <a:ln w="38100">
            <a:solidFill>
              <a:srgbClr val="EAE6D6"/>
            </a:solidFill>
          </a:ln>
        </p:spPr>
        <p:txBody>
          <a:bodyPr>
            <a:spAutoFit/>
          </a:bodyPr>
          <a:lstStyle/>
          <a:p>
            <a:pPr indent="-53973" defTabSz="609585">
              <a:defRPr/>
            </a:pPr>
            <a:r>
              <a:rPr lang="en-GB" sz="1867" dirty="0">
                <a:solidFill>
                  <a:prstClr val="black">
                    <a:lumMod val="65000"/>
                    <a:lumOff val="35000"/>
                  </a:prstClr>
                </a:solidFill>
                <a:latin typeface="Arial Narrow" pitchFamily="34" charset="0"/>
              </a:rPr>
              <a:t>Mobile money reduces the risk of money laundering and terrorist financing since electronic transactions can be monitored and traced more easily than cash. </a:t>
            </a:r>
            <a:r>
              <a:rPr lang="en-GB" sz="1867" dirty="0">
                <a:solidFill>
                  <a:srgbClr val="C00000"/>
                </a:solidFill>
                <a:latin typeface="Arial Narrow" pitchFamily="34" charset="0"/>
              </a:rPr>
              <a:t>Proportional AML/CFT regimes and simplified risk-based customer due diligence (CDD) requirements are crucial for customer adoption of mobile money</a:t>
            </a:r>
            <a:r>
              <a:rPr lang="en-GB" sz="1867" dirty="0">
                <a:solidFill>
                  <a:prstClr val="black">
                    <a:lumMod val="65000"/>
                    <a:lumOff val="35000"/>
                  </a:prstClr>
                </a:solidFill>
                <a:latin typeface="Arial Narrow" pitchFamily="34" charset="0"/>
              </a:rPr>
              <a:t>. Regulations shall allow </a:t>
            </a:r>
            <a:r>
              <a:rPr lang="en-US" sz="1867" dirty="0">
                <a:solidFill>
                  <a:prstClr val="black">
                    <a:lumMod val="65000"/>
                    <a:lumOff val="35000"/>
                  </a:prstClr>
                </a:solidFill>
                <a:latin typeface="Arial Narrow" pitchFamily="34" charset="0"/>
              </a:rPr>
              <a:t>agents to register customers and remote account opening levering SIM registration records. Following customer identification accounts shall be activated without delay.</a:t>
            </a:r>
            <a:endParaRPr lang="en-GB" sz="1867" dirty="0">
              <a:solidFill>
                <a:prstClr val="black">
                  <a:lumMod val="65000"/>
                  <a:lumOff val="35000"/>
                </a:prstClr>
              </a:solidFill>
              <a:latin typeface="Arial Narrow" pitchFamily="34" charset="0"/>
            </a:endParaRPr>
          </a:p>
        </p:txBody>
      </p:sp>
      <p:sp>
        <p:nvSpPr>
          <p:cNvPr id="35" name="Rectangle 34"/>
          <p:cNvSpPr/>
          <p:nvPr/>
        </p:nvSpPr>
        <p:spPr>
          <a:xfrm>
            <a:off x="10955338" y="2405063"/>
            <a:ext cx="4846637" cy="503237"/>
          </a:xfrm>
          <a:prstGeom prst="rect">
            <a:avLst/>
          </a:prstGeom>
          <a:solidFill>
            <a:srgbClr val="01575D"/>
          </a:solidFill>
          <a:ln w="38100">
            <a:solidFill>
              <a:srgbClr val="01575D"/>
            </a:solidFill>
          </a:ln>
          <a:effectLst/>
        </p:spPr>
        <p:style>
          <a:lnRef idx="1">
            <a:schemeClr val="accent1"/>
          </a:lnRef>
          <a:fillRef idx="3">
            <a:schemeClr val="accent1"/>
          </a:fillRef>
          <a:effectRef idx="2">
            <a:schemeClr val="accent1"/>
          </a:effectRef>
          <a:fontRef idx="minor">
            <a:schemeClr val="lt1"/>
          </a:fontRef>
        </p:style>
        <p:txBody>
          <a:bodyPr anchor="ctr"/>
          <a:lstStyle/>
          <a:p>
            <a:pPr marL="53973" indent="-53973" algn="ctr" defTabSz="609585">
              <a:defRPr/>
            </a:pPr>
            <a:r>
              <a:rPr lang="en-US" sz="1867" dirty="0">
                <a:solidFill>
                  <a:prstClr val="white"/>
                </a:solidFill>
                <a:latin typeface="Arial Narrow" pitchFamily="34" charset="0"/>
              </a:rPr>
              <a:t>CUSTOMER DUE DILIGENCE</a:t>
            </a:r>
          </a:p>
        </p:txBody>
      </p:sp>
      <p:sp>
        <p:nvSpPr>
          <p:cNvPr id="39" name="Rectangle 38"/>
          <p:cNvSpPr/>
          <p:nvPr/>
        </p:nvSpPr>
        <p:spPr>
          <a:xfrm>
            <a:off x="376238" y="6619875"/>
            <a:ext cx="4846637" cy="2103438"/>
          </a:xfrm>
          <a:prstGeom prst="rect">
            <a:avLst/>
          </a:prstGeom>
          <a:solidFill>
            <a:srgbClr val="EAE6D6"/>
          </a:solidFill>
          <a:ln w="38100">
            <a:solidFill>
              <a:srgbClr val="EAE6D6"/>
            </a:solidFill>
          </a:ln>
        </p:spPr>
        <p:txBody>
          <a:bodyPr>
            <a:spAutoFit/>
          </a:bodyPr>
          <a:lstStyle/>
          <a:p>
            <a:pPr indent="-53973" defTabSz="609585">
              <a:defRPr/>
            </a:pPr>
            <a:r>
              <a:rPr lang="en-GB" sz="1867" dirty="0">
                <a:solidFill>
                  <a:prstClr val="black">
                    <a:lumMod val="65000"/>
                    <a:lumOff val="35000"/>
                  </a:prstClr>
                </a:solidFill>
                <a:latin typeface="Arial Narrow" pitchFamily="34" charset="0"/>
              </a:rPr>
              <a:t>Regulations shall allow banks and non-banks to outsource customer registration, cash collection, and disbursement activities to third parties to lower the cost of financial services, expand their reach, and thereby increase financial inclusion. </a:t>
            </a:r>
            <a:r>
              <a:rPr lang="en-GB" sz="1867" dirty="0">
                <a:solidFill>
                  <a:srgbClr val="C00000"/>
                </a:solidFill>
                <a:latin typeface="Arial Narrow" pitchFamily="34" charset="0"/>
              </a:rPr>
              <a:t>Building an efficient mobile money distribution network depends on proportional and cost-effective regulation.</a:t>
            </a:r>
          </a:p>
        </p:txBody>
      </p:sp>
      <p:sp>
        <p:nvSpPr>
          <p:cNvPr id="38" name="Rectangle 37"/>
          <p:cNvSpPr/>
          <p:nvPr/>
        </p:nvSpPr>
        <p:spPr>
          <a:xfrm>
            <a:off x="376238" y="6083300"/>
            <a:ext cx="4846637" cy="504825"/>
          </a:xfrm>
          <a:prstGeom prst="rect">
            <a:avLst/>
          </a:prstGeom>
          <a:solidFill>
            <a:srgbClr val="01575D"/>
          </a:solidFill>
          <a:ln w="38100">
            <a:solidFill>
              <a:srgbClr val="01575D"/>
            </a:solidFill>
          </a:ln>
          <a:effectLst/>
        </p:spPr>
        <p:style>
          <a:lnRef idx="1">
            <a:schemeClr val="accent1"/>
          </a:lnRef>
          <a:fillRef idx="3">
            <a:schemeClr val="accent1"/>
          </a:fillRef>
          <a:effectRef idx="2">
            <a:schemeClr val="accent1"/>
          </a:effectRef>
          <a:fontRef idx="minor">
            <a:schemeClr val="lt1"/>
          </a:fontRef>
        </p:style>
        <p:txBody>
          <a:bodyPr anchor="ctr"/>
          <a:lstStyle/>
          <a:p>
            <a:pPr marL="53973" indent="-53973" algn="ctr" defTabSz="609585">
              <a:defRPr/>
            </a:pPr>
            <a:r>
              <a:rPr lang="en-US" sz="1867" dirty="0">
                <a:solidFill>
                  <a:prstClr val="white"/>
                </a:solidFill>
                <a:latin typeface="Arial Narrow" pitchFamily="34" charset="0"/>
              </a:rPr>
              <a:t>DISTRIBUTION AND OUTSOURCING</a:t>
            </a:r>
          </a:p>
        </p:txBody>
      </p:sp>
      <p:sp>
        <p:nvSpPr>
          <p:cNvPr id="41" name="Rectangle 40"/>
          <p:cNvSpPr/>
          <p:nvPr/>
        </p:nvSpPr>
        <p:spPr>
          <a:xfrm>
            <a:off x="5657850" y="6619875"/>
            <a:ext cx="4846638" cy="2103438"/>
          </a:xfrm>
          <a:prstGeom prst="rect">
            <a:avLst/>
          </a:prstGeom>
          <a:solidFill>
            <a:srgbClr val="EAE6D6"/>
          </a:solidFill>
          <a:ln w="38100">
            <a:solidFill>
              <a:srgbClr val="EAE6D6"/>
            </a:solidFill>
          </a:ln>
        </p:spPr>
        <p:txBody>
          <a:bodyPr>
            <a:spAutoFit/>
          </a:bodyPr>
          <a:lstStyle/>
          <a:p>
            <a:pPr defTabSz="609585">
              <a:defRPr/>
            </a:pPr>
            <a:r>
              <a:rPr lang="en-GB" sz="1867" dirty="0">
                <a:solidFill>
                  <a:prstClr val="black">
                    <a:lumMod val="65000"/>
                    <a:lumOff val="35000"/>
                  </a:prstClr>
                </a:solidFill>
                <a:latin typeface="Arial Narrow" pitchFamily="34" charset="0"/>
              </a:rPr>
              <a:t>Mobile money strikes a balance between creating innovative forms of financial access and offering an acceptable level of consumer protection. </a:t>
            </a:r>
            <a:r>
              <a:rPr lang="en-GB" sz="1867" dirty="0">
                <a:solidFill>
                  <a:srgbClr val="C00000"/>
                </a:solidFill>
                <a:latin typeface="Arial Narrow" pitchFamily="34" charset="0"/>
              </a:rPr>
              <a:t>Tailored guidance from the regulator can help mobile money providers to improve transparency in their relationships with customers and prevent third party fraud.</a:t>
            </a:r>
          </a:p>
        </p:txBody>
      </p:sp>
      <p:sp>
        <p:nvSpPr>
          <p:cNvPr id="40" name="Rectangle 39"/>
          <p:cNvSpPr/>
          <p:nvPr/>
        </p:nvSpPr>
        <p:spPr>
          <a:xfrm>
            <a:off x="5657850" y="6083300"/>
            <a:ext cx="4846638" cy="504825"/>
          </a:xfrm>
          <a:prstGeom prst="rect">
            <a:avLst/>
          </a:prstGeom>
          <a:solidFill>
            <a:srgbClr val="01575D"/>
          </a:solidFill>
          <a:ln w="38100">
            <a:solidFill>
              <a:srgbClr val="01575D"/>
            </a:solidFill>
          </a:ln>
          <a:effectLst/>
        </p:spPr>
        <p:style>
          <a:lnRef idx="1">
            <a:schemeClr val="accent1"/>
          </a:lnRef>
          <a:fillRef idx="3">
            <a:schemeClr val="accent1"/>
          </a:fillRef>
          <a:effectRef idx="2">
            <a:schemeClr val="accent1"/>
          </a:effectRef>
          <a:fontRef idx="minor">
            <a:schemeClr val="lt1"/>
          </a:fontRef>
        </p:style>
        <p:txBody>
          <a:bodyPr anchor="ctr"/>
          <a:lstStyle/>
          <a:p>
            <a:pPr marL="53973" indent="-53973" algn="ctr" defTabSz="609585">
              <a:defRPr/>
            </a:pPr>
            <a:r>
              <a:rPr lang="en-US" sz="1867" dirty="0">
                <a:solidFill>
                  <a:prstClr val="white"/>
                </a:solidFill>
                <a:latin typeface="Arial Narrow" pitchFamily="34" charset="0"/>
              </a:rPr>
              <a:t>CONSUMER PROTECTION</a:t>
            </a:r>
          </a:p>
        </p:txBody>
      </p:sp>
      <p:sp>
        <p:nvSpPr>
          <p:cNvPr id="43" name="Rectangle 42"/>
          <p:cNvSpPr/>
          <p:nvPr/>
        </p:nvSpPr>
        <p:spPr>
          <a:xfrm>
            <a:off x="10947400" y="6575425"/>
            <a:ext cx="4846638" cy="2390775"/>
          </a:xfrm>
          <a:prstGeom prst="rect">
            <a:avLst/>
          </a:prstGeom>
          <a:solidFill>
            <a:srgbClr val="EAE6D6"/>
          </a:solidFill>
          <a:ln w="38100">
            <a:solidFill>
              <a:srgbClr val="EAE6D6"/>
            </a:solidFill>
          </a:ln>
        </p:spPr>
        <p:txBody>
          <a:bodyPr>
            <a:spAutoFit/>
          </a:bodyPr>
          <a:lstStyle/>
          <a:p>
            <a:pPr defTabSz="609585">
              <a:defRPr/>
            </a:pPr>
            <a:r>
              <a:rPr lang="en-GB" sz="1867" dirty="0">
                <a:solidFill>
                  <a:prstClr val="black">
                    <a:lumMod val="65000"/>
                    <a:lumOff val="35000"/>
                  </a:prstClr>
                </a:solidFill>
                <a:latin typeface="Arial Narrow" pitchFamily="34" charset="0"/>
              </a:rPr>
              <a:t>Service providers and policymakers should work together to understand different types of interoperability, including the benefits, costs, and risks. </a:t>
            </a:r>
            <a:r>
              <a:rPr lang="en-GB" sz="1867" dirty="0">
                <a:solidFill>
                  <a:srgbClr val="C00000"/>
                </a:solidFill>
                <a:latin typeface="Arial Narrow" pitchFamily="34" charset="0"/>
              </a:rPr>
              <a:t>Policymaker shall enable market-led solutions, ensuring that they interoperability brings value to the customer, makes commercial sense, is set up at the right time, and regulatory risks are identified and mitigated</a:t>
            </a:r>
            <a:r>
              <a:rPr lang="en-GB" sz="1867" dirty="0">
                <a:solidFill>
                  <a:prstClr val="black">
                    <a:lumMod val="65000"/>
                    <a:lumOff val="35000"/>
                  </a:prstClr>
                </a:solidFill>
                <a:latin typeface="Arial Narrow" pitchFamily="34" charset="0"/>
              </a:rPr>
              <a:t>.</a:t>
            </a:r>
          </a:p>
        </p:txBody>
      </p:sp>
      <p:sp>
        <p:nvSpPr>
          <p:cNvPr id="42" name="Rectangle 41"/>
          <p:cNvSpPr/>
          <p:nvPr/>
        </p:nvSpPr>
        <p:spPr>
          <a:xfrm>
            <a:off x="10947400" y="6083300"/>
            <a:ext cx="4846638" cy="504825"/>
          </a:xfrm>
          <a:prstGeom prst="rect">
            <a:avLst/>
          </a:prstGeom>
          <a:solidFill>
            <a:srgbClr val="01575D"/>
          </a:solidFill>
          <a:ln w="38100">
            <a:solidFill>
              <a:srgbClr val="01575D"/>
            </a:solidFill>
          </a:ln>
          <a:effectLst/>
        </p:spPr>
        <p:style>
          <a:lnRef idx="1">
            <a:schemeClr val="accent1"/>
          </a:lnRef>
          <a:fillRef idx="3">
            <a:schemeClr val="accent1"/>
          </a:fillRef>
          <a:effectRef idx="2">
            <a:schemeClr val="accent1"/>
          </a:effectRef>
          <a:fontRef idx="minor">
            <a:schemeClr val="lt1"/>
          </a:fontRef>
        </p:style>
        <p:txBody>
          <a:bodyPr anchor="ctr"/>
          <a:lstStyle/>
          <a:p>
            <a:pPr marL="53973" indent="-53973" algn="ctr" defTabSz="609585">
              <a:defRPr/>
            </a:pPr>
            <a:r>
              <a:rPr lang="en-US" sz="1867" dirty="0">
                <a:solidFill>
                  <a:prstClr val="white"/>
                </a:solidFill>
                <a:latin typeface="Arial Narrow" pitchFamily="34" charset="0"/>
              </a:rPr>
              <a:t>INTEROPERABILITY</a:t>
            </a:r>
          </a:p>
        </p:txBody>
      </p:sp>
      <p:sp>
        <p:nvSpPr>
          <p:cNvPr id="2" name="Rectangle 1"/>
          <p:cNvSpPr>
            <a:spLocks noChangeArrowheads="1"/>
          </p:cNvSpPr>
          <p:nvPr/>
        </p:nvSpPr>
        <p:spPr bwMode="auto">
          <a:xfrm>
            <a:off x="-7938" y="1371600"/>
            <a:ext cx="6230938" cy="8302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2388"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r>
              <a:rPr lang="en-GB" altLang="en-US">
                <a:solidFill>
                  <a:srgbClr val="595959"/>
                </a:solidFill>
                <a:latin typeface="Arial Narrow" panose="020B0606020202030204" pitchFamily="34" charset="0"/>
                <a:cs typeface="Arial" panose="020B0604020202020204" pitchFamily="34" charset="0"/>
              </a:rPr>
              <a:t>Mobile money can effectively contribute to financial inclusion, stability, integrity, and consumer protection </a:t>
            </a:r>
          </a:p>
        </p:txBody>
      </p:sp>
      <p:sp>
        <p:nvSpPr>
          <p:cNvPr id="25" name="Title 2"/>
          <p:cNvSpPr txBox="1">
            <a:spLocks/>
          </p:cNvSpPr>
          <p:nvPr/>
        </p:nvSpPr>
        <p:spPr bwMode="auto">
          <a:xfrm>
            <a:off x="5994400" y="1371600"/>
            <a:ext cx="8077200" cy="830263"/>
          </a:xfrm>
          <a:prstGeom prst="rect">
            <a:avLst/>
          </a:prstGeom>
          <a:solidFill>
            <a:srgbClr val="EAE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52388"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buClr>
                <a:srgbClr val="C00000"/>
              </a:buClr>
              <a:buSzPct val="75000"/>
            </a:pPr>
            <a:r>
              <a:rPr lang="en-GB" altLang="en-US">
                <a:solidFill>
                  <a:srgbClr val="595959"/>
                </a:solidFill>
                <a:latin typeface="Arial Narrow" panose="020B0606020202030204" pitchFamily="34" charset="0"/>
                <a:cs typeface="Arial" panose="020B0604020202020204" pitchFamily="34" charset="0"/>
              </a:rPr>
              <a:t>It helps to reduce the vulnerability of the financial system and mitigate risks due to the widespread use of cash and informal financial services</a:t>
            </a:r>
            <a:endParaRPr lang="en-GB" altLang="en-US" sz="2000">
              <a:solidFill>
                <a:srgbClr val="595959"/>
              </a:solidFill>
              <a:latin typeface="Arial Narrow" panose="020B0606020202030204" pitchFamily="34" charset="0"/>
              <a:cs typeface="Arial" panose="020B0604020202020204" pitchFamily="34" charset="0"/>
            </a:endParaRPr>
          </a:p>
        </p:txBody>
      </p:sp>
      <p:pic>
        <p:nvPicPr>
          <p:cNvPr id="80913" name="Picture 6" descr="mobile_unbanked_cmyk_rev.eps"/>
          <p:cNvPicPr>
            <a:picLocks noChangeAspect="1"/>
          </p:cNvPicPr>
          <p:nvPr/>
        </p:nvPicPr>
        <p:blipFill>
          <a:blip r:embed="rId3">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4" name="TextBox 7"/>
          <p:cNvSpPr txBox="1">
            <a:spLocks noChangeArrowheads="1"/>
          </p:cNvSpPr>
          <p:nvPr/>
        </p:nvSpPr>
        <p:spPr bwMode="auto">
          <a:xfrm>
            <a:off x="-7938" y="381000"/>
            <a:ext cx="4935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indent="-52388"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r>
              <a:rPr lang="en-GB" altLang="en-US" sz="4000">
                <a:solidFill>
                  <a:srgbClr val="FFFFFF"/>
                </a:solidFill>
                <a:latin typeface="Arial Narrow" panose="020B0606020202030204" pitchFamily="34" charset="0"/>
              </a:rPr>
              <a:t>Key regulatory principles</a:t>
            </a:r>
          </a:p>
        </p:txBody>
      </p:sp>
    </p:spTree>
    <p:extLst>
      <p:ext uri="{BB962C8B-B14F-4D97-AF65-F5344CB8AC3E}">
        <p14:creationId xmlns:p14="http://schemas.microsoft.com/office/powerpoint/2010/main" val="23970414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0"/>
                                        <p:tgtEl>
                                          <p:spTgt spid="41"/>
                                        </p:tgtEl>
                                      </p:cBhvr>
                                    </p:animEffect>
                                    <p:anim calcmode="lin" valueType="num">
                                      <p:cBhvr>
                                        <p:cTn id="81" dur="1000" fill="hold"/>
                                        <p:tgtEl>
                                          <p:spTgt spid="41"/>
                                        </p:tgtEl>
                                        <p:attrNameLst>
                                          <p:attrName>ppt_x</p:attrName>
                                        </p:attrNameLst>
                                      </p:cBhvr>
                                      <p:tavLst>
                                        <p:tav tm="0">
                                          <p:val>
                                            <p:strVal val="#ppt_x"/>
                                          </p:val>
                                        </p:tav>
                                        <p:tav tm="100000">
                                          <p:val>
                                            <p:strVal val="#ppt_x"/>
                                          </p:val>
                                        </p:tav>
                                      </p:tavLst>
                                    </p:anim>
                                    <p:anim calcmode="lin" valueType="num">
                                      <p:cBhvr>
                                        <p:cTn id="8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33" grpId="0" animBg="1"/>
      <p:bldP spid="32" grpId="0" animBg="1"/>
      <p:bldP spid="36" grpId="0" animBg="1"/>
      <p:bldP spid="35" grpId="0" animBg="1"/>
      <p:bldP spid="39" grpId="0" animBg="1"/>
      <p:bldP spid="38" grpId="0" animBg="1"/>
      <p:bldP spid="41" grpId="0" animBg="1"/>
      <p:bldP spid="40" grpId="0" animBg="1"/>
      <p:bldP spid="43" grpId="0" animBg="1"/>
      <p:bldP spid="42" grpId="0" animBg="1"/>
      <p:bldP spid="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127000" y="2770128"/>
            <a:ext cx="16129000" cy="614527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571500" indent="-571500" defTabSz="914400">
              <a:spcBef>
                <a:spcPts val="600"/>
              </a:spcBef>
              <a:buClr>
                <a:srgbClr val="CD0921"/>
              </a:buClr>
              <a:buSzPct val="100000"/>
              <a:buFont typeface="Wingdings" panose="05000000000000000000" pitchFamily="2" charset="2"/>
              <a:buChar char="§"/>
              <a:defRPr sz="1800">
                <a:solidFill>
                  <a:srgbClr val="000000"/>
                </a:solidFill>
              </a:defRPr>
            </a:pPr>
            <a:r>
              <a:rPr lang="en-GB" sz="3200" dirty="0" smtClean="0">
                <a:solidFill>
                  <a:srgbClr val="404040"/>
                </a:solidFill>
                <a:latin typeface="Arial Narrow" panose="020B0606020202030204" pitchFamily="34" charset="0"/>
              </a:rPr>
              <a:t>MNOs </a:t>
            </a:r>
            <a:r>
              <a:rPr lang="en-GB" sz="3200" dirty="0">
                <a:solidFill>
                  <a:srgbClr val="404040"/>
                </a:solidFill>
                <a:latin typeface="Arial Narrow" panose="020B0606020202030204" pitchFamily="34" charset="0"/>
              </a:rPr>
              <a:t>lead the operations of 147 mobile money services (60% of all mobile money services globally), and the vast majority of the most successful deployments</a:t>
            </a:r>
          </a:p>
          <a:p>
            <a:pPr marL="571500" lvl="0" indent="-571500" defTabSz="914400">
              <a:spcBef>
                <a:spcPts val="600"/>
              </a:spcBef>
              <a:buClr>
                <a:srgbClr val="CD0921"/>
              </a:buClr>
              <a:buSzPct val="100000"/>
              <a:buFont typeface="Wingdings" panose="05000000000000000000" pitchFamily="2" charset="2"/>
              <a:buChar char="§"/>
              <a:defRPr sz="1800">
                <a:solidFill>
                  <a:srgbClr val="000000"/>
                </a:solidFill>
              </a:defRPr>
            </a:pPr>
            <a:r>
              <a:rPr sz="3200" dirty="0" smtClean="0">
                <a:solidFill>
                  <a:srgbClr val="404040"/>
                </a:solidFill>
                <a:latin typeface="Arial Narrow" panose="020B0606020202030204" pitchFamily="34" charset="0"/>
              </a:rPr>
              <a:t>In </a:t>
            </a:r>
            <a:r>
              <a:rPr sz="3200" dirty="0">
                <a:solidFill>
                  <a:srgbClr val="404040"/>
                </a:solidFill>
                <a:latin typeface="Arial Narrow" panose="020B0606020202030204" pitchFamily="34" charset="0"/>
              </a:rPr>
              <a:t>April 2014 GSMA members gave mandate to the Mobile Money team to identify markets with potential and support implementation of wallet to wallet interoperability (select model, agree on rules, operationalize)</a:t>
            </a:r>
          </a:p>
          <a:p>
            <a:pPr marL="571500" lvl="0" indent="-571500" defTabSz="914400">
              <a:spcBef>
                <a:spcPts val="600"/>
              </a:spcBef>
              <a:buClr>
                <a:srgbClr val="CD0921"/>
              </a:buClr>
              <a:buSzPct val="100000"/>
              <a:buFont typeface="Wingdings" panose="05000000000000000000" pitchFamily="2" charset="2"/>
              <a:buChar char="§"/>
              <a:defRPr sz="1800">
                <a:solidFill>
                  <a:srgbClr val="000000"/>
                </a:solidFill>
              </a:defRPr>
            </a:pPr>
            <a:r>
              <a:rPr sz="3200" dirty="0">
                <a:solidFill>
                  <a:srgbClr val="404040"/>
                </a:solidFill>
                <a:latin typeface="Arial Narrow" panose="020B0606020202030204" pitchFamily="34" charset="0"/>
              </a:rPr>
              <a:t>We aim at implementing interoperability for the whole ecosystem growth (therefore not only between operators)</a:t>
            </a:r>
          </a:p>
          <a:p>
            <a:pPr marL="571500" lvl="0" indent="-571500" defTabSz="914400">
              <a:spcBef>
                <a:spcPts val="600"/>
              </a:spcBef>
              <a:buClr>
                <a:srgbClr val="CD0921"/>
              </a:buClr>
              <a:buSzPct val="100000"/>
              <a:buFont typeface="Wingdings" panose="05000000000000000000" pitchFamily="2" charset="2"/>
              <a:buChar char="§"/>
              <a:defRPr sz="1800">
                <a:solidFill>
                  <a:srgbClr val="000000"/>
                </a:solidFill>
              </a:defRPr>
            </a:pPr>
            <a:r>
              <a:rPr sz="3200" dirty="0">
                <a:solidFill>
                  <a:srgbClr val="404040"/>
                </a:solidFill>
                <a:latin typeface="Arial Narrow" panose="020B0606020202030204" pitchFamily="34" charset="0"/>
              </a:rPr>
              <a:t>GSMA criteria for identifying markets ready to move forward: </a:t>
            </a:r>
          </a:p>
          <a:p>
            <a:pPr marL="800100" lvl="1" indent="-342900" defTabSz="914400">
              <a:spcBef>
                <a:spcPts val="400"/>
              </a:spcBef>
              <a:buClr>
                <a:srgbClr val="CD0921"/>
              </a:buClr>
              <a:buSzPct val="50000"/>
              <a:buFont typeface="Arial"/>
              <a:buChar char="–"/>
              <a:defRPr sz="1800">
                <a:solidFill>
                  <a:srgbClr val="000000"/>
                </a:solidFill>
              </a:defRPr>
            </a:pPr>
            <a:r>
              <a:rPr dirty="0">
                <a:solidFill>
                  <a:srgbClr val="404040"/>
                </a:solidFill>
                <a:latin typeface="Arial Narrow" panose="020B0606020202030204" pitchFamily="34" charset="0"/>
              </a:rPr>
              <a:t>Population size 6million +</a:t>
            </a:r>
          </a:p>
          <a:p>
            <a:pPr marL="800100" lvl="1" indent="-342900" defTabSz="914400">
              <a:spcBef>
                <a:spcPts val="400"/>
              </a:spcBef>
              <a:buClr>
                <a:srgbClr val="CD0921"/>
              </a:buClr>
              <a:buSzPct val="50000"/>
              <a:buFont typeface="Arial"/>
              <a:buChar char="–"/>
              <a:defRPr sz="1800">
                <a:solidFill>
                  <a:srgbClr val="000000"/>
                </a:solidFill>
              </a:defRPr>
            </a:pPr>
            <a:r>
              <a:rPr dirty="0">
                <a:solidFill>
                  <a:srgbClr val="404040"/>
                </a:solidFill>
                <a:latin typeface="Arial Narrow" panose="020B0606020202030204" pitchFamily="34" charset="0"/>
              </a:rPr>
              <a:t>MNOs willing to interoperate</a:t>
            </a:r>
          </a:p>
          <a:p>
            <a:pPr marL="800100" lvl="1" indent="-342900" defTabSz="914400">
              <a:spcBef>
                <a:spcPts val="400"/>
              </a:spcBef>
              <a:buClr>
                <a:srgbClr val="CD0921"/>
              </a:buClr>
              <a:buSzPct val="50000"/>
              <a:buFont typeface="Arial"/>
              <a:buChar char="–"/>
              <a:defRPr sz="1800">
                <a:solidFill>
                  <a:srgbClr val="000000"/>
                </a:solidFill>
              </a:defRPr>
            </a:pPr>
            <a:r>
              <a:rPr dirty="0">
                <a:solidFill>
                  <a:srgbClr val="404040"/>
                </a:solidFill>
                <a:latin typeface="Arial Narrow" panose="020B0606020202030204" pitchFamily="34" charset="0"/>
              </a:rPr>
              <a:t>No major regulatory hurdles</a:t>
            </a:r>
          </a:p>
          <a:p>
            <a:pPr marL="571500" indent="-571500" defTabSz="914400">
              <a:spcBef>
                <a:spcPts val="600"/>
              </a:spcBef>
              <a:buClr>
                <a:srgbClr val="CD0921"/>
              </a:buClr>
              <a:buSzPct val="100000"/>
              <a:buFont typeface="Wingdings" panose="05000000000000000000" pitchFamily="2" charset="2"/>
              <a:buChar char="§"/>
              <a:defRPr sz="1800">
                <a:solidFill>
                  <a:srgbClr val="000000"/>
                </a:solidFill>
              </a:defRPr>
            </a:pPr>
            <a:r>
              <a:rPr sz="3200" dirty="0">
                <a:solidFill>
                  <a:srgbClr val="404040"/>
                </a:solidFill>
                <a:latin typeface="Arial Narrow" panose="020B0606020202030204" pitchFamily="34" charset="0"/>
              </a:rPr>
              <a:t>From 20 assessments GSMA members have committed in five markets:</a:t>
            </a:r>
          </a:p>
          <a:p>
            <a:pPr marL="800100" lvl="1" indent="-342900" defTabSz="914400">
              <a:spcBef>
                <a:spcPts val="400"/>
              </a:spcBef>
              <a:buClr>
                <a:srgbClr val="CD0921"/>
              </a:buClr>
              <a:buSzPct val="50000"/>
              <a:buFont typeface="Arial"/>
              <a:buChar char="–"/>
              <a:defRPr sz="1800">
                <a:solidFill>
                  <a:srgbClr val="000000"/>
                </a:solidFill>
              </a:defRPr>
            </a:pPr>
            <a:r>
              <a:rPr dirty="0" smtClean="0">
                <a:solidFill>
                  <a:srgbClr val="404040"/>
                </a:solidFill>
                <a:latin typeface="Arial Narrow" panose="020B0606020202030204" pitchFamily="34" charset="0"/>
              </a:rPr>
              <a:t>Myanmar</a:t>
            </a:r>
            <a:r>
              <a:rPr lang="en-GB" dirty="0" smtClean="0">
                <a:solidFill>
                  <a:srgbClr val="404040"/>
                </a:solidFill>
                <a:latin typeface="Arial Narrow" panose="020B0606020202030204" pitchFamily="34" charset="0"/>
              </a:rPr>
              <a:t>, </a:t>
            </a:r>
            <a:r>
              <a:rPr dirty="0" smtClean="0">
                <a:solidFill>
                  <a:srgbClr val="404040"/>
                </a:solidFill>
                <a:latin typeface="Arial Narrow" panose="020B0606020202030204" pitchFamily="34" charset="0"/>
              </a:rPr>
              <a:t>Pakistan </a:t>
            </a:r>
            <a:r>
              <a:rPr dirty="0">
                <a:solidFill>
                  <a:srgbClr val="404040"/>
                </a:solidFill>
                <a:latin typeface="Arial Narrow" panose="020B0606020202030204" pitchFamily="34" charset="0"/>
              </a:rPr>
              <a:t>(live</a:t>
            </a:r>
            <a:r>
              <a:rPr dirty="0" smtClean="0">
                <a:solidFill>
                  <a:srgbClr val="404040"/>
                </a:solidFill>
                <a:latin typeface="Arial Narrow" panose="020B0606020202030204" pitchFamily="34" charset="0"/>
              </a:rPr>
              <a:t>)</a:t>
            </a:r>
            <a:r>
              <a:rPr lang="en-GB" dirty="0" smtClean="0">
                <a:solidFill>
                  <a:srgbClr val="404040"/>
                </a:solidFill>
                <a:latin typeface="Arial Narrow" panose="020B0606020202030204" pitchFamily="34" charset="0"/>
              </a:rPr>
              <a:t>, </a:t>
            </a:r>
            <a:r>
              <a:rPr dirty="0" smtClean="0">
                <a:solidFill>
                  <a:srgbClr val="404040"/>
                </a:solidFill>
                <a:latin typeface="Arial Narrow" panose="020B0606020202030204" pitchFamily="34" charset="0"/>
              </a:rPr>
              <a:t>Rwanda </a:t>
            </a:r>
            <a:r>
              <a:rPr dirty="0">
                <a:solidFill>
                  <a:srgbClr val="404040"/>
                </a:solidFill>
                <a:latin typeface="Arial Narrow" panose="020B0606020202030204" pitchFamily="34" charset="0"/>
              </a:rPr>
              <a:t>(approved</a:t>
            </a:r>
            <a:r>
              <a:rPr dirty="0" smtClean="0">
                <a:solidFill>
                  <a:srgbClr val="404040"/>
                </a:solidFill>
                <a:latin typeface="Arial Narrow" panose="020B0606020202030204" pitchFamily="34" charset="0"/>
              </a:rPr>
              <a:t>)</a:t>
            </a:r>
            <a:r>
              <a:rPr lang="en-GB" dirty="0" smtClean="0">
                <a:solidFill>
                  <a:srgbClr val="404040"/>
                </a:solidFill>
                <a:latin typeface="Arial Narrow" panose="020B0606020202030204" pitchFamily="34" charset="0"/>
              </a:rPr>
              <a:t>, </a:t>
            </a:r>
            <a:r>
              <a:rPr dirty="0" smtClean="0">
                <a:solidFill>
                  <a:srgbClr val="404040"/>
                </a:solidFill>
                <a:latin typeface="Arial Narrow" panose="020B0606020202030204" pitchFamily="34" charset="0"/>
              </a:rPr>
              <a:t>Tanzania </a:t>
            </a:r>
            <a:r>
              <a:rPr dirty="0">
                <a:solidFill>
                  <a:srgbClr val="404040"/>
                </a:solidFill>
                <a:latin typeface="Arial Narrow" panose="020B0606020202030204" pitchFamily="34" charset="0"/>
              </a:rPr>
              <a:t>(live</a:t>
            </a:r>
            <a:r>
              <a:rPr dirty="0" smtClean="0">
                <a:solidFill>
                  <a:srgbClr val="404040"/>
                </a:solidFill>
                <a:latin typeface="Arial Narrow" panose="020B0606020202030204" pitchFamily="34" charset="0"/>
              </a:rPr>
              <a:t>)</a:t>
            </a:r>
            <a:r>
              <a:rPr lang="en-GB" dirty="0" smtClean="0">
                <a:solidFill>
                  <a:srgbClr val="404040"/>
                </a:solidFill>
                <a:latin typeface="Arial Narrow" panose="020B0606020202030204" pitchFamily="34" charset="0"/>
              </a:rPr>
              <a:t>, </a:t>
            </a:r>
            <a:r>
              <a:rPr dirty="0" smtClean="0">
                <a:solidFill>
                  <a:srgbClr val="404040"/>
                </a:solidFill>
                <a:latin typeface="Arial Narrow" panose="020B0606020202030204" pitchFamily="34" charset="0"/>
              </a:rPr>
              <a:t>Undisclosed</a:t>
            </a:r>
            <a:endParaRPr dirty="0">
              <a:solidFill>
                <a:srgbClr val="404040"/>
              </a:solidFill>
              <a:latin typeface="Arial Narrow" panose="020B0606020202030204" pitchFamily="34" charset="0"/>
            </a:endParaRPr>
          </a:p>
        </p:txBody>
      </p:sp>
      <p:sp>
        <p:nvSpPr>
          <p:cNvPr id="53" name="Shape 53"/>
          <p:cNvSpPr/>
          <p:nvPr/>
        </p:nvSpPr>
        <p:spPr>
          <a:xfrm>
            <a:off x="0" y="533400"/>
            <a:ext cx="5484812" cy="769441"/>
          </a:xfrm>
          <a:prstGeom prst="rect">
            <a:avLst/>
          </a:prstGeom>
          <a:solidFill>
            <a:srgbClr val="00585E"/>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0" indent="0" defTabSz="914400">
              <a:defRPr sz="4400">
                <a:solidFill>
                  <a:srgbClr val="FFFFFF"/>
                </a:solidFill>
                <a:latin typeface="Arial Narrow"/>
                <a:ea typeface="Arial Narrow"/>
                <a:cs typeface="Arial Narrow"/>
                <a:sym typeface="Arial Narrow"/>
              </a:defRPr>
            </a:lvl1pPr>
          </a:lstStyle>
          <a:p>
            <a:pPr lvl="0">
              <a:defRPr sz="1800">
                <a:solidFill>
                  <a:srgbClr val="000000"/>
                </a:solidFill>
              </a:defRPr>
            </a:pPr>
            <a:r>
              <a:rPr lang="en-GB" sz="4400" dirty="0" smtClean="0">
                <a:solidFill>
                  <a:srgbClr val="FFFFFF"/>
                </a:solidFill>
              </a:rPr>
              <a:t>GSMA for interoperability</a:t>
            </a:r>
            <a:endParaRPr sz="4400" dirty="0">
              <a:solidFill>
                <a:srgbClr val="FFFFFF"/>
              </a:solidFill>
            </a:endParaRPr>
          </a:p>
        </p:txBody>
      </p:sp>
      <p:pic>
        <p:nvPicPr>
          <p:cNvPr id="58" name="etisalat-logo-2.jpeg" descr="http://myemag.net/wp-content/uploads/2013/04/etisalat-logo-2.jpg"/>
          <p:cNvPicPr/>
          <p:nvPr/>
        </p:nvPicPr>
        <p:blipFill>
          <a:blip r:embed="rId3">
            <a:extLst/>
          </a:blip>
          <a:stretch>
            <a:fillRect/>
          </a:stretch>
        </p:blipFill>
        <p:spPr>
          <a:xfrm>
            <a:off x="8042275" y="1214437"/>
            <a:ext cx="1304925" cy="614363"/>
          </a:xfrm>
          <a:prstGeom prst="rect">
            <a:avLst/>
          </a:prstGeom>
          <a:ln w="12700">
            <a:miter lim="400000"/>
          </a:ln>
        </p:spPr>
      </p:pic>
      <p:pic>
        <p:nvPicPr>
          <p:cNvPr id="59" name="image.png"/>
          <p:cNvPicPr/>
          <p:nvPr/>
        </p:nvPicPr>
        <p:blipFill>
          <a:blip r:embed="rId4">
            <a:extLst/>
          </a:blip>
          <a:stretch>
            <a:fillRect/>
          </a:stretch>
        </p:blipFill>
        <p:spPr>
          <a:xfrm>
            <a:off x="6508750" y="415925"/>
            <a:ext cx="933450" cy="493713"/>
          </a:xfrm>
          <a:prstGeom prst="rect">
            <a:avLst/>
          </a:prstGeom>
          <a:ln w="12700">
            <a:miter lim="400000"/>
          </a:ln>
        </p:spPr>
      </p:pic>
      <p:pic>
        <p:nvPicPr>
          <p:cNvPr id="60" name="image.png"/>
          <p:cNvPicPr/>
          <p:nvPr/>
        </p:nvPicPr>
        <p:blipFill>
          <a:blip r:embed="rId5">
            <a:extLst/>
          </a:blip>
          <a:stretch>
            <a:fillRect/>
          </a:stretch>
        </p:blipFill>
        <p:spPr>
          <a:xfrm>
            <a:off x="12599988" y="1341437"/>
            <a:ext cx="862012" cy="334963"/>
          </a:xfrm>
          <a:prstGeom prst="rect">
            <a:avLst/>
          </a:prstGeom>
          <a:ln w="12700">
            <a:miter lim="400000"/>
          </a:ln>
        </p:spPr>
      </p:pic>
      <p:pic>
        <p:nvPicPr>
          <p:cNvPr id="61" name="Axiata.png" descr="http://4.bp.blogspot.com/-IQyyzGLFXSU/TwnrV9muVLI/AAAAAAAAA30/2gY2D_dckeo/s1600/Axiata.png"/>
          <p:cNvPicPr/>
          <p:nvPr/>
        </p:nvPicPr>
        <p:blipFill>
          <a:blip r:embed="rId6">
            <a:extLst/>
          </a:blip>
          <a:stretch>
            <a:fillRect/>
          </a:stretch>
        </p:blipFill>
        <p:spPr>
          <a:xfrm>
            <a:off x="8193087" y="433387"/>
            <a:ext cx="782638" cy="476251"/>
          </a:xfrm>
          <a:prstGeom prst="rect">
            <a:avLst/>
          </a:prstGeom>
          <a:ln w="12700">
            <a:miter lim="400000"/>
          </a:ln>
        </p:spPr>
      </p:pic>
      <p:pic>
        <p:nvPicPr>
          <p:cNvPr id="62" name="image.png"/>
          <p:cNvPicPr/>
          <p:nvPr/>
        </p:nvPicPr>
        <p:blipFill>
          <a:blip r:embed="rId7">
            <a:extLst/>
          </a:blip>
          <a:stretch>
            <a:fillRect/>
          </a:stretch>
        </p:blipFill>
        <p:spPr>
          <a:xfrm>
            <a:off x="9664700" y="1371600"/>
            <a:ext cx="822325" cy="433388"/>
          </a:xfrm>
          <a:prstGeom prst="rect">
            <a:avLst/>
          </a:prstGeom>
          <a:ln w="12700">
            <a:miter lim="400000"/>
          </a:ln>
        </p:spPr>
      </p:pic>
      <p:pic>
        <p:nvPicPr>
          <p:cNvPr id="63" name="ANd9GcTwhQddKslocA3BMZoFhk4VEtp8rlpcpBbR0y5tBwjOquyBrIUI.jpeg" descr="https://encrypted-tbn1.gstatic.com/images?q=tbn:ANd9GcTwhQddKslocA3BMZoFhk4VEtp8rlpcpBbR0y5tBwjOquyBrIUI"/>
          <p:cNvPicPr/>
          <p:nvPr/>
        </p:nvPicPr>
        <p:blipFill>
          <a:blip r:embed="rId8">
            <a:extLst/>
          </a:blip>
          <a:stretch>
            <a:fillRect/>
          </a:stretch>
        </p:blipFill>
        <p:spPr>
          <a:xfrm>
            <a:off x="12714288" y="304800"/>
            <a:ext cx="671512" cy="682625"/>
          </a:xfrm>
          <a:prstGeom prst="rect">
            <a:avLst/>
          </a:prstGeom>
          <a:ln w="12700">
            <a:miter lim="400000"/>
          </a:ln>
        </p:spPr>
      </p:pic>
      <p:pic>
        <p:nvPicPr>
          <p:cNvPr id="64" name="ANd9GcQXoO8IzgH6np6_C1ZmcRfbPLNhjpMX5zLBV_z-WzwZdVtCHVYP.jpeg" descr="https://encrypted-tbn1.gstatic.com/images?q=tbn:ANd9GcQXoO8IzgH6np6_C1ZmcRfbPLNhjpMX5zLBV_z-WzwZdVtCHVYP"/>
          <p:cNvPicPr/>
          <p:nvPr/>
        </p:nvPicPr>
        <p:blipFill>
          <a:blip r:embed="rId9">
            <a:extLst/>
          </a:blip>
          <a:stretch>
            <a:fillRect/>
          </a:stretch>
        </p:blipFill>
        <p:spPr>
          <a:xfrm>
            <a:off x="11252200" y="304800"/>
            <a:ext cx="652462" cy="661988"/>
          </a:xfrm>
          <a:prstGeom prst="rect">
            <a:avLst/>
          </a:prstGeom>
          <a:ln w="12700">
            <a:miter lim="400000"/>
          </a:ln>
        </p:spPr>
      </p:pic>
      <p:pic>
        <p:nvPicPr>
          <p:cNvPr id="65" name="ANd9GcTmJzw0Io5H_6r8DUl9Mf937jBwdjaRSkhxY2zYF20oa0jnw3Z6vw.jpeg" descr="https://encrypted-tbn2.gstatic.com/images?q=tbn:ANd9GcTmJzw0Io5H_6r8DUl9Mf937jBwdjaRSkhxY2zYF20oa0jnw3Z6vw"/>
          <p:cNvPicPr/>
          <p:nvPr/>
        </p:nvPicPr>
        <p:blipFill>
          <a:blip r:embed="rId10">
            <a:extLst/>
          </a:blip>
          <a:stretch>
            <a:fillRect/>
          </a:stretch>
        </p:blipFill>
        <p:spPr>
          <a:xfrm>
            <a:off x="10983912" y="1295400"/>
            <a:ext cx="1106488" cy="501650"/>
          </a:xfrm>
          <a:prstGeom prst="rect">
            <a:avLst/>
          </a:prstGeom>
          <a:ln w="12700">
            <a:miter lim="400000"/>
          </a:ln>
        </p:spPr>
      </p:pic>
      <p:pic>
        <p:nvPicPr>
          <p:cNvPr id="66" name="image.jpeg"/>
          <p:cNvPicPr/>
          <p:nvPr/>
        </p:nvPicPr>
        <p:blipFill>
          <a:blip r:embed="rId11">
            <a:extLst/>
          </a:blip>
          <a:stretch>
            <a:fillRect/>
          </a:stretch>
        </p:blipFill>
        <p:spPr>
          <a:xfrm>
            <a:off x="9652000" y="357187"/>
            <a:ext cx="854075" cy="592138"/>
          </a:xfrm>
          <a:prstGeom prst="rect">
            <a:avLst/>
          </a:prstGeom>
          <a:ln w="12700">
            <a:miter lim="400000"/>
          </a:ln>
        </p:spPr>
      </p:pic>
      <p:pic>
        <p:nvPicPr>
          <p:cNvPr id="67" name="ANd9GcREzonAy_Yrt6y5Retv5tQcXFWg_ikZsrhZptfkEgMoHYjRQzu5xw.jpeg" descr="https://encrypted-tbn1.gstatic.com/images?q=tbn:ANd9GcREzonAy_Yrt6y5Retv5tQcXFWg_ikZsrhZptfkEgMoHYjRQzu5xw"/>
          <p:cNvPicPr/>
          <p:nvPr/>
        </p:nvPicPr>
        <p:blipFill>
          <a:blip r:embed="rId12">
            <a:extLst/>
          </a:blip>
          <a:stretch>
            <a:fillRect/>
          </a:stretch>
        </p:blipFill>
        <p:spPr>
          <a:xfrm>
            <a:off x="5994400" y="1011237"/>
            <a:ext cx="1790700" cy="1119188"/>
          </a:xfrm>
          <a:prstGeom prst="rect">
            <a:avLst/>
          </a:prstGeom>
          <a:ln w="12700">
            <a:miter lim="400000"/>
          </a:ln>
        </p:spPr>
      </p:pic>
      <p:pic>
        <p:nvPicPr>
          <p:cNvPr id="14" name="Picture 47"/>
          <p:cNvPicPr>
            <a:picLocks noChangeAspect="1"/>
          </p:cNvPicPr>
          <p:nvPr/>
        </p:nvPicPr>
        <p:blipFill>
          <a:blip r:embed="rId13" cstate="print">
            <a:extLst>
              <a:ext uri="{28A0092B-C50C-407E-A947-70E740481C1C}">
                <a14:useLocalDpi xmlns:a14="http://schemas.microsoft.com/office/drawing/2010/main" val="0"/>
              </a:ext>
            </a:extLst>
          </a:blip>
          <a:srcRect t="18269" b="18269"/>
          <a:stretch>
            <a:fillRect/>
          </a:stretch>
        </p:blipFill>
        <p:spPr bwMode="auto">
          <a:xfrm>
            <a:off x="12103100" y="2134088"/>
            <a:ext cx="1054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14">
            <a:extLst>
              <a:ext uri="{28A0092B-C50C-407E-A947-70E740481C1C}">
                <a14:useLocalDpi xmlns:a14="http://schemas.microsoft.com/office/drawing/2010/main" val="0"/>
              </a:ext>
            </a:extLst>
          </a:blip>
          <a:srcRect t="32130" b="27319"/>
          <a:stretch>
            <a:fillRect/>
          </a:stretch>
        </p:blipFill>
        <p:spPr bwMode="auto">
          <a:xfrm>
            <a:off x="9903618" y="2080420"/>
            <a:ext cx="17160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http://www.telefonica.cz/_pub/f/b5/ea/237542_504862_Telefonica_RGB.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527800" y="2139098"/>
            <a:ext cx="12033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16">
            <a:extLst>
              <a:ext uri="{28A0092B-C50C-407E-A947-70E740481C1C}">
                <a14:useLocalDpi xmlns:a14="http://schemas.microsoft.com/office/drawing/2010/main" val="0"/>
              </a:ext>
            </a:extLst>
          </a:blip>
          <a:srcRect l="2042" t="2936" r="2042" b="2936"/>
          <a:stretch>
            <a:fillRect/>
          </a:stretch>
        </p:blipFill>
        <p:spPr bwMode="auto">
          <a:xfrm>
            <a:off x="8268129" y="2077490"/>
            <a:ext cx="10461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9615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03200" y="1752600"/>
            <a:ext cx="16052800" cy="63863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indent="0">
              <a:spcAft>
                <a:spcPts val="600"/>
              </a:spcAft>
              <a:buClr>
                <a:srgbClr val="C00000"/>
              </a:buClr>
            </a:pPr>
            <a:r>
              <a:rPr lang="en-GB" sz="2000" kern="0" dirty="0" smtClean="0">
                <a:solidFill>
                  <a:schemeClr val="accent5"/>
                </a:solidFill>
                <a:latin typeface="Arial Narrow" panose="020B0606020202030204" pitchFamily="34" charset="0"/>
                <a:cs typeface="MS PGothic" pitchFamily="34" charset="-128"/>
              </a:rPr>
              <a:t>PRIORITIES</a:t>
            </a:r>
            <a:endParaRPr lang="en-GB" sz="3200" kern="0" dirty="0" smtClean="0">
              <a:solidFill>
                <a:schemeClr val="accent5"/>
              </a:solidFill>
              <a:latin typeface="Arial Narrow" panose="020B0606020202030204" pitchFamily="34" charset="0"/>
              <a:cs typeface="MS PGothic" pitchFamily="34" charset="-128"/>
            </a:endParaRPr>
          </a:p>
          <a:p>
            <a:pPr marL="457200" indent="-457200">
              <a:spcAft>
                <a:spcPts val="600"/>
              </a:spcAft>
              <a:buClr>
                <a:srgbClr val="C00000"/>
              </a:buClr>
              <a:buFont typeface="Wingdings" panose="05000000000000000000" pitchFamily="2" charset="2"/>
              <a:buChar char="§"/>
            </a:pPr>
            <a:r>
              <a:rPr lang="en-GB" sz="3600" b="1" kern="0" dirty="0" smtClean="0">
                <a:solidFill>
                  <a:schemeClr val="accent5"/>
                </a:solidFill>
                <a:latin typeface="Arial Narrow" panose="020B0606020202030204" pitchFamily="34" charset="0"/>
                <a:cs typeface="MS PGothic" pitchFamily="34" charset="-128"/>
              </a:rPr>
              <a:t>Codification </a:t>
            </a:r>
            <a:r>
              <a:rPr lang="en-GB" sz="3600" b="1" kern="0" dirty="0">
                <a:solidFill>
                  <a:schemeClr val="accent5"/>
                </a:solidFill>
                <a:latin typeface="Arial Narrow" panose="020B0606020202030204" pitchFamily="34" charset="0"/>
                <a:cs typeface="MS PGothic" pitchFamily="34" charset="-128"/>
              </a:rPr>
              <a:t>of digital finance </a:t>
            </a:r>
            <a:r>
              <a:rPr lang="en-GB" sz="3600" b="1" kern="0" dirty="0" smtClean="0">
                <a:solidFill>
                  <a:schemeClr val="accent5"/>
                </a:solidFill>
                <a:latin typeface="Arial Narrow" panose="020B0606020202030204" pitchFamily="34" charset="0"/>
                <a:cs typeface="MS PGothic" pitchFamily="34" charset="-128"/>
              </a:rPr>
              <a:t>terminology</a:t>
            </a:r>
            <a:endParaRPr lang="en-GB" sz="3600" kern="0" dirty="0">
              <a:solidFill>
                <a:schemeClr val="accent5"/>
              </a:solidFill>
              <a:latin typeface="Arial Narrow" panose="020B0606020202030204" pitchFamily="34" charset="0"/>
              <a:cs typeface="MS PGothic" pitchFamily="34" charset="-128"/>
            </a:endParaRPr>
          </a:p>
          <a:p>
            <a:pPr marL="457200" indent="-457200">
              <a:spcAft>
                <a:spcPts val="600"/>
              </a:spcAft>
              <a:buClr>
                <a:srgbClr val="C00000"/>
              </a:buClr>
              <a:buFont typeface="Wingdings" panose="05000000000000000000" pitchFamily="2" charset="2"/>
              <a:buChar char="§"/>
            </a:pPr>
            <a:r>
              <a:rPr lang="en-GB" sz="3600" b="1" kern="0" dirty="0">
                <a:solidFill>
                  <a:schemeClr val="accent5"/>
                </a:solidFill>
                <a:latin typeface="Arial Narrow" panose="020B0606020202030204" pitchFamily="34" charset="0"/>
              </a:rPr>
              <a:t>Financial</a:t>
            </a:r>
            <a:r>
              <a:rPr lang="en-GB" sz="3600" kern="0" dirty="0">
                <a:solidFill>
                  <a:schemeClr val="accent5"/>
                </a:solidFill>
                <a:latin typeface="Arial Narrow" panose="020B0606020202030204" pitchFamily="34" charset="0"/>
              </a:rPr>
              <a:t> </a:t>
            </a:r>
            <a:r>
              <a:rPr lang="en-GB" sz="3600" b="1" kern="0" dirty="0">
                <a:solidFill>
                  <a:schemeClr val="accent5"/>
                </a:solidFill>
                <a:latin typeface="Arial Narrow" panose="020B0606020202030204" pitchFamily="34" charset="0"/>
              </a:rPr>
              <a:t>reconciliation</a:t>
            </a:r>
            <a:r>
              <a:rPr lang="en-GB" sz="3600" kern="0" dirty="0">
                <a:latin typeface="Arial Narrow" panose="020B0606020202030204" pitchFamily="34" charset="0"/>
              </a:rPr>
              <a:t>: </a:t>
            </a:r>
            <a:r>
              <a:rPr lang="en-GB" sz="3600" kern="0" dirty="0" smtClean="0">
                <a:latin typeface="Arial Narrow" panose="020B0606020202030204" pitchFamily="34" charset="0"/>
              </a:rPr>
              <a:t>how </a:t>
            </a:r>
            <a:r>
              <a:rPr lang="en-GB" sz="3600" kern="0" dirty="0">
                <a:latin typeface="Arial Narrow" panose="020B0606020202030204" pitchFamily="34" charset="0"/>
              </a:rPr>
              <a:t>to reconcile e-money in mobile money accounts </a:t>
            </a:r>
            <a:r>
              <a:rPr lang="en-GB" sz="3600" kern="0" dirty="0">
                <a:solidFill>
                  <a:schemeClr val="accent5"/>
                </a:solidFill>
                <a:latin typeface="Arial Narrow" panose="020B0606020202030204" pitchFamily="34" charset="0"/>
              </a:rPr>
              <a:t>with the trust accounts</a:t>
            </a:r>
          </a:p>
          <a:p>
            <a:pPr marL="457200" indent="-457200">
              <a:spcAft>
                <a:spcPts val="600"/>
              </a:spcAft>
              <a:buClr>
                <a:srgbClr val="C00000"/>
              </a:buClr>
              <a:buFont typeface="Wingdings" panose="05000000000000000000" pitchFamily="2" charset="2"/>
              <a:buChar char="§"/>
            </a:pPr>
            <a:r>
              <a:rPr lang="en-GB" sz="3600" b="1" kern="0" dirty="0">
                <a:solidFill>
                  <a:schemeClr val="accent5"/>
                </a:solidFill>
                <a:latin typeface="Arial Narrow" panose="020B0606020202030204" pitchFamily="34" charset="0"/>
              </a:rPr>
              <a:t>Security</a:t>
            </a:r>
            <a:r>
              <a:rPr lang="en-GB" sz="3600" kern="0" dirty="0">
                <a:solidFill>
                  <a:schemeClr val="accent5"/>
                </a:solidFill>
                <a:latin typeface="Arial Narrow" panose="020B0606020202030204" pitchFamily="34" charset="0"/>
              </a:rPr>
              <a:t>: </a:t>
            </a:r>
            <a:r>
              <a:rPr lang="en-GB" sz="3600" kern="0" dirty="0" smtClean="0">
                <a:solidFill>
                  <a:schemeClr val="accent5"/>
                </a:solidFill>
                <a:latin typeface="Arial Narrow" panose="020B0606020202030204" pitchFamily="34" charset="0"/>
              </a:rPr>
              <a:t>security </a:t>
            </a:r>
            <a:r>
              <a:rPr lang="en-GB" sz="3600" kern="0" dirty="0">
                <a:solidFill>
                  <a:schemeClr val="accent5"/>
                </a:solidFill>
                <a:latin typeface="Arial Narrow" panose="020B0606020202030204" pitchFamily="34" charset="0"/>
              </a:rPr>
              <a:t>of 3rd party connection, user accounts, etc.</a:t>
            </a:r>
          </a:p>
          <a:p>
            <a:pPr marL="457200" indent="-457200">
              <a:spcAft>
                <a:spcPts val="600"/>
              </a:spcAft>
              <a:buClr>
                <a:srgbClr val="C00000"/>
              </a:buClr>
              <a:buFont typeface="Wingdings" panose="05000000000000000000" pitchFamily="2" charset="2"/>
              <a:buChar char="§"/>
            </a:pPr>
            <a:r>
              <a:rPr lang="en-GB" sz="3600" b="1" kern="0" dirty="0" smtClean="0">
                <a:solidFill>
                  <a:schemeClr val="accent5"/>
                </a:solidFill>
                <a:latin typeface="Arial Narrow" panose="020B0606020202030204" pitchFamily="34" charset="0"/>
                <a:cs typeface="MS PGothic" pitchFamily="34" charset="-128"/>
              </a:rPr>
              <a:t>Monitoring/Alerting</a:t>
            </a:r>
            <a:r>
              <a:rPr lang="en-GB" sz="3600" kern="0" dirty="0">
                <a:solidFill>
                  <a:schemeClr val="accent5"/>
                </a:solidFill>
                <a:latin typeface="Arial Narrow" panose="020B0606020202030204" pitchFamily="34" charset="0"/>
                <a:cs typeface="MS PGothic" pitchFamily="34" charset="-128"/>
              </a:rPr>
              <a:t>: integration patterns for the rest of the Telco IT domains including customer relationship management (CRM), business intelligence (BI), enterprise resource planning (ERP) as well as the usual network elements</a:t>
            </a:r>
          </a:p>
          <a:p>
            <a:pPr marL="0" indent="0">
              <a:spcBef>
                <a:spcPts val="1200"/>
              </a:spcBef>
              <a:spcAft>
                <a:spcPts val="600"/>
              </a:spcAft>
              <a:buClr>
                <a:srgbClr val="C00000"/>
              </a:buClr>
            </a:pPr>
            <a:r>
              <a:rPr lang="en-GB" sz="2000" kern="0" dirty="0" smtClean="0">
                <a:latin typeface="Arial Narrow" panose="020B0606020202030204" pitchFamily="34" charset="0"/>
                <a:cs typeface="MS PGothic" pitchFamily="34" charset="-128"/>
              </a:rPr>
              <a:t>ADDITIONAL AREAS OF ATTENTION</a:t>
            </a:r>
            <a:endParaRPr lang="en-GB" sz="3200" b="1" kern="0" dirty="0" smtClean="0">
              <a:solidFill>
                <a:schemeClr val="accent5"/>
              </a:solidFill>
              <a:latin typeface="Arial Narrow" panose="020B0606020202030204" pitchFamily="34" charset="0"/>
              <a:cs typeface="MS PGothic" pitchFamily="34" charset="-128"/>
            </a:endParaRPr>
          </a:p>
          <a:p>
            <a:pPr marL="457200" indent="-457200">
              <a:spcAft>
                <a:spcPts val="600"/>
              </a:spcAft>
              <a:buClr>
                <a:srgbClr val="C00000"/>
              </a:buClr>
              <a:buFont typeface="Wingdings" panose="05000000000000000000" pitchFamily="2" charset="2"/>
              <a:buChar char="§"/>
            </a:pPr>
            <a:r>
              <a:rPr lang="en-GB" sz="3600" b="1" kern="0" dirty="0" smtClean="0">
                <a:solidFill>
                  <a:schemeClr val="accent5"/>
                </a:solidFill>
                <a:latin typeface="Arial Narrow" panose="020B0606020202030204" pitchFamily="34" charset="0"/>
                <a:cs typeface="MS PGothic" pitchFamily="34" charset="-128"/>
              </a:rPr>
              <a:t>Privacy</a:t>
            </a:r>
            <a:r>
              <a:rPr lang="en-GB" sz="3600" kern="0" dirty="0">
                <a:solidFill>
                  <a:schemeClr val="accent5"/>
                </a:solidFill>
                <a:latin typeface="Arial Narrow" panose="020B0606020202030204" pitchFamily="34" charset="0"/>
                <a:cs typeface="MS PGothic" pitchFamily="34" charset="-128"/>
              </a:rPr>
              <a:t>: Protection of customer data from </a:t>
            </a:r>
            <a:r>
              <a:rPr lang="en-GB" sz="3600" kern="0" dirty="0" smtClean="0">
                <a:solidFill>
                  <a:schemeClr val="accent5"/>
                </a:solidFill>
                <a:latin typeface="Arial Narrow" panose="020B0606020202030204" pitchFamily="34" charset="0"/>
                <a:cs typeface="MS PGothic" pitchFamily="34" charset="-128"/>
              </a:rPr>
              <a:t>improper use </a:t>
            </a:r>
            <a:r>
              <a:rPr lang="en-GB" sz="3600" kern="0" dirty="0">
                <a:solidFill>
                  <a:schemeClr val="accent5"/>
                </a:solidFill>
                <a:latin typeface="Arial Narrow" panose="020B0606020202030204" pitchFamily="34" charset="0"/>
                <a:cs typeface="MS PGothic" pitchFamily="34" charset="-128"/>
              </a:rPr>
              <a:t>from </a:t>
            </a:r>
            <a:r>
              <a:rPr lang="en-GB" sz="3600" kern="0" dirty="0" smtClean="0">
                <a:solidFill>
                  <a:schemeClr val="accent5"/>
                </a:solidFill>
                <a:latin typeface="Arial Narrow" panose="020B0606020202030204" pitchFamily="34" charset="0"/>
                <a:cs typeface="MS PGothic" pitchFamily="34" charset="-128"/>
              </a:rPr>
              <a:t>public authorities</a:t>
            </a:r>
            <a:endParaRPr lang="en-GB" sz="3600" kern="0" dirty="0">
              <a:solidFill>
                <a:schemeClr val="accent5"/>
              </a:solidFill>
              <a:latin typeface="Arial Narrow" panose="020B0606020202030204" pitchFamily="34" charset="0"/>
              <a:cs typeface="MS PGothic" pitchFamily="34" charset="-128"/>
            </a:endParaRPr>
          </a:p>
          <a:p>
            <a:pPr marL="457200" indent="-457200">
              <a:spcAft>
                <a:spcPts val="600"/>
              </a:spcAft>
              <a:buClr>
                <a:srgbClr val="C00000"/>
              </a:buClr>
              <a:buFont typeface="Wingdings" panose="05000000000000000000" pitchFamily="2" charset="2"/>
              <a:buChar char="§"/>
            </a:pPr>
            <a:r>
              <a:rPr lang="en-GB" sz="3600" b="1" kern="0" dirty="0" smtClean="0">
                <a:solidFill>
                  <a:schemeClr val="accent5"/>
                </a:solidFill>
                <a:latin typeface="Arial Narrow" panose="020B0606020202030204" pitchFamily="34" charset="0"/>
                <a:cs typeface="MS PGothic" pitchFamily="34" charset="-128"/>
              </a:rPr>
              <a:t>Taxation </a:t>
            </a:r>
            <a:r>
              <a:rPr lang="en-GB" sz="3600" kern="0" dirty="0" smtClean="0">
                <a:solidFill>
                  <a:schemeClr val="accent5"/>
                </a:solidFill>
                <a:latin typeface="Arial Narrow" panose="020B0606020202030204" pitchFamily="34" charset="0"/>
                <a:cs typeface="MS PGothic" pitchFamily="34" charset="-128"/>
              </a:rPr>
              <a:t>v. development objectives</a:t>
            </a:r>
            <a:endParaRPr lang="en-GB" sz="3600" kern="0" dirty="0">
              <a:solidFill>
                <a:schemeClr val="accent5"/>
              </a:solidFill>
              <a:latin typeface="Arial Narrow" panose="020B0606020202030204" pitchFamily="34" charset="0"/>
              <a:cs typeface="MS PGothic" pitchFamily="34" charset="-128"/>
            </a:endParaRPr>
          </a:p>
        </p:txBody>
      </p:sp>
      <p:sp>
        <p:nvSpPr>
          <p:cNvPr id="53" name="Shape 53"/>
          <p:cNvSpPr/>
          <p:nvPr/>
        </p:nvSpPr>
        <p:spPr>
          <a:xfrm>
            <a:off x="0" y="533400"/>
            <a:ext cx="9347200" cy="769441"/>
          </a:xfrm>
          <a:prstGeom prst="rect">
            <a:avLst/>
          </a:prstGeom>
          <a:solidFill>
            <a:srgbClr val="00585E"/>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0" indent="0" defTabSz="914400">
              <a:defRPr sz="4400">
                <a:solidFill>
                  <a:srgbClr val="FFFFFF"/>
                </a:solidFill>
                <a:latin typeface="Arial Narrow"/>
                <a:ea typeface="Arial Narrow"/>
                <a:cs typeface="Arial Narrow"/>
                <a:sym typeface="Arial Narrow"/>
              </a:defRPr>
            </a:lvl1pPr>
          </a:lstStyle>
          <a:p>
            <a:pPr lvl="0">
              <a:defRPr sz="1800">
                <a:solidFill>
                  <a:srgbClr val="000000"/>
                </a:solidFill>
              </a:defRPr>
            </a:pPr>
            <a:r>
              <a:rPr lang="en-GB" sz="4400" dirty="0" smtClean="0">
                <a:solidFill>
                  <a:srgbClr val="FFFFFF"/>
                </a:solidFill>
              </a:rPr>
              <a:t>ITU Focus Group: some ideas for the agenda</a:t>
            </a:r>
            <a:endParaRPr sz="4400" dirty="0">
              <a:solidFill>
                <a:srgbClr val="FFFFFF"/>
              </a:solidFill>
            </a:endParaRPr>
          </a:p>
        </p:txBody>
      </p:sp>
    </p:spTree>
    <p:extLst>
      <p:ext uri="{BB962C8B-B14F-4D97-AF65-F5344CB8AC3E}">
        <p14:creationId xmlns:p14="http://schemas.microsoft.com/office/powerpoint/2010/main" val="13386969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8200" y="3733800"/>
            <a:ext cx="9525000" cy="5410200"/>
          </a:xfrm>
        </p:spPr>
        <p:txBody>
          <a:bodyPr/>
          <a:lstStyle/>
          <a:p>
            <a:pPr lvl="1">
              <a:buNone/>
            </a:pPr>
            <a:r>
              <a:rPr lang="en-GB" sz="5000" b="1" dirty="0" smtClean="0">
                <a:solidFill>
                  <a:schemeClr val="accent5"/>
                </a:solidFill>
              </a:rPr>
              <a:t>Thank you</a:t>
            </a:r>
            <a:endParaRPr lang="en-GB" sz="5000" dirty="0">
              <a:solidFill>
                <a:schemeClr val="accent5"/>
              </a:solidFill>
            </a:endParaRPr>
          </a:p>
        </p:txBody>
      </p:sp>
      <p:sp>
        <p:nvSpPr>
          <p:cNvPr id="5" name="Rectangle 4"/>
          <p:cNvSpPr/>
          <p:nvPr/>
        </p:nvSpPr>
        <p:spPr bwMode="auto">
          <a:xfrm>
            <a:off x="11176000" y="304800"/>
            <a:ext cx="4572000" cy="17526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396875" marR="0" indent="0" algn="l" defTabSz="6096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charset="0"/>
              <a:ea typeface="ＭＳ Ｐゴシック" charset="0"/>
              <a:cs typeface="Calibri" charset="0"/>
              <a:sym typeface="Calibri" charset="0"/>
            </a:endParaRPr>
          </a:p>
        </p:txBody>
      </p:sp>
      <p:pic>
        <p:nvPicPr>
          <p:cNvPr id="6" name="Picture 5" descr="mobile_unbanked_cmyk.eps">
            <a:hlinkClick r:id="rId3"/>
          </p:cNvPr>
          <p:cNvPicPr/>
          <p:nvPr/>
        </p:nvPicPr>
        <p:blipFill>
          <a:blip r:embed="rId4">
            <a:extLst>
              <a:ext uri="{28A0092B-C50C-407E-A947-70E740481C1C}">
                <a14:useLocalDpi xmlns:a14="http://schemas.microsoft.com/office/drawing/2010/main" val="0"/>
              </a:ext>
            </a:extLst>
          </a:blip>
          <a:srcRect r="78674"/>
          <a:stretch>
            <a:fillRect/>
          </a:stretch>
        </p:blipFill>
        <p:spPr bwMode="auto">
          <a:xfrm>
            <a:off x="13919200" y="457200"/>
            <a:ext cx="1447800" cy="14478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62" name="Picture 1"/>
          <p:cNvPicPr>
            <a:picLocks noChangeAspect="1"/>
          </p:cNvPicPr>
          <p:nvPr/>
        </p:nvPicPr>
        <p:blipFill rotWithShape="1">
          <a:blip r:embed="rId3">
            <a:extLst>
              <a:ext uri="{28A0092B-C50C-407E-A947-70E740481C1C}">
                <a14:useLocalDpi xmlns:a14="http://schemas.microsoft.com/office/drawing/2010/main" val="0"/>
              </a:ext>
            </a:extLst>
          </a:blip>
          <a:srcRect l="28553" r="209"/>
          <a:stretch/>
        </p:blipFill>
        <p:spPr bwMode="auto">
          <a:xfrm rot="167428">
            <a:off x="5291197" y="-261377"/>
            <a:ext cx="11218633" cy="96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mobile_unbanked_cmyk_rev.eps"/>
          <p:cNvPicPr>
            <a:picLocks noChangeAspect="1"/>
          </p:cNvPicPr>
          <p:nvPr/>
        </p:nvPicPr>
        <p:blipFill>
          <a:blip r:embed="rId4">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p:nvPr/>
        </p:nvSpPr>
        <p:spPr>
          <a:xfrm>
            <a:off x="5556" y="0"/>
            <a:ext cx="6141244" cy="9144000"/>
          </a:xfrm>
          <a:prstGeom prst="rect">
            <a:avLst/>
          </a:prstGeom>
          <a:solidFill>
            <a:srgbClr val="FFFFFF"/>
          </a:solidFill>
        </p:spPr>
        <p:txBody>
          <a:bodyPr wrap="square">
            <a:noAutofit/>
          </a:bodyPr>
          <a:lstStyle/>
          <a:p>
            <a:pPr marL="457200" lvl="0" indent="-457200" defTabSz="457200" fontAlgn="base">
              <a:spcBef>
                <a:spcPct val="0"/>
              </a:spcBef>
              <a:spcAft>
                <a:spcPct val="0"/>
              </a:spcAft>
              <a:buClr>
                <a:srgbClr val="C00000"/>
              </a:buClr>
              <a:buFont typeface="Wingdings" panose="05000000000000000000" pitchFamily="2" charset="2"/>
              <a:buChar char="§"/>
            </a:pPr>
            <a:endParaRPr lang="en-GB" sz="3200" dirty="0" smtClean="0">
              <a:solidFill>
                <a:schemeClr val="tx1">
                  <a:lumMod val="75000"/>
                  <a:lumOff val="25000"/>
                </a:schemeClr>
              </a:solidFill>
              <a:latin typeface="Arial Narrow" pitchFamily="34" charset="0"/>
              <a:ea typeface="MS PGothic" pitchFamily="34" charset="-128"/>
            </a:endParaRPr>
          </a:p>
          <a:p>
            <a:pPr marL="571500" lvl="0" indent="-571500" defTabSz="457200" fontAlgn="base">
              <a:spcBef>
                <a:spcPct val="0"/>
              </a:spcBef>
              <a:spcAft>
                <a:spcPct val="0"/>
              </a:spcAft>
              <a:buClr>
                <a:srgbClr val="C00000"/>
              </a:buClr>
              <a:buFont typeface="Wingdings" panose="05000000000000000000" pitchFamily="2" charset="2"/>
              <a:buChar char="§"/>
            </a:pPr>
            <a:r>
              <a:rPr lang="en-GB" sz="3600" dirty="0" smtClean="0">
                <a:solidFill>
                  <a:schemeClr val="tx1">
                    <a:lumMod val="75000"/>
                    <a:lumOff val="25000"/>
                  </a:schemeClr>
                </a:solidFill>
                <a:latin typeface="Arial Narrow" pitchFamily="34" charset="0"/>
              </a:rPr>
              <a:t>The </a:t>
            </a:r>
            <a:r>
              <a:rPr lang="en-GB" sz="3600" dirty="0">
                <a:solidFill>
                  <a:schemeClr val="tx1">
                    <a:lumMod val="75000"/>
                    <a:lumOff val="25000"/>
                  </a:schemeClr>
                </a:solidFill>
                <a:latin typeface="Arial Narrow" pitchFamily="34" charset="0"/>
              </a:rPr>
              <a:t>GSMA </a:t>
            </a:r>
            <a:r>
              <a:rPr lang="en-GB" sz="3600" dirty="0" smtClean="0">
                <a:solidFill>
                  <a:schemeClr val="tx1">
                    <a:lumMod val="75000"/>
                    <a:lumOff val="25000"/>
                  </a:schemeClr>
                </a:solidFill>
                <a:latin typeface="Arial Narrow" pitchFamily="34" charset="0"/>
              </a:rPr>
              <a:t>unites </a:t>
            </a:r>
            <a:r>
              <a:rPr lang="en-GB" sz="3600" dirty="0">
                <a:solidFill>
                  <a:schemeClr val="tx1">
                    <a:lumMod val="75000"/>
                    <a:lumOff val="25000"/>
                  </a:schemeClr>
                </a:solidFill>
                <a:latin typeface="Arial Narrow" pitchFamily="34" charset="0"/>
              </a:rPr>
              <a:t>nearly 800 of the world</a:t>
            </a:r>
            <a:r>
              <a:rPr lang="en-GB" altLang="en-US" sz="3600" dirty="0">
                <a:solidFill>
                  <a:schemeClr val="tx1">
                    <a:lumMod val="75000"/>
                    <a:lumOff val="25000"/>
                  </a:schemeClr>
                </a:solidFill>
                <a:latin typeface="Arial Narrow" pitchFamily="34" charset="0"/>
              </a:rPr>
              <a:t>’</a:t>
            </a:r>
            <a:r>
              <a:rPr lang="en-GB" sz="3600" dirty="0">
                <a:solidFill>
                  <a:schemeClr val="tx1">
                    <a:lumMod val="75000"/>
                    <a:lumOff val="25000"/>
                  </a:schemeClr>
                </a:solidFill>
                <a:latin typeface="Arial Narrow" pitchFamily="34" charset="0"/>
              </a:rPr>
              <a:t>s mobile </a:t>
            </a:r>
            <a:r>
              <a:rPr lang="en-GB" sz="3600" dirty="0" smtClean="0">
                <a:solidFill>
                  <a:schemeClr val="tx1">
                    <a:lumMod val="75000"/>
                    <a:lumOff val="25000"/>
                  </a:schemeClr>
                </a:solidFill>
                <a:latin typeface="Arial Narrow" pitchFamily="34" charset="0"/>
              </a:rPr>
              <a:t>operators from 219 countries, </a:t>
            </a:r>
            <a:r>
              <a:rPr lang="en-GB" sz="3600" dirty="0">
                <a:solidFill>
                  <a:schemeClr val="tx1">
                    <a:lumMod val="75000"/>
                    <a:lumOff val="25000"/>
                  </a:schemeClr>
                </a:solidFill>
                <a:latin typeface="Arial Narrow" pitchFamily="34" charset="0"/>
              </a:rPr>
              <a:t>as well as more than 200 companies </a:t>
            </a:r>
            <a:r>
              <a:rPr lang="en-GB" sz="3600" dirty="0" smtClean="0">
                <a:solidFill>
                  <a:schemeClr val="tx1">
                    <a:lumMod val="75000"/>
                    <a:lumOff val="25000"/>
                  </a:schemeClr>
                </a:solidFill>
                <a:latin typeface="Arial Narrow" pitchFamily="34" charset="0"/>
              </a:rPr>
              <a:t>in </a:t>
            </a:r>
            <a:r>
              <a:rPr lang="en-GB" sz="3600" dirty="0">
                <a:solidFill>
                  <a:schemeClr val="tx1">
                    <a:lumMod val="75000"/>
                    <a:lumOff val="25000"/>
                  </a:schemeClr>
                </a:solidFill>
                <a:latin typeface="Arial Narrow" pitchFamily="34" charset="0"/>
              </a:rPr>
              <a:t>the broader mobile </a:t>
            </a:r>
            <a:r>
              <a:rPr lang="en-GB" sz="3600" dirty="0" smtClean="0">
                <a:solidFill>
                  <a:schemeClr val="tx1">
                    <a:lumMod val="75000"/>
                    <a:lumOff val="25000"/>
                  </a:schemeClr>
                </a:solidFill>
                <a:latin typeface="Arial Narrow" pitchFamily="34" charset="0"/>
              </a:rPr>
              <a:t>ecosystem.</a:t>
            </a:r>
          </a:p>
          <a:p>
            <a:pPr marL="517525" lvl="0" indent="-571500" defTabSz="457200" fontAlgn="base">
              <a:spcBef>
                <a:spcPct val="0"/>
              </a:spcBef>
              <a:spcAft>
                <a:spcPct val="0"/>
              </a:spcAft>
              <a:buClr>
                <a:srgbClr val="C00000"/>
              </a:buClr>
              <a:buFont typeface="Wingdings" panose="05000000000000000000" pitchFamily="2" charset="2"/>
              <a:buChar char="§"/>
            </a:pPr>
            <a:endParaRPr lang="en-GB" sz="3600" dirty="0" smtClean="0">
              <a:solidFill>
                <a:srgbClr val="9E0A34"/>
              </a:solidFill>
              <a:latin typeface="Arial Narrow" pitchFamily="34" charset="0"/>
            </a:endParaRPr>
          </a:p>
          <a:p>
            <a:pPr marL="571500" lvl="0" indent="-571500" defTabSz="457200" fontAlgn="base">
              <a:spcBef>
                <a:spcPct val="0"/>
              </a:spcBef>
              <a:spcAft>
                <a:spcPct val="0"/>
              </a:spcAft>
              <a:buClr>
                <a:srgbClr val="C00000"/>
              </a:buClr>
              <a:buFont typeface="Wingdings" panose="05000000000000000000" pitchFamily="2" charset="2"/>
              <a:buChar char="§"/>
            </a:pPr>
            <a:r>
              <a:rPr lang="en-GB" sz="3600" dirty="0" smtClean="0">
                <a:solidFill>
                  <a:srgbClr val="C00000"/>
                </a:solidFill>
                <a:latin typeface="Arial Narrow" pitchFamily="34" charset="0"/>
              </a:rPr>
              <a:t>The Mobile Money programme equips GSMA members to sustainably participate in the development of a sound and inclusive digital ecosystem scaling mobile money services and implementing partnerships with other providers.</a:t>
            </a:r>
            <a:endParaRPr lang="en-GB" sz="3600" dirty="0">
              <a:solidFill>
                <a:srgbClr val="C00000"/>
              </a:solidFill>
              <a:latin typeface="Arial Narrow" pitchFamily="34" charset="0"/>
            </a:endParaRPr>
          </a:p>
        </p:txBody>
      </p:sp>
    </p:spTree>
    <p:extLst>
      <p:ext uri="{BB962C8B-B14F-4D97-AF65-F5344CB8AC3E}">
        <p14:creationId xmlns:p14="http://schemas.microsoft.com/office/powerpoint/2010/main" val="45844611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ular Callout 66"/>
          <p:cNvSpPr/>
          <p:nvPr/>
        </p:nvSpPr>
        <p:spPr bwMode="auto">
          <a:xfrm>
            <a:off x="3317876" y="2262187"/>
            <a:ext cx="3514724" cy="6424613"/>
          </a:xfrm>
          <a:prstGeom prst="wedgeRectCallout">
            <a:avLst>
              <a:gd name="adj1" fmla="val 65708"/>
              <a:gd name="adj2" fmla="val 21055"/>
            </a:avLst>
          </a:prstGeom>
          <a:solidFill>
            <a:srgbClr val="00585E"/>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0" lvl="0">
              <a:spcAft>
                <a:spcPts val="600"/>
              </a:spcAft>
            </a:pPr>
            <a:r>
              <a:rPr lang="en-GB" sz="2800" dirty="0" smtClean="0">
                <a:solidFill>
                  <a:schemeClr val="accent6"/>
                </a:solidFill>
                <a:latin typeface="Arial Narrow" panose="020B0606020202030204" pitchFamily="34" charset="0"/>
              </a:rPr>
              <a:t>ECOSYSTEM</a:t>
            </a:r>
          </a:p>
          <a:p>
            <a:pPr marL="0">
              <a:spcAft>
                <a:spcPts val="600"/>
              </a:spcAft>
            </a:pPr>
            <a:r>
              <a:rPr lang="en-GB" sz="2800" dirty="0" smtClean="0">
                <a:solidFill>
                  <a:schemeClr val="accent6"/>
                </a:solidFill>
                <a:latin typeface="Arial Narrow" panose="020B0606020202030204" pitchFamily="34" charset="0"/>
              </a:rPr>
              <a:t>Mobile money providers </a:t>
            </a:r>
            <a:r>
              <a:rPr lang="en-GB" sz="2800" dirty="0">
                <a:solidFill>
                  <a:schemeClr val="accent6"/>
                </a:solidFill>
                <a:latin typeface="Arial Narrow" panose="020B0606020202030204" pitchFamily="34" charset="0"/>
              </a:rPr>
              <a:t>implement wallet to wallet </a:t>
            </a:r>
            <a:r>
              <a:rPr lang="en-GB" sz="2800" dirty="0" smtClean="0">
                <a:solidFill>
                  <a:schemeClr val="accent6"/>
                </a:solidFill>
                <a:latin typeface="Arial Narrow" panose="020B0606020202030204" pitchFamily="34" charset="0"/>
              </a:rPr>
              <a:t>interoperability and offer other </a:t>
            </a:r>
            <a:r>
              <a:rPr lang="en-GB" sz="2800" dirty="0">
                <a:solidFill>
                  <a:schemeClr val="accent6"/>
                </a:solidFill>
                <a:latin typeface="Arial Narrow" panose="020B0606020202030204" pitchFamily="34" charset="0"/>
              </a:rPr>
              <a:t>financial services</a:t>
            </a:r>
          </a:p>
          <a:p>
            <a:pPr marL="0" lvl="0">
              <a:spcAft>
                <a:spcPts val="600"/>
              </a:spcAft>
            </a:pPr>
            <a:r>
              <a:rPr lang="en-GB" sz="2800" dirty="0">
                <a:solidFill>
                  <a:schemeClr val="accent6"/>
                </a:solidFill>
                <a:latin typeface="Arial Narrow" panose="020B0606020202030204" pitchFamily="34" charset="0"/>
              </a:rPr>
              <a:t>Other entities use mobile money platform to provide financial and non-financial (M4D) services</a:t>
            </a:r>
          </a:p>
          <a:p>
            <a:pPr marL="0" lvl="0">
              <a:spcAft>
                <a:spcPts val="600"/>
              </a:spcAft>
            </a:pPr>
            <a:r>
              <a:rPr lang="en-GB" sz="2800" dirty="0">
                <a:solidFill>
                  <a:schemeClr val="accent6"/>
                </a:solidFill>
                <a:latin typeface="Arial Narrow" panose="020B0606020202030204" pitchFamily="34" charset="0"/>
              </a:rPr>
              <a:t>Merchants, governments and business are financially connected through mobile money </a:t>
            </a:r>
            <a:r>
              <a:rPr lang="en-GB" sz="2800" dirty="0" smtClean="0">
                <a:solidFill>
                  <a:schemeClr val="accent6"/>
                </a:solidFill>
                <a:latin typeface="Arial Narrow" panose="020B0606020202030204" pitchFamily="34" charset="0"/>
              </a:rPr>
              <a:t>platforms</a:t>
            </a:r>
            <a:endParaRPr lang="en-GB" sz="2800" dirty="0">
              <a:solidFill>
                <a:schemeClr val="accent6"/>
              </a:solidFill>
              <a:latin typeface="Arial Narrow" panose="020B0606020202030204" pitchFamily="34" charset="0"/>
            </a:endParaRPr>
          </a:p>
        </p:txBody>
      </p:sp>
      <p:sp>
        <p:nvSpPr>
          <p:cNvPr id="5122" name="Rectangle 5"/>
          <p:cNvSpPr>
            <a:spLocks noChangeArrowheads="1"/>
          </p:cNvSpPr>
          <p:nvPr/>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5123" name="Picture 6" descr="mobile_unbanked_cmyk_rev.eps"/>
          <p:cNvPicPr>
            <a:picLocks noChangeAspect="1"/>
          </p:cNvPicPr>
          <p:nvPr/>
        </p:nvPicPr>
        <p:blipFill>
          <a:blip r:embed="rId3">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p:cNvSpPr/>
          <p:nvPr/>
        </p:nvSpPr>
        <p:spPr>
          <a:xfrm>
            <a:off x="-7938" y="387350"/>
            <a:ext cx="10879138" cy="1446550"/>
          </a:xfrm>
          <a:prstGeom prst="rect">
            <a:avLst/>
          </a:prstGeom>
          <a:solidFill>
            <a:srgbClr val="FFC000"/>
          </a:solidFill>
        </p:spPr>
        <p:txBody>
          <a:bodyPr lIns="180000">
            <a:spAutoFit/>
          </a:bodyPr>
          <a:lstStyle/>
          <a:p>
            <a:pPr marL="0" indent="0" defTabSz="914400" eaLnBrk="1" fontAlgn="auto" hangingPunct="1">
              <a:spcBef>
                <a:spcPts val="0"/>
              </a:spcBef>
              <a:spcAft>
                <a:spcPts val="0"/>
              </a:spcAft>
              <a:defRPr/>
            </a:pPr>
            <a:r>
              <a:rPr lang="en-GB" sz="4400" kern="0" dirty="0">
                <a:solidFill>
                  <a:srgbClr val="00585E"/>
                </a:solidFill>
                <a:latin typeface="Arial Narrow" pitchFamily="34" charset="0"/>
                <a:cs typeface="Arial" charset="0"/>
              </a:rPr>
              <a:t>Achieve financial </a:t>
            </a:r>
            <a:r>
              <a:rPr lang="en-GB" sz="4400" kern="0" dirty="0" smtClean="0">
                <a:solidFill>
                  <a:srgbClr val="00585E"/>
                </a:solidFill>
                <a:latin typeface="Arial Narrow" pitchFamily="34" charset="0"/>
                <a:cs typeface="Arial" charset="0"/>
              </a:rPr>
              <a:t>inclusion, </a:t>
            </a:r>
            <a:r>
              <a:rPr lang="en-GB" sz="4400" kern="0" dirty="0">
                <a:solidFill>
                  <a:srgbClr val="00585E"/>
                </a:solidFill>
                <a:latin typeface="Arial Narrow" pitchFamily="34" charset="0"/>
                <a:cs typeface="Arial" charset="0"/>
              </a:rPr>
              <a:t>enable innovation and build the digital economy leveraging mobile money</a:t>
            </a:r>
            <a:endParaRPr lang="en-GB" sz="1400" kern="0" dirty="0">
              <a:solidFill>
                <a:srgbClr val="00585E"/>
              </a:solidFill>
              <a:latin typeface="Arial Narrow" pitchFamily="34" charset="0"/>
              <a:cs typeface="Arial" charset="0"/>
            </a:endParaRPr>
          </a:p>
        </p:txBody>
      </p:sp>
      <p:sp>
        <p:nvSpPr>
          <p:cNvPr id="71" name="Rectangle 70"/>
          <p:cNvSpPr/>
          <p:nvPr/>
        </p:nvSpPr>
        <p:spPr>
          <a:xfrm>
            <a:off x="7412035" y="5033962"/>
            <a:ext cx="8496300" cy="3652838"/>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sp>
        <p:nvSpPr>
          <p:cNvPr id="73" name="Rectangle 72"/>
          <p:cNvSpPr/>
          <p:nvPr/>
        </p:nvSpPr>
        <p:spPr>
          <a:xfrm>
            <a:off x="7412035" y="7246937"/>
            <a:ext cx="8496300" cy="1044575"/>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sp>
        <p:nvSpPr>
          <p:cNvPr id="74" name="Right Triangle 73"/>
          <p:cNvSpPr/>
          <p:nvPr/>
        </p:nvSpPr>
        <p:spPr>
          <a:xfrm flipH="1">
            <a:off x="10291760" y="4113212"/>
            <a:ext cx="5616575" cy="920750"/>
          </a:xfrm>
          <a:prstGeom prst="rtTriangle">
            <a:avLst/>
          </a:prstGeom>
          <a:solidFill>
            <a:srgbClr val="00585E"/>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a:solidFill>
                <a:prstClr val="white"/>
              </a:solidFill>
              <a:latin typeface="Calibri"/>
              <a:ea typeface="+mn-ea"/>
            </a:endParaRPr>
          </a:p>
        </p:txBody>
      </p:sp>
      <p:sp>
        <p:nvSpPr>
          <p:cNvPr id="75" name="Rectangle 74"/>
          <p:cNvSpPr/>
          <p:nvPr/>
        </p:nvSpPr>
        <p:spPr>
          <a:xfrm>
            <a:off x="7412035" y="6200775"/>
            <a:ext cx="8496300" cy="1046162"/>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sp>
        <p:nvSpPr>
          <p:cNvPr id="76" name="TextBox 75"/>
          <p:cNvSpPr txBox="1"/>
          <p:nvPr/>
        </p:nvSpPr>
        <p:spPr>
          <a:xfrm>
            <a:off x="7412035" y="4941887"/>
            <a:ext cx="2160588" cy="1139825"/>
          </a:xfrm>
          <a:prstGeom prst="rect">
            <a:avLst/>
          </a:prstGeom>
          <a:noFill/>
        </p:spPr>
        <p:txBody>
          <a:bodyPr>
            <a:spAutoFit/>
          </a:bodyPr>
          <a:lstStyle/>
          <a:p>
            <a:pPr marL="0" indent="0" defTabSz="914400" eaLnBrk="1" fontAlgn="auto" hangingPunct="1">
              <a:spcBef>
                <a:spcPts val="0"/>
              </a:spcBef>
              <a:spcAft>
                <a:spcPts val="0"/>
              </a:spcAft>
              <a:defRPr/>
            </a:pPr>
            <a:r>
              <a:rPr lang="en-GB" sz="4800" dirty="0">
                <a:solidFill>
                  <a:srgbClr val="FFC000"/>
                </a:solidFill>
                <a:latin typeface="Arial Narrow" pitchFamily="34" charset="0"/>
                <a:ea typeface="+mn-ea"/>
              </a:rPr>
              <a:t>1.7</a:t>
            </a:r>
            <a:r>
              <a:rPr lang="en-GB" sz="3200" dirty="0">
                <a:solidFill>
                  <a:srgbClr val="FFC000"/>
                </a:solidFill>
                <a:latin typeface="Arial Narrow" pitchFamily="34" charset="0"/>
                <a:ea typeface="+mn-ea"/>
              </a:rPr>
              <a:t>b</a:t>
            </a:r>
            <a:endParaRPr lang="en-GB" sz="2000" dirty="0">
              <a:solidFill>
                <a:srgbClr val="FFC000"/>
              </a:solidFill>
              <a:latin typeface="Arial Narrow" pitchFamily="34" charset="0"/>
              <a:ea typeface="+mn-ea"/>
            </a:endParaRPr>
          </a:p>
          <a:p>
            <a:pPr marL="0" indent="0" defTabSz="914400" eaLnBrk="1" fontAlgn="auto" hangingPunct="1">
              <a:spcBef>
                <a:spcPts val="0"/>
              </a:spcBef>
              <a:spcAft>
                <a:spcPts val="0"/>
              </a:spcAft>
              <a:defRPr/>
            </a:pPr>
            <a:r>
              <a:rPr lang="en-GB" sz="2000" dirty="0">
                <a:solidFill>
                  <a:srgbClr val="FFC000"/>
                </a:solidFill>
                <a:latin typeface="Arial Narrow" pitchFamily="34" charset="0"/>
                <a:ea typeface="+mn-ea"/>
              </a:rPr>
              <a:t>HAVE A MOBILE</a:t>
            </a:r>
          </a:p>
        </p:txBody>
      </p:sp>
      <p:sp>
        <p:nvSpPr>
          <p:cNvPr id="77" name="TextBox 76"/>
          <p:cNvSpPr txBox="1"/>
          <p:nvPr/>
        </p:nvSpPr>
        <p:spPr>
          <a:xfrm>
            <a:off x="7412035" y="4941887"/>
            <a:ext cx="2160588" cy="831850"/>
          </a:xfrm>
          <a:prstGeom prst="rect">
            <a:avLst/>
          </a:prstGeom>
          <a:noFill/>
        </p:spPr>
        <p:txBody>
          <a:bodyPr>
            <a:spAutoFit/>
          </a:bodyPr>
          <a:lstStyle/>
          <a:p>
            <a:pPr marL="0" indent="0" defTabSz="914400" eaLnBrk="1" fontAlgn="auto" hangingPunct="1">
              <a:spcBef>
                <a:spcPts val="0"/>
              </a:spcBef>
              <a:spcAft>
                <a:spcPts val="0"/>
              </a:spcAft>
              <a:defRPr/>
            </a:pPr>
            <a:r>
              <a:rPr lang="en-GB" sz="4800" dirty="0">
                <a:solidFill>
                  <a:srgbClr val="FFC000"/>
                </a:solidFill>
                <a:latin typeface="Arial Narrow" pitchFamily="34" charset="0"/>
                <a:ea typeface="+mn-ea"/>
              </a:rPr>
              <a:t>1.7</a:t>
            </a:r>
            <a:r>
              <a:rPr lang="en-GB" sz="3200" dirty="0">
                <a:solidFill>
                  <a:srgbClr val="FFC000"/>
                </a:solidFill>
                <a:latin typeface="Arial Narrow" pitchFamily="34" charset="0"/>
                <a:ea typeface="+mn-ea"/>
              </a:rPr>
              <a:t>b</a:t>
            </a:r>
            <a:r>
              <a:rPr lang="en-GB" sz="4800" dirty="0">
                <a:solidFill>
                  <a:srgbClr val="FFC000"/>
                </a:solidFill>
                <a:latin typeface="Calibri"/>
                <a:ea typeface="+mn-ea"/>
              </a:rPr>
              <a:t>+</a:t>
            </a:r>
            <a:endParaRPr lang="en-GB" sz="2000" dirty="0">
              <a:solidFill>
                <a:srgbClr val="FFC000"/>
              </a:solidFill>
              <a:latin typeface="Calibri"/>
              <a:ea typeface="+mn-ea"/>
            </a:endParaRPr>
          </a:p>
        </p:txBody>
      </p:sp>
      <p:sp>
        <p:nvSpPr>
          <p:cNvPr id="78" name="Rectangle 77"/>
          <p:cNvSpPr/>
          <p:nvPr/>
        </p:nvSpPr>
        <p:spPr>
          <a:xfrm>
            <a:off x="7412035" y="5157787"/>
            <a:ext cx="8496300" cy="1046163"/>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sp>
        <p:nvSpPr>
          <p:cNvPr id="79" name="Rectangle 78"/>
          <p:cNvSpPr/>
          <p:nvPr/>
        </p:nvSpPr>
        <p:spPr>
          <a:xfrm>
            <a:off x="7412035" y="4113212"/>
            <a:ext cx="8496300" cy="1044575"/>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sp>
        <p:nvSpPr>
          <p:cNvPr id="80" name="Rectangle 79"/>
          <p:cNvSpPr/>
          <p:nvPr/>
        </p:nvSpPr>
        <p:spPr>
          <a:xfrm>
            <a:off x="7412035" y="3862387"/>
            <a:ext cx="8640763" cy="250825"/>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sp>
        <p:nvSpPr>
          <p:cNvPr id="82" name="Rectangle 81"/>
          <p:cNvSpPr/>
          <p:nvPr/>
        </p:nvSpPr>
        <p:spPr>
          <a:xfrm>
            <a:off x="7843835" y="4294187"/>
            <a:ext cx="7777163" cy="3997325"/>
          </a:xfrm>
          <a:prstGeom prst="rect">
            <a:avLst/>
          </a:prstGeom>
          <a:solidFill>
            <a:sysClr val="window" lastClr="FFFFFF"/>
          </a:solidFill>
          <a:ln w="25400" cap="flat" cmpd="sng" algn="ctr">
            <a:solidFill>
              <a:sysClr val="window" lastClr="FFFFFF"/>
            </a:solidFill>
            <a:prstDash val="solid"/>
          </a:ln>
          <a:effectLst/>
        </p:spPr>
        <p:txBody>
          <a:bodyPr anchor="ctr"/>
          <a:lstStyle/>
          <a:p>
            <a:pPr marL="0" indent="0" algn="ctr" defTabSz="914400" eaLnBrk="1" fontAlgn="auto" hangingPunct="1">
              <a:spcBef>
                <a:spcPts val="0"/>
              </a:spcBef>
              <a:spcAft>
                <a:spcPts val="0"/>
              </a:spcAft>
              <a:defRPr/>
            </a:pPr>
            <a:endParaRPr lang="en-GB" sz="1800" kern="0">
              <a:solidFill>
                <a:prstClr val="white"/>
              </a:solidFill>
              <a:latin typeface="Calibri"/>
              <a:ea typeface="+mn-ea"/>
            </a:endParaRPr>
          </a:p>
        </p:txBody>
      </p:sp>
      <p:pic>
        <p:nvPicPr>
          <p:cNvPr id="5136" name="Picture 82" descr="C:\Users\sdicastri\Desktop\icons\MMU_Middle-me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785" y="7799387"/>
            <a:ext cx="488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83" descr="C:\Users\sdicastri\Desktop\icons\MMU_Employment.gif"/>
          <p:cNvPicPr>
            <a:picLocks noChangeAspect="1" noChangeArrowheads="1"/>
          </p:cNvPicPr>
          <p:nvPr/>
        </p:nvPicPr>
        <p:blipFill>
          <a:blip r:embed="rId5">
            <a:extLst>
              <a:ext uri="{28A0092B-C50C-407E-A947-70E740481C1C}">
                <a14:useLocalDpi xmlns:a14="http://schemas.microsoft.com/office/drawing/2010/main" val="0"/>
              </a:ext>
            </a:extLst>
          </a:blip>
          <a:srcRect r="46387"/>
          <a:stretch>
            <a:fillRect/>
          </a:stretch>
        </p:blipFill>
        <p:spPr bwMode="auto">
          <a:xfrm>
            <a:off x="10714035" y="7794625"/>
            <a:ext cx="265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38" name="Straight Connector 84"/>
          <p:cNvCxnSpPr>
            <a:cxnSpLocks noChangeShapeType="1"/>
            <a:endCxn id="5143" idx="0"/>
          </p:cNvCxnSpPr>
          <p:nvPr/>
        </p:nvCxnSpPr>
        <p:spPr bwMode="auto">
          <a:xfrm flipH="1">
            <a:off x="11412535" y="7088187"/>
            <a:ext cx="36513" cy="692150"/>
          </a:xfrm>
          <a:prstGeom prst="line">
            <a:avLst/>
          </a:prstGeom>
          <a:noFill/>
          <a:ln w="9525" algn="ctr">
            <a:solidFill>
              <a:srgbClr val="00585E"/>
            </a:solidFill>
            <a:round/>
            <a:headEnd/>
            <a:tailEnd/>
          </a:ln>
          <a:extLst>
            <a:ext uri="{909E8E84-426E-40DD-AFC4-6F175D3DCCD1}">
              <a14:hiddenFill xmlns:a14="http://schemas.microsoft.com/office/drawing/2010/main">
                <a:noFill/>
              </a14:hiddenFill>
            </a:ext>
          </a:extLst>
        </p:spPr>
      </p:cxnSp>
      <p:pic>
        <p:nvPicPr>
          <p:cNvPr id="5139" name="Picture 4" descr="C:\Users\sdicastri\Desktop\icons\MMU_Handse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2935" y="6278562"/>
            <a:ext cx="8207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3" descr="C:\Users\sdicastri\Desktop\icons\MMU_Mobile-money-transacti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0610" y="6389687"/>
            <a:ext cx="7477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6" descr="C:\Users\sdicastri\Desktop\icons\populati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20560" y="7534275"/>
            <a:ext cx="769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8" descr="C:\Users\sdicastri\Desktop\icons\MMU_Rural-ma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42635" y="7780337"/>
            <a:ext cx="506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9" descr="C:\Users\sdicastri\Desktop\icons\MMU_Rural-woman-with-lanter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8535" y="7780337"/>
            <a:ext cx="506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5" descr="C:\Users\sdicastri\Desktop\icons\society.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87160" y="77660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7" descr="C:\Users\sdicastri\Desktop\icons\MMU_Community.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9735" y="5081587"/>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11" descr="C:\Users\sdicastri\Desktop\icons\MMU_Governments.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2760" y="7358062"/>
            <a:ext cx="47466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15" descr="C:\Users\sdicastri\Desktop\icons\MMU_MFIs-and-Banks.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71023" y="4418012"/>
            <a:ext cx="63658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18" descr="C:\Users\sdicastri\Desktop\icons\MMU_Rain.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6608762"/>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20" descr="C:\Users\sdicastri\Desktop\icons\MMU_Biomass.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56600" y="6980237"/>
            <a:ext cx="2047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21" descr="C:\Users\sdicastri\Desktop\icons\MMU_Patient.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67685" y="6064250"/>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22" descr="C:\Users\sdicastri\Desktop\icons\MMU_Temperature.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70863" y="5889625"/>
            <a:ext cx="3540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23" descr="C:\Users\sdicastri\Desktop\icons\MMU_Youth-male.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69298" y="7315200"/>
            <a:ext cx="4714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53" name="Straight Connector 105"/>
          <p:cNvCxnSpPr>
            <a:cxnSpLocks noChangeShapeType="1"/>
            <a:endCxn id="5152" idx="3"/>
          </p:cNvCxnSpPr>
          <p:nvPr/>
        </p:nvCxnSpPr>
        <p:spPr bwMode="auto">
          <a:xfrm flipH="1">
            <a:off x="8840785" y="6704012"/>
            <a:ext cx="2101850" cy="847725"/>
          </a:xfrm>
          <a:prstGeom prst="line">
            <a:avLst/>
          </a:prstGeom>
          <a:noFill/>
          <a:ln w="9525" algn="ctr">
            <a:solidFill>
              <a:srgbClr val="F3B51B"/>
            </a:solidFill>
            <a:round/>
            <a:headEnd/>
            <a:tailEnd/>
          </a:ln>
          <a:extLst>
            <a:ext uri="{909E8E84-426E-40DD-AFC4-6F175D3DCCD1}">
              <a14:hiddenFill xmlns:a14="http://schemas.microsoft.com/office/drawing/2010/main">
                <a:noFill/>
              </a14:hiddenFill>
            </a:ext>
          </a:extLst>
        </p:spPr>
      </p:cxnSp>
      <p:cxnSp>
        <p:nvCxnSpPr>
          <p:cNvPr id="5154" name="Straight Connector 106"/>
          <p:cNvCxnSpPr>
            <a:cxnSpLocks noChangeShapeType="1"/>
          </p:cNvCxnSpPr>
          <p:nvPr/>
        </p:nvCxnSpPr>
        <p:spPr bwMode="auto">
          <a:xfrm flipH="1" flipV="1">
            <a:off x="8756648" y="6383337"/>
            <a:ext cx="2185987" cy="325438"/>
          </a:xfrm>
          <a:prstGeom prst="line">
            <a:avLst/>
          </a:prstGeom>
          <a:noFill/>
          <a:ln w="9525" algn="ctr">
            <a:solidFill>
              <a:srgbClr val="F3B51B"/>
            </a:solidFill>
            <a:round/>
            <a:headEnd/>
            <a:tailEnd/>
          </a:ln>
          <a:extLst>
            <a:ext uri="{909E8E84-426E-40DD-AFC4-6F175D3DCCD1}">
              <a14:hiddenFill xmlns:a14="http://schemas.microsoft.com/office/drawing/2010/main">
                <a:noFill/>
              </a14:hiddenFill>
            </a:ext>
          </a:extLst>
        </p:spPr>
      </p:cxnSp>
      <p:cxnSp>
        <p:nvCxnSpPr>
          <p:cNvPr id="5155" name="Straight Connector 108"/>
          <p:cNvCxnSpPr>
            <a:cxnSpLocks noChangeShapeType="1"/>
          </p:cNvCxnSpPr>
          <p:nvPr/>
        </p:nvCxnSpPr>
        <p:spPr bwMode="auto">
          <a:xfrm flipH="1" flipV="1">
            <a:off x="8707435" y="5662612"/>
            <a:ext cx="2222500" cy="1041400"/>
          </a:xfrm>
          <a:prstGeom prst="line">
            <a:avLst/>
          </a:prstGeom>
          <a:noFill/>
          <a:ln w="9525" algn="ctr">
            <a:solidFill>
              <a:srgbClr val="F3B51B"/>
            </a:solidFill>
            <a:round/>
            <a:headEnd/>
            <a:tailEnd/>
          </a:ln>
          <a:extLst>
            <a:ext uri="{909E8E84-426E-40DD-AFC4-6F175D3DCCD1}">
              <a14:hiddenFill xmlns:a14="http://schemas.microsoft.com/office/drawing/2010/main">
                <a:noFill/>
              </a14:hiddenFill>
            </a:ext>
          </a:extLst>
        </p:spPr>
      </p:cxnSp>
      <p:cxnSp>
        <p:nvCxnSpPr>
          <p:cNvPr id="5156" name="Straight Connector 109"/>
          <p:cNvCxnSpPr>
            <a:cxnSpLocks noChangeShapeType="1"/>
          </p:cNvCxnSpPr>
          <p:nvPr/>
        </p:nvCxnSpPr>
        <p:spPr bwMode="auto">
          <a:xfrm flipH="1">
            <a:off x="8710610" y="6708775"/>
            <a:ext cx="2232025" cy="249237"/>
          </a:xfrm>
          <a:prstGeom prst="line">
            <a:avLst/>
          </a:prstGeom>
          <a:noFill/>
          <a:ln w="9525" algn="ctr">
            <a:solidFill>
              <a:srgbClr val="F3B51B"/>
            </a:solidFill>
            <a:round/>
            <a:headEnd/>
            <a:tailEnd/>
          </a:ln>
          <a:extLst>
            <a:ext uri="{909E8E84-426E-40DD-AFC4-6F175D3DCCD1}">
              <a14:hiddenFill xmlns:a14="http://schemas.microsoft.com/office/drawing/2010/main">
                <a:noFill/>
              </a14:hiddenFill>
            </a:ext>
          </a:extLst>
        </p:spPr>
      </p:cxnSp>
      <p:pic>
        <p:nvPicPr>
          <p:cNvPr id="5157" name="Picture 5" descr="C:\Users\sdicastri\Desktop\icons\MMU_Agribusiness.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60448" y="4506912"/>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6" descr="C:\Users\sdicastri\Desktop\icons\MMU_Bike-left.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77698" y="4494212"/>
            <a:ext cx="5905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Picture 8" descr="C:\Users\sdicastri\Desktop\icons\MMU_Cow.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612935" y="6321425"/>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Picture 9" descr="C:\Users\sdicastri\Desktop\icons\MMU_Education.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95260" y="4506912"/>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Picture 10" descr="C:\Users\sdicastri\Desktop\icons\MMU_Fish.g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608173" y="7031037"/>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Picture 12" descr="C:\Users\sdicastri\Desktop\icons\MMU_Heart-rate-monitor.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600235" y="4478337"/>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3" name="Picture 14" descr="C:\Users\sdicastri\Desktop\icons\MMU_Market.gi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600235" y="5734050"/>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4" name="Picture 19" descr="C:\Users\sdicastri\Desktop\icons\MMU_Radio.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68060" y="4538662"/>
            <a:ext cx="636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65" name="Straight Connector 118"/>
          <p:cNvCxnSpPr>
            <a:cxnSpLocks noChangeShapeType="1"/>
          </p:cNvCxnSpPr>
          <p:nvPr/>
        </p:nvCxnSpPr>
        <p:spPr bwMode="auto">
          <a:xfrm>
            <a:off x="9859960" y="5156200"/>
            <a:ext cx="1284288" cy="1087437"/>
          </a:xfrm>
          <a:prstGeom prst="line">
            <a:avLst/>
          </a:prstGeom>
          <a:noFill/>
          <a:ln w="9525" algn="ctr">
            <a:solidFill>
              <a:schemeClr val="bg2"/>
            </a:solidFill>
            <a:round/>
            <a:headEnd/>
            <a:tailEnd/>
          </a:ln>
          <a:extLst>
            <a:ext uri="{909E8E84-426E-40DD-AFC4-6F175D3DCCD1}">
              <a14:hiddenFill xmlns:a14="http://schemas.microsoft.com/office/drawing/2010/main">
                <a:noFill/>
              </a14:hiddenFill>
            </a:ext>
          </a:extLst>
        </p:spPr>
      </p:cxnSp>
      <p:cxnSp>
        <p:nvCxnSpPr>
          <p:cNvPr id="5166" name="Straight Connector 119"/>
          <p:cNvCxnSpPr>
            <a:cxnSpLocks noChangeShapeType="1"/>
          </p:cNvCxnSpPr>
          <p:nvPr/>
        </p:nvCxnSpPr>
        <p:spPr bwMode="auto">
          <a:xfrm>
            <a:off x="11534773" y="5186362"/>
            <a:ext cx="681037" cy="12080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67" name="Straight Connector 120"/>
          <p:cNvCxnSpPr>
            <a:cxnSpLocks noChangeShapeType="1"/>
          </p:cNvCxnSpPr>
          <p:nvPr/>
        </p:nvCxnSpPr>
        <p:spPr bwMode="auto">
          <a:xfrm flipV="1">
            <a:off x="12215810" y="5591175"/>
            <a:ext cx="2381250" cy="792162"/>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68" name="Straight Connector 121"/>
          <p:cNvCxnSpPr>
            <a:cxnSpLocks noChangeShapeType="1"/>
          </p:cNvCxnSpPr>
          <p:nvPr/>
        </p:nvCxnSpPr>
        <p:spPr bwMode="auto">
          <a:xfrm flipV="1">
            <a:off x="12215810" y="6099175"/>
            <a:ext cx="2252663" cy="2952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pic>
        <p:nvPicPr>
          <p:cNvPr id="5169" name="Picture 27" descr="C:\Users\sdicastri\Desktop\icons\MMU_Tower-site.g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597060" y="5086350"/>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70" name="Straight Connector 123"/>
          <p:cNvCxnSpPr>
            <a:cxnSpLocks noChangeShapeType="1"/>
            <a:stCxn id="5158" idx="2"/>
          </p:cNvCxnSpPr>
          <p:nvPr/>
        </p:nvCxnSpPr>
        <p:spPr bwMode="auto">
          <a:xfrm flipH="1">
            <a:off x="12215810" y="5086350"/>
            <a:ext cx="157163" cy="13081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71" name="Straight Connector 124"/>
          <p:cNvCxnSpPr>
            <a:cxnSpLocks noChangeShapeType="1"/>
          </p:cNvCxnSpPr>
          <p:nvPr/>
        </p:nvCxnSpPr>
        <p:spPr bwMode="auto">
          <a:xfrm flipV="1">
            <a:off x="12215810" y="5186362"/>
            <a:ext cx="2384425" cy="12080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72" name="Straight Connector 125"/>
          <p:cNvCxnSpPr>
            <a:cxnSpLocks noChangeShapeType="1"/>
          </p:cNvCxnSpPr>
          <p:nvPr/>
        </p:nvCxnSpPr>
        <p:spPr bwMode="auto">
          <a:xfrm flipV="1">
            <a:off x="12215810" y="5186362"/>
            <a:ext cx="1746250" cy="12080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73" name="Straight Connector 126"/>
          <p:cNvCxnSpPr>
            <a:cxnSpLocks noChangeShapeType="1"/>
          </p:cNvCxnSpPr>
          <p:nvPr/>
        </p:nvCxnSpPr>
        <p:spPr bwMode="auto">
          <a:xfrm flipV="1">
            <a:off x="12215810" y="5214937"/>
            <a:ext cx="873125" cy="1179513"/>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74" name="Straight Connector 127"/>
          <p:cNvCxnSpPr>
            <a:cxnSpLocks noChangeShapeType="1"/>
          </p:cNvCxnSpPr>
          <p:nvPr/>
        </p:nvCxnSpPr>
        <p:spPr bwMode="auto">
          <a:xfrm>
            <a:off x="12214223" y="6394450"/>
            <a:ext cx="2382837" cy="2825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5175" name="Straight Connector 129"/>
          <p:cNvCxnSpPr>
            <a:cxnSpLocks noChangeShapeType="1"/>
          </p:cNvCxnSpPr>
          <p:nvPr/>
        </p:nvCxnSpPr>
        <p:spPr bwMode="auto">
          <a:xfrm>
            <a:off x="12215810" y="6399212"/>
            <a:ext cx="2387600" cy="7397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
        <p:nvSpPr>
          <p:cNvPr id="149" name="Rectangle 148"/>
          <p:cNvSpPr/>
          <p:nvPr/>
        </p:nvSpPr>
        <p:spPr>
          <a:xfrm rot="16200000">
            <a:off x="13674724" y="6308724"/>
            <a:ext cx="4573588" cy="182564"/>
          </a:xfrm>
          <a:prstGeom prst="rect">
            <a:avLst/>
          </a:prstGeom>
          <a:solidFill>
            <a:srgbClr val="00AB92"/>
          </a:solidFill>
          <a:ln w="25400" cap="flat" cmpd="sng" algn="ctr">
            <a:noFill/>
            <a:prstDash val="solid"/>
          </a:ln>
          <a:effectLst/>
        </p:spPr>
        <p:txBody>
          <a:bodyPr anchor="ctr"/>
          <a:lstStyle/>
          <a:p>
            <a:pPr marL="0" indent="0" algn="ctr" defTabSz="914400" eaLnBrk="1" fontAlgn="auto" hangingPunct="1">
              <a:spcBef>
                <a:spcPts val="0"/>
              </a:spcBef>
              <a:spcAft>
                <a:spcPts val="0"/>
              </a:spcAft>
              <a:defRPr/>
            </a:pPr>
            <a:endParaRPr lang="en-GB" sz="1800" kern="0" dirty="0">
              <a:solidFill>
                <a:prstClr val="white"/>
              </a:solidFill>
              <a:latin typeface="Calibri"/>
              <a:ea typeface="+mn-ea"/>
            </a:endParaRPr>
          </a:p>
        </p:txBody>
      </p:sp>
      <p:cxnSp>
        <p:nvCxnSpPr>
          <p:cNvPr id="5177" name="Straight Connector 161"/>
          <p:cNvCxnSpPr>
            <a:cxnSpLocks noChangeShapeType="1"/>
          </p:cNvCxnSpPr>
          <p:nvPr/>
        </p:nvCxnSpPr>
        <p:spPr bwMode="auto">
          <a:xfrm>
            <a:off x="11449048" y="7092950"/>
            <a:ext cx="806450" cy="573087"/>
          </a:xfrm>
          <a:prstGeom prst="line">
            <a:avLst/>
          </a:prstGeom>
          <a:noFill/>
          <a:ln w="9525" algn="ctr">
            <a:solidFill>
              <a:srgbClr val="00585E"/>
            </a:solidFill>
            <a:round/>
            <a:headEnd/>
            <a:tailEnd/>
          </a:ln>
          <a:extLst>
            <a:ext uri="{909E8E84-426E-40DD-AFC4-6F175D3DCCD1}">
              <a14:hiddenFill xmlns:a14="http://schemas.microsoft.com/office/drawing/2010/main">
                <a:noFill/>
              </a14:hiddenFill>
            </a:ext>
          </a:extLst>
        </p:spPr>
      </p:cxnSp>
      <p:cxnSp>
        <p:nvCxnSpPr>
          <p:cNvPr id="5178" name="Straight Connector 162"/>
          <p:cNvCxnSpPr>
            <a:cxnSpLocks noChangeShapeType="1"/>
            <a:endCxn id="5144" idx="0"/>
          </p:cNvCxnSpPr>
          <p:nvPr/>
        </p:nvCxnSpPr>
        <p:spPr bwMode="auto">
          <a:xfrm>
            <a:off x="11449048" y="7088187"/>
            <a:ext cx="404812" cy="677863"/>
          </a:xfrm>
          <a:prstGeom prst="line">
            <a:avLst/>
          </a:prstGeom>
          <a:noFill/>
          <a:ln w="9525" algn="ctr">
            <a:solidFill>
              <a:srgbClr val="00585E"/>
            </a:solidFill>
            <a:round/>
            <a:headEnd/>
            <a:tailEnd/>
          </a:ln>
          <a:extLst>
            <a:ext uri="{909E8E84-426E-40DD-AFC4-6F175D3DCCD1}">
              <a14:hiddenFill xmlns:a14="http://schemas.microsoft.com/office/drawing/2010/main">
                <a:noFill/>
              </a14:hiddenFill>
            </a:ext>
          </a:extLst>
        </p:spPr>
      </p:cxnSp>
      <p:cxnSp>
        <p:nvCxnSpPr>
          <p:cNvPr id="5179" name="Straight Connector 163"/>
          <p:cNvCxnSpPr>
            <a:cxnSpLocks noChangeShapeType="1"/>
          </p:cNvCxnSpPr>
          <p:nvPr/>
        </p:nvCxnSpPr>
        <p:spPr bwMode="auto">
          <a:xfrm flipH="1">
            <a:off x="10814048" y="7083425"/>
            <a:ext cx="635000" cy="708025"/>
          </a:xfrm>
          <a:prstGeom prst="line">
            <a:avLst/>
          </a:prstGeom>
          <a:noFill/>
          <a:ln w="9525" algn="ctr">
            <a:solidFill>
              <a:srgbClr val="00585E"/>
            </a:solidFill>
            <a:round/>
            <a:headEnd/>
            <a:tailEnd/>
          </a:ln>
          <a:extLst>
            <a:ext uri="{909E8E84-426E-40DD-AFC4-6F175D3DCCD1}">
              <a14:hiddenFill xmlns:a14="http://schemas.microsoft.com/office/drawing/2010/main">
                <a:noFill/>
              </a14:hiddenFill>
            </a:ext>
          </a:extLst>
        </p:spPr>
      </p:cxnSp>
      <p:sp>
        <p:nvSpPr>
          <p:cNvPr id="2" name="Rectangular Callout 1"/>
          <p:cNvSpPr/>
          <p:nvPr/>
        </p:nvSpPr>
        <p:spPr bwMode="auto">
          <a:xfrm>
            <a:off x="209552" y="3709987"/>
            <a:ext cx="2660648" cy="4976813"/>
          </a:xfrm>
          <a:prstGeom prst="wedgeRectCallout">
            <a:avLst>
              <a:gd name="adj1" fmla="val 65708"/>
              <a:gd name="adj2" fmla="val 21055"/>
            </a:avLst>
          </a:prstGeom>
          <a:solidFill>
            <a:schemeClr val="accent3">
              <a:lumMod val="40000"/>
              <a:lumOff val="6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0" lvl="0">
              <a:spcAft>
                <a:spcPts val="600"/>
              </a:spcAft>
            </a:pPr>
            <a:r>
              <a:rPr lang="en-GB" sz="2800" dirty="0" smtClean="0">
                <a:latin typeface="Arial Narrow" panose="020B0606020202030204" pitchFamily="34" charset="0"/>
              </a:rPr>
              <a:t>MOBILE MONEY</a:t>
            </a:r>
          </a:p>
          <a:p>
            <a:pPr marL="0" lvl="0">
              <a:spcAft>
                <a:spcPts val="600"/>
              </a:spcAft>
            </a:pPr>
            <a:r>
              <a:rPr lang="en-GB" sz="2800" dirty="0" smtClean="0">
                <a:latin typeface="Arial Narrow" panose="020B0606020202030204" pitchFamily="34" charset="0"/>
              </a:rPr>
              <a:t>Both banks and non banks are allowed to provide mobile money services sustainably and a functional and proportional regulatory framework</a:t>
            </a:r>
            <a:endParaRPr lang="en-GB" sz="2800" dirty="0">
              <a:latin typeface="Arial Narrow" panose="020B0606020202030204" pitchFamily="34" charset="0"/>
            </a:endParaRPr>
          </a:p>
        </p:txBody>
      </p:sp>
      <p:pic>
        <p:nvPicPr>
          <p:cNvPr id="69" name="Picture 4" descr="C:\Users\sdicastri\Desktop\icons\MMU_Handse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50662" y="6451599"/>
            <a:ext cx="8207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22012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7171" name="Picture 6" descr="mobile_unbanked_cmyk_rev.eps"/>
          <p:cNvPicPr>
            <a:picLocks noChangeAspect="1"/>
          </p:cNvPicPr>
          <p:nvPr/>
        </p:nvPicPr>
        <p:blipFill>
          <a:blip r:embed="rId3">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1"/>
          <p:cNvSpPr>
            <a:spLocks noChangeArrowheads="1"/>
          </p:cNvSpPr>
          <p:nvPr/>
        </p:nvSpPr>
        <p:spPr bwMode="auto">
          <a:xfrm>
            <a:off x="0" y="304800"/>
            <a:ext cx="2794000" cy="769938"/>
          </a:xfrm>
          <a:prstGeom prst="rect">
            <a:avLst/>
          </a:prstGeom>
          <a:solidFill>
            <a:srgbClr val="00585E"/>
          </a:solidFill>
          <a:ln>
            <a:noFill/>
          </a:ln>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400">
                <a:solidFill>
                  <a:schemeClr val="accent6"/>
                </a:solidFill>
                <a:latin typeface="Arial Narrow" panose="020B0606020202030204" pitchFamily="34" charset="0"/>
                <a:cs typeface="Arial" panose="020B0604020202020204" pitchFamily="34" charset="0"/>
              </a:rPr>
              <a:t>What we do</a:t>
            </a:r>
          </a:p>
        </p:txBody>
      </p:sp>
      <p:sp>
        <p:nvSpPr>
          <p:cNvPr id="7173" name="Rectangle 1"/>
          <p:cNvSpPr>
            <a:spLocks noChangeArrowheads="1"/>
          </p:cNvSpPr>
          <p:nvPr/>
        </p:nvSpPr>
        <p:spPr bwMode="auto">
          <a:xfrm>
            <a:off x="127000" y="1459845"/>
            <a:ext cx="16002000" cy="768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600"/>
              </a:spcAft>
              <a:buClr>
                <a:srgbClr val="C00000"/>
              </a:buClr>
              <a:buSzPct val="75000"/>
            </a:pPr>
            <a:r>
              <a:rPr lang="en-GB" altLang="en-US" sz="2000" dirty="0" smtClean="0">
                <a:solidFill>
                  <a:schemeClr val="accent5"/>
                </a:solidFill>
                <a:latin typeface="Arial Narrow" panose="020B0606020202030204" pitchFamily="34" charset="0"/>
                <a:cs typeface="Arial" panose="020B0604020202020204" pitchFamily="34" charset="0"/>
              </a:rPr>
              <a:t>PUBLIC POLICY OBJECTIVE</a:t>
            </a:r>
            <a:endParaRPr lang="en-GB" altLang="en-US" sz="2000" dirty="0">
              <a:solidFill>
                <a:schemeClr val="accent5"/>
              </a:solidFill>
              <a:latin typeface="Arial Narrow" panose="020B0606020202030204" pitchFamily="34" charset="0"/>
              <a:cs typeface="Arial" panose="020B0604020202020204" pitchFamily="34" charset="0"/>
            </a:endParaRPr>
          </a:p>
          <a:p>
            <a:pPr>
              <a:lnSpc>
                <a:spcPts val="3600"/>
              </a:lnSpc>
              <a:spcAft>
                <a:spcPts val="1600"/>
              </a:spcAft>
              <a:buClr>
                <a:srgbClr val="C00000"/>
              </a:buClr>
              <a:buSzPct val="75000"/>
              <a:buFont typeface="Wingdings" panose="05000000000000000000" pitchFamily="2" charset="2"/>
              <a:buChar char="§"/>
            </a:pPr>
            <a:r>
              <a:rPr lang="en-GB" altLang="en-US" sz="3600" dirty="0" smtClean="0">
                <a:solidFill>
                  <a:schemeClr val="accent5"/>
                </a:solidFill>
                <a:latin typeface="Arial Narrow" panose="020B0606020202030204" pitchFamily="34" charset="0"/>
                <a:cs typeface="Arial" panose="020B0604020202020204" pitchFamily="34" charset="0"/>
              </a:rPr>
              <a:t>Help providers and regulators to create </a:t>
            </a:r>
            <a:r>
              <a:rPr lang="en-GB" altLang="en-US" sz="3600" dirty="0">
                <a:solidFill>
                  <a:schemeClr val="accent5"/>
                </a:solidFill>
                <a:latin typeface="Arial Narrow" panose="020B0606020202030204" pitchFamily="34" charset="0"/>
                <a:cs typeface="Arial" panose="020B0604020202020204" pitchFamily="34" charset="0"/>
              </a:rPr>
              <a:t>and maintain policy environments that allow mobile </a:t>
            </a:r>
            <a:r>
              <a:rPr lang="en-GB" altLang="en-US" sz="3600" dirty="0" smtClean="0">
                <a:solidFill>
                  <a:schemeClr val="accent5"/>
                </a:solidFill>
                <a:latin typeface="Arial Narrow" panose="020B0606020202030204" pitchFamily="34" charset="0"/>
                <a:cs typeface="Arial" panose="020B0604020202020204" pitchFamily="34" charset="0"/>
              </a:rPr>
              <a:t>the sustainable development of an inclusive digital </a:t>
            </a:r>
            <a:r>
              <a:rPr lang="en-GB" altLang="en-US" sz="3600" dirty="0">
                <a:solidFill>
                  <a:schemeClr val="accent5"/>
                </a:solidFill>
                <a:latin typeface="Arial Narrow" panose="020B0606020202030204" pitchFamily="34" charset="0"/>
                <a:cs typeface="Arial" panose="020B0604020202020204" pitchFamily="34" charset="0"/>
              </a:rPr>
              <a:t>ecosystem, providing a foundation for socio-economic development through mobile-based </a:t>
            </a:r>
            <a:r>
              <a:rPr lang="en-GB" altLang="en-US" sz="3600" dirty="0" smtClean="0">
                <a:solidFill>
                  <a:schemeClr val="accent5"/>
                </a:solidFill>
                <a:latin typeface="Arial Narrow" panose="020B0606020202030204" pitchFamily="34" charset="0"/>
                <a:cs typeface="Arial" panose="020B0604020202020204" pitchFamily="34" charset="0"/>
              </a:rPr>
              <a:t>services</a:t>
            </a:r>
            <a:endParaRPr lang="en-GB" altLang="en-US" sz="3600" dirty="0">
              <a:solidFill>
                <a:schemeClr val="accent5"/>
              </a:solidFill>
              <a:latin typeface="Arial Narrow" panose="020B0606020202030204" pitchFamily="34" charset="0"/>
              <a:cs typeface="Arial" panose="020B0604020202020204" pitchFamily="34" charset="0"/>
            </a:endParaRPr>
          </a:p>
          <a:p>
            <a:pPr marL="0" indent="0" eaLnBrk="1">
              <a:lnSpc>
                <a:spcPts val="3600"/>
              </a:lnSpc>
              <a:spcAft>
                <a:spcPts val="600"/>
              </a:spcAft>
              <a:buClr>
                <a:srgbClr val="C00000"/>
              </a:buClr>
              <a:buSzPct val="75000"/>
            </a:pPr>
            <a:r>
              <a:rPr lang="en-GB" altLang="en-US" sz="2000" dirty="0" smtClean="0">
                <a:solidFill>
                  <a:schemeClr val="accent5"/>
                </a:solidFill>
                <a:latin typeface="Arial Narrow" panose="020B0606020202030204" pitchFamily="34" charset="0"/>
                <a:cs typeface="Arial" panose="020B0604020202020204" pitchFamily="34" charset="0"/>
              </a:rPr>
              <a:t>PUBLIC POLICY ACTIVITIES</a:t>
            </a:r>
            <a:endParaRPr lang="en-GB" altLang="en-US" sz="2000" dirty="0">
              <a:solidFill>
                <a:schemeClr val="accent5"/>
              </a:solidFill>
              <a:latin typeface="Arial Narrow" panose="020B0606020202030204" pitchFamily="34" charset="0"/>
              <a:cs typeface="Arial" panose="020B0604020202020204" pitchFamily="34" charset="0"/>
            </a:endParaRPr>
          </a:p>
          <a:p>
            <a:pPr>
              <a:lnSpc>
                <a:spcPts val="3600"/>
              </a:lnSpc>
              <a:spcAft>
                <a:spcPts val="1600"/>
              </a:spcAft>
              <a:buClr>
                <a:srgbClr val="C00000"/>
              </a:buClr>
              <a:buSzPct val="75000"/>
              <a:buFont typeface="Wingdings" panose="05000000000000000000" pitchFamily="2" charset="2"/>
              <a:buChar char="§"/>
            </a:pPr>
            <a:r>
              <a:rPr lang="en-GB" altLang="en-US" sz="3600" dirty="0" smtClean="0">
                <a:solidFill>
                  <a:schemeClr val="accent5"/>
                </a:solidFill>
                <a:latin typeface="Arial Narrow" panose="020B0606020202030204" pitchFamily="34" charset="0"/>
                <a:cs typeface="Arial" panose="020B0604020202020204" pitchFamily="34" charset="0"/>
              </a:rPr>
              <a:t>Gather and analyse market data and commercial practices</a:t>
            </a:r>
          </a:p>
          <a:p>
            <a:pPr>
              <a:lnSpc>
                <a:spcPts val="3600"/>
              </a:lnSpc>
              <a:spcAft>
                <a:spcPts val="1600"/>
              </a:spcAft>
              <a:buClr>
                <a:srgbClr val="C00000"/>
              </a:buClr>
              <a:buSzPct val="75000"/>
              <a:buFont typeface="Wingdings" panose="05000000000000000000" pitchFamily="2" charset="2"/>
              <a:buChar char="§"/>
            </a:pPr>
            <a:r>
              <a:rPr lang="en-GB" altLang="en-US" sz="3600" dirty="0" smtClean="0">
                <a:solidFill>
                  <a:schemeClr val="accent5"/>
                </a:solidFill>
                <a:latin typeface="Arial Narrow" panose="020B0606020202030204" pitchFamily="34" charset="0"/>
                <a:cs typeface="Arial" panose="020B0604020202020204" pitchFamily="34" charset="0"/>
              </a:rPr>
              <a:t>Build evidence-based body </a:t>
            </a:r>
            <a:r>
              <a:rPr lang="en-GB" altLang="en-US" sz="3600" dirty="0">
                <a:solidFill>
                  <a:schemeClr val="accent5"/>
                </a:solidFill>
                <a:latin typeface="Arial Narrow" panose="020B0606020202030204" pitchFamily="34" charset="0"/>
                <a:cs typeface="Arial" panose="020B0604020202020204" pitchFamily="34" charset="0"/>
              </a:rPr>
              <a:t>of knowledge </a:t>
            </a:r>
            <a:r>
              <a:rPr lang="en-GB" altLang="en-US" sz="3600" dirty="0" smtClean="0">
                <a:solidFill>
                  <a:schemeClr val="accent5"/>
                </a:solidFill>
                <a:latin typeface="Arial Narrow" panose="020B0606020202030204" pitchFamily="34" charset="0"/>
                <a:cs typeface="Arial" panose="020B0604020202020204" pitchFamily="34" charset="0"/>
              </a:rPr>
              <a:t>on </a:t>
            </a:r>
            <a:r>
              <a:rPr lang="en-GB" altLang="en-US" sz="3600" dirty="0">
                <a:solidFill>
                  <a:schemeClr val="accent5"/>
                </a:solidFill>
                <a:latin typeface="Arial Narrow" panose="020B0606020202030204" pitchFamily="34" charset="0"/>
                <a:cs typeface="Arial" panose="020B0604020202020204" pitchFamily="34" charset="0"/>
              </a:rPr>
              <a:t>enabling policy </a:t>
            </a:r>
            <a:r>
              <a:rPr lang="en-GB" altLang="en-US" sz="3600" dirty="0" smtClean="0">
                <a:solidFill>
                  <a:schemeClr val="accent5"/>
                </a:solidFill>
                <a:latin typeface="Arial Narrow" panose="020B0606020202030204" pitchFamily="34" charset="0"/>
                <a:cs typeface="Arial" panose="020B0604020202020204" pitchFamily="34" charset="0"/>
              </a:rPr>
              <a:t>solutions</a:t>
            </a:r>
            <a:endParaRPr lang="en-GB" altLang="en-US" sz="3600" dirty="0">
              <a:solidFill>
                <a:schemeClr val="accent5"/>
              </a:solidFill>
              <a:latin typeface="Arial Narrow" panose="020B0606020202030204" pitchFamily="34" charset="0"/>
              <a:cs typeface="Arial" panose="020B0604020202020204" pitchFamily="34" charset="0"/>
            </a:endParaRPr>
          </a:p>
          <a:p>
            <a:pPr>
              <a:lnSpc>
                <a:spcPts val="3600"/>
              </a:lnSpc>
              <a:spcAft>
                <a:spcPts val="1600"/>
              </a:spcAft>
              <a:buClr>
                <a:srgbClr val="C00000"/>
              </a:buClr>
              <a:buSzPct val="75000"/>
              <a:buFont typeface="Wingdings" panose="05000000000000000000" pitchFamily="2" charset="2"/>
              <a:buChar char="§"/>
            </a:pPr>
            <a:r>
              <a:rPr lang="en-GB" altLang="en-US" sz="3600" dirty="0">
                <a:solidFill>
                  <a:schemeClr val="accent5"/>
                </a:solidFill>
                <a:latin typeface="Arial Narrow" panose="020B0606020202030204" pitchFamily="34" charset="0"/>
                <a:cs typeface="Arial" panose="020B0604020202020204" pitchFamily="34" charset="0"/>
              </a:rPr>
              <a:t>Create awareness among stakeholders </a:t>
            </a:r>
            <a:r>
              <a:rPr lang="en-GB" altLang="en-US" sz="3600" dirty="0" smtClean="0">
                <a:solidFill>
                  <a:schemeClr val="accent5"/>
                </a:solidFill>
                <a:latin typeface="Arial Narrow" panose="020B0606020202030204" pitchFamily="34" charset="0"/>
                <a:cs typeface="Arial" panose="020B0604020202020204" pitchFamily="34" charset="0"/>
              </a:rPr>
              <a:t>(operators, policymakers</a:t>
            </a:r>
            <a:r>
              <a:rPr lang="en-GB" altLang="en-US" sz="3600" dirty="0">
                <a:solidFill>
                  <a:schemeClr val="accent5"/>
                </a:solidFill>
                <a:latin typeface="Arial Narrow" panose="020B0606020202030204" pitchFamily="34" charset="0"/>
                <a:cs typeface="Arial" panose="020B0604020202020204" pitchFamily="34" charset="0"/>
              </a:rPr>
              <a:t>, regulators, partners)</a:t>
            </a:r>
          </a:p>
          <a:p>
            <a:pPr>
              <a:lnSpc>
                <a:spcPts val="3600"/>
              </a:lnSpc>
              <a:spcAft>
                <a:spcPts val="1600"/>
              </a:spcAft>
              <a:buClr>
                <a:srgbClr val="C00000"/>
              </a:buClr>
              <a:buSzPct val="75000"/>
              <a:buFont typeface="Wingdings" panose="05000000000000000000" pitchFamily="2" charset="2"/>
              <a:buChar char="§"/>
            </a:pPr>
            <a:r>
              <a:rPr lang="en-GB" altLang="en-US" sz="3600" dirty="0">
                <a:solidFill>
                  <a:schemeClr val="accent5"/>
                </a:solidFill>
                <a:latin typeface="Arial Narrow" panose="020B0606020202030204" pitchFamily="34" charset="0"/>
                <a:cs typeface="Arial" panose="020B0604020202020204" pitchFamily="34" charset="0"/>
              </a:rPr>
              <a:t>Build </a:t>
            </a:r>
            <a:r>
              <a:rPr lang="en-GB" altLang="en-US" sz="3600" dirty="0" smtClean="0">
                <a:solidFill>
                  <a:schemeClr val="accent5"/>
                </a:solidFill>
                <a:latin typeface="Arial Narrow" panose="020B0606020202030204" pitchFamily="34" charset="0"/>
                <a:cs typeface="Arial" panose="020B0604020202020204" pitchFamily="34" charset="0"/>
              </a:rPr>
              <a:t>effective dialogue and collaboration between stakeholders</a:t>
            </a:r>
            <a:endParaRPr lang="en-GB" altLang="en-US" sz="3600" dirty="0">
              <a:solidFill>
                <a:schemeClr val="accent5"/>
              </a:solidFill>
              <a:latin typeface="Arial Narrow" panose="020B0606020202030204" pitchFamily="34" charset="0"/>
              <a:cs typeface="Arial" panose="020B0604020202020204" pitchFamily="34" charset="0"/>
            </a:endParaRPr>
          </a:p>
          <a:p>
            <a:pPr>
              <a:lnSpc>
                <a:spcPts val="3600"/>
              </a:lnSpc>
              <a:spcAft>
                <a:spcPts val="1600"/>
              </a:spcAft>
              <a:buClr>
                <a:srgbClr val="C00000"/>
              </a:buClr>
              <a:buSzPct val="75000"/>
              <a:buFont typeface="Wingdings" panose="05000000000000000000" pitchFamily="2" charset="2"/>
              <a:buChar char="§"/>
            </a:pPr>
            <a:r>
              <a:rPr lang="en-GB" altLang="en-US" sz="3600" dirty="0">
                <a:solidFill>
                  <a:schemeClr val="accent5"/>
                </a:solidFill>
                <a:latin typeface="Arial Narrow" panose="020B0606020202030204" pitchFamily="34" charset="0"/>
                <a:cs typeface="Arial" panose="020B0604020202020204" pitchFamily="34" charset="0"/>
              </a:rPr>
              <a:t>Advocate for reforms that </a:t>
            </a:r>
            <a:r>
              <a:rPr lang="en-GB" altLang="en-US" sz="3600" dirty="0" smtClean="0">
                <a:solidFill>
                  <a:schemeClr val="accent5"/>
                </a:solidFill>
                <a:latin typeface="Arial Narrow" panose="020B0606020202030204" pitchFamily="34" charset="0"/>
                <a:cs typeface="Arial" panose="020B0604020202020204" pitchFamily="34" charset="0"/>
              </a:rPr>
              <a:t>support customer activation, the </a:t>
            </a:r>
            <a:r>
              <a:rPr lang="en-GB" altLang="en-US" sz="3600" dirty="0">
                <a:solidFill>
                  <a:schemeClr val="accent5"/>
                </a:solidFill>
                <a:latin typeface="Arial Narrow" panose="020B0606020202030204" pitchFamily="34" charset="0"/>
                <a:cs typeface="Arial" panose="020B0604020202020204" pitchFamily="34" charset="0"/>
              </a:rPr>
              <a:t>sustainable provision </a:t>
            </a:r>
            <a:r>
              <a:rPr lang="en-GB" altLang="en-US" sz="3600" dirty="0" smtClean="0">
                <a:solidFill>
                  <a:schemeClr val="accent5"/>
                </a:solidFill>
                <a:latin typeface="Arial Narrow" panose="020B0606020202030204" pitchFamily="34" charset="0"/>
                <a:cs typeface="Arial" panose="020B0604020202020204" pitchFamily="34" charset="0"/>
              </a:rPr>
              <a:t>of mobile financial services and a scalable ecosystem</a:t>
            </a:r>
          </a:p>
          <a:p>
            <a:pPr marL="0" indent="0">
              <a:lnSpc>
                <a:spcPts val="3600"/>
              </a:lnSpc>
              <a:spcAft>
                <a:spcPts val="600"/>
              </a:spcAft>
              <a:buClr>
                <a:srgbClr val="C00000"/>
              </a:buClr>
              <a:buSzPct val="75000"/>
            </a:pPr>
            <a:r>
              <a:rPr lang="en-GB" altLang="en-US" sz="2000" dirty="0" smtClean="0">
                <a:solidFill>
                  <a:schemeClr val="accent5"/>
                </a:solidFill>
                <a:latin typeface="Arial Narrow" panose="020B0606020202030204" pitchFamily="34" charset="0"/>
                <a:cs typeface="Arial" panose="020B0604020202020204" pitchFamily="34" charset="0"/>
              </a:rPr>
              <a:t>INDUSTRY CAPACITY BUILDING</a:t>
            </a:r>
            <a:endParaRPr lang="en-GB" altLang="en-US" sz="3600" dirty="0" smtClean="0">
              <a:solidFill>
                <a:schemeClr val="accent5"/>
              </a:solidFill>
              <a:latin typeface="Arial Narrow" panose="020B0606020202030204" pitchFamily="34" charset="0"/>
              <a:cs typeface="Arial" panose="020B0604020202020204" pitchFamily="34" charset="0"/>
            </a:endParaRPr>
          </a:p>
          <a:p>
            <a:pPr>
              <a:lnSpc>
                <a:spcPts val="3600"/>
              </a:lnSpc>
              <a:spcAft>
                <a:spcPts val="1600"/>
              </a:spcAft>
              <a:buClr>
                <a:srgbClr val="C00000"/>
              </a:buClr>
              <a:buSzPct val="75000"/>
              <a:buFont typeface="Wingdings" panose="05000000000000000000" pitchFamily="2" charset="2"/>
              <a:buChar char="§"/>
            </a:pPr>
            <a:r>
              <a:rPr lang="en-GB" altLang="en-US" sz="3600" dirty="0" smtClean="0">
                <a:solidFill>
                  <a:schemeClr val="accent5"/>
                </a:solidFill>
                <a:latin typeface="Arial Narrow" panose="020B0606020202030204" pitchFamily="34" charset="0"/>
                <a:cs typeface="Arial" panose="020B0604020202020204" pitchFamily="34" charset="0"/>
              </a:rPr>
              <a:t>Equip the industry to improve compliance and risk mitigation/management (Code of Conduct)</a:t>
            </a:r>
            <a:endParaRPr lang="en-GB" altLang="en-US" sz="3600" dirty="0">
              <a:solidFill>
                <a:schemeClr val="accent5"/>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58538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13315" name="Picture 6" descr="mobile_unbanked_cmyk_rev.eps"/>
          <p:cNvPicPr>
            <a:picLocks noChangeAspect="1"/>
          </p:cNvPicPr>
          <p:nvPr/>
        </p:nvPicPr>
        <p:blipFill>
          <a:blip r:embed="rId3">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8"/>
          <p:cNvSpPr/>
          <p:nvPr/>
        </p:nvSpPr>
        <p:spPr>
          <a:xfrm>
            <a:off x="-7938" y="387350"/>
            <a:ext cx="5011738" cy="769441"/>
          </a:xfrm>
          <a:prstGeom prst="rect">
            <a:avLst/>
          </a:prstGeom>
          <a:solidFill>
            <a:srgbClr val="00585E"/>
          </a:solidFill>
        </p:spPr>
        <p:txBody>
          <a:bodyPr wrap="square" lIns="180000">
            <a:spAutoFit/>
          </a:bodyPr>
          <a:lstStyle/>
          <a:p>
            <a:pPr marL="0" indent="0" defTabSz="914400" eaLnBrk="1" fontAlgn="auto" hangingPunct="1">
              <a:spcBef>
                <a:spcPts val="0"/>
              </a:spcBef>
              <a:spcAft>
                <a:spcPts val="0"/>
              </a:spcAft>
              <a:defRPr/>
            </a:pPr>
            <a:r>
              <a:rPr lang="en-GB" sz="4400" kern="0" dirty="0">
                <a:solidFill>
                  <a:srgbClr val="FFFFFF"/>
                </a:solidFill>
                <a:latin typeface="Arial Narrow" pitchFamily="34" charset="0"/>
                <a:cs typeface="Arial" charset="0"/>
              </a:rPr>
              <a:t>Activities and </a:t>
            </a:r>
            <a:r>
              <a:rPr lang="en-GB" sz="4400" kern="0" dirty="0" smtClean="0">
                <a:solidFill>
                  <a:srgbClr val="FFFFFF"/>
                </a:solidFill>
                <a:latin typeface="Arial Narrow" pitchFamily="34" charset="0"/>
                <a:cs typeface="Arial" charset="0"/>
              </a:rPr>
              <a:t>outputs</a:t>
            </a:r>
            <a:endParaRPr lang="en-GB" sz="1400" kern="0" dirty="0">
              <a:solidFill>
                <a:srgbClr val="FFFFFF"/>
              </a:solidFill>
              <a:latin typeface="Arial Narrow" pitchFamily="34" charset="0"/>
              <a:cs typeface="Arial" charset="0"/>
            </a:endParaRPr>
          </a:p>
        </p:txBody>
      </p:sp>
      <p:sp>
        <p:nvSpPr>
          <p:cNvPr id="70" name="TextBox 69"/>
          <p:cNvSpPr txBox="1"/>
          <p:nvPr/>
        </p:nvSpPr>
        <p:spPr>
          <a:xfrm>
            <a:off x="153956" y="1524000"/>
            <a:ext cx="8507444" cy="7602081"/>
          </a:xfrm>
          <a:prstGeom prst="rect">
            <a:avLst/>
          </a:prstGeom>
          <a:noFill/>
          <a:ln>
            <a:noFill/>
          </a:ln>
        </p:spPr>
        <p:txBody>
          <a:bodyPr wrap="square" numCol="1">
            <a:spAutoFit/>
          </a:bodyPr>
          <a:lstStyle/>
          <a:p>
            <a:pPr>
              <a:defRPr/>
            </a:pPr>
            <a:r>
              <a:rPr lang="en-GB" dirty="0">
                <a:latin typeface="Arial Narrow" panose="020B0606020202030204" pitchFamily="34" charset="0"/>
              </a:rPr>
              <a:t>GLOBAL</a:t>
            </a:r>
            <a:endParaRPr lang="en-US" dirty="0">
              <a:latin typeface="Arial Narrow" panose="020B0606020202030204" pitchFamily="34" charset="0"/>
            </a:endParaRP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Engagement with standard setters: </a:t>
            </a:r>
            <a:r>
              <a:rPr lang="en-US" sz="3200" dirty="0" smtClean="0">
                <a:solidFill>
                  <a:schemeClr val="accent5"/>
                </a:solidFill>
                <a:latin typeface="Arial Narrow" panose="020B0606020202030204" pitchFamily="34" charset="0"/>
              </a:rPr>
              <a:t>BIS, FATF, ITU, ISO</a:t>
            </a:r>
            <a:endParaRPr lang="en-US" sz="3200" dirty="0">
              <a:solidFill>
                <a:schemeClr val="accent5"/>
              </a:solidFill>
              <a:latin typeface="Arial Narrow" panose="020B0606020202030204" pitchFamily="34" charset="0"/>
            </a:endParaRP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Engagement with </a:t>
            </a:r>
            <a:r>
              <a:rPr lang="en-US" sz="3200" dirty="0" smtClean="0">
                <a:solidFill>
                  <a:schemeClr val="accent5"/>
                </a:solidFill>
                <a:latin typeface="Arial Narrow" panose="020B0606020202030204" pitchFamily="34" charset="0"/>
              </a:rPr>
              <a:t>development partners: </a:t>
            </a:r>
            <a:r>
              <a:rPr lang="en-US" sz="3200" dirty="0">
                <a:solidFill>
                  <a:schemeClr val="accent5"/>
                </a:solidFill>
                <a:latin typeface="Arial Narrow" panose="020B0606020202030204" pitchFamily="34" charset="0"/>
              </a:rPr>
              <a:t>(WB, IFC, UNCDF, </a:t>
            </a:r>
            <a:r>
              <a:rPr lang="en-US" sz="3200" dirty="0" smtClean="0">
                <a:solidFill>
                  <a:schemeClr val="accent5"/>
                </a:solidFill>
                <a:latin typeface="Arial Narrow" panose="020B0606020202030204" pitchFamily="34" charset="0"/>
              </a:rPr>
              <a:t>CGAP</a:t>
            </a:r>
            <a:r>
              <a:rPr lang="en-US" sz="3200" dirty="0">
                <a:solidFill>
                  <a:schemeClr val="accent5"/>
                </a:solidFill>
                <a:latin typeface="Arial Narrow" panose="020B0606020202030204" pitchFamily="34" charset="0"/>
              </a:rPr>
              <a:t>, AFI, etc.)</a:t>
            </a: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Events: Leadership Forum</a:t>
            </a: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Position </a:t>
            </a:r>
            <a:r>
              <a:rPr lang="en-US" sz="3200" dirty="0" smtClean="0">
                <a:solidFill>
                  <a:schemeClr val="accent5"/>
                </a:solidFill>
                <a:latin typeface="Arial Narrow" panose="020B0606020202030204" pitchFamily="34" charset="0"/>
              </a:rPr>
              <a:t>papers &amp; case </a:t>
            </a:r>
            <a:r>
              <a:rPr lang="en-US" sz="3200" dirty="0">
                <a:solidFill>
                  <a:schemeClr val="accent5"/>
                </a:solidFill>
                <a:latin typeface="Arial Narrow" panose="020B0606020202030204" pitchFamily="34" charset="0"/>
              </a:rPr>
              <a:t>studies</a:t>
            </a:r>
          </a:p>
          <a:p>
            <a:pPr marL="0" indent="0">
              <a:buClr>
                <a:srgbClr val="C00000"/>
              </a:buClr>
              <a:defRPr/>
            </a:pPr>
            <a:endParaRPr lang="en-US" dirty="0">
              <a:solidFill>
                <a:schemeClr val="accent5"/>
              </a:solidFill>
              <a:latin typeface="Arial Narrow" panose="020B0606020202030204" pitchFamily="34" charset="0"/>
            </a:endParaRPr>
          </a:p>
          <a:p>
            <a:pPr marL="0" indent="0">
              <a:buClr>
                <a:srgbClr val="C00000"/>
              </a:buClr>
              <a:defRPr/>
            </a:pPr>
            <a:r>
              <a:rPr lang="en-US" dirty="0">
                <a:solidFill>
                  <a:schemeClr val="accent5"/>
                </a:solidFill>
                <a:latin typeface="Arial Narrow" panose="020B0606020202030204" pitchFamily="34" charset="0"/>
              </a:rPr>
              <a:t>COUNTRY LEVEL ENGAGEMENTS</a:t>
            </a: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W</a:t>
            </a:r>
            <a:r>
              <a:rPr lang="en-US" sz="3200" dirty="0" smtClean="0">
                <a:solidFill>
                  <a:schemeClr val="accent5"/>
                </a:solidFill>
                <a:latin typeface="Arial Narrow" panose="020B0606020202030204" pitchFamily="34" charset="0"/>
              </a:rPr>
              <a:t>ork </a:t>
            </a:r>
            <a:r>
              <a:rPr lang="en-US" sz="3200" dirty="0">
                <a:solidFill>
                  <a:schemeClr val="accent5"/>
                </a:solidFill>
                <a:latin typeface="Arial Narrow" panose="020B0606020202030204" pitchFamily="34" charset="0"/>
              </a:rPr>
              <a:t>with regulators (BCEAO, </a:t>
            </a:r>
            <a:r>
              <a:rPr lang="en-US" sz="3200" dirty="0" smtClean="0">
                <a:solidFill>
                  <a:schemeClr val="accent5"/>
                </a:solidFill>
                <a:latin typeface="Arial Narrow" panose="020B0606020202030204" pitchFamily="34" charset="0"/>
              </a:rPr>
              <a:t>Colombia, Liberia</a:t>
            </a:r>
            <a:r>
              <a:rPr lang="en-US" sz="3200" dirty="0">
                <a:solidFill>
                  <a:schemeClr val="accent5"/>
                </a:solidFill>
                <a:latin typeface="Arial Narrow" panose="020B0606020202030204" pitchFamily="34" charset="0"/>
              </a:rPr>
              <a:t>, etc.)</a:t>
            </a: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Position papers (India, Rwanda)</a:t>
            </a:r>
          </a:p>
          <a:p>
            <a:pPr marL="0" indent="0">
              <a:buClr>
                <a:srgbClr val="C00000"/>
              </a:buClr>
              <a:defRPr/>
            </a:pPr>
            <a:endParaRPr lang="en-US" dirty="0">
              <a:solidFill>
                <a:schemeClr val="accent5"/>
              </a:solidFill>
              <a:latin typeface="Arial Narrow" panose="020B0606020202030204" pitchFamily="34" charset="0"/>
            </a:endParaRPr>
          </a:p>
          <a:p>
            <a:pPr marL="0" indent="0">
              <a:buClr>
                <a:srgbClr val="C00000"/>
              </a:buClr>
              <a:defRPr/>
            </a:pPr>
            <a:r>
              <a:rPr lang="en-US" dirty="0">
                <a:solidFill>
                  <a:schemeClr val="accent5"/>
                </a:solidFill>
                <a:latin typeface="Arial Narrow" panose="020B0606020202030204" pitchFamily="34" charset="0"/>
              </a:rPr>
              <a:t>COMMUNICATION</a:t>
            </a:r>
          </a:p>
          <a:p>
            <a:pPr marL="285750" indent="-285750">
              <a:buClr>
                <a:srgbClr val="C00000"/>
              </a:buClr>
              <a:buFont typeface="Wingdings" panose="05000000000000000000" pitchFamily="2" charset="2"/>
              <a:buChar char="§"/>
              <a:defRPr/>
            </a:pPr>
            <a:r>
              <a:rPr lang="en-US" sz="3200" dirty="0">
                <a:solidFill>
                  <a:schemeClr val="accent5"/>
                </a:solidFill>
                <a:latin typeface="Arial Narrow" panose="020B0606020202030204" pitchFamily="34" charset="0"/>
              </a:rPr>
              <a:t>Online tools: Mobile Money Regulatory Guide, etc.</a:t>
            </a:r>
          </a:p>
          <a:p>
            <a:pPr marL="0" indent="0">
              <a:buClr>
                <a:srgbClr val="C00000"/>
              </a:buClr>
              <a:defRPr/>
            </a:pPr>
            <a:endParaRPr lang="en-US" dirty="0">
              <a:solidFill>
                <a:schemeClr val="accent5"/>
              </a:solidFill>
              <a:latin typeface="Arial Narrow" panose="020B0606020202030204" pitchFamily="34" charset="0"/>
            </a:endParaRPr>
          </a:p>
          <a:p>
            <a:pPr marL="0" indent="0">
              <a:buClr>
                <a:srgbClr val="C00000"/>
              </a:buClr>
              <a:defRPr/>
            </a:pPr>
            <a:r>
              <a:rPr lang="en-US" dirty="0">
                <a:solidFill>
                  <a:schemeClr val="accent5"/>
                </a:solidFill>
                <a:latin typeface="Arial Narrow" panose="020B0606020202030204" pitchFamily="34" charset="0"/>
              </a:rPr>
              <a:t>CAPACITY BUILDING</a:t>
            </a:r>
          </a:p>
          <a:p>
            <a:pPr marL="285750" indent="-285750">
              <a:buClr>
                <a:srgbClr val="C00000"/>
              </a:buClr>
              <a:buFont typeface="Wingdings" panose="05000000000000000000" pitchFamily="2" charset="2"/>
              <a:buChar char="§"/>
              <a:defRPr/>
            </a:pPr>
            <a:r>
              <a:rPr lang="en-US" sz="3200" dirty="0" smtClean="0">
                <a:solidFill>
                  <a:schemeClr val="accent5"/>
                </a:solidFill>
                <a:latin typeface="Arial Narrow" panose="020B0606020202030204" pitchFamily="34" charset="0"/>
              </a:rPr>
              <a:t>Trainings and toolkits </a:t>
            </a:r>
            <a:r>
              <a:rPr lang="en-US" sz="3200" dirty="0">
                <a:solidFill>
                  <a:schemeClr val="accent5"/>
                </a:solidFill>
                <a:latin typeface="Arial Narrow" panose="020B0606020202030204" pitchFamily="34" charset="0"/>
              </a:rPr>
              <a:t>for </a:t>
            </a:r>
            <a:r>
              <a:rPr lang="en-US" sz="3200" dirty="0" smtClean="0">
                <a:solidFill>
                  <a:schemeClr val="accent5"/>
                </a:solidFill>
                <a:latin typeface="Arial Narrow" panose="020B0606020202030204" pitchFamily="34" charset="0"/>
              </a:rPr>
              <a:t>operators and regulators</a:t>
            </a:r>
            <a:endParaRPr lang="en-US" sz="3200" dirty="0">
              <a:solidFill>
                <a:schemeClr val="accent5"/>
              </a:solidFill>
              <a:latin typeface="Arial Narrow" panose="020B0606020202030204" pitchFamily="34" charset="0"/>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51973" y="1419153"/>
            <a:ext cx="2625309" cy="3714894"/>
          </a:xfrm>
          <a:prstGeom prst="rect">
            <a:avLst/>
          </a:prstGeom>
          <a:noFill/>
          <a:ln w="9525">
            <a:solidFill>
              <a:sysClr val="window" lastClr="FFFFFF">
                <a:lumMod val="75000"/>
              </a:sys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2200" y="1752600"/>
            <a:ext cx="2627307" cy="3714894"/>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1976" y="2047470"/>
            <a:ext cx="2627328" cy="3714894"/>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7600" y="5791199"/>
            <a:ext cx="3992342" cy="28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5383" t="13337" r="15666" b="12057"/>
          <a:stretch/>
        </p:blipFill>
        <p:spPr bwMode="auto">
          <a:xfrm>
            <a:off x="12166600" y="6096000"/>
            <a:ext cx="3962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446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txBox="1">
            <a:spLocks/>
          </p:cNvSpPr>
          <p:nvPr/>
        </p:nvSpPr>
        <p:spPr bwMode="auto">
          <a:xfrm>
            <a:off x="2174875" y="635000"/>
            <a:ext cx="9217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endParaRPr lang="en-GB" altLang="en-US" sz="3200">
              <a:solidFill>
                <a:srgbClr val="595959"/>
              </a:solidFill>
              <a:latin typeface="Arial Narrow" panose="020B0606020202030204" pitchFamily="34" charset="0"/>
              <a:cs typeface="Arial" panose="020B0604020202020204" pitchFamily="34" charset="0"/>
            </a:endParaRPr>
          </a:p>
        </p:txBody>
      </p:sp>
      <p:sp>
        <p:nvSpPr>
          <p:cNvPr id="2" name="Rectangle 1"/>
          <p:cNvSpPr>
            <a:spLocks noChangeArrowheads="1"/>
          </p:cNvSpPr>
          <p:nvPr/>
        </p:nvSpPr>
        <p:spPr bwMode="auto">
          <a:xfrm>
            <a:off x="203200" y="1371600"/>
            <a:ext cx="11887200"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Mobile money providers (“providers”) safeguard customer funds against risk of loss</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have in place effective, proportional risk-based mechanisms to prevent, detect, and report the misuse of services for the purpose of money laundering or terrorist financing (ML/TF)</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screen, train, and monitor staff, agents and entities providing outsourced services to ensure that they offer safe and reliable services and comply with all relevant operational and legal requirements </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have well-developed policies and processes and sufficient network and system capacity to ensure reliable service provision</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take robust steps to ensure the security of the mobile network and channel</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communicate clear, sufficient, and timely information in a manner that customers can understand so that customers can make informed decisions</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have in place mechanisms to ensure that complaints are effectively addressed and problems are resolved in a timely manner</a:t>
            </a:r>
          </a:p>
          <a:p>
            <a:pPr eaLnBrk="1">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collect, process, and/or transmit personal data fairly and securely</a:t>
            </a:r>
          </a:p>
        </p:txBody>
      </p:sp>
      <p:sp>
        <p:nvSpPr>
          <p:cNvPr id="9222" name="TextBox 7"/>
          <p:cNvSpPr txBox="1">
            <a:spLocks noChangeArrowheads="1"/>
          </p:cNvSpPr>
          <p:nvPr/>
        </p:nvSpPr>
        <p:spPr bwMode="auto">
          <a:xfrm>
            <a:off x="-7938" y="381000"/>
            <a:ext cx="108029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000" dirty="0">
                <a:solidFill>
                  <a:srgbClr val="FFFFFF"/>
                </a:solidFill>
                <a:latin typeface="Arial Narrow" panose="020B0606020202030204" pitchFamily="34" charset="0"/>
              </a:rPr>
              <a:t>The GSMA Code of Conduct for Mobile Money </a:t>
            </a:r>
            <a:r>
              <a:rPr lang="en-GB" altLang="en-US" sz="4000" dirty="0" smtClean="0">
                <a:solidFill>
                  <a:srgbClr val="FFFFFF"/>
                </a:solidFill>
                <a:latin typeface="Arial Narrow" panose="020B0606020202030204" pitchFamily="34" charset="0"/>
              </a:rPr>
              <a:t>Providers</a:t>
            </a:r>
            <a:endParaRPr lang="en-GB" altLang="en-US" sz="4000" dirty="0">
              <a:solidFill>
                <a:srgbClr val="FFFFFF"/>
              </a:solidFill>
              <a:latin typeface="Arial Narrow" panose="020B0606020202030204" pitchFamily="34" charset="0"/>
            </a:endParaRPr>
          </a:p>
        </p:txBody>
      </p:sp>
      <p:pic>
        <p:nvPicPr>
          <p:cNvPr id="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90400" y="2590800"/>
            <a:ext cx="3733800" cy="530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8347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ChangeArrowheads="1"/>
          </p:cNvSpPr>
          <p:nvPr/>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91139" name="Picture 6" descr="mobile_unbanked_cmyk_rev.eps"/>
          <p:cNvPicPr>
            <a:picLocks noChangeAspect="1"/>
          </p:cNvPicPr>
          <p:nvPr/>
        </p:nvPicPr>
        <p:blipFill>
          <a:blip r:embed="rId3">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bwMode="auto">
          <a:xfrm>
            <a:off x="539750" y="1404938"/>
            <a:ext cx="9874250" cy="8636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defTabSz="457200" eaLnBrk="1" hangingPunct="1">
              <a:defRPr/>
            </a:pPr>
            <a:endParaRPr lang="en-GB" dirty="0">
              <a:solidFill>
                <a:srgbClr val="58595B"/>
              </a:solidFill>
              <a:latin typeface="Arial Narrow" pitchFamily="34" charset="0"/>
              <a:ea typeface="+mn-ea"/>
            </a:endParaRPr>
          </a:p>
        </p:txBody>
      </p:sp>
      <p:graphicFrame>
        <p:nvGraphicFramePr>
          <p:cNvPr id="13" name="Chart 12"/>
          <p:cNvGraphicFramePr/>
          <p:nvPr/>
        </p:nvGraphicFramePr>
        <p:xfrm>
          <a:off x="-330200" y="1153614"/>
          <a:ext cx="15011400" cy="8142785"/>
        </p:xfrm>
        <a:graphic>
          <a:graphicData uri="http://schemas.openxmlformats.org/drawingml/2006/chart">
            <c:chart xmlns:c="http://schemas.openxmlformats.org/drawingml/2006/chart" xmlns:r="http://schemas.openxmlformats.org/officeDocument/2006/relationships" r:id="rId4"/>
          </a:graphicData>
        </a:graphic>
      </p:graphicFrame>
      <p:sp>
        <p:nvSpPr>
          <p:cNvPr id="91142" name="Rectangle 1"/>
          <p:cNvSpPr>
            <a:spLocks noChangeArrowheads="1"/>
          </p:cNvSpPr>
          <p:nvPr/>
        </p:nvSpPr>
        <p:spPr bwMode="auto">
          <a:xfrm>
            <a:off x="9582150" y="3605213"/>
            <a:ext cx="4749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GB" altLang="en-US" sz="2000">
                <a:latin typeface="Arial Narrow" panose="020B0606020202030204" pitchFamily="34" charset="0"/>
                <a:cs typeface="Times New Roman" panose="02020603050405020304" pitchFamily="18" charset="0"/>
              </a:rPr>
              <a:t>MNO-operated services and MNO subsidiaries</a:t>
            </a:r>
          </a:p>
          <a:p>
            <a:pPr>
              <a:spcAft>
                <a:spcPts val="600"/>
              </a:spcAft>
            </a:pPr>
            <a:r>
              <a:rPr lang="en-GB" altLang="en-US" sz="2000">
                <a:latin typeface="Arial Narrow" panose="020B0606020202030204" pitchFamily="34" charset="0"/>
                <a:cs typeface="Times New Roman" panose="02020603050405020304" pitchFamily="18" charset="0"/>
              </a:rPr>
              <a:t>Bank-operated services </a:t>
            </a:r>
          </a:p>
          <a:p>
            <a:pPr>
              <a:spcAft>
                <a:spcPts val="600"/>
              </a:spcAft>
            </a:pPr>
            <a:r>
              <a:rPr lang="en-GB" altLang="en-US" sz="2000">
                <a:latin typeface="Arial Narrow" panose="020B0606020202030204" pitchFamily="34" charset="0"/>
                <a:cs typeface="Times New Roman" panose="02020603050405020304" pitchFamily="18" charset="0"/>
              </a:rPr>
              <a:t>Third parties provider</a:t>
            </a:r>
          </a:p>
          <a:p>
            <a:pPr>
              <a:spcAft>
                <a:spcPts val="600"/>
              </a:spcAft>
            </a:pPr>
            <a:r>
              <a:rPr lang="en-GB" altLang="en-US" sz="2000">
                <a:latin typeface="Arial Narrow" panose="020B0606020202030204" pitchFamily="34" charset="0"/>
                <a:cs typeface="Times New Roman" panose="02020603050405020304" pitchFamily="18" charset="0"/>
              </a:rPr>
              <a:t>Slow growing services  </a:t>
            </a:r>
            <a:endParaRPr lang="en-GB" altLang="en-US" sz="4000">
              <a:latin typeface="Times New Roman" panose="02020603050405020304" pitchFamily="18" charset="0"/>
              <a:cs typeface="Times New Roman" panose="02020603050405020304" pitchFamily="18" charset="0"/>
            </a:endParaRPr>
          </a:p>
        </p:txBody>
      </p:sp>
      <p:cxnSp>
        <p:nvCxnSpPr>
          <p:cNvPr id="91143" name="Straight Connector 3"/>
          <p:cNvCxnSpPr>
            <a:cxnSpLocks noChangeShapeType="1"/>
          </p:cNvCxnSpPr>
          <p:nvPr/>
        </p:nvCxnSpPr>
        <p:spPr bwMode="auto">
          <a:xfrm>
            <a:off x="14147800" y="3810000"/>
            <a:ext cx="685800" cy="0"/>
          </a:xfrm>
          <a:prstGeom prst="line">
            <a:avLst/>
          </a:prstGeom>
          <a:noFill/>
          <a:ln w="57150" algn="ctr">
            <a:solidFill>
              <a:srgbClr val="00B050"/>
            </a:solidFill>
            <a:round/>
            <a:headEnd/>
            <a:tailEnd type="diamond" w="med" len="med"/>
          </a:ln>
          <a:extLst>
            <a:ext uri="{909E8E84-426E-40DD-AFC4-6F175D3DCCD1}">
              <a14:hiddenFill xmlns:a14="http://schemas.microsoft.com/office/drawing/2010/main">
                <a:noFill/>
              </a14:hiddenFill>
            </a:ext>
          </a:extLst>
        </p:spPr>
      </p:cxnSp>
      <p:cxnSp>
        <p:nvCxnSpPr>
          <p:cNvPr id="91144" name="Straight Connector 16"/>
          <p:cNvCxnSpPr>
            <a:cxnSpLocks noChangeShapeType="1"/>
          </p:cNvCxnSpPr>
          <p:nvPr/>
        </p:nvCxnSpPr>
        <p:spPr bwMode="auto">
          <a:xfrm>
            <a:off x="11785600" y="4572000"/>
            <a:ext cx="685800" cy="0"/>
          </a:xfrm>
          <a:prstGeom prst="line">
            <a:avLst/>
          </a:prstGeom>
          <a:noFill/>
          <a:ln w="57150" algn="ctr">
            <a:solidFill>
              <a:srgbClr val="FFC000"/>
            </a:solidFill>
            <a:round/>
            <a:headEnd/>
            <a:tailEnd type="diamond" w="med" len="med"/>
          </a:ln>
          <a:extLst>
            <a:ext uri="{909E8E84-426E-40DD-AFC4-6F175D3DCCD1}">
              <a14:hiddenFill xmlns:a14="http://schemas.microsoft.com/office/drawing/2010/main">
                <a:noFill/>
              </a14:hiddenFill>
            </a:ext>
          </a:extLst>
        </p:spPr>
      </p:cxnSp>
      <p:cxnSp>
        <p:nvCxnSpPr>
          <p:cNvPr id="91145" name="Straight Connector 17"/>
          <p:cNvCxnSpPr>
            <a:cxnSpLocks noChangeShapeType="1"/>
          </p:cNvCxnSpPr>
          <p:nvPr/>
        </p:nvCxnSpPr>
        <p:spPr bwMode="auto">
          <a:xfrm>
            <a:off x="12014200" y="4191000"/>
            <a:ext cx="685800" cy="0"/>
          </a:xfrm>
          <a:prstGeom prst="line">
            <a:avLst/>
          </a:prstGeom>
          <a:noFill/>
          <a:ln w="57150" algn="ctr">
            <a:solidFill>
              <a:srgbClr val="C00000"/>
            </a:solidFill>
            <a:round/>
            <a:headEnd/>
            <a:tailEnd type="diamond" w="med" len="med"/>
          </a:ln>
          <a:extLst>
            <a:ext uri="{909E8E84-426E-40DD-AFC4-6F175D3DCCD1}">
              <a14:hiddenFill xmlns:a14="http://schemas.microsoft.com/office/drawing/2010/main">
                <a:noFill/>
              </a14:hiddenFill>
            </a:ext>
          </a:extLst>
        </p:spPr>
      </p:cxnSp>
      <p:cxnSp>
        <p:nvCxnSpPr>
          <p:cNvPr id="19" name="Straight Connector 18"/>
          <p:cNvCxnSpPr/>
          <p:nvPr/>
        </p:nvCxnSpPr>
        <p:spPr bwMode="auto">
          <a:xfrm>
            <a:off x="11938000" y="4953000"/>
            <a:ext cx="685800" cy="0"/>
          </a:xfrm>
          <a:prstGeom prst="line">
            <a:avLst/>
          </a:prstGeom>
          <a:solidFill>
            <a:srgbClr val="6095C9"/>
          </a:solidFill>
          <a:ln w="57150" cap="flat" cmpd="sng" algn="ctr">
            <a:solidFill>
              <a:schemeClr val="accent5">
                <a:lumMod val="75000"/>
                <a:lumOff val="25000"/>
              </a:schemeClr>
            </a:solidFill>
            <a:prstDash val="solid"/>
            <a:round/>
            <a:headEnd type="none" w="med" len="med"/>
            <a:tailEnd type="diamond" w="med" len="med"/>
          </a:ln>
          <a:effectLst/>
          <a:extLst>
            <a:ext uri="{AF507438-7753-43e0-B8FC-AC1667EBCBE1}"/>
          </a:extLst>
        </p:spPr>
      </p:cxnSp>
      <p:sp>
        <p:nvSpPr>
          <p:cNvPr id="11" name="Rectangle 10"/>
          <p:cNvSpPr/>
          <p:nvPr/>
        </p:nvSpPr>
        <p:spPr>
          <a:xfrm>
            <a:off x="-7938" y="387350"/>
            <a:ext cx="6764338" cy="769441"/>
          </a:xfrm>
          <a:prstGeom prst="rect">
            <a:avLst/>
          </a:prstGeom>
          <a:solidFill>
            <a:srgbClr val="00585E"/>
          </a:solidFill>
        </p:spPr>
        <p:txBody>
          <a:bodyPr wrap="square" lIns="180000">
            <a:spAutoFit/>
          </a:bodyPr>
          <a:lstStyle/>
          <a:p>
            <a:pPr marL="0" indent="0" defTabSz="914400" eaLnBrk="1" fontAlgn="auto" hangingPunct="1">
              <a:spcBef>
                <a:spcPts val="0"/>
              </a:spcBef>
              <a:spcAft>
                <a:spcPts val="0"/>
              </a:spcAft>
              <a:defRPr/>
            </a:pPr>
            <a:r>
              <a:rPr lang="en-GB" sz="4400" kern="0" dirty="0" smtClean="0">
                <a:solidFill>
                  <a:srgbClr val="FFFFFF"/>
                </a:solidFill>
                <a:latin typeface="Arial Narrow" pitchFamily="34" charset="0"/>
                <a:cs typeface="Arial" charset="0"/>
              </a:rPr>
              <a:t>Mobile money market analysis</a:t>
            </a:r>
            <a:endParaRPr lang="en-GB" sz="1400" kern="0" dirty="0">
              <a:solidFill>
                <a:srgbClr val="FFFFFF"/>
              </a:solidFill>
              <a:latin typeface="Arial Narrow" pitchFamily="34" charset="0"/>
              <a:cs typeface="Arial" charset="0"/>
            </a:endParaRPr>
          </a:p>
        </p:txBody>
      </p:sp>
    </p:spTree>
    <p:extLst>
      <p:ext uri="{BB962C8B-B14F-4D97-AF65-F5344CB8AC3E}">
        <p14:creationId xmlns:p14="http://schemas.microsoft.com/office/powerpoint/2010/main" val="225000289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7"/>
          <p:cNvGraphicFramePr>
            <a:graphicFrameLocks/>
          </p:cNvGraphicFramePr>
          <p:nvPr/>
        </p:nvGraphicFramePr>
        <p:xfrm>
          <a:off x="346075" y="1498600"/>
          <a:ext cx="9607550" cy="593725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3632200" y="5810250"/>
            <a:ext cx="2090738" cy="666750"/>
          </a:xfrm>
          <a:prstGeom prst="rect">
            <a:avLst/>
          </a:prstGeom>
        </p:spPr>
        <p:txBody>
          <a:bodyPr wrap="none">
            <a:spAutoFit/>
          </a:bodyPr>
          <a:lstStyle/>
          <a:p>
            <a:pPr marL="53973" indent="-53973" algn="ctr" defTabSz="609585">
              <a:defRPr/>
            </a:pPr>
            <a:r>
              <a:rPr lang="en-GB" sz="1867" dirty="0">
                <a:solidFill>
                  <a:srgbClr val="FFFFFF"/>
                </a:solidFill>
                <a:latin typeface="Arial Narrow" panose="020B0606020202030204" pitchFamily="34" charset="0"/>
              </a:rPr>
              <a:t>1,940,000,000 </a:t>
            </a:r>
            <a:br>
              <a:rPr lang="en-GB" sz="1867" dirty="0">
                <a:solidFill>
                  <a:srgbClr val="FFFFFF"/>
                </a:solidFill>
                <a:latin typeface="Arial Narrow" panose="020B0606020202030204" pitchFamily="34" charset="0"/>
              </a:rPr>
            </a:br>
            <a:r>
              <a:rPr lang="en-GB" sz="1867" dirty="0">
                <a:solidFill>
                  <a:srgbClr val="FFFFFF"/>
                </a:solidFill>
                <a:latin typeface="Arial Narrow" panose="020B0606020202030204" pitchFamily="34" charset="0"/>
              </a:rPr>
              <a:t>adults in 27 countries</a:t>
            </a:r>
          </a:p>
        </p:txBody>
      </p:sp>
      <p:sp>
        <p:nvSpPr>
          <p:cNvPr id="16" name="Rectangle 15"/>
          <p:cNvSpPr/>
          <p:nvPr/>
        </p:nvSpPr>
        <p:spPr>
          <a:xfrm>
            <a:off x="5011738" y="2514600"/>
            <a:ext cx="2090737" cy="666750"/>
          </a:xfrm>
          <a:prstGeom prst="rect">
            <a:avLst/>
          </a:prstGeom>
        </p:spPr>
        <p:txBody>
          <a:bodyPr wrap="none">
            <a:spAutoFit/>
          </a:bodyPr>
          <a:lstStyle/>
          <a:p>
            <a:pPr marL="53973" indent="-53973" algn="ctr" defTabSz="609585">
              <a:defRPr/>
            </a:pPr>
            <a:r>
              <a:rPr lang="en-GB" altLang="en-US" sz="1867" dirty="0">
                <a:solidFill>
                  <a:srgbClr val="FFFFFF"/>
                </a:solidFill>
                <a:latin typeface="Arial Narrow" panose="020B0606020202030204" pitchFamily="34" charset="0"/>
              </a:rPr>
              <a:t>668,000,000 </a:t>
            </a:r>
            <a:br>
              <a:rPr lang="en-GB" altLang="en-US" sz="1867" dirty="0">
                <a:solidFill>
                  <a:srgbClr val="FFFFFF"/>
                </a:solidFill>
                <a:latin typeface="Arial Narrow" panose="020B0606020202030204" pitchFamily="34" charset="0"/>
              </a:rPr>
            </a:br>
            <a:r>
              <a:rPr lang="en-GB" altLang="en-US" sz="1867" dirty="0">
                <a:solidFill>
                  <a:srgbClr val="FFFFFF"/>
                </a:solidFill>
                <a:latin typeface="Arial Narrow" panose="020B0606020202030204" pitchFamily="34" charset="0"/>
              </a:rPr>
              <a:t>adults in 29 countries</a:t>
            </a:r>
          </a:p>
        </p:txBody>
      </p:sp>
      <p:grpSp>
        <p:nvGrpSpPr>
          <p:cNvPr id="71685" name="Group 20"/>
          <p:cNvGrpSpPr>
            <a:grpSpLocks/>
          </p:cNvGrpSpPr>
          <p:nvPr/>
        </p:nvGrpSpPr>
        <p:grpSpPr bwMode="auto">
          <a:xfrm>
            <a:off x="9520268" y="3803700"/>
            <a:ext cx="4883089" cy="3865464"/>
            <a:chOff x="5575719" y="1556336"/>
            <a:chExt cx="3661434" cy="2899496"/>
          </a:xfrm>
        </p:grpSpPr>
        <p:graphicFrame>
          <p:nvGraphicFramePr>
            <p:cNvPr id="3" name="Chart 12"/>
            <p:cNvGraphicFramePr>
              <a:graphicFrameLocks/>
            </p:cNvGraphicFramePr>
            <p:nvPr/>
          </p:nvGraphicFramePr>
          <p:xfrm>
            <a:off x="5575719" y="1556336"/>
            <a:ext cx="3661434" cy="289949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482618" y="2318403"/>
              <a:ext cx="817762" cy="500131"/>
            </a:xfrm>
            <a:prstGeom prst="rect">
              <a:avLst/>
            </a:prstGeom>
            <a:noFill/>
          </p:spPr>
          <p:txBody>
            <a:bodyPr>
              <a:spAutoFit/>
            </a:bodyPr>
            <a:lstStyle/>
            <a:p>
              <a:pPr marL="0" indent="0" algn="ctr" defTabSz="1219170" eaLnBrk="1" fontAlgn="auto" hangingPunct="1">
                <a:spcBef>
                  <a:spcPts val="0"/>
                </a:spcBef>
                <a:spcAft>
                  <a:spcPts val="0"/>
                </a:spcAft>
                <a:defRPr/>
              </a:pPr>
              <a:r>
                <a:rPr lang="en-GB" sz="1867" dirty="0">
                  <a:solidFill>
                    <a:srgbClr val="FFFFFF"/>
                  </a:solidFill>
                  <a:latin typeface="Arial Narrow" panose="020B0606020202030204" pitchFamily="34" charset="0"/>
                  <a:ea typeface="+mn-ea"/>
                </a:rPr>
                <a:t>62%</a:t>
              </a:r>
            </a:p>
            <a:p>
              <a:pPr marL="0" indent="0" algn="ctr" defTabSz="1219170" eaLnBrk="1" fontAlgn="auto" hangingPunct="1">
                <a:spcBef>
                  <a:spcPts val="0"/>
                </a:spcBef>
                <a:spcAft>
                  <a:spcPts val="0"/>
                </a:spcAft>
                <a:defRPr/>
              </a:pPr>
              <a:r>
                <a:rPr lang="en-GB" sz="1867" dirty="0">
                  <a:solidFill>
                    <a:srgbClr val="FFFFFF"/>
                  </a:solidFill>
                  <a:latin typeface="Arial Narrow" panose="020B0606020202030204" pitchFamily="34" charset="0"/>
                  <a:ea typeface="+mn-ea"/>
                </a:rPr>
                <a:t>ACTIVE</a:t>
              </a:r>
            </a:p>
          </p:txBody>
        </p:sp>
      </p:grpSp>
      <p:sp>
        <p:nvSpPr>
          <p:cNvPr id="22" name="TextBox 21"/>
          <p:cNvSpPr txBox="1"/>
          <p:nvPr/>
        </p:nvSpPr>
        <p:spPr>
          <a:xfrm>
            <a:off x="9536113" y="4935538"/>
            <a:ext cx="2527300" cy="379412"/>
          </a:xfrm>
          <a:prstGeom prst="rect">
            <a:avLst/>
          </a:prstGeom>
          <a:noFill/>
        </p:spPr>
        <p:txBody>
          <a:bodyPr>
            <a:spAutoFit/>
          </a:bodyPr>
          <a:lstStyle/>
          <a:p>
            <a:pPr marL="0" indent="0" defTabSz="1219170" eaLnBrk="1" fontAlgn="auto" hangingPunct="1">
              <a:spcBef>
                <a:spcPts val="0"/>
              </a:spcBef>
              <a:spcAft>
                <a:spcPts val="0"/>
              </a:spcAft>
              <a:defRPr/>
            </a:pPr>
            <a:r>
              <a:rPr lang="en-GB" sz="1867" dirty="0">
                <a:solidFill>
                  <a:srgbClr val="FFFFFF"/>
                </a:solidFill>
                <a:latin typeface="Arial Narrow" panose="020B0606020202030204" pitchFamily="34" charset="0"/>
                <a:ea typeface="+mn-ea"/>
              </a:rPr>
              <a:t>40%</a:t>
            </a:r>
          </a:p>
        </p:txBody>
      </p:sp>
      <p:sp>
        <p:nvSpPr>
          <p:cNvPr id="23" name="TextBox 22"/>
          <p:cNvSpPr txBox="1"/>
          <p:nvPr/>
        </p:nvSpPr>
        <p:spPr>
          <a:xfrm>
            <a:off x="9274175" y="6354763"/>
            <a:ext cx="2525713" cy="379412"/>
          </a:xfrm>
          <a:prstGeom prst="rect">
            <a:avLst/>
          </a:prstGeom>
          <a:noFill/>
        </p:spPr>
        <p:txBody>
          <a:bodyPr>
            <a:spAutoFit/>
          </a:bodyPr>
          <a:lstStyle/>
          <a:p>
            <a:pPr marL="0" indent="0" defTabSz="1219170" eaLnBrk="1" fontAlgn="auto" hangingPunct="1">
              <a:spcBef>
                <a:spcPts val="0"/>
              </a:spcBef>
              <a:spcAft>
                <a:spcPts val="0"/>
              </a:spcAft>
              <a:defRPr/>
            </a:pPr>
            <a:r>
              <a:rPr lang="en-GB" sz="1867" dirty="0">
                <a:solidFill>
                  <a:srgbClr val="FFFFFF"/>
                </a:solidFill>
                <a:latin typeface="Arial Narrow" panose="020B0606020202030204" pitchFamily="34" charset="0"/>
                <a:ea typeface="+mn-ea"/>
              </a:rPr>
              <a:t>19%</a:t>
            </a:r>
          </a:p>
        </p:txBody>
      </p:sp>
      <p:sp>
        <p:nvSpPr>
          <p:cNvPr id="14" name="TextBox 13"/>
          <p:cNvSpPr txBox="1"/>
          <p:nvPr/>
        </p:nvSpPr>
        <p:spPr>
          <a:xfrm>
            <a:off x="14224000" y="4819650"/>
            <a:ext cx="1573213" cy="666750"/>
          </a:xfrm>
          <a:prstGeom prst="rect">
            <a:avLst/>
          </a:prstGeom>
          <a:noFill/>
        </p:spPr>
        <p:txBody>
          <a:bodyPr>
            <a:spAutoFit/>
          </a:bodyPr>
          <a:lstStyle/>
          <a:p>
            <a:pPr marL="0" indent="0" defTabSz="1219170" eaLnBrk="1" fontAlgn="auto" hangingPunct="1">
              <a:spcBef>
                <a:spcPts val="0"/>
              </a:spcBef>
              <a:spcAft>
                <a:spcPts val="0"/>
              </a:spcAft>
              <a:defRPr/>
            </a:pPr>
            <a:r>
              <a:rPr lang="en-GB" sz="1867" dirty="0">
                <a:solidFill>
                  <a:srgbClr val="000000">
                    <a:lumMod val="65000"/>
                    <a:lumOff val="35000"/>
                  </a:srgbClr>
                </a:solidFill>
                <a:latin typeface="Arial Narrow" panose="020B0606020202030204" pitchFamily="34" charset="0"/>
                <a:ea typeface="+mn-ea"/>
              </a:rPr>
              <a:t>458,724</a:t>
            </a:r>
          </a:p>
          <a:p>
            <a:pPr marL="0" indent="0" defTabSz="1219170" eaLnBrk="1" fontAlgn="auto" hangingPunct="1">
              <a:spcBef>
                <a:spcPts val="0"/>
              </a:spcBef>
              <a:spcAft>
                <a:spcPts val="0"/>
              </a:spcAft>
              <a:defRPr/>
            </a:pPr>
            <a:r>
              <a:rPr lang="en-GB" sz="1867" dirty="0">
                <a:solidFill>
                  <a:srgbClr val="000000">
                    <a:lumMod val="65000"/>
                    <a:lumOff val="35000"/>
                  </a:srgbClr>
                </a:solidFill>
                <a:latin typeface="Arial Narrow" panose="020B0606020202030204" pitchFamily="34" charset="0"/>
                <a:ea typeface="+mn-ea"/>
              </a:rPr>
              <a:t>AGENTS</a:t>
            </a:r>
          </a:p>
        </p:txBody>
      </p:sp>
      <p:sp>
        <p:nvSpPr>
          <p:cNvPr id="19" name="TextBox 18"/>
          <p:cNvSpPr txBox="1"/>
          <p:nvPr/>
        </p:nvSpPr>
        <p:spPr>
          <a:xfrm>
            <a:off x="14224000" y="6364288"/>
            <a:ext cx="1573213" cy="666750"/>
          </a:xfrm>
          <a:prstGeom prst="rect">
            <a:avLst/>
          </a:prstGeom>
          <a:noFill/>
        </p:spPr>
        <p:txBody>
          <a:bodyPr>
            <a:spAutoFit/>
          </a:bodyPr>
          <a:lstStyle/>
          <a:p>
            <a:pPr marL="0" indent="0" defTabSz="1219170" eaLnBrk="1" fontAlgn="auto" hangingPunct="1">
              <a:spcBef>
                <a:spcPts val="0"/>
              </a:spcBef>
              <a:spcAft>
                <a:spcPts val="0"/>
              </a:spcAft>
              <a:defRPr/>
            </a:pPr>
            <a:r>
              <a:rPr lang="en-GB" sz="1867" dirty="0">
                <a:solidFill>
                  <a:srgbClr val="000000">
                    <a:lumMod val="65000"/>
                    <a:lumOff val="35000"/>
                  </a:srgbClr>
                </a:solidFill>
                <a:latin typeface="Arial Narrow" panose="020B0606020202030204" pitchFamily="34" charset="0"/>
                <a:ea typeface="+mn-ea"/>
              </a:rPr>
              <a:t>427,688</a:t>
            </a:r>
          </a:p>
          <a:p>
            <a:pPr marL="0" indent="0" defTabSz="1219170" eaLnBrk="1" fontAlgn="auto" hangingPunct="1">
              <a:spcBef>
                <a:spcPts val="0"/>
              </a:spcBef>
              <a:spcAft>
                <a:spcPts val="0"/>
              </a:spcAft>
              <a:defRPr/>
            </a:pPr>
            <a:r>
              <a:rPr lang="en-GB" sz="1867" dirty="0">
                <a:solidFill>
                  <a:srgbClr val="000000">
                    <a:lumMod val="65000"/>
                    <a:lumOff val="35000"/>
                  </a:srgbClr>
                </a:solidFill>
                <a:latin typeface="Arial Narrow" panose="020B0606020202030204" pitchFamily="34" charset="0"/>
                <a:ea typeface="+mn-ea"/>
              </a:rPr>
              <a:t>AGENTS </a:t>
            </a:r>
          </a:p>
        </p:txBody>
      </p:sp>
      <p:sp>
        <p:nvSpPr>
          <p:cNvPr id="26" name="Rectangle 25"/>
          <p:cNvSpPr/>
          <p:nvPr/>
        </p:nvSpPr>
        <p:spPr>
          <a:xfrm>
            <a:off x="9559925" y="1570038"/>
            <a:ext cx="5611813" cy="1816100"/>
          </a:xfrm>
          <a:prstGeom prst="rect">
            <a:avLst/>
          </a:prstGeom>
        </p:spPr>
        <p:txBody>
          <a:bodyPr>
            <a:spAutoFit/>
          </a:bodyPr>
          <a:lstStyle/>
          <a:p>
            <a:pPr marL="53973" indent="-53973" defTabSz="609585" eaLnBrk="1">
              <a:defRPr/>
            </a:pPr>
            <a:r>
              <a:rPr lang="en-GB" sz="1600" dirty="0">
                <a:solidFill>
                  <a:srgbClr val="006D76"/>
                </a:solidFill>
                <a:latin typeface="Arial Narrow" panose="020B0606020202030204" pitchFamily="34" charset="0"/>
              </a:rPr>
              <a:t>Enabling regulation: open and level playing field</a:t>
            </a:r>
          </a:p>
          <a:p>
            <a:pPr marL="457189" indent="-457189" defTabSz="609585" eaLnBrk="1">
              <a:buClr>
                <a:srgbClr val="09454B"/>
              </a:buClr>
              <a:buFont typeface="Wingdings" pitchFamily="2" charset="2"/>
              <a:buChar char="§"/>
              <a:defRPr/>
            </a:pPr>
            <a:r>
              <a:rPr lang="en-GB" sz="1600" dirty="0">
                <a:solidFill>
                  <a:srgbClr val="373737">
                    <a:lumMod val="75000"/>
                    <a:lumOff val="25000"/>
                  </a:srgbClr>
                </a:solidFill>
                <a:latin typeface="Arial Narrow" panose="020B0606020202030204" pitchFamily="34" charset="0"/>
              </a:rPr>
              <a:t>Non-banks, including MNOs, can provide the service</a:t>
            </a:r>
          </a:p>
          <a:p>
            <a:pPr marL="457189" indent="-457189" defTabSz="609585" eaLnBrk="1">
              <a:buClr>
                <a:srgbClr val="09454B"/>
              </a:buClr>
              <a:buFont typeface="Wingdings" pitchFamily="2" charset="2"/>
              <a:buChar char="§"/>
              <a:defRPr/>
            </a:pPr>
            <a:r>
              <a:rPr lang="en-GB" sz="1600" dirty="0">
                <a:solidFill>
                  <a:srgbClr val="373737">
                    <a:lumMod val="75000"/>
                    <a:lumOff val="25000"/>
                  </a:srgbClr>
                </a:solidFill>
                <a:latin typeface="Arial Narrow" panose="020B0606020202030204" pitchFamily="34" charset="0"/>
              </a:rPr>
              <a:t>Cash-in and cash-out at agents is allowed</a:t>
            </a:r>
          </a:p>
          <a:p>
            <a:pPr marL="457189" indent="-457189" defTabSz="609585" eaLnBrk="1">
              <a:buClr>
                <a:srgbClr val="F3B51B"/>
              </a:buClr>
              <a:buFont typeface="Wingdings" pitchFamily="2" charset="2"/>
              <a:buChar char="§"/>
              <a:defRPr/>
            </a:pPr>
            <a:endParaRPr lang="en-GB" sz="1600" dirty="0">
              <a:solidFill>
                <a:srgbClr val="373737">
                  <a:lumMod val="75000"/>
                  <a:lumOff val="25000"/>
                </a:srgbClr>
              </a:solidFill>
              <a:latin typeface="Arial Narrow" panose="020B0606020202030204" pitchFamily="34" charset="0"/>
            </a:endParaRPr>
          </a:p>
          <a:p>
            <a:pPr marL="53973" indent="-53973" defTabSz="609585" eaLnBrk="1">
              <a:buClr>
                <a:srgbClr val="F3B51B"/>
              </a:buClr>
              <a:defRPr/>
            </a:pPr>
            <a:r>
              <a:rPr lang="en-GB" sz="1600" dirty="0">
                <a:solidFill>
                  <a:srgbClr val="E62733"/>
                </a:solidFill>
                <a:latin typeface="Arial Narrow" panose="020B0606020202030204" pitchFamily="34" charset="0"/>
              </a:rPr>
              <a:t>Non enabling regulation</a:t>
            </a:r>
          </a:p>
          <a:p>
            <a:pPr marL="457189" indent="-457189" defTabSz="609585" eaLnBrk="1">
              <a:buClr>
                <a:srgbClr val="C00000"/>
              </a:buClr>
              <a:buFont typeface="Wingdings" pitchFamily="2" charset="2"/>
              <a:buChar char="§"/>
              <a:defRPr/>
            </a:pPr>
            <a:r>
              <a:rPr lang="en-GB" sz="1600" dirty="0">
                <a:solidFill>
                  <a:srgbClr val="373737">
                    <a:lumMod val="75000"/>
                    <a:lumOff val="25000"/>
                  </a:srgbClr>
                </a:solidFill>
                <a:latin typeface="Arial Narrow" panose="020B0606020202030204" pitchFamily="34" charset="0"/>
              </a:rPr>
              <a:t>Only banks, MFIs, or third parties allowed (no MNOs)</a:t>
            </a:r>
          </a:p>
          <a:p>
            <a:pPr marL="457189" indent="-457189" defTabSz="609585" eaLnBrk="1">
              <a:buClr>
                <a:srgbClr val="C00000"/>
              </a:buClr>
              <a:buFont typeface="Wingdings" pitchFamily="2" charset="2"/>
              <a:buChar char="§"/>
              <a:defRPr/>
            </a:pPr>
            <a:r>
              <a:rPr lang="en-GB" sz="1600" dirty="0">
                <a:solidFill>
                  <a:srgbClr val="373737">
                    <a:lumMod val="75000"/>
                    <a:lumOff val="25000"/>
                  </a:srgbClr>
                </a:solidFill>
                <a:latin typeface="Arial Narrow" panose="020B0606020202030204" pitchFamily="34" charset="0"/>
              </a:rPr>
              <a:t>If MNOs allowed, CICO network not allowed</a:t>
            </a:r>
          </a:p>
        </p:txBody>
      </p:sp>
      <p:sp>
        <p:nvSpPr>
          <p:cNvPr id="24" name="TextBox 7"/>
          <p:cNvSpPr txBox="1">
            <a:spLocks noChangeArrowheads="1"/>
          </p:cNvSpPr>
          <p:nvPr/>
        </p:nvSpPr>
        <p:spPr bwMode="auto">
          <a:xfrm>
            <a:off x="736600" y="8039100"/>
            <a:ext cx="15519400" cy="9128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53973" indent="-53973" algn="r" defTabSz="609585">
              <a:defRPr/>
            </a:pPr>
            <a:r>
              <a:rPr lang="en-GB" altLang="ko-KR" sz="2667" dirty="0">
                <a:solidFill>
                  <a:srgbClr val="09454B"/>
                </a:solidFill>
                <a:latin typeface="Arial Narrow" panose="020B0606020202030204" pitchFamily="34" charset="0"/>
              </a:rPr>
              <a:t>Considering the countries with live mobile money deployments at July 2013, the enabling regulations prove to have a great impact on the provider’s willingness and capacity to build a functional distribution network to increase financial access</a:t>
            </a:r>
            <a:endParaRPr lang="en-GB" altLang="en-US" sz="2667" dirty="0">
              <a:solidFill>
                <a:srgbClr val="09454B"/>
              </a:solidFill>
              <a:latin typeface="Arial Narrow" panose="020B0606020202030204" pitchFamily="34" charset="0"/>
            </a:endParaRPr>
          </a:p>
        </p:txBody>
      </p:sp>
      <p:sp>
        <p:nvSpPr>
          <p:cNvPr id="2" name="Rectangle 1"/>
          <p:cNvSpPr/>
          <p:nvPr/>
        </p:nvSpPr>
        <p:spPr>
          <a:xfrm>
            <a:off x="11252200" y="4090988"/>
            <a:ext cx="2851150" cy="503237"/>
          </a:xfrm>
          <a:prstGeom prst="rect">
            <a:avLst/>
          </a:prstGeom>
        </p:spPr>
        <p:txBody>
          <a:bodyPr wrap="none">
            <a:spAutoFit/>
          </a:bodyPr>
          <a:lstStyle/>
          <a:p>
            <a:pPr marL="0" indent="0" algn="ctr" defTabSz="1219170" eaLnBrk="1" fontAlgn="auto" hangingPunct="1">
              <a:spcBef>
                <a:spcPts val="0"/>
              </a:spcBef>
              <a:spcAft>
                <a:spcPts val="0"/>
              </a:spcAft>
              <a:defRPr sz="2000" b="0" i="0" u="none" strike="noStrike" kern="1200" spc="0" baseline="0">
                <a:solidFill>
                  <a:srgbClr val="373737">
                    <a:lumMod val="65000"/>
                    <a:lumOff val="35000"/>
                  </a:srgbClr>
                </a:solidFill>
                <a:latin typeface="Arial Narrow" panose="020B0606020202030204" pitchFamily="34" charset="0"/>
                <a:ea typeface="+mn-ea"/>
                <a:cs typeface="+mn-cs"/>
              </a:defRPr>
            </a:pPr>
            <a:r>
              <a:rPr lang="en-GB" sz="2667" dirty="0">
                <a:solidFill>
                  <a:srgbClr val="373737">
                    <a:lumMod val="65000"/>
                    <a:lumOff val="35000"/>
                  </a:srgbClr>
                </a:solidFill>
                <a:latin typeface="Arial Narrow" panose="020B0606020202030204" pitchFamily="34" charset="0"/>
                <a:ea typeface="+mn-ea"/>
              </a:rPr>
              <a:t>Mobile money agents</a:t>
            </a:r>
          </a:p>
        </p:txBody>
      </p:sp>
      <p:sp>
        <p:nvSpPr>
          <p:cNvPr id="25" name="TextBox 24"/>
          <p:cNvSpPr txBox="1"/>
          <p:nvPr/>
        </p:nvSpPr>
        <p:spPr>
          <a:xfrm>
            <a:off x="11820525" y="6364288"/>
            <a:ext cx="1090613" cy="666750"/>
          </a:xfrm>
          <a:prstGeom prst="rect">
            <a:avLst/>
          </a:prstGeom>
          <a:noFill/>
        </p:spPr>
        <p:txBody>
          <a:bodyPr>
            <a:spAutoFit/>
          </a:bodyPr>
          <a:lstStyle/>
          <a:p>
            <a:pPr marL="0" indent="0" algn="ctr" defTabSz="1219170" eaLnBrk="1" fontAlgn="auto" hangingPunct="1">
              <a:spcBef>
                <a:spcPts val="0"/>
              </a:spcBef>
              <a:spcAft>
                <a:spcPts val="0"/>
              </a:spcAft>
              <a:defRPr/>
            </a:pPr>
            <a:r>
              <a:rPr lang="en-GB" sz="1867" dirty="0">
                <a:solidFill>
                  <a:srgbClr val="FFFFFF"/>
                </a:solidFill>
                <a:latin typeface="Arial Narrow" panose="020B0606020202030204" pitchFamily="34" charset="0"/>
                <a:ea typeface="+mn-ea"/>
              </a:rPr>
              <a:t>42%</a:t>
            </a:r>
          </a:p>
          <a:p>
            <a:pPr marL="0" indent="0" algn="ctr" defTabSz="1219170" eaLnBrk="1" fontAlgn="auto" hangingPunct="1">
              <a:spcBef>
                <a:spcPts val="0"/>
              </a:spcBef>
              <a:spcAft>
                <a:spcPts val="0"/>
              </a:spcAft>
              <a:defRPr/>
            </a:pPr>
            <a:r>
              <a:rPr lang="en-GB" sz="1867" dirty="0">
                <a:solidFill>
                  <a:srgbClr val="FFFFFF"/>
                </a:solidFill>
                <a:latin typeface="Arial Narrow" panose="020B0606020202030204" pitchFamily="34" charset="0"/>
                <a:ea typeface="+mn-ea"/>
              </a:rPr>
              <a:t>ACTIVE</a:t>
            </a:r>
          </a:p>
        </p:txBody>
      </p:sp>
      <p:sp>
        <p:nvSpPr>
          <p:cNvPr id="71694" name="TextBox 7"/>
          <p:cNvSpPr txBox="1">
            <a:spLocks noChangeArrowheads="1"/>
          </p:cNvSpPr>
          <p:nvPr/>
        </p:nvSpPr>
        <p:spPr bwMode="auto">
          <a:xfrm>
            <a:off x="-7938" y="381000"/>
            <a:ext cx="8531226"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indent="-52388"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000">
                <a:solidFill>
                  <a:srgbClr val="FFFFFF"/>
                </a:solidFill>
                <a:latin typeface="Arial Narrow" panose="020B0606020202030204" pitchFamily="34" charset="0"/>
              </a:rPr>
              <a:t>Regulatory frameworks and financial access</a:t>
            </a:r>
          </a:p>
        </p:txBody>
      </p:sp>
      <p:sp>
        <p:nvSpPr>
          <p:cNvPr id="18" name="TextBox 17"/>
          <p:cNvSpPr txBox="1"/>
          <p:nvPr/>
        </p:nvSpPr>
        <p:spPr>
          <a:xfrm>
            <a:off x="3937000" y="3276600"/>
            <a:ext cx="2438400" cy="2170113"/>
          </a:xfrm>
          <a:prstGeom prst="rect">
            <a:avLst/>
          </a:prstGeom>
          <a:noFill/>
        </p:spPr>
        <p:txBody>
          <a:bodyPr>
            <a:spAutoFit/>
          </a:bodyPr>
          <a:lstStyle/>
          <a:p>
            <a:pPr algn="ctr">
              <a:defRPr/>
            </a:pPr>
            <a:r>
              <a:rPr lang="en-GB" sz="11500" dirty="0">
                <a:solidFill>
                  <a:schemeClr val="tx1">
                    <a:lumMod val="60000"/>
                    <a:lumOff val="40000"/>
                  </a:schemeClr>
                </a:solidFill>
                <a:latin typeface="Arial Narrow" panose="020B0606020202030204" pitchFamily="34" charset="0"/>
              </a:rPr>
              <a:t>2.6</a:t>
            </a:r>
          </a:p>
          <a:p>
            <a:pPr algn="ctr">
              <a:defRPr/>
            </a:pPr>
            <a:r>
              <a:rPr lang="en-GB" sz="2000" dirty="0">
                <a:solidFill>
                  <a:schemeClr val="tx1">
                    <a:lumMod val="60000"/>
                    <a:lumOff val="40000"/>
                  </a:schemeClr>
                </a:solidFill>
                <a:latin typeface="Arial Narrow" panose="020B0606020202030204" pitchFamily="34" charset="0"/>
              </a:rPr>
              <a:t>billion adults</a:t>
            </a:r>
          </a:p>
        </p:txBody>
      </p:sp>
    </p:spTree>
    <p:extLst>
      <p:ext uri="{BB962C8B-B14F-4D97-AF65-F5344CB8AC3E}">
        <p14:creationId xmlns:p14="http://schemas.microsoft.com/office/powerpoint/2010/main" val="2793745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32200" y="5810250"/>
            <a:ext cx="2090738" cy="666750"/>
          </a:xfrm>
          <a:prstGeom prst="rect">
            <a:avLst/>
          </a:prstGeom>
        </p:spPr>
        <p:txBody>
          <a:bodyPr wrap="none">
            <a:spAutoFit/>
          </a:bodyPr>
          <a:lstStyle/>
          <a:p>
            <a:pPr marL="53973" indent="-53973" algn="ctr" defTabSz="609585">
              <a:defRPr/>
            </a:pPr>
            <a:r>
              <a:rPr lang="en-GB" sz="1867" dirty="0">
                <a:solidFill>
                  <a:srgbClr val="FFFFFF"/>
                </a:solidFill>
                <a:latin typeface="Arial Narrow" panose="020B0606020202030204" pitchFamily="34" charset="0"/>
              </a:rPr>
              <a:t>1,940,000,000 </a:t>
            </a:r>
            <a:br>
              <a:rPr lang="en-GB" sz="1867" dirty="0">
                <a:solidFill>
                  <a:srgbClr val="FFFFFF"/>
                </a:solidFill>
                <a:latin typeface="Arial Narrow" panose="020B0606020202030204" pitchFamily="34" charset="0"/>
              </a:rPr>
            </a:br>
            <a:r>
              <a:rPr lang="en-GB" sz="1867" dirty="0">
                <a:solidFill>
                  <a:srgbClr val="FFFFFF"/>
                </a:solidFill>
                <a:latin typeface="Arial Narrow" panose="020B0606020202030204" pitchFamily="34" charset="0"/>
              </a:rPr>
              <a:t>adults in 27 countries</a:t>
            </a:r>
          </a:p>
        </p:txBody>
      </p:sp>
      <p:sp>
        <p:nvSpPr>
          <p:cNvPr id="16" name="Rectangle 15"/>
          <p:cNvSpPr/>
          <p:nvPr/>
        </p:nvSpPr>
        <p:spPr>
          <a:xfrm>
            <a:off x="5011738" y="2514600"/>
            <a:ext cx="2090737" cy="666750"/>
          </a:xfrm>
          <a:prstGeom prst="rect">
            <a:avLst/>
          </a:prstGeom>
        </p:spPr>
        <p:txBody>
          <a:bodyPr wrap="none">
            <a:spAutoFit/>
          </a:bodyPr>
          <a:lstStyle/>
          <a:p>
            <a:pPr marL="53973" indent="-53973" algn="ctr" defTabSz="609585">
              <a:defRPr/>
            </a:pPr>
            <a:r>
              <a:rPr lang="en-GB" altLang="en-US" sz="1867" dirty="0">
                <a:solidFill>
                  <a:srgbClr val="FFFFFF"/>
                </a:solidFill>
                <a:latin typeface="Arial Narrow" panose="020B0606020202030204" pitchFamily="34" charset="0"/>
              </a:rPr>
              <a:t>668,000,000 </a:t>
            </a:r>
            <a:br>
              <a:rPr lang="en-GB" altLang="en-US" sz="1867" dirty="0">
                <a:solidFill>
                  <a:srgbClr val="FFFFFF"/>
                </a:solidFill>
                <a:latin typeface="Arial Narrow" panose="020B0606020202030204" pitchFamily="34" charset="0"/>
              </a:rPr>
            </a:br>
            <a:r>
              <a:rPr lang="en-GB" altLang="en-US" sz="1867" dirty="0">
                <a:solidFill>
                  <a:srgbClr val="FFFFFF"/>
                </a:solidFill>
                <a:latin typeface="Arial Narrow" panose="020B0606020202030204" pitchFamily="34" charset="0"/>
              </a:rPr>
              <a:t>adults in 29 countries</a:t>
            </a:r>
          </a:p>
        </p:txBody>
      </p:sp>
      <p:sp>
        <p:nvSpPr>
          <p:cNvPr id="24" name="TextBox 7"/>
          <p:cNvSpPr txBox="1">
            <a:spLocks noChangeArrowheads="1"/>
          </p:cNvSpPr>
          <p:nvPr/>
        </p:nvSpPr>
        <p:spPr bwMode="auto">
          <a:xfrm>
            <a:off x="3556000" y="8039100"/>
            <a:ext cx="12700000" cy="9128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53973" indent="-53973" algn="r" defTabSz="609585">
              <a:defRPr/>
            </a:pPr>
            <a:r>
              <a:rPr lang="en-GB" altLang="ko-KR" sz="2667" dirty="0">
                <a:solidFill>
                  <a:srgbClr val="09454B"/>
                </a:solidFill>
                <a:latin typeface="Arial Narrow" panose="020B0606020202030204" pitchFamily="34" charset="0"/>
              </a:rPr>
              <a:t>Considering the </a:t>
            </a:r>
            <a:r>
              <a:rPr lang="en-GB" altLang="ko-KR" sz="2667" dirty="0" smtClean="0">
                <a:solidFill>
                  <a:srgbClr val="09454B"/>
                </a:solidFill>
                <a:latin typeface="Arial Narrow" panose="020B0606020202030204" pitchFamily="34" charset="0"/>
              </a:rPr>
              <a:t>fast growing providers </a:t>
            </a:r>
            <a:r>
              <a:rPr lang="en-GB" altLang="ko-KR" sz="2667" dirty="0">
                <a:solidFill>
                  <a:srgbClr val="09454B"/>
                </a:solidFill>
                <a:latin typeface="Arial Narrow" panose="020B0606020202030204" pitchFamily="34" charset="0"/>
              </a:rPr>
              <a:t>at July 2013, the enabling </a:t>
            </a:r>
            <a:r>
              <a:rPr lang="en-GB" altLang="ko-KR" sz="2667" dirty="0" smtClean="0">
                <a:solidFill>
                  <a:srgbClr val="09454B"/>
                </a:solidFill>
                <a:latin typeface="Arial Narrow" panose="020B0606020202030204" pitchFamily="34" charset="0"/>
              </a:rPr>
              <a:t>KYC requirements prove </a:t>
            </a:r>
            <a:r>
              <a:rPr lang="en-GB" altLang="ko-KR" sz="2667" dirty="0">
                <a:solidFill>
                  <a:srgbClr val="09454B"/>
                </a:solidFill>
                <a:latin typeface="Arial Narrow" panose="020B0606020202030204" pitchFamily="34" charset="0"/>
              </a:rPr>
              <a:t>to have </a:t>
            </a:r>
            <a:r>
              <a:rPr lang="en-GB" altLang="ko-KR" sz="2667" dirty="0" smtClean="0">
                <a:solidFill>
                  <a:srgbClr val="09454B"/>
                </a:solidFill>
                <a:latin typeface="Arial Narrow" panose="020B0606020202030204" pitchFamily="34" charset="0"/>
              </a:rPr>
              <a:t>great </a:t>
            </a:r>
            <a:r>
              <a:rPr lang="en-GB" altLang="ko-KR" sz="2667" dirty="0">
                <a:solidFill>
                  <a:srgbClr val="09454B"/>
                </a:solidFill>
                <a:latin typeface="Arial Narrow" panose="020B0606020202030204" pitchFamily="34" charset="0"/>
              </a:rPr>
              <a:t>impact on </a:t>
            </a:r>
            <a:r>
              <a:rPr lang="en-GB" altLang="ko-KR" sz="2667" dirty="0" smtClean="0">
                <a:solidFill>
                  <a:srgbClr val="09454B"/>
                </a:solidFill>
                <a:latin typeface="Arial Narrow" panose="020B0606020202030204" pitchFamily="34" charset="0"/>
              </a:rPr>
              <a:t>customer activation and on the </a:t>
            </a:r>
            <a:r>
              <a:rPr lang="en-GB" altLang="ko-KR" sz="2667" dirty="0">
                <a:solidFill>
                  <a:srgbClr val="09454B"/>
                </a:solidFill>
                <a:latin typeface="Arial Narrow" panose="020B0606020202030204" pitchFamily="34" charset="0"/>
              </a:rPr>
              <a:t>provider’s </a:t>
            </a:r>
            <a:r>
              <a:rPr lang="en-GB" altLang="ko-KR" sz="2667" dirty="0" smtClean="0">
                <a:solidFill>
                  <a:srgbClr val="09454B"/>
                </a:solidFill>
                <a:latin typeface="Arial Narrow" panose="020B0606020202030204" pitchFamily="34" charset="0"/>
              </a:rPr>
              <a:t>capacity </a:t>
            </a:r>
            <a:r>
              <a:rPr lang="en-GB" altLang="ko-KR" sz="2667" dirty="0">
                <a:solidFill>
                  <a:srgbClr val="09454B"/>
                </a:solidFill>
                <a:latin typeface="Arial Narrow" panose="020B0606020202030204" pitchFamily="34" charset="0"/>
              </a:rPr>
              <a:t>to build a </a:t>
            </a:r>
            <a:r>
              <a:rPr lang="en-GB" altLang="ko-KR" sz="2667" dirty="0" smtClean="0">
                <a:solidFill>
                  <a:srgbClr val="09454B"/>
                </a:solidFill>
                <a:latin typeface="Arial Narrow" panose="020B0606020202030204" pitchFamily="34" charset="0"/>
              </a:rPr>
              <a:t>sustainable business </a:t>
            </a:r>
            <a:endParaRPr lang="en-GB" altLang="en-US" sz="2667" dirty="0">
              <a:solidFill>
                <a:srgbClr val="09454B"/>
              </a:solidFill>
              <a:latin typeface="Arial Narrow" panose="020B0606020202030204" pitchFamily="34" charset="0"/>
            </a:endParaRPr>
          </a:p>
        </p:txBody>
      </p:sp>
      <p:sp>
        <p:nvSpPr>
          <p:cNvPr id="71694" name="TextBox 7"/>
          <p:cNvSpPr txBox="1">
            <a:spLocks noChangeArrowheads="1"/>
          </p:cNvSpPr>
          <p:nvPr/>
        </p:nvSpPr>
        <p:spPr bwMode="auto">
          <a:xfrm>
            <a:off x="-7938" y="381000"/>
            <a:ext cx="10498138" cy="707886"/>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2388" indent="-52388"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defTabSz="608013">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8013"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000" dirty="0">
                <a:solidFill>
                  <a:srgbClr val="FFFFFF"/>
                </a:solidFill>
                <a:latin typeface="Arial Narrow" panose="020B0606020202030204" pitchFamily="34" charset="0"/>
              </a:rPr>
              <a:t>Regulatory frameworks and financial </a:t>
            </a:r>
            <a:r>
              <a:rPr lang="en-GB" altLang="en-US" sz="4000" dirty="0" smtClean="0">
                <a:solidFill>
                  <a:srgbClr val="FFFFFF"/>
                </a:solidFill>
                <a:latin typeface="Arial Narrow" panose="020B0606020202030204" pitchFamily="34" charset="0"/>
              </a:rPr>
              <a:t>inclusion/integrity</a:t>
            </a:r>
            <a:endParaRPr lang="en-GB" altLang="en-US" sz="4000" dirty="0">
              <a:solidFill>
                <a:srgbClr val="FFFFFF"/>
              </a:solidFill>
              <a:latin typeface="Arial Narrow" panose="020B0606020202030204" pitchFamily="34" charset="0"/>
            </a:endParaRPr>
          </a:p>
        </p:txBody>
      </p:sp>
      <p:pic>
        <p:nvPicPr>
          <p:cNvPr id="1025"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b="11942"/>
          <a:stretch/>
        </p:blipFill>
        <p:spPr bwMode="auto">
          <a:xfrm>
            <a:off x="-7938" y="1844763"/>
            <a:ext cx="16263938" cy="60038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048000"/>
            <a:ext cx="1625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1838980"/>
            <a:ext cx="85571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a:tabLst>
                <a:tab pos="2609850" algn="l"/>
              </a:tabLst>
              <a:defRPr>
                <a:solidFill>
                  <a:schemeClr val="tx1"/>
                </a:solidFill>
                <a:latin typeface="Arial" panose="020B0604020202020204" pitchFamily="34" charset="0"/>
              </a:defRPr>
            </a:lvl1pPr>
            <a:lvl2pPr marL="457200" eaLnBrk="0">
              <a:tabLst>
                <a:tab pos="2609850" algn="l"/>
              </a:tabLst>
              <a:defRPr>
                <a:solidFill>
                  <a:schemeClr val="tx1"/>
                </a:solidFill>
                <a:latin typeface="Arial" panose="020B0604020202020204" pitchFamily="34" charset="0"/>
              </a:defRPr>
            </a:lvl2pPr>
            <a:lvl3pPr marL="914400" eaLnBrk="0">
              <a:tabLst>
                <a:tab pos="2609850" algn="l"/>
              </a:tabLst>
              <a:defRPr>
                <a:solidFill>
                  <a:schemeClr val="tx1"/>
                </a:solidFill>
                <a:latin typeface="Arial" panose="020B0604020202020204" pitchFamily="34" charset="0"/>
              </a:defRPr>
            </a:lvl3pPr>
            <a:lvl4pPr marL="1371600" eaLnBrk="0">
              <a:tabLst>
                <a:tab pos="2609850" algn="l"/>
              </a:tabLst>
              <a:defRPr>
                <a:solidFill>
                  <a:schemeClr val="tx1"/>
                </a:solidFill>
                <a:latin typeface="Arial" panose="020B0604020202020204" pitchFamily="34" charset="0"/>
              </a:defRPr>
            </a:lvl4pPr>
            <a:lvl5pPr marL="1828800" eaLnBrk="0">
              <a:tabLst>
                <a:tab pos="2609850" algn="l"/>
              </a:tabLst>
              <a:defRPr>
                <a:solidFill>
                  <a:schemeClr val="tx1"/>
                </a:solidFill>
                <a:latin typeface="Arial" panose="020B0604020202020204" pitchFamily="34" charset="0"/>
              </a:defRPr>
            </a:lvl5pPr>
            <a:lvl6pPr eaLnBrk="0" fontAlgn="base" hangingPunct="0">
              <a:spcBef>
                <a:spcPct val="0"/>
              </a:spcBef>
              <a:spcAft>
                <a:spcPct val="0"/>
              </a:spcAft>
              <a:tabLst>
                <a:tab pos="2609850" algn="l"/>
              </a:tabLst>
              <a:defRPr>
                <a:solidFill>
                  <a:schemeClr val="tx1"/>
                </a:solidFill>
                <a:latin typeface="Arial" panose="020B0604020202020204" pitchFamily="34" charset="0"/>
              </a:defRPr>
            </a:lvl6pPr>
            <a:lvl7pPr eaLnBrk="0" fontAlgn="base" hangingPunct="0">
              <a:spcBef>
                <a:spcPct val="0"/>
              </a:spcBef>
              <a:spcAft>
                <a:spcPct val="0"/>
              </a:spcAft>
              <a:tabLst>
                <a:tab pos="2609850" algn="l"/>
              </a:tabLst>
              <a:defRPr>
                <a:solidFill>
                  <a:schemeClr val="tx1"/>
                </a:solidFill>
                <a:latin typeface="Arial" panose="020B0604020202020204" pitchFamily="34" charset="0"/>
              </a:defRPr>
            </a:lvl7pPr>
            <a:lvl8pPr eaLnBrk="0" fontAlgn="base" hangingPunct="0">
              <a:spcBef>
                <a:spcPct val="0"/>
              </a:spcBef>
              <a:spcAft>
                <a:spcPct val="0"/>
              </a:spcAft>
              <a:tabLst>
                <a:tab pos="2609850" algn="l"/>
              </a:tabLst>
              <a:defRPr>
                <a:solidFill>
                  <a:schemeClr val="tx1"/>
                </a:solidFill>
                <a:latin typeface="Arial" panose="020B0604020202020204" pitchFamily="34" charset="0"/>
              </a:defRPr>
            </a:lvl8pPr>
            <a:lvl9pPr eaLnBrk="0" fontAlgn="base" hangingPunct="0">
              <a:spcBef>
                <a:spcPct val="0"/>
              </a:spcBef>
              <a:spcAft>
                <a:spcPct val="0"/>
              </a:spcAft>
              <a:tabLst>
                <a:tab pos="2609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en-GB" altLang="en-US" sz="2800" b="1" i="0" u="none" strike="noStrike" cap="none" normalizeH="0" baseline="0" dirty="0" smtClean="0">
                <a:ln>
                  <a:noFill/>
                </a:ln>
                <a:solidFill>
                  <a:srgbClr val="FFFFFF"/>
                </a:solidFill>
                <a:effectLst/>
                <a:latin typeface="Arial Narrow" panose="020B0606020202030204" pitchFamily="34" charset="0"/>
                <a:ea typeface="MS Mincho" panose="02020609040205080304" pitchFamily="49" charset="-128"/>
                <a:cs typeface="Arial" panose="020B0604020202020204" pitchFamily="34" charset="0"/>
              </a:rPr>
              <a:t>The importance of getting customers active at registration</a:t>
            </a:r>
            <a:endParaRPr kumimoji="0" lang="en-GB" altLang="en-US" sz="3200" b="0" i="0" u="none" strike="noStrike" cap="none" normalizeH="0" baseline="0" dirty="0" smtClean="0">
              <a:ln>
                <a:noFill/>
              </a:ln>
              <a:solidFill>
                <a:srgbClr val="FFFFFF"/>
              </a:solidFill>
              <a:effectLst/>
            </a:endParaRPr>
          </a:p>
        </p:txBody>
      </p:sp>
    </p:spTree>
    <p:extLst>
      <p:ext uri="{BB962C8B-B14F-4D97-AF65-F5344CB8AC3E}">
        <p14:creationId xmlns:p14="http://schemas.microsoft.com/office/powerpoint/2010/main" val="383926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SMA Colour Profile">
      <a:dk1>
        <a:srgbClr val="373737"/>
      </a:dk1>
      <a:lt1>
        <a:srgbClr val="E82533"/>
      </a:lt1>
      <a:dk2>
        <a:srgbClr val="A2002B"/>
      </a:dk2>
      <a:lt2>
        <a:srgbClr val="E57417"/>
      </a:lt2>
      <a:accent1>
        <a:srgbClr val="424D80"/>
      </a:accent1>
      <a:accent2>
        <a:srgbClr val="839099"/>
      </a:accent2>
      <a:accent3>
        <a:srgbClr val="9EBBAF"/>
      </a:accent3>
      <a:accent4>
        <a:srgbClr val="E9E2D7"/>
      </a:accent4>
      <a:accent5>
        <a:srgbClr val="000000"/>
      </a:accent5>
      <a:accent6>
        <a:srgbClr val="FFFFFF"/>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1_Office Theme">
  <a:themeElements>
    <a:clrScheme name="GSMA Colour Profile">
      <a:dk1>
        <a:srgbClr val="373737"/>
      </a:dk1>
      <a:lt1>
        <a:srgbClr val="E82533"/>
      </a:lt1>
      <a:dk2>
        <a:srgbClr val="A2002B"/>
      </a:dk2>
      <a:lt2>
        <a:srgbClr val="E57417"/>
      </a:lt2>
      <a:accent1>
        <a:srgbClr val="424D80"/>
      </a:accent1>
      <a:accent2>
        <a:srgbClr val="839099"/>
      </a:accent2>
      <a:accent3>
        <a:srgbClr val="9EBBAF"/>
      </a:accent3>
      <a:accent4>
        <a:srgbClr val="E9E2D7"/>
      </a:accent4>
      <a:accent5>
        <a:srgbClr val="000000"/>
      </a:accent5>
      <a:accent6>
        <a:srgbClr val="FFFFFF"/>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SMA Colour Profile">
    <a:dk1>
      <a:srgbClr val="373737"/>
    </a:dk1>
    <a:lt1>
      <a:srgbClr val="E82533"/>
    </a:lt1>
    <a:dk2>
      <a:srgbClr val="A2002B"/>
    </a:dk2>
    <a:lt2>
      <a:srgbClr val="E57417"/>
    </a:lt2>
    <a:accent1>
      <a:srgbClr val="424D80"/>
    </a:accent1>
    <a:accent2>
      <a:srgbClr val="839099"/>
    </a:accent2>
    <a:accent3>
      <a:srgbClr val="9EBBAF"/>
    </a:accent3>
    <a:accent4>
      <a:srgbClr val="E9E2D7"/>
    </a:accent4>
    <a:accent5>
      <a:srgbClr val="000000"/>
    </a:accent5>
    <a:accent6>
      <a:srgbClr val="FFFFFF"/>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58F31BF6C948438E53C2CFC5C72515" ma:contentTypeVersion="3" ma:contentTypeDescription="Create a new document." ma:contentTypeScope="" ma:versionID="321f35c40cf7922ba3961b8476b4f413">
  <xsd:schema xmlns:xsd="http://www.w3.org/2001/XMLSchema" xmlns:xs="http://www.w3.org/2001/XMLSchema" xmlns:p="http://schemas.microsoft.com/office/2006/metadata/properties" xmlns:ns1="http://schemas.microsoft.com/sharepoint/v3" targetNamespace="http://schemas.microsoft.com/office/2006/metadata/properties" ma:root="true" ma:fieldsID="d7e0e5df24a3b506f0198320ca4e71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C58949-706D-4271-97A3-06B363F77334}"/>
</file>

<file path=customXml/itemProps2.xml><?xml version="1.0" encoding="utf-8"?>
<ds:datastoreItem xmlns:ds="http://schemas.openxmlformats.org/officeDocument/2006/customXml" ds:itemID="{90E24124-F2B7-4037-B433-9E45887E2C24}"/>
</file>

<file path=customXml/itemProps3.xml><?xml version="1.0" encoding="utf-8"?>
<ds:datastoreItem xmlns:ds="http://schemas.openxmlformats.org/officeDocument/2006/customXml" ds:itemID="{2F5009F7-D070-4A88-8B05-ADCBDFCC9F0A}"/>
</file>

<file path=docProps/app.xml><?xml version="1.0" encoding="utf-8"?>
<Properties xmlns="http://schemas.openxmlformats.org/officeDocument/2006/extended-properties" xmlns:vt="http://schemas.openxmlformats.org/officeDocument/2006/docPropsVTypes">
  <Template/>
  <TotalTime>10576</TotalTime>
  <Words>2200</Words>
  <Application>Microsoft Office PowerPoint</Application>
  <PresentationFormat>Custom</PresentationFormat>
  <Paragraphs>212</Paragraphs>
  <Slides>13</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MS Mincho</vt:lpstr>
      <vt:lpstr>MS PGothic</vt:lpstr>
      <vt:lpstr>MS PGothic</vt:lpstr>
      <vt:lpstr>Arial</vt:lpstr>
      <vt:lpstr>Arial Narrow</vt:lpstr>
      <vt:lpstr>Calibri</vt:lpstr>
      <vt:lpstr>Century Gothic</vt:lpstr>
      <vt:lpstr>Courier New</vt:lpstr>
      <vt:lpstr>Helvetica</vt:lpstr>
      <vt:lpstr>Lucida Grande</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di Castri</dc:creator>
  <cp:lastModifiedBy>Simone di Castri</cp:lastModifiedBy>
  <cp:revision>219</cp:revision>
  <cp:lastPrinted>2014-09-09T22:08:25Z</cp:lastPrinted>
  <dcterms:modified xsi:type="dcterms:W3CDTF">2014-12-04T08:36:44Z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(3)XwyQiTuaMYinRjuzh21duCDC75sSmXM9jNTwq7gDoipgBkuihUzfeBT7chgpw3IMQmSeygZy_x000d_
iXieLL2fH9xx2IR9/lrgU3i85wNnPYLzRb6XotaEZr3NslmIepsrIbTMnM0d0ET6yMCsMo/2_x000d_
lmcFuZcOpR1ajiGwA3oSzQAzg2R1CFFZrJ5TS+8T+DE5GQ0vs8040KpA820tPwolhmK4NPvM_x000d_
uvSsiJGNF4lpnvZcL2</vt:lpwstr>
  </property>
  <property fmtid="{D5CDD505-2E9C-101B-9397-08002B2CF9AE}" pid="3" name="_new_ms_pID_725431">
    <vt:lpwstr>1jt5nr7Rn9AMYm0FbPsS24Z2Oq/jpMjtlBgM0M5xCG6Aqi5XDH9e23_x000d_
I2pHvdNQxLlF5iDmJ1lIwq328yLmnNx4Yp8D6MrnzcLE6W5EtF6LkBvI/K9o8ociYa8abqBV_x000d_
RP5gEco/QVfgC+Dd916gXueThTIIzTJzvc5SQ228w3FfA7ZPWY+Bwi3WW7rYpwLXRydia6X3_x000d_
8ZLOeQ7E54onESbHwly377x0tw537TALSxXw</vt:lpwstr>
  </property>
  <property fmtid="{D5CDD505-2E9C-101B-9397-08002B2CF9AE}" pid="4" name="_new_ms_pID_725432">
    <vt:lpwstr>GHsEe99LANpEY9A3fKEIlgZtGnN0j68Ue5L+_x000d_
EhTEGBzsaNMGyB/xKCEob3hgNNAM6WUt4yr6lxaQEbXWFk9IUsl0wNPH6y2RIUbqyQGrH2Vv_x000d_
</vt:lpwstr>
  </property>
  <property fmtid="{D5CDD505-2E9C-101B-9397-08002B2CF9AE}" pid="5" name="sflag">
    <vt:lpwstr>1398766736</vt:lpwstr>
  </property>
  <property fmtid="{D5CDD505-2E9C-101B-9397-08002B2CF9AE}" pid="6" name="ContentTypeId">
    <vt:lpwstr>0x0101000158F31BF6C948438E53C2CFC5C72515</vt:lpwstr>
  </property>
</Properties>
</file>