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5.xml" ContentType="application/vnd.openxmlformats-officedocument.presentationml.slide+xml"/>
  <Override PartName="/ppt/diagrams/data1.xml" ContentType="application/vnd.openxmlformats-officedocument.drawingml.diagramData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  <p:sldMasterId id="2147483732" r:id="rId2"/>
    <p:sldMasterId id="2147483768" r:id="rId3"/>
    <p:sldMasterId id="2147483780" r:id="rId4"/>
    <p:sldMasterId id="2147483792" r:id="rId5"/>
    <p:sldMasterId id="2147483804" r:id="rId6"/>
    <p:sldMasterId id="2147483816" r:id="rId7"/>
    <p:sldMasterId id="2147483828" r:id="rId8"/>
  </p:sldMasterIdLst>
  <p:notesMasterIdLst>
    <p:notesMasterId r:id="rId25"/>
  </p:notesMasterIdLst>
  <p:sldIdLst>
    <p:sldId id="256" r:id="rId9"/>
    <p:sldId id="365" r:id="rId10"/>
    <p:sldId id="375" r:id="rId11"/>
    <p:sldId id="366" r:id="rId12"/>
    <p:sldId id="369" r:id="rId13"/>
    <p:sldId id="367" r:id="rId14"/>
    <p:sldId id="376" r:id="rId15"/>
    <p:sldId id="370" r:id="rId16"/>
    <p:sldId id="372" r:id="rId17"/>
    <p:sldId id="377" r:id="rId18"/>
    <p:sldId id="378" r:id="rId19"/>
    <p:sldId id="368" r:id="rId20"/>
    <p:sldId id="329" r:id="rId21"/>
    <p:sldId id="364" r:id="rId22"/>
    <p:sldId id="374" r:id="rId23"/>
    <p:sldId id="373" r:id="rId2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196C39-5B2B-4932-AAA0-C546B625A61A}">
          <p14:sldIdLst>
            <p14:sldId id="256"/>
            <p14:sldId id="365"/>
            <p14:sldId id="375"/>
            <p14:sldId id="366"/>
            <p14:sldId id="369"/>
            <p14:sldId id="367"/>
            <p14:sldId id="376"/>
            <p14:sldId id="370"/>
            <p14:sldId id="372"/>
            <p14:sldId id="377"/>
            <p14:sldId id="378"/>
            <p14:sldId id="368"/>
            <p14:sldId id="329"/>
            <p14:sldId id="364"/>
            <p14:sldId id="374"/>
            <p14:sldId id="3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421E"/>
    <a:srgbClr val="757575"/>
    <a:srgbClr val="FF00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 snapToObjects="1">
      <p:cViewPr>
        <p:scale>
          <a:sx n="50" d="100"/>
          <a:sy n="50" d="100"/>
        </p:scale>
        <p:origin x="-1836" y="-51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AF023-62F8-4D97-B716-24DAD60A3A39}" type="doc">
      <dgm:prSet loTypeId="urn:microsoft.com/office/officeart/2008/layout/HexagonCluster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8B699B-0D02-40B6-8183-E9A143F148FB}">
      <dgm:prSet phldrT="[Text]" custT="1"/>
      <dgm:spPr/>
      <dgm:t>
        <a:bodyPr/>
        <a:lstStyle/>
        <a:p>
          <a:endParaRPr lang="en-US" sz="3600" b="1" dirty="0" smtClean="0"/>
        </a:p>
        <a:p>
          <a:r>
            <a:rPr lang="en-US" sz="3600" b="1" dirty="0" smtClean="0"/>
            <a:t>Regulators</a:t>
          </a:r>
        </a:p>
        <a:p>
          <a:r>
            <a:rPr lang="en-US" sz="2400" b="1" dirty="0" smtClean="0"/>
            <a:t>CA/CBK</a:t>
          </a:r>
        </a:p>
        <a:p>
          <a:endParaRPr lang="en-US" sz="3600" b="1" dirty="0"/>
        </a:p>
      </dgm:t>
    </dgm:pt>
    <dgm:pt modelId="{2EAC53FB-E0D8-4726-AC97-113EF88C0329}" type="parTrans" cxnId="{80702729-9D43-4C64-A482-F73A86232D54}">
      <dgm:prSet/>
      <dgm:spPr/>
      <dgm:t>
        <a:bodyPr/>
        <a:lstStyle/>
        <a:p>
          <a:endParaRPr lang="en-US"/>
        </a:p>
      </dgm:t>
    </dgm:pt>
    <dgm:pt modelId="{7E049DCB-B7B6-45BA-A64E-F44D4AB2D108}" type="sibTrans" cxnId="{80702729-9D43-4C64-A482-F73A86232D54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en-US"/>
        </a:p>
      </dgm:t>
    </dgm:pt>
    <dgm:pt modelId="{1E349CE3-65B1-4688-A71E-8DE1ED6FB58A}">
      <dgm:prSet phldrT="[Text]" custT="1"/>
      <dgm:spPr/>
      <dgm:t>
        <a:bodyPr/>
        <a:lstStyle/>
        <a:p>
          <a:r>
            <a:rPr lang="en-US" sz="3600" b="1" dirty="0" smtClean="0"/>
            <a:t>MNOs</a:t>
          </a:r>
          <a:endParaRPr lang="en-US" sz="3600" b="1" dirty="0"/>
        </a:p>
      </dgm:t>
    </dgm:pt>
    <dgm:pt modelId="{ACE55C45-8F08-418F-8CAC-3D86A7B96E15}" type="parTrans" cxnId="{09C3DD80-6EBC-4AA4-8310-F7A5220C8FA5}">
      <dgm:prSet/>
      <dgm:spPr/>
      <dgm:t>
        <a:bodyPr/>
        <a:lstStyle/>
        <a:p>
          <a:endParaRPr lang="en-US"/>
        </a:p>
      </dgm:t>
    </dgm:pt>
    <dgm:pt modelId="{F1CD3188-3E0D-4ADD-A3C6-FBF3EF34D769}" type="sibTrans" cxnId="{09C3DD80-6EBC-4AA4-8310-F7A5220C8FA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3E02F3D2-0D60-46D5-B3E5-85AE9C5BE86F}">
      <dgm:prSet phldrT="[Text]" custT="1"/>
      <dgm:spPr/>
      <dgm:t>
        <a:bodyPr/>
        <a:lstStyle/>
        <a:p>
          <a:r>
            <a:rPr lang="en-US" sz="3600" b="1" dirty="0" err="1" smtClean="0"/>
            <a:t>GoK</a:t>
          </a:r>
          <a:endParaRPr lang="en-US" sz="3600" b="1" dirty="0"/>
        </a:p>
      </dgm:t>
    </dgm:pt>
    <dgm:pt modelId="{F3617D72-E3DB-496E-9E60-BCCB4194C3FC}" type="parTrans" cxnId="{15A67239-1EB6-47B3-B28B-D9DBF39E4F71}">
      <dgm:prSet/>
      <dgm:spPr/>
      <dgm:t>
        <a:bodyPr/>
        <a:lstStyle/>
        <a:p>
          <a:endParaRPr lang="en-US"/>
        </a:p>
      </dgm:t>
    </dgm:pt>
    <dgm:pt modelId="{3A981F2D-9554-424F-99CD-22307BCA0497}" type="sibTrans" cxnId="{15A67239-1EB6-47B3-B28B-D9DBF39E4F71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en-US"/>
        </a:p>
      </dgm:t>
    </dgm:pt>
    <dgm:pt modelId="{8B18DBDB-209A-4433-93E9-1D1798FA5FC2}" type="pres">
      <dgm:prSet presAssocID="{669AF023-62F8-4D97-B716-24DAD60A3A3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30433CC6-9D49-4249-9DC3-2E583C1B04F8}" type="pres">
      <dgm:prSet presAssocID="{F68B699B-0D02-40B6-8183-E9A143F148FB}" presName="text1" presStyleCnt="0"/>
      <dgm:spPr/>
    </dgm:pt>
    <dgm:pt modelId="{837F5E7A-4AE8-43FF-B5DD-6AFCD834B41F}" type="pres">
      <dgm:prSet presAssocID="{F68B699B-0D02-40B6-8183-E9A143F148FB}" presName="textRepeatNode" presStyleLbl="alignNode1" presStyleIdx="0" presStyleCnt="3" custScaleX="125411" custScaleY="55987" custLinFactX="-32624" custLinFactY="-50183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37685F-DA69-4B18-BA12-C7ED025ADFFF}" type="pres">
      <dgm:prSet presAssocID="{F68B699B-0D02-40B6-8183-E9A143F148FB}" presName="textaccent1" presStyleCnt="0"/>
      <dgm:spPr/>
    </dgm:pt>
    <dgm:pt modelId="{CD7F4F0E-9972-4312-BB77-27035E8A71AB}" type="pres">
      <dgm:prSet presAssocID="{F68B699B-0D02-40B6-8183-E9A143F148FB}" presName="accentRepeatNode" presStyleLbl="solidAlignAcc1" presStyleIdx="0" presStyleCnt="6" custLinFactY="-100000" custLinFactNeighborX="-87615" custLinFactNeighborY="-110573"/>
      <dgm:spPr/>
    </dgm:pt>
    <dgm:pt modelId="{0B107681-87F2-42F5-9F99-E24675D652E4}" type="pres">
      <dgm:prSet presAssocID="{7E049DCB-B7B6-45BA-A64E-F44D4AB2D108}" presName="image1" presStyleCnt="0"/>
      <dgm:spPr/>
    </dgm:pt>
    <dgm:pt modelId="{A4E7B234-823C-4CC6-9C8B-0F437FDC5BC7}" type="pres">
      <dgm:prSet presAssocID="{7E049DCB-B7B6-45BA-A64E-F44D4AB2D108}" presName="imageRepeatNode" presStyleLbl="alignAcc1" presStyleIdx="0" presStyleCnt="3" custScaleX="171575" custScaleY="171227" custLinFactNeighborX="-11605" custLinFactNeighborY="14179"/>
      <dgm:spPr/>
      <dgm:t>
        <a:bodyPr/>
        <a:lstStyle/>
        <a:p>
          <a:endParaRPr lang="en-US"/>
        </a:p>
      </dgm:t>
    </dgm:pt>
    <dgm:pt modelId="{1AF69D17-9C3F-4674-ACEB-22EFBC6D2CE8}" type="pres">
      <dgm:prSet presAssocID="{7E049DCB-B7B6-45BA-A64E-F44D4AB2D108}" presName="imageaccent1" presStyleCnt="0"/>
      <dgm:spPr/>
    </dgm:pt>
    <dgm:pt modelId="{B3CA735C-CE78-4571-9BA9-F105D556019C}" type="pres">
      <dgm:prSet presAssocID="{7E049DCB-B7B6-45BA-A64E-F44D4AB2D108}" presName="accentRepeatNode" presStyleLbl="solidAlignAcc1" presStyleIdx="1" presStyleCnt="6"/>
      <dgm:spPr/>
    </dgm:pt>
    <dgm:pt modelId="{DC926E65-8E78-4902-A90C-337E05474E5F}" type="pres">
      <dgm:prSet presAssocID="{1E349CE3-65B1-4688-A71E-8DE1ED6FB58A}" presName="text2" presStyleCnt="0"/>
      <dgm:spPr/>
    </dgm:pt>
    <dgm:pt modelId="{CACF5560-430D-4BDD-B492-38A6E271C368}" type="pres">
      <dgm:prSet presAssocID="{1E349CE3-65B1-4688-A71E-8DE1ED6FB58A}" presName="textRepeatNode" presStyleLbl="alignNode1" presStyleIdx="1" presStyleCnt="3" custScaleX="143065" custScaleY="44771" custLinFactNeighborX="-2248" custLinFactNeighborY="271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890E8-9369-4002-BF0E-657C897689FF}" type="pres">
      <dgm:prSet presAssocID="{1E349CE3-65B1-4688-A71E-8DE1ED6FB58A}" presName="textaccent2" presStyleCnt="0"/>
      <dgm:spPr/>
    </dgm:pt>
    <dgm:pt modelId="{5EACDE1D-E8F2-44E0-BC6E-1230518E3BD9}" type="pres">
      <dgm:prSet presAssocID="{1E349CE3-65B1-4688-A71E-8DE1ED6FB58A}" presName="accentRepeatNode" presStyleLbl="solidAlignAcc1" presStyleIdx="2" presStyleCnt="6"/>
      <dgm:spPr/>
    </dgm:pt>
    <dgm:pt modelId="{742B190C-30D4-4945-BBA0-92E778E0CC7B}" type="pres">
      <dgm:prSet presAssocID="{F1CD3188-3E0D-4ADD-A3C6-FBF3EF34D769}" presName="image2" presStyleCnt="0"/>
      <dgm:spPr/>
    </dgm:pt>
    <dgm:pt modelId="{847915E0-655E-470D-9571-FB01A9049077}" type="pres">
      <dgm:prSet presAssocID="{F1CD3188-3E0D-4ADD-A3C6-FBF3EF34D769}" presName="imageRepeatNode" presStyleLbl="alignAcc1" presStyleIdx="1" presStyleCnt="3" custScaleX="151719" custScaleY="134354" custLinFactNeighborX="17585" custLinFactNeighborY="0"/>
      <dgm:spPr/>
      <dgm:t>
        <a:bodyPr/>
        <a:lstStyle/>
        <a:p>
          <a:endParaRPr lang="en-US"/>
        </a:p>
      </dgm:t>
    </dgm:pt>
    <dgm:pt modelId="{F272E796-C058-43C4-98D9-EF2F12B2C28F}" type="pres">
      <dgm:prSet presAssocID="{F1CD3188-3E0D-4ADD-A3C6-FBF3EF34D769}" presName="imageaccent2" presStyleCnt="0"/>
      <dgm:spPr/>
    </dgm:pt>
    <dgm:pt modelId="{9FF5850C-A600-4F34-93F4-B16E0D3D4D8E}" type="pres">
      <dgm:prSet presAssocID="{F1CD3188-3E0D-4ADD-A3C6-FBF3EF34D769}" presName="accentRepeatNode" presStyleLbl="solidAlignAcc1" presStyleIdx="3" presStyleCnt="6"/>
      <dgm:spPr/>
    </dgm:pt>
    <dgm:pt modelId="{4CEB34D8-A5AC-455B-835B-B660E492E2E1}" type="pres">
      <dgm:prSet presAssocID="{3E02F3D2-0D60-46D5-B3E5-85AE9C5BE86F}" presName="text3" presStyleCnt="0"/>
      <dgm:spPr/>
    </dgm:pt>
    <dgm:pt modelId="{5B92A151-32E5-4DA3-9294-BC3CDB7456C4}" type="pres">
      <dgm:prSet presAssocID="{3E02F3D2-0D60-46D5-B3E5-85AE9C5BE86F}" presName="textRepeatNode" presStyleLbl="alignNode1" presStyleIdx="2" presStyleCnt="3" custScaleX="94636" custScaleY="40758" custLinFactNeighborX="-6470" custLinFactNeighborY="-824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2EA36-1097-468B-9580-88CD52543393}" type="pres">
      <dgm:prSet presAssocID="{3E02F3D2-0D60-46D5-B3E5-85AE9C5BE86F}" presName="textaccent3" presStyleCnt="0"/>
      <dgm:spPr/>
    </dgm:pt>
    <dgm:pt modelId="{003AB877-FE69-46F4-8ADE-ED9984D0A97A}" type="pres">
      <dgm:prSet presAssocID="{3E02F3D2-0D60-46D5-B3E5-85AE9C5BE86F}" presName="accentRepeatNode" presStyleLbl="solidAlignAcc1" presStyleIdx="4" presStyleCnt="6"/>
      <dgm:spPr/>
    </dgm:pt>
    <dgm:pt modelId="{41D0E750-7D8D-4133-A8F1-A7F525922137}" type="pres">
      <dgm:prSet presAssocID="{3A981F2D-9554-424F-99CD-22307BCA0497}" presName="image3" presStyleCnt="0"/>
      <dgm:spPr/>
    </dgm:pt>
    <dgm:pt modelId="{17776390-3AD4-43E1-BE38-977E8E191D1F}" type="pres">
      <dgm:prSet presAssocID="{3A981F2D-9554-424F-99CD-22307BCA0497}" presName="imageRepeatNode" presStyleLbl="alignAcc1" presStyleIdx="2" presStyleCnt="3" custScaleX="158217" custScaleY="150032" custLinFactNeighborX="24679"/>
      <dgm:spPr/>
      <dgm:t>
        <a:bodyPr/>
        <a:lstStyle/>
        <a:p>
          <a:endParaRPr lang="en-US"/>
        </a:p>
      </dgm:t>
    </dgm:pt>
    <dgm:pt modelId="{A9D182A3-5C46-41F0-965B-37F698E798C6}" type="pres">
      <dgm:prSet presAssocID="{3A981F2D-9554-424F-99CD-22307BCA0497}" presName="imageaccent3" presStyleCnt="0"/>
      <dgm:spPr/>
    </dgm:pt>
    <dgm:pt modelId="{E1044927-E067-4906-A861-C9840526DAB2}" type="pres">
      <dgm:prSet presAssocID="{3A981F2D-9554-424F-99CD-22307BCA0497}" presName="accentRepeatNode" presStyleLbl="solidAlignAcc1" presStyleIdx="5" presStyleCnt="6"/>
      <dgm:spPr/>
    </dgm:pt>
  </dgm:ptLst>
  <dgm:cxnLst>
    <dgm:cxn modelId="{C32CC30F-8A15-48EE-8029-5A6770A099A4}" type="presOf" srcId="{1E349CE3-65B1-4688-A71E-8DE1ED6FB58A}" destId="{CACF5560-430D-4BDD-B492-38A6E271C368}" srcOrd="0" destOrd="0" presId="urn:microsoft.com/office/officeart/2008/layout/HexagonCluster"/>
    <dgm:cxn modelId="{E549F05A-DF86-458C-B660-41C770D4BC82}" type="presOf" srcId="{3E02F3D2-0D60-46D5-B3E5-85AE9C5BE86F}" destId="{5B92A151-32E5-4DA3-9294-BC3CDB7456C4}" srcOrd="0" destOrd="0" presId="urn:microsoft.com/office/officeart/2008/layout/HexagonCluster"/>
    <dgm:cxn modelId="{09C3DD80-6EBC-4AA4-8310-F7A5220C8FA5}" srcId="{669AF023-62F8-4D97-B716-24DAD60A3A39}" destId="{1E349CE3-65B1-4688-A71E-8DE1ED6FB58A}" srcOrd="1" destOrd="0" parTransId="{ACE55C45-8F08-418F-8CAC-3D86A7B96E15}" sibTransId="{F1CD3188-3E0D-4ADD-A3C6-FBF3EF34D769}"/>
    <dgm:cxn modelId="{2BAB88F2-3F54-4F9D-83F1-4B76400F37FA}" type="presOf" srcId="{F68B699B-0D02-40B6-8183-E9A143F148FB}" destId="{837F5E7A-4AE8-43FF-B5DD-6AFCD834B41F}" srcOrd="0" destOrd="0" presId="urn:microsoft.com/office/officeart/2008/layout/HexagonCluster"/>
    <dgm:cxn modelId="{D3A493B4-944F-4BF3-935F-5705DCBCEDEA}" type="presOf" srcId="{669AF023-62F8-4D97-B716-24DAD60A3A39}" destId="{8B18DBDB-209A-4433-93E9-1D1798FA5FC2}" srcOrd="0" destOrd="0" presId="urn:microsoft.com/office/officeart/2008/layout/HexagonCluster"/>
    <dgm:cxn modelId="{15A67239-1EB6-47B3-B28B-D9DBF39E4F71}" srcId="{669AF023-62F8-4D97-B716-24DAD60A3A39}" destId="{3E02F3D2-0D60-46D5-B3E5-85AE9C5BE86F}" srcOrd="2" destOrd="0" parTransId="{F3617D72-E3DB-496E-9E60-BCCB4194C3FC}" sibTransId="{3A981F2D-9554-424F-99CD-22307BCA0497}"/>
    <dgm:cxn modelId="{454F190A-B48E-4ADA-B74C-524419E3DCE4}" type="presOf" srcId="{7E049DCB-B7B6-45BA-A64E-F44D4AB2D108}" destId="{A4E7B234-823C-4CC6-9C8B-0F437FDC5BC7}" srcOrd="0" destOrd="0" presId="urn:microsoft.com/office/officeart/2008/layout/HexagonCluster"/>
    <dgm:cxn modelId="{FD41F98E-1DB6-4B82-918B-974AE799651D}" type="presOf" srcId="{F1CD3188-3E0D-4ADD-A3C6-FBF3EF34D769}" destId="{847915E0-655E-470D-9571-FB01A9049077}" srcOrd="0" destOrd="0" presId="urn:microsoft.com/office/officeart/2008/layout/HexagonCluster"/>
    <dgm:cxn modelId="{80702729-9D43-4C64-A482-F73A86232D54}" srcId="{669AF023-62F8-4D97-B716-24DAD60A3A39}" destId="{F68B699B-0D02-40B6-8183-E9A143F148FB}" srcOrd="0" destOrd="0" parTransId="{2EAC53FB-E0D8-4726-AC97-113EF88C0329}" sibTransId="{7E049DCB-B7B6-45BA-A64E-F44D4AB2D108}"/>
    <dgm:cxn modelId="{204E7583-3C9A-4B6A-AB06-9667228CD79C}" type="presOf" srcId="{3A981F2D-9554-424F-99CD-22307BCA0497}" destId="{17776390-3AD4-43E1-BE38-977E8E191D1F}" srcOrd="0" destOrd="0" presId="urn:microsoft.com/office/officeart/2008/layout/HexagonCluster"/>
    <dgm:cxn modelId="{9F8BBD0A-ADAD-4B3C-9BAF-78AD162BADDB}" type="presParOf" srcId="{8B18DBDB-209A-4433-93E9-1D1798FA5FC2}" destId="{30433CC6-9D49-4249-9DC3-2E583C1B04F8}" srcOrd="0" destOrd="0" presId="urn:microsoft.com/office/officeart/2008/layout/HexagonCluster"/>
    <dgm:cxn modelId="{1FC05B6E-F943-4F32-A647-A7A14C503D73}" type="presParOf" srcId="{30433CC6-9D49-4249-9DC3-2E583C1B04F8}" destId="{837F5E7A-4AE8-43FF-B5DD-6AFCD834B41F}" srcOrd="0" destOrd="0" presId="urn:microsoft.com/office/officeart/2008/layout/HexagonCluster"/>
    <dgm:cxn modelId="{BC26F2E2-DB2F-485F-AFCA-EEB1117DE90D}" type="presParOf" srcId="{8B18DBDB-209A-4433-93E9-1D1798FA5FC2}" destId="{C237685F-DA69-4B18-BA12-C7ED025ADFFF}" srcOrd="1" destOrd="0" presId="urn:microsoft.com/office/officeart/2008/layout/HexagonCluster"/>
    <dgm:cxn modelId="{913F98CB-F46B-4560-AEAA-4A4135A0EFFC}" type="presParOf" srcId="{C237685F-DA69-4B18-BA12-C7ED025ADFFF}" destId="{CD7F4F0E-9972-4312-BB77-27035E8A71AB}" srcOrd="0" destOrd="0" presId="urn:microsoft.com/office/officeart/2008/layout/HexagonCluster"/>
    <dgm:cxn modelId="{5ACDEF2B-FD32-4596-9FFB-57862C33EA47}" type="presParOf" srcId="{8B18DBDB-209A-4433-93E9-1D1798FA5FC2}" destId="{0B107681-87F2-42F5-9F99-E24675D652E4}" srcOrd="2" destOrd="0" presId="urn:microsoft.com/office/officeart/2008/layout/HexagonCluster"/>
    <dgm:cxn modelId="{6FA5AC0E-70DC-4610-B482-ADC4F7B2816E}" type="presParOf" srcId="{0B107681-87F2-42F5-9F99-E24675D652E4}" destId="{A4E7B234-823C-4CC6-9C8B-0F437FDC5BC7}" srcOrd="0" destOrd="0" presId="urn:microsoft.com/office/officeart/2008/layout/HexagonCluster"/>
    <dgm:cxn modelId="{CE1DA2A2-F6CD-4276-95CC-991A137BC445}" type="presParOf" srcId="{8B18DBDB-209A-4433-93E9-1D1798FA5FC2}" destId="{1AF69D17-9C3F-4674-ACEB-22EFBC6D2CE8}" srcOrd="3" destOrd="0" presId="urn:microsoft.com/office/officeart/2008/layout/HexagonCluster"/>
    <dgm:cxn modelId="{5913F242-6288-44CD-AEDB-B1E40A4C44F8}" type="presParOf" srcId="{1AF69D17-9C3F-4674-ACEB-22EFBC6D2CE8}" destId="{B3CA735C-CE78-4571-9BA9-F105D556019C}" srcOrd="0" destOrd="0" presId="urn:microsoft.com/office/officeart/2008/layout/HexagonCluster"/>
    <dgm:cxn modelId="{B46F7206-3EFE-457B-B7A6-9A2962E03EE9}" type="presParOf" srcId="{8B18DBDB-209A-4433-93E9-1D1798FA5FC2}" destId="{DC926E65-8E78-4902-A90C-337E05474E5F}" srcOrd="4" destOrd="0" presId="urn:microsoft.com/office/officeart/2008/layout/HexagonCluster"/>
    <dgm:cxn modelId="{8BCE17F3-83EA-4EC5-8F50-D23B1BB4A0D1}" type="presParOf" srcId="{DC926E65-8E78-4902-A90C-337E05474E5F}" destId="{CACF5560-430D-4BDD-B492-38A6E271C368}" srcOrd="0" destOrd="0" presId="urn:microsoft.com/office/officeart/2008/layout/HexagonCluster"/>
    <dgm:cxn modelId="{5E4988E2-0C84-4372-B759-790A42129B80}" type="presParOf" srcId="{8B18DBDB-209A-4433-93E9-1D1798FA5FC2}" destId="{457890E8-9369-4002-BF0E-657C897689FF}" srcOrd="5" destOrd="0" presId="urn:microsoft.com/office/officeart/2008/layout/HexagonCluster"/>
    <dgm:cxn modelId="{AAB13FD3-F419-4DB4-9A2A-12252202619D}" type="presParOf" srcId="{457890E8-9369-4002-BF0E-657C897689FF}" destId="{5EACDE1D-E8F2-44E0-BC6E-1230518E3BD9}" srcOrd="0" destOrd="0" presId="urn:microsoft.com/office/officeart/2008/layout/HexagonCluster"/>
    <dgm:cxn modelId="{4FAF67EB-99EC-45FE-A87B-9EFFB1DDC5AF}" type="presParOf" srcId="{8B18DBDB-209A-4433-93E9-1D1798FA5FC2}" destId="{742B190C-30D4-4945-BBA0-92E778E0CC7B}" srcOrd="6" destOrd="0" presId="urn:microsoft.com/office/officeart/2008/layout/HexagonCluster"/>
    <dgm:cxn modelId="{B08B039B-07C4-4685-BB2A-F7F7F3656BB7}" type="presParOf" srcId="{742B190C-30D4-4945-BBA0-92E778E0CC7B}" destId="{847915E0-655E-470D-9571-FB01A9049077}" srcOrd="0" destOrd="0" presId="urn:microsoft.com/office/officeart/2008/layout/HexagonCluster"/>
    <dgm:cxn modelId="{B2BC3919-7BCF-4F13-92D9-2FD8A93BA618}" type="presParOf" srcId="{8B18DBDB-209A-4433-93E9-1D1798FA5FC2}" destId="{F272E796-C058-43C4-98D9-EF2F12B2C28F}" srcOrd="7" destOrd="0" presId="urn:microsoft.com/office/officeart/2008/layout/HexagonCluster"/>
    <dgm:cxn modelId="{67041F57-345A-40BC-A24B-EE3E4A13DD81}" type="presParOf" srcId="{F272E796-C058-43C4-98D9-EF2F12B2C28F}" destId="{9FF5850C-A600-4F34-93F4-B16E0D3D4D8E}" srcOrd="0" destOrd="0" presId="urn:microsoft.com/office/officeart/2008/layout/HexagonCluster"/>
    <dgm:cxn modelId="{DB97FC9B-9B7E-4F45-8FA0-52D3028400DD}" type="presParOf" srcId="{8B18DBDB-209A-4433-93E9-1D1798FA5FC2}" destId="{4CEB34D8-A5AC-455B-835B-B660E492E2E1}" srcOrd="8" destOrd="0" presId="urn:microsoft.com/office/officeart/2008/layout/HexagonCluster"/>
    <dgm:cxn modelId="{98D9A861-6DD8-4598-996D-559A7711DF0E}" type="presParOf" srcId="{4CEB34D8-A5AC-455B-835B-B660E492E2E1}" destId="{5B92A151-32E5-4DA3-9294-BC3CDB7456C4}" srcOrd="0" destOrd="0" presId="urn:microsoft.com/office/officeart/2008/layout/HexagonCluster"/>
    <dgm:cxn modelId="{89B1DB88-3113-4AA9-B6E2-063EAA982B08}" type="presParOf" srcId="{8B18DBDB-209A-4433-93E9-1D1798FA5FC2}" destId="{0CC2EA36-1097-468B-9580-88CD52543393}" srcOrd="9" destOrd="0" presId="urn:microsoft.com/office/officeart/2008/layout/HexagonCluster"/>
    <dgm:cxn modelId="{443E079D-8E38-4219-BCB1-7ED913DE6A66}" type="presParOf" srcId="{0CC2EA36-1097-468B-9580-88CD52543393}" destId="{003AB877-FE69-46F4-8ADE-ED9984D0A97A}" srcOrd="0" destOrd="0" presId="urn:microsoft.com/office/officeart/2008/layout/HexagonCluster"/>
    <dgm:cxn modelId="{A490B5BA-F91B-4AAB-A367-645586E9C8DA}" type="presParOf" srcId="{8B18DBDB-209A-4433-93E9-1D1798FA5FC2}" destId="{41D0E750-7D8D-4133-A8F1-A7F525922137}" srcOrd="10" destOrd="0" presId="urn:microsoft.com/office/officeart/2008/layout/HexagonCluster"/>
    <dgm:cxn modelId="{475894C7-6602-4E37-8E91-0911F40FC235}" type="presParOf" srcId="{41D0E750-7D8D-4133-A8F1-A7F525922137}" destId="{17776390-3AD4-43E1-BE38-977E8E191D1F}" srcOrd="0" destOrd="0" presId="urn:microsoft.com/office/officeart/2008/layout/HexagonCluster"/>
    <dgm:cxn modelId="{47BB5DDF-7F78-4374-A275-45C4CE011FE5}" type="presParOf" srcId="{8B18DBDB-209A-4433-93E9-1D1798FA5FC2}" destId="{A9D182A3-5C46-41F0-965B-37F698E798C6}" srcOrd="11" destOrd="0" presId="urn:microsoft.com/office/officeart/2008/layout/HexagonCluster"/>
    <dgm:cxn modelId="{369D1856-37BE-40D6-9206-5269FD6DDD4D}" type="presParOf" srcId="{A9D182A3-5C46-41F0-965B-37F698E798C6}" destId="{E1044927-E067-4906-A861-C9840526DAB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F5E7A-4AE8-43FF-B5DD-6AFCD834B41F}">
      <dsp:nvSpPr>
        <dsp:cNvPr id="0" name=""/>
        <dsp:cNvSpPr/>
      </dsp:nvSpPr>
      <dsp:spPr>
        <a:xfrm>
          <a:off x="0" y="753997"/>
          <a:ext cx="2745749" cy="10568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Regulators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CA/CBK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b="1" kern="1200" dirty="0"/>
        </a:p>
      </dsp:txBody>
      <dsp:txXfrm>
        <a:off x="316882" y="875965"/>
        <a:ext cx="2111985" cy="812900"/>
      </dsp:txXfrm>
    </dsp:sp>
    <dsp:sp modelId="{CD7F4F0E-9972-4312-BB77-27035E8A71AB}">
      <dsp:nvSpPr>
        <dsp:cNvPr id="0" name=""/>
        <dsp:cNvSpPr/>
      </dsp:nvSpPr>
      <dsp:spPr>
        <a:xfrm>
          <a:off x="2869746" y="3541648"/>
          <a:ext cx="256339" cy="2209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7B234-823C-4CC6-9C8B-0F437FDC5BC7}">
      <dsp:nvSpPr>
        <dsp:cNvPr id="0" name=""/>
        <dsp:cNvSpPr/>
      </dsp:nvSpPr>
      <dsp:spPr>
        <a:xfrm>
          <a:off x="128339" y="1755015"/>
          <a:ext cx="3756464" cy="323215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A735C-CE78-4571-9BA9-F105D556019C}">
      <dsp:nvSpPr>
        <dsp:cNvPr id="0" name=""/>
        <dsp:cNvSpPr/>
      </dsp:nvSpPr>
      <dsp:spPr>
        <a:xfrm>
          <a:off x="2656457" y="3797909"/>
          <a:ext cx="256339" cy="2209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F5560-430D-4BDD-B492-38A6E271C368}">
      <dsp:nvSpPr>
        <dsp:cNvPr id="0" name=""/>
        <dsp:cNvSpPr/>
      </dsp:nvSpPr>
      <dsp:spPr>
        <a:xfrm>
          <a:off x="4382085" y="3171789"/>
          <a:ext cx="3132266" cy="8451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MNOs</a:t>
          </a:r>
          <a:endParaRPr lang="en-US" sz="3600" b="1" kern="1200" dirty="0"/>
        </a:p>
      </dsp:txBody>
      <dsp:txXfrm>
        <a:off x="4713534" y="3261217"/>
        <a:ext cx="2469368" cy="666261"/>
      </dsp:txXfrm>
    </dsp:sp>
    <dsp:sp modelId="{5EACDE1D-E8F2-44E0-BC6E-1230518E3BD9}">
      <dsp:nvSpPr>
        <dsp:cNvPr id="0" name=""/>
        <dsp:cNvSpPr/>
      </dsp:nvSpPr>
      <dsp:spPr>
        <a:xfrm>
          <a:off x="6399475" y="3773471"/>
          <a:ext cx="256339" cy="2209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915E0-655E-470D-9571-FB01A9049077}">
      <dsp:nvSpPr>
        <dsp:cNvPr id="0" name=""/>
        <dsp:cNvSpPr/>
      </dsp:nvSpPr>
      <dsp:spPr>
        <a:xfrm>
          <a:off x="6584262" y="2849274"/>
          <a:ext cx="3321737" cy="253612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5850C-A600-4F34-93F4-B16E0D3D4D8E}">
      <dsp:nvSpPr>
        <dsp:cNvPr id="0" name=""/>
        <dsp:cNvSpPr/>
      </dsp:nvSpPr>
      <dsp:spPr>
        <a:xfrm>
          <a:off x="6824889" y="4006871"/>
          <a:ext cx="256339" cy="2209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2A151-32E5-4DA3-9294-BC3CDB7456C4}">
      <dsp:nvSpPr>
        <dsp:cNvPr id="0" name=""/>
        <dsp:cNvSpPr/>
      </dsp:nvSpPr>
      <dsp:spPr>
        <a:xfrm>
          <a:off x="2954525" y="107751"/>
          <a:ext cx="2071961" cy="76936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5720" rIns="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/>
            <a:t>GoK</a:t>
          </a:r>
          <a:endParaRPr lang="en-US" sz="3600" b="1" kern="1200" dirty="0"/>
        </a:p>
      </dsp:txBody>
      <dsp:txXfrm>
        <a:off x="3191302" y="195672"/>
        <a:ext cx="1598407" cy="593524"/>
      </dsp:txXfrm>
    </dsp:sp>
    <dsp:sp modelId="{003AB877-FE69-46F4-8ADE-ED9984D0A97A}">
      <dsp:nvSpPr>
        <dsp:cNvPr id="0" name=""/>
        <dsp:cNvSpPr/>
      </dsp:nvSpPr>
      <dsp:spPr>
        <a:xfrm>
          <a:off x="4521733" y="1146228"/>
          <a:ext cx="256339" cy="2209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776390-3AD4-43E1-BE38-977E8E191D1F}">
      <dsp:nvSpPr>
        <dsp:cNvPr id="0" name=""/>
        <dsp:cNvSpPr/>
      </dsp:nvSpPr>
      <dsp:spPr>
        <a:xfrm>
          <a:off x="4805756" y="-398227"/>
          <a:ext cx="3464004" cy="283207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044927-E067-4906-A861-C9840526DAB2}">
      <dsp:nvSpPr>
        <dsp:cNvPr id="0" name=""/>
        <dsp:cNvSpPr/>
      </dsp:nvSpPr>
      <dsp:spPr>
        <a:xfrm>
          <a:off x="4967405" y="902854"/>
          <a:ext cx="256339" cy="2209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contourW="3000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874FB-DD01-4FCA-BD3D-9C64CFC4BFFA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0FD8A-650E-4CB7-85FB-FEE5FE5BE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9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29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CBBA58E-594E-43A9-A74A-7B77048AD24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A552DF0-CAA3-4C20-AEB9-E396D30E6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798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9730BFA-2801-435A-95CC-D8B036DD4FF0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737F75E-0B7F-45D3-BEB3-9B5CB0826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83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AC7E031-4D8F-4B51-85A4-A0E0EEAE9676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65F49C7-0AE3-40D7-91E0-AD2BF83A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07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B617D53-89AC-43AD-9061-A05643B64F4F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B810433-6A13-4A8D-B2B9-822958866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24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D98845-229A-4798-A6B1-C215A080DA7B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CFE4722-2B31-4C19-8513-19198D6E3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5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7AEC8D81-C796-48EC-BD35-4DACC893C905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D640042-262B-4DFC-8217-4317580D3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02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9824FAD-B794-41FE-8E44-449784E1B276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F75C7D47-C4B1-4A1F-941A-BC163FD5C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4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4BC0989-08BB-4698-AB22-A0DAFF3D5006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9D46303-E209-4DB1-BF86-4DF1C6971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4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166F2F5-41D5-4EA0-8BB6-A20705258DB3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89498F0-3FD2-45DA-8403-8A16173F9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3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20E7977-F1F6-4F3B-B674-5156C74A873C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71FFFD-BAFF-424D-9AF6-BE8914D5F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8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94FEB34-552C-4903-8E8B-473E22234CBD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02C5B39-D151-43D8-A682-460381BF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8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79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01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49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496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5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35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5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63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07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45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99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84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69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858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247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074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58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4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484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836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36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08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71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848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748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40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539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10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25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741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3706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782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07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370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899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40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1075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286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910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133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23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960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4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661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97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0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16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361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59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16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27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82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836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717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366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1994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14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55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277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25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53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646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00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1584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538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703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480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74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756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006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073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9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B883534-B4E5-488E-AF48-F5F57AD4BC24}" type="datetimeFigureOut">
              <a:rPr lang="en-US"/>
              <a:pPr>
                <a:defRPr/>
              </a:pPr>
              <a:t>12/3/2014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697A083-6659-4495-828C-5643D5FF4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1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7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75B5F-424F-D546-B418-1DE3C04C3A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3677-68FF-E449-B1BD-E9C1B785F0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cdn.audiencemedia.com/var/cio/storage/images/media/images/sim/547518-1-eng-GB/sim_article_full.png&amp;imgrefurl=http://www.cio.co.ke/news/main-stories/airtel-wins-case-against-safaricom-to-open-up-m-pesa&amp;h=300&amp;w=620&amp;tbnid=-N4Q-5tFNxFFcM:&amp;zoom=1&amp;docid=IjnN_cMfkK29dM&amp;ei=Jup6VPShHofsaKClgqgK&amp;tbm=isch&amp;ved=0CBEQMygJMAk4ZA&amp;iact=rc&amp;uact=3&amp;dur=1225&amp;page=4&amp;start=86&amp;ndsp=33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oogle.com/imgres?imgurl=http://cloudfront-assets.reason.com/assets/db/1360957761304.jpg&amp;imgrefurl=http://reason.com/24-7/2013/02/15/broad-definition-of-cyber-threat-adopted&amp;h=321&amp;w=428&amp;tbnid=ETKDqcoTVKgNIM:&amp;zoom=1&amp;docid=ZaIWnFHWeEhboM&amp;ei=1u56VM2gIZHgaLXDgtAD&amp;tbm=isch&amp;ved=0CD0QMygZMBk&amp;iact=rc&amp;uact=3&amp;dur=2324&amp;page=2&amp;start=25&amp;ndsp=34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thumb7.shutterstock.com/display_pic_with_logo/60395/60395,1317543327,1/stock-photo--kenya-map-text-with-flag-illustration-85832353.jpg&amp;imgrefurl=http://www.shutterstock.com/similar-13836283/stock-vector-kenya-text-with-map-on-kenyan-flag-illustration.html&amp;h=230&amp;w=450&amp;tbnid=IvNFVsLwf6vb_M:&amp;zoom=1&amp;docid=_jvm8yv9kZSjoM&amp;itg=1&amp;ei=osN6VP-mK9DhaoargqAM&amp;tbm=isch&amp;ved=0CHMQMyhIMEg&amp;iact=rc&amp;uact=3&amp;dur=1840&amp;page=5&amp;start=67&amp;ndsp=18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url?sa=i&amp;rct=j&amp;q=&amp;esrc=s&amp;frm=1&amp;source=images&amp;cd=&amp;cad=rja&amp;uact=8&amp;ved=0CAcQjRw&amp;url=http://jabalifurniture.com/item.php?id=131&amp;ei=6sh6VJfqDYfpaOT-gJAC&amp;bvm=bv.80642063,d.d2s&amp;psig=AFQjCNF6UhMHHKVFJq0SneZjmZE_EDIvQw&amp;ust=1417418891889856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d2qce1f1y0zwhh.cloudfront.net/media/images/stories/mpesa_7.jpg&amp;imgrefurl=http://www.biztechafrica.com/article/safaricom-marks-7-years-m-pesa/7826/&amp;h=270&amp;w=410&amp;tbnid=JeG2AHSoFOnyoM:&amp;zoom=1&amp;docid=DsMBEj9HT3Z-4M&amp;ei=Jup6VPShHofsaKClgqgK&amp;tbm=isch&amp;ved=0CCIQMygaMBo4ZA&amp;iact=rc&amp;uact=3&amp;dur=1069&amp;page=5&amp;start=119&amp;ndsp=3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://www.google.com/url?sa=i&amp;rct=j&amp;q=&amp;esrc=s&amp;frm=1&amp;source=images&amp;cd=&amp;cad=rja&amp;uact=8&amp;ved=0CAcQjRw&amp;url=http://www.gsma.com/mobilefordevelopment/programmes/mobile-money-for-the-unbanked/mmu-examples/m-kesho&amp;ei=Ocd6VIvLDsrharvQgeAH&amp;bvm=bv.80642063,d.d2s&amp;psig=AFQjCNF6UhMHHKVFJq0SneZjmZE_EDIvQw&amp;ust=1417418891889856" TargetMode="External"/><Relationship Id="rId7" Type="http://schemas.openxmlformats.org/officeDocument/2006/relationships/hyperlink" Target="http://www.google.com/imgres?imgurl=http://kenyabwala.com/wp-content/uploads/2014/01/topBanner.png&amp;imgrefurl=http://kenyabwala.com/shock-safaricom-cba-blacklist-m-shwari-loan-defaulters/&amp;h=376&amp;w=1024&amp;tbnid=2VJrdGHtaAu6wM:&amp;zoom=1&amp;docid=wX_c1UzKWAAIYM&amp;ei=Xt56VLDtLsG7aa7-gaAH&amp;tbm=isch&amp;ved=0CDkQMygVMBU&amp;iact=rc&amp;uact=3&amp;dur=1208&amp;page=1&amp;start=0&amp;ndsp=26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/imgres?imgurl=http://tuvuti.com/wp-content/uploads/2013/12/M-Benki.png&amp;imgrefurl=http://tuvuti.com/2013/12/how-to-open-and-use-kcbs-m-benki-account-from-your-mobile-phone.html&amp;h=300&amp;w=300&amp;tbnid=zESteWIXLu0sxM:&amp;zoom=1&amp;docid=j2d5Y2_QvcElFM&amp;ei=yt56VMXsOIndaKyIgtAM&amp;tbm=isch&amp;ved=0CF4QMyhWMFY4rAI&amp;iact=rc&amp;uact=3&amp;dur=3978&amp;page=12&amp;start=380&amp;ndsp=16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png"/><Relationship Id="rId3" Type="http://schemas.openxmlformats.org/officeDocument/2006/relationships/hyperlink" Target="http://www.google.com/url?sa=i&amp;rct=j&amp;q=&amp;esrc=s&amp;frm=1&amp;source=images&amp;cd=&amp;cad=rja&amp;uact=8&amp;ved=0CAcQjRw&amp;url=http://eunemaerrands.com/index.php/eunema-errands-clientele/9-uncategorised.html&amp;ei=JMh6VOXoCpPraLGXgMAM&amp;bvm=bv.80642063,d.d2s&amp;psig=AFQjCNF6UhMHHKVFJq0SneZjmZE_EDIvQw&amp;ust=1417418891889856" TargetMode="External"/><Relationship Id="rId7" Type="http://schemas.openxmlformats.org/officeDocument/2006/relationships/hyperlink" Target="http://www.google.com/imgres?imgurl=http://trak.in/wp-content/uploads/2014/09/M-Pesa-Bharat-BPO.jpg&amp;imgrefurl=http://trak.in/tags/business/2014/09/29/book-railway-tickets-vodafone-m-pesa/&amp;h=250&amp;w=492&amp;tbnid=EkEKK5X3AXGN7M:&amp;zoom=1&amp;docid=oliSoyqE2grBdM&amp;ei=o-N6VMPOIM_taon_gIAO&amp;tbm=isch&amp;ved=0CEIQMyg6MDo4yAE&amp;iact=rc&amp;uact=3&amp;dur=1316&amp;page=8&amp;start=224&amp;ndsp=35" TargetMode="External"/><Relationship Id="rId12" Type="http://schemas.openxmlformats.org/officeDocument/2006/relationships/image" Target="../media/image22.jpeg"/><Relationship Id="rId17" Type="http://schemas.openxmlformats.org/officeDocument/2006/relationships/image" Target="../media/image25.jpeg"/><Relationship Id="rId2" Type="http://schemas.openxmlformats.org/officeDocument/2006/relationships/image" Target="../media/image2.jpg"/><Relationship Id="rId16" Type="http://schemas.openxmlformats.org/officeDocument/2006/relationships/hyperlink" Target="http://www.google.com/imgres?imgurl=https://www.imbank.com/wp-content/uploads/2012/06/mpesa-card-image.jpg&amp;imgrefurl=http://www.kenyanlist.com/kls-listing-show?id=133196&amp;h=761&amp;w=1133&amp;tbnid=CqgyEtXyJ-vLoM:&amp;zoom=1&amp;docid=AATQAMIRZ-V08M&amp;ei=kup6VNztD4L1ap-3guAO&amp;tbm=isch&amp;ved=0CGkQMyhhMGE4yAE&amp;iact=rc&amp;uact=3&amp;dur=882&amp;page=10&amp;start=277&amp;ndsp=32" TargetMode="Externa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8.jpeg"/><Relationship Id="rId11" Type="http://schemas.openxmlformats.org/officeDocument/2006/relationships/hyperlink" Target="http://www.google.com/imgres?imgurl=http://whiteafrican.com/wp-content/uploads/2011/11/Hersman-AfricaCom2011.034.png&amp;imgrefurl=http://whiteafrican.com/category/web-stuff/page/3/&amp;h=768&amp;w=1024&amp;tbnid=RAs5hg13jaD8WM:&amp;zoom=1&amp;docid=Howiayycb-R-nM&amp;ei=o-V6VPzXOo7VapG1gugH&amp;tbm=isch&amp;ved=0CB4QMygWMBY4yAE&amp;iact=rc&amp;uact=3&amp;dur=1292&amp;page=7&amp;start=192&amp;ndsp=34" TargetMode="External"/><Relationship Id="rId5" Type="http://schemas.openxmlformats.org/officeDocument/2006/relationships/hyperlink" Target="https://www.google.com/url?sa=i&amp;rct=j&amp;q=&amp;esrc=s&amp;frm=1&amp;source=images&amp;cd=&amp;cad=rja&amp;uact=8&amp;ved=0CAcQjRw&amp;url=https://etelej.com/blog/about-mpesa&amp;ei=hch6VIX8FY7gaJ6ogegK&amp;bvm=bv.80642063,d.d2s&amp;psig=AFQjCNF6UhMHHKVFJq0SneZjmZE_EDIvQw&amp;ust=1417418891889856" TargetMode="External"/><Relationship Id="rId15" Type="http://schemas.openxmlformats.org/officeDocument/2006/relationships/image" Target="../media/image24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g"/><Relationship Id="rId14" Type="http://schemas.openxmlformats.org/officeDocument/2006/relationships/hyperlink" Target="http://www.google.com/imgres?imgurl=http://www.humanipo.com/wp-content/uploads/2013/08/mkodi.jpg&amp;imgrefurl=http://www.humanipo.com/news/30253/safaricom-stole-my-idea-claims-manyattarent-founder/&amp;h=297&amp;w=448&amp;tbnid=TFxwOQTcf5JGKM:&amp;zoom=1&amp;docid=xecPEU0cD0-JpM&amp;ei=Jup6VPShHofsaKClgqgK&amp;tbm=isch&amp;ved=0CFwQMyhUMFQ4ZA&amp;iact=rc&amp;uact=3&amp;dur=3188&amp;page=7&amp;start=183&amp;ndsp=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81" y="493821"/>
            <a:ext cx="93061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 smtClean="0">
                <a:latin typeface="Century Gothic" pitchFamily="34" charset="0"/>
              </a:rPr>
              <a:t>Digital Financial Services </a:t>
            </a:r>
            <a:r>
              <a:rPr lang="en-GB" sz="4400" b="1" dirty="0" smtClean="0">
                <a:latin typeface="Century Gothic" pitchFamily="34" charset="0"/>
              </a:rPr>
              <a:t>(DFS) and </a:t>
            </a:r>
            <a:r>
              <a:rPr lang="en-GB" sz="4400" b="1" dirty="0" smtClean="0">
                <a:latin typeface="Century Gothic" pitchFamily="34" charset="0"/>
              </a:rPr>
              <a:t>Financial Inclusion:  Kenya’s </a:t>
            </a:r>
            <a:r>
              <a:rPr lang="en-GB" sz="4400" b="1" dirty="0">
                <a:latin typeface="Century Gothic" pitchFamily="34" charset="0"/>
              </a:rPr>
              <a:t>perspective</a:t>
            </a:r>
            <a:r>
              <a:rPr lang="en-GB" sz="4400" b="1" dirty="0" bmk="_Toc370485272"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en-GB" sz="4400" b="1" dirty="0" bmk="_Toc370485272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en-GB" sz="4400" b="1" dirty="0" smtClean="0" bmk="_Toc370485272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9258" y="2333685"/>
            <a:ext cx="63646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By</a:t>
            </a: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Francis Wangusi, MBS</a:t>
            </a:r>
          </a:p>
          <a:p>
            <a:pPr algn="ctr"/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Director General</a:t>
            </a:r>
          </a:p>
          <a:p>
            <a:pPr algn="ctr"/>
            <a:endParaRPr lang="en-GB" sz="2400" b="1" dirty="0" smtClean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endParaRPr lang="en-GB" sz="2400" b="1" dirty="0">
              <a:solidFill>
                <a:schemeClr val="bg2">
                  <a:lumMod val="50000"/>
                </a:schemeClr>
              </a:solidFill>
              <a:latin typeface="Century Gothic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endParaRPr lang="en-GB" sz="2400" b="1" dirty="0" smtClean="0">
              <a:latin typeface="Century Gothic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endParaRPr lang="en-GB" sz="2400" b="1" dirty="0">
              <a:latin typeface="Century Gothic" pitchFamily="34" charset="0"/>
              <a:ea typeface="ＭＳ Ｐゴシック" pitchFamily="34" charset="-128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3rd -5th December, 2014 </a:t>
            </a:r>
          </a:p>
          <a:p>
            <a:pPr algn="ctr"/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ITU - Geneva </a:t>
            </a:r>
            <a:r>
              <a:rPr lang="en-US" sz="2400" b="1" dirty="0" smtClean="0"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>Switzerland</a:t>
            </a:r>
            <a:r>
              <a:rPr lang="en-GB" sz="2400" b="1" dirty="0"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  <a:t/>
            </a:r>
            <a:br>
              <a:rPr lang="en-GB" sz="2400" b="1" dirty="0">
                <a:latin typeface="Century Gothic" pitchFamily="34" charset="0"/>
                <a:ea typeface="ＭＳ Ｐゴシック" pitchFamily="34" charset="-128"/>
                <a:cs typeface="Times New Roman" pitchFamily="18" charset="0"/>
              </a:rPr>
            </a:br>
            <a:endParaRPr lang="en-US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DFS for Ease of Doing Business </a:t>
            </a:r>
            <a:r>
              <a:rPr lang="en-US" sz="2800" b="1" dirty="0" smtClean="0"/>
              <a:t>&amp; Employment </a:t>
            </a:r>
            <a:r>
              <a:rPr lang="en-US" sz="2800" b="1" dirty="0"/>
              <a:t>creation</a:t>
            </a:r>
            <a:endParaRPr lang="en-GB" sz="2800" b="1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5850"/>
            <a:ext cx="9905999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7149" y="4698605"/>
            <a:ext cx="80581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Over 30 Millions transaction per day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Over 120,000 Agents creating employment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dirty="0" smtClean="0"/>
              <a:t>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DFS for </a:t>
            </a:r>
            <a:r>
              <a:rPr lang="en-US" sz="2800" b="1" dirty="0" smtClean="0"/>
              <a:t>e-Commerce</a:t>
            </a:r>
            <a:endParaRPr lang="en-GB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9650"/>
            <a:ext cx="99060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" y="4279504"/>
            <a:ext cx="80581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The highest no. of transactions take place within the mobile money markets, selling of goods and services, including cattle trade </a:t>
            </a:r>
          </a:p>
          <a:p>
            <a:r>
              <a:rPr lang="en-US" dirty="0" smtClean="0"/>
              <a:t>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6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Regulators Place in Digital Financial Services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6000" contrast="-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962526"/>
            <a:ext cx="9925049" cy="5135011"/>
          </a:xfrm>
        </p:spPr>
      </p:pic>
      <p:sp>
        <p:nvSpPr>
          <p:cNvPr id="7" name="TextBox 6"/>
          <p:cNvSpPr txBox="1"/>
          <p:nvPr/>
        </p:nvSpPr>
        <p:spPr>
          <a:xfrm>
            <a:off x="114301" y="3428999"/>
            <a:ext cx="96393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Licensing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Promoting competition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Ensuring level playing field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Mitigating Risks through regulatory interventions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Addressing cyber-security concerns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 Enforce compliance to the rules of engagement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</a:rPr>
              <a:t>Consumer Protection                                                                                                                                     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7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"/>
          <p:cNvSpPr/>
          <p:nvPr/>
        </p:nvSpPr>
        <p:spPr>
          <a:xfrm>
            <a:off x="629798" y="3465337"/>
            <a:ext cx="3769861" cy="2972913"/>
          </a:xfrm>
          <a:prstGeom prst="leftCircularArrow">
            <a:avLst>
              <a:gd name="adj1" fmla="val 2620"/>
              <a:gd name="adj2" fmla="val 318402"/>
              <a:gd name="adj3" fmla="val 1675054"/>
              <a:gd name="adj4" fmla="val 8605631"/>
              <a:gd name="adj5" fmla="val 3057"/>
            </a:avLst>
          </a:prstGeom>
          <a:solidFill>
            <a:schemeClr val="tx2"/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Circular Arrow 7"/>
          <p:cNvSpPr/>
          <p:nvPr/>
        </p:nvSpPr>
        <p:spPr>
          <a:xfrm>
            <a:off x="5031947" y="733266"/>
            <a:ext cx="2913942" cy="2913942"/>
          </a:xfrm>
          <a:prstGeom prst="circularArrow">
            <a:avLst>
              <a:gd name="adj1" fmla="val 2673"/>
              <a:gd name="adj2" fmla="val 325247"/>
              <a:gd name="adj3" fmla="val 19677424"/>
              <a:gd name="adj4" fmla="val 12753692"/>
              <a:gd name="adj5" fmla="val 3118"/>
            </a:avLst>
          </a:prstGeom>
          <a:solidFill>
            <a:srgbClr val="0070C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343443" y="436498"/>
            <a:ext cx="3079012" cy="3130233"/>
            <a:chOff x="3803319" y="427789"/>
            <a:chExt cx="2008052" cy="2429935"/>
          </a:xfrm>
        </p:grpSpPr>
        <p:sp>
          <p:nvSpPr>
            <p:cNvPr id="16" name="Rounded Rectangle 15"/>
            <p:cNvSpPr/>
            <p:nvPr/>
          </p:nvSpPr>
          <p:spPr>
            <a:xfrm>
              <a:off x="3803319" y="427789"/>
              <a:ext cx="1907697" cy="2262033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/>
            <p:nvPr/>
          </p:nvSpPr>
          <p:spPr>
            <a:xfrm>
              <a:off x="3803319" y="720637"/>
              <a:ext cx="2008052" cy="2137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81280" rIns="12192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630110" y="4513831"/>
            <a:ext cx="2886185" cy="2222313"/>
            <a:chOff x="6719459" y="2586118"/>
            <a:chExt cx="2132998" cy="1775212"/>
          </a:xfrm>
        </p:grpSpPr>
        <p:sp>
          <p:nvSpPr>
            <p:cNvPr id="12" name="Rounded Rectangle 11"/>
            <p:cNvSpPr/>
            <p:nvPr/>
          </p:nvSpPr>
          <p:spPr>
            <a:xfrm>
              <a:off x="6719459" y="2586118"/>
              <a:ext cx="2132998" cy="1775212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16"/>
            <p:cNvSpPr/>
            <p:nvPr/>
          </p:nvSpPr>
          <p:spPr>
            <a:xfrm>
              <a:off x="6771453" y="2638112"/>
              <a:ext cx="2029010" cy="1671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81280" rIns="12192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771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Challenges 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240341"/>
            <a:ext cx="2800349" cy="229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192714" y="1009589"/>
            <a:ext cx="2349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Managing Competition</a:t>
            </a:r>
            <a:endParaRPr lang="en-US" sz="2400" b="1" dirty="0"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24676" y="4178037"/>
            <a:ext cx="2137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Unprecedented  cases </a:t>
            </a:r>
            <a:r>
              <a:rPr lang="en-US" sz="2000" b="1" dirty="0" err="1" smtClean="0">
                <a:latin typeface="Century Gothic" pitchFamily="34" charset="0"/>
              </a:rPr>
              <a:t>e.g</a:t>
            </a:r>
            <a:r>
              <a:rPr lang="en-US" sz="2000" b="1" dirty="0" smtClean="0">
                <a:latin typeface="Century Gothic" pitchFamily="34" charset="0"/>
              </a:rPr>
              <a:t> Thin SIM for Mobile Money</a:t>
            </a:r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9476" y="4993627"/>
            <a:ext cx="1960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Cyber Security Threats &amp; Fraud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8125334" y="3319536"/>
            <a:ext cx="17886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entury Gothic" pitchFamily="34" charset="0"/>
              </a:rPr>
              <a:t>Dynamic Innovations requiring Dynamic Regulations</a:t>
            </a:r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18" name="Picture 17" descr="https://encrypted-tbn3.gstatic.com/images?q=tbn:ANd9GcQbNxIKBHJwSyloT4HfN86e8tYdbHGrQ2cd2hzBAKi-8RIR7EWWUw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868" y="4523408"/>
            <a:ext cx="1804670" cy="13544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roup 18"/>
          <p:cNvGrpSpPr/>
          <p:nvPr/>
        </p:nvGrpSpPr>
        <p:grpSpPr>
          <a:xfrm>
            <a:off x="3162193" y="2190237"/>
            <a:ext cx="2810145" cy="2786390"/>
            <a:chOff x="3740846" y="658164"/>
            <a:chExt cx="2132998" cy="2262033"/>
          </a:xfrm>
        </p:grpSpPr>
        <p:sp>
          <p:nvSpPr>
            <p:cNvPr id="20" name="Rounded Rectangle 19"/>
            <p:cNvSpPr/>
            <p:nvPr/>
          </p:nvSpPr>
          <p:spPr>
            <a:xfrm>
              <a:off x="3740846" y="658164"/>
              <a:ext cx="2132998" cy="2262033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12"/>
            <p:cNvSpPr/>
            <p:nvPr/>
          </p:nvSpPr>
          <p:spPr>
            <a:xfrm>
              <a:off x="3803319" y="720637"/>
              <a:ext cx="2008052" cy="2137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81280" rIns="121920" bIns="81280" numCol="1" spcCol="1270" anchor="ctr" anchorCtr="0">
              <a:noAutofit/>
            </a:bodyPr>
            <a:lstStyle/>
            <a:p>
              <a:pPr lvl="0" algn="ctr" defTabSz="2844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6400" kern="1200" dirty="0"/>
            </a:p>
          </p:txBody>
        </p:sp>
      </p:grpSp>
      <p:pic>
        <p:nvPicPr>
          <p:cNvPr id="22" name="Picture 21" descr="https://encrypted-tbn0.gstatic.com/images?q=tbn:ANd9GcTzABeyaBU2vlqTx6huvoxB2SY1bDcjt6jvPD4SF8MIZHLYr-aW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245" y="2693438"/>
            <a:ext cx="1967865" cy="953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99" y="1240341"/>
            <a:ext cx="2329550" cy="173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7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ndie\Pictures\Pictures\Athletes winner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5"/>
            <a:ext cx="10058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1" y="2641934"/>
            <a:ext cx="97916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                                                                          </a:t>
            </a:r>
          </a:p>
          <a:p>
            <a:pPr lvl="0" algn="just"/>
            <a:endParaRPr lang="en-GB" sz="3200" b="1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0" algn="just"/>
            <a:endParaRPr lang="en-GB" sz="3200" b="1" dirty="0" smtClean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Century Gothic" pitchFamily="34" charset="0"/>
                <a:cs typeface="Times New Roman" panose="02020603050405020304" pitchFamily="18" charset="0"/>
              </a:rPr>
              <a:t>Digital Financial Services is accelerating our Achieve of Vision 2030 aspiration of Financial Inclusion by all Kenyans by the year 2030</a:t>
            </a:r>
          </a:p>
          <a:p>
            <a:pPr lvl="0" algn="just"/>
            <a:endParaRPr lang="en-GB" sz="3200" b="1" dirty="0">
              <a:solidFill>
                <a:schemeClr val="bg1"/>
              </a:solidFill>
              <a:latin typeface="Century Gothic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333750" y="43875"/>
            <a:ext cx="27797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CONCLUSION   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2212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Way-forward:  Success of DFS &amp; Financial Inclusion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188775" y="872797"/>
            <a:ext cx="9276560" cy="5028938"/>
            <a:chOff x="609600" y="1641420"/>
            <a:chExt cx="7895881" cy="4596860"/>
          </a:xfrm>
          <a:effectLst>
            <a:reflection blurRad="6350" stA="52000" endA="300" endPos="10000" dir="5400000" sy="-100000" algn="bl" rotWithShape="0"/>
          </a:effectLst>
        </p:grpSpPr>
        <p:sp>
          <p:nvSpPr>
            <p:cNvPr id="5" name="Rectangle 10"/>
            <p:cNvSpPr/>
            <p:nvPr/>
          </p:nvSpPr>
          <p:spPr>
            <a:xfrm rot="4306855" flipH="1">
              <a:off x="6036795" y="4569480"/>
              <a:ext cx="760070" cy="1255875"/>
            </a:xfrm>
            <a:custGeom>
              <a:avLst/>
              <a:gdLst>
                <a:gd name="connsiteX0" fmla="*/ 0 w 304800"/>
                <a:gd name="connsiteY0" fmla="*/ 0 h 1371600"/>
                <a:gd name="connsiteX1" fmla="*/ 304800 w 304800"/>
                <a:gd name="connsiteY1" fmla="*/ 0 h 1371600"/>
                <a:gd name="connsiteX2" fmla="*/ 304800 w 304800"/>
                <a:gd name="connsiteY2" fmla="*/ 1371600 h 1371600"/>
                <a:gd name="connsiteX3" fmla="*/ 0 w 304800"/>
                <a:gd name="connsiteY3" fmla="*/ 1371600 h 1371600"/>
                <a:gd name="connsiteX4" fmla="*/ 0 w 304800"/>
                <a:gd name="connsiteY4" fmla="*/ 0 h 1371600"/>
                <a:gd name="connsiteX0" fmla="*/ 0 w 514350"/>
                <a:gd name="connsiteY0" fmla="*/ 104775 h 1371600"/>
                <a:gd name="connsiteX1" fmla="*/ 514350 w 514350"/>
                <a:gd name="connsiteY1" fmla="*/ 0 h 1371600"/>
                <a:gd name="connsiteX2" fmla="*/ 514350 w 514350"/>
                <a:gd name="connsiteY2" fmla="*/ 1371600 h 1371600"/>
                <a:gd name="connsiteX3" fmla="*/ 209550 w 514350"/>
                <a:gd name="connsiteY3" fmla="*/ 1371600 h 1371600"/>
                <a:gd name="connsiteX4" fmla="*/ 0 w 514350"/>
                <a:gd name="connsiteY4" fmla="*/ 104775 h 1371600"/>
                <a:gd name="connsiteX0" fmla="*/ 0 w 514350"/>
                <a:gd name="connsiteY0" fmla="*/ 9525 h 1276350"/>
                <a:gd name="connsiteX1" fmla="*/ 390525 w 514350"/>
                <a:gd name="connsiteY1" fmla="*/ 0 h 1276350"/>
                <a:gd name="connsiteX2" fmla="*/ 514350 w 514350"/>
                <a:gd name="connsiteY2" fmla="*/ 1276350 h 1276350"/>
                <a:gd name="connsiteX3" fmla="*/ 209550 w 514350"/>
                <a:gd name="connsiteY3" fmla="*/ 1276350 h 1276350"/>
                <a:gd name="connsiteX4" fmla="*/ 0 w 514350"/>
                <a:gd name="connsiteY4" fmla="*/ 9525 h 1276350"/>
                <a:gd name="connsiteX0" fmla="*/ 0 w 529439"/>
                <a:gd name="connsiteY0" fmla="*/ 0 h 1287950"/>
                <a:gd name="connsiteX1" fmla="*/ 405614 w 529439"/>
                <a:gd name="connsiteY1" fmla="*/ 11600 h 1287950"/>
                <a:gd name="connsiteX2" fmla="*/ 529439 w 529439"/>
                <a:gd name="connsiteY2" fmla="*/ 1287950 h 1287950"/>
                <a:gd name="connsiteX3" fmla="*/ 224639 w 529439"/>
                <a:gd name="connsiteY3" fmla="*/ 1287950 h 1287950"/>
                <a:gd name="connsiteX4" fmla="*/ 0 w 529439"/>
                <a:gd name="connsiteY4" fmla="*/ 0 h 1287950"/>
                <a:gd name="connsiteX0" fmla="*/ 0 w 529439"/>
                <a:gd name="connsiteY0" fmla="*/ 6506 h 1294456"/>
                <a:gd name="connsiteX1" fmla="*/ 402596 w 529439"/>
                <a:gd name="connsiteY1" fmla="*/ 0 h 1294456"/>
                <a:gd name="connsiteX2" fmla="*/ 529439 w 529439"/>
                <a:gd name="connsiteY2" fmla="*/ 1294456 h 1294456"/>
                <a:gd name="connsiteX3" fmla="*/ 224639 w 529439"/>
                <a:gd name="connsiteY3" fmla="*/ 1294456 h 1294456"/>
                <a:gd name="connsiteX4" fmla="*/ 0 w 529439"/>
                <a:gd name="connsiteY4" fmla="*/ 6506 h 1294456"/>
                <a:gd name="connsiteX0" fmla="*/ 0 w 816132"/>
                <a:gd name="connsiteY0" fmla="*/ 6506 h 1294456"/>
                <a:gd name="connsiteX1" fmla="*/ 402596 w 816132"/>
                <a:gd name="connsiteY1" fmla="*/ 0 h 1294456"/>
                <a:gd name="connsiteX2" fmla="*/ 816132 w 816132"/>
                <a:gd name="connsiteY2" fmla="*/ 965514 h 1294456"/>
                <a:gd name="connsiteX3" fmla="*/ 224639 w 816132"/>
                <a:gd name="connsiteY3" fmla="*/ 1294456 h 1294456"/>
                <a:gd name="connsiteX4" fmla="*/ 0 w 816132"/>
                <a:gd name="connsiteY4" fmla="*/ 6506 h 1294456"/>
                <a:gd name="connsiteX0" fmla="*/ 0 w 816132"/>
                <a:gd name="connsiteY0" fmla="*/ 6506 h 1134511"/>
                <a:gd name="connsiteX1" fmla="*/ 402596 w 816132"/>
                <a:gd name="connsiteY1" fmla="*/ 0 h 1134511"/>
                <a:gd name="connsiteX2" fmla="*/ 816132 w 816132"/>
                <a:gd name="connsiteY2" fmla="*/ 965514 h 1134511"/>
                <a:gd name="connsiteX3" fmla="*/ 251799 w 816132"/>
                <a:gd name="connsiteY3" fmla="*/ 1134511 h 1134511"/>
                <a:gd name="connsiteX4" fmla="*/ 0 w 816132"/>
                <a:gd name="connsiteY4" fmla="*/ 6506 h 1134511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708999 w 816132"/>
                <a:gd name="connsiteY2" fmla="*/ 988148 h 1311055"/>
                <a:gd name="connsiteX3" fmla="*/ 816132 w 816132"/>
                <a:gd name="connsiteY3" fmla="*/ 965514 h 1311055"/>
                <a:gd name="connsiteX4" fmla="*/ 627518 w 816132"/>
                <a:gd name="connsiteY4" fmla="*/ 1311055 h 1311055"/>
                <a:gd name="connsiteX5" fmla="*/ 251799 w 816132"/>
                <a:gd name="connsiteY5" fmla="*/ 1134511 h 1311055"/>
                <a:gd name="connsiteX6" fmla="*/ 0 w 816132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0 h 1304549"/>
                <a:gd name="connsiteX1" fmla="*/ 417934 w 819149"/>
                <a:gd name="connsiteY1" fmla="*/ 98105 h 1304549"/>
                <a:gd name="connsiteX2" fmla="*/ 708999 w 819149"/>
                <a:gd name="connsiteY2" fmla="*/ 981642 h 1304549"/>
                <a:gd name="connsiteX3" fmla="*/ 819149 w 819149"/>
                <a:gd name="connsiteY3" fmla="*/ 946936 h 1304549"/>
                <a:gd name="connsiteX4" fmla="*/ 627518 w 819149"/>
                <a:gd name="connsiteY4" fmla="*/ 1304549 h 1304549"/>
                <a:gd name="connsiteX5" fmla="*/ 248782 w 819149"/>
                <a:gd name="connsiteY5" fmla="*/ 1128005 h 1304549"/>
                <a:gd name="connsiteX6" fmla="*/ 377039 w 819149"/>
                <a:gd name="connsiteY6" fmla="*/ 1093301 h 1304549"/>
                <a:gd name="connsiteX7" fmla="*/ 0 w 819149"/>
                <a:gd name="connsiteY7" fmla="*/ 0 h 1304549"/>
                <a:gd name="connsiteX0" fmla="*/ 0 w 720662"/>
                <a:gd name="connsiteY0" fmla="*/ 97064 h 1206444"/>
                <a:gd name="connsiteX1" fmla="*/ 319447 w 720662"/>
                <a:gd name="connsiteY1" fmla="*/ 0 h 1206444"/>
                <a:gd name="connsiteX2" fmla="*/ 610512 w 720662"/>
                <a:gd name="connsiteY2" fmla="*/ 883537 h 1206444"/>
                <a:gd name="connsiteX3" fmla="*/ 720662 w 720662"/>
                <a:gd name="connsiteY3" fmla="*/ 848831 h 1206444"/>
                <a:gd name="connsiteX4" fmla="*/ 529031 w 720662"/>
                <a:gd name="connsiteY4" fmla="*/ 1206444 h 1206444"/>
                <a:gd name="connsiteX5" fmla="*/ 150295 w 720662"/>
                <a:gd name="connsiteY5" fmla="*/ 1029900 h 1206444"/>
                <a:gd name="connsiteX6" fmla="*/ 278552 w 720662"/>
                <a:gd name="connsiteY6" fmla="*/ 995196 h 1206444"/>
                <a:gd name="connsiteX7" fmla="*/ 0 w 720662"/>
                <a:gd name="connsiteY7" fmla="*/ 97064 h 1206444"/>
                <a:gd name="connsiteX0" fmla="*/ 0 w 742550"/>
                <a:gd name="connsiteY0" fmla="*/ 87943 h 1206444"/>
                <a:gd name="connsiteX1" fmla="*/ 341335 w 742550"/>
                <a:gd name="connsiteY1" fmla="*/ 0 h 1206444"/>
                <a:gd name="connsiteX2" fmla="*/ 632400 w 742550"/>
                <a:gd name="connsiteY2" fmla="*/ 883537 h 1206444"/>
                <a:gd name="connsiteX3" fmla="*/ 742550 w 742550"/>
                <a:gd name="connsiteY3" fmla="*/ 848831 h 1206444"/>
                <a:gd name="connsiteX4" fmla="*/ 550919 w 742550"/>
                <a:gd name="connsiteY4" fmla="*/ 1206444 h 1206444"/>
                <a:gd name="connsiteX5" fmla="*/ 172183 w 742550"/>
                <a:gd name="connsiteY5" fmla="*/ 1029900 h 1206444"/>
                <a:gd name="connsiteX6" fmla="*/ 300440 w 742550"/>
                <a:gd name="connsiteY6" fmla="*/ 995196 h 1206444"/>
                <a:gd name="connsiteX7" fmla="*/ 0 w 742550"/>
                <a:gd name="connsiteY7" fmla="*/ 87943 h 1206444"/>
                <a:gd name="connsiteX0" fmla="*/ 0 w 742550"/>
                <a:gd name="connsiteY0" fmla="*/ 123251 h 1241752"/>
                <a:gd name="connsiteX1" fmla="*/ 329714 w 742550"/>
                <a:gd name="connsiteY1" fmla="*/ 0 h 1241752"/>
                <a:gd name="connsiteX2" fmla="*/ 632400 w 742550"/>
                <a:gd name="connsiteY2" fmla="*/ 918845 h 1241752"/>
                <a:gd name="connsiteX3" fmla="*/ 742550 w 742550"/>
                <a:gd name="connsiteY3" fmla="*/ 884139 h 1241752"/>
                <a:gd name="connsiteX4" fmla="*/ 550919 w 742550"/>
                <a:gd name="connsiteY4" fmla="*/ 1241752 h 1241752"/>
                <a:gd name="connsiteX5" fmla="*/ 172183 w 742550"/>
                <a:gd name="connsiteY5" fmla="*/ 1065208 h 1241752"/>
                <a:gd name="connsiteX6" fmla="*/ 300440 w 742550"/>
                <a:gd name="connsiteY6" fmla="*/ 1030504 h 1241752"/>
                <a:gd name="connsiteX7" fmla="*/ 0 w 742550"/>
                <a:gd name="connsiteY7" fmla="*/ 123251 h 1241752"/>
                <a:gd name="connsiteX0" fmla="*/ 0 w 754215"/>
                <a:gd name="connsiteY0" fmla="*/ 99699 h 1241752"/>
                <a:gd name="connsiteX1" fmla="*/ 341379 w 754215"/>
                <a:gd name="connsiteY1" fmla="*/ 0 h 1241752"/>
                <a:gd name="connsiteX2" fmla="*/ 644065 w 754215"/>
                <a:gd name="connsiteY2" fmla="*/ 918845 h 1241752"/>
                <a:gd name="connsiteX3" fmla="*/ 754215 w 754215"/>
                <a:gd name="connsiteY3" fmla="*/ 884139 h 1241752"/>
                <a:gd name="connsiteX4" fmla="*/ 562584 w 754215"/>
                <a:gd name="connsiteY4" fmla="*/ 1241752 h 1241752"/>
                <a:gd name="connsiteX5" fmla="*/ 183848 w 754215"/>
                <a:gd name="connsiteY5" fmla="*/ 1065208 h 1241752"/>
                <a:gd name="connsiteX6" fmla="*/ 312105 w 754215"/>
                <a:gd name="connsiteY6" fmla="*/ 1030504 h 1241752"/>
                <a:gd name="connsiteX7" fmla="*/ 0 w 754215"/>
                <a:gd name="connsiteY7" fmla="*/ 99699 h 1241752"/>
                <a:gd name="connsiteX0" fmla="*/ 0 w 754215"/>
                <a:gd name="connsiteY0" fmla="*/ 113822 h 1255875"/>
                <a:gd name="connsiteX1" fmla="*/ 336730 w 754215"/>
                <a:gd name="connsiteY1" fmla="*/ 0 h 1255875"/>
                <a:gd name="connsiteX2" fmla="*/ 644065 w 754215"/>
                <a:gd name="connsiteY2" fmla="*/ 932968 h 1255875"/>
                <a:gd name="connsiteX3" fmla="*/ 754215 w 754215"/>
                <a:gd name="connsiteY3" fmla="*/ 898262 h 1255875"/>
                <a:gd name="connsiteX4" fmla="*/ 562584 w 754215"/>
                <a:gd name="connsiteY4" fmla="*/ 1255875 h 1255875"/>
                <a:gd name="connsiteX5" fmla="*/ 183848 w 754215"/>
                <a:gd name="connsiteY5" fmla="*/ 1079331 h 1255875"/>
                <a:gd name="connsiteX6" fmla="*/ 312105 w 754215"/>
                <a:gd name="connsiteY6" fmla="*/ 1044627 h 1255875"/>
                <a:gd name="connsiteX7" fmla="*/ 0 w 754215"/>
                <a:gd name="connsiteY7" fmla="*/ 113822 h 1255875"/>
                <a:gd name="connsiteX0" fmla="*/ 0 w 760070"/>
                <a:gd name="connsiteY0" fmla="*/ 107923 h 1255875"/>
                <a:gd name="connsiteX1" fmla="*/ 342585 w 760070"/>
                <a:gd name="connsiteY1" fmla="*/ 0 h 1255875"/>
                <a:gd name="connsiteX2" fmla="*/ 649920 w 760070"/>
                <a:gd name="connsiteY2" fmla="*/ 932968 h 1255875"/>
                <a:gd name="connsiteX3" fmla="*/ 760070 w 760070"/>
                <a:gd name="connsiteY3" fmla="*/ 898262 h 1255875"/>
                <a:gd name="connsiteX4" fmla="*/ 568439 w 760070"/>
                <a:gd name="connsiteY4" fmla="*/ 1255875 h 1255875"/>
                <a:gd name="connsiteX5" fmla="*/ 189703 w 760070"/>
                <a:gd name="connsiteY5" fmla="*/ 1079331 h 1255875"/>
                <a:gd name="connsiteX6" fmla="*/ 317960 w 760070"/>
                <a:gd name="connsiteY6" fmla="*/ 1044627 h 1255875"/>
                <a:gd name="connsiteX7" fmla="*/ 0 w 760070"/>
                <a:gd name="connsiteY7" fmla="*/ 107923 h 125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070" h="1255875">
                  <a:moveTo>
                    <a:pt x="0" y="107923"/>
                  </a:moveTo>
                  <a:cubicBezTo>
                    <a:pt x="113778" y="78609"/>
                    <a:pt x="228807" y="29314"/>
                    <a:pt x="342585" y="0"/>
                  </a:cubicBezTo>
                  <a:cubicBezTo>
                    <a:pt x="427618" y="252931"/>
                    <a:pt x="555833" y="683054"/>
                    <a:pt x="649920" y="932968"/>
                  </a:cubicBezTo>
                  <a:lnTo>
                    <a:pt x="760070" y="898262"/>
                  </a:lnTo>
                  <a:cubicBezTo>
                    <a:pt x="709270" y="1007407"/>
                    <a:pt x="628293" y="1158801"/>
                    <a:pt x="568439" y="1255875"/>
                  </a:cubicBezTo>
                  <a:lnTo>
                    <a:pt x="189703" y="1079331"/>
                  </a:lnTo>
                  <a:cubicBezTo>
                    <a:pt x="240502" y="1061726"/>
                    <a:pt x="273197" y="1062229"/>
                    <a:pt x="317960" y="1044627"/>
                  </a:cubicBezTo>
                  <a:lnTo>
                    <a:pt x="0" y="10792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6" name="Rectangle 10"/>
            <p:cNvSpPr/>
            <p:nvPr/>
          </p:nvSpPr>
          <p:spPr>
            <a:xfrm rot="2139500" flipH="1">
              <a:off x="5643129" y="3541210"/>
              <a:ext cx="742550" cy="1206444"/>
            </a:xfrm>
            <a:custGeom>
              <a:avLst/>
              <a:gdLst>
                <a:gd name="connsiteX0" fmla="*/ 0 w 304800"/>
                <a:gd name="connsiteY0" fmla="*/ 0 h 1371600"/>
                <a:gd name="connsiteX1" fmla="*/ 304800 w 304800"/>
                <a:gd name="connsiteY1" fmla="*/ 0 h 1371600"/>
                <a:gd name="connsiteX2" fmla="*/ 304800 w 304800"/>
                <a:gd name="connsiteY2" fmla="*/ 1371600 h 1371600"/>
                <a:gd name="connsiteX3" fmla="*/ 0 w 304800"/>
                <a:gd name="connsiteY3" fmla="*/ 1371600 h 1371600"/>
                <a:gd name="connsiteX4" fmla="*/ 0 w 304800"/>
                <a:gd name="connsiteY4" fmla="*/ 0 h 1371600"/>
                <a:gd name="connsiteX0" fmla="*/ 0 w 514350"/>
                <a:gd name="connsiteY0" fmla="*/ 104775 h 1371600"/>
                <a:gd name="connsiteX1" fmla="*/ 514350 w 514350"/>
                <a:gd name="connsiteY1" fmla="*/ 0 h 1371600"/>
                <a:gd name="connsiteX2" fmla="*/ 514350 w 514350"/>
                <a:gd name="connsiteY2" fmla="*/ 1371600 h 1371600"/>
                <a:gd name="connsiteX3" fmla="*/ 209550 w 514350"/>
                <a:gd name="connsiteY3" fmla="*/ 1371600 h 1371600"/>
                <a:gd name="connsiteX4" fmla="*/ 0 w 514350"/>
                <a:gd name="connsiteY4" fmla="*/ 104775 h 1371600"/>
                <a:gd name="connsiteX0" fmla="*/ 0 w 514350"/>
                <a:gd name="connsiteY0" fmla="*/ 9525 h 1276350"/>
                <a:gd name="connsiteX1" fmla="*/ 390525 w 514350"/>
                <a:gd name="connsiteY1" fmla="*/ 0 h 1276350"/>
                <a:gd name="connsiteX2" fmla="*/ 514350 w 514350"/>
                <a:gd name="connsiteY2" fmla="*/ 1276350 h 1276350"/>
                <a:gd name="connsiteX3" fmla="*/ 209550 w 514350"/>
                <a:gd name="connsiteY3" fmla="*/ 1276350 h 1276350"/>
                <a:gd name="connsiteX4" fmla="*/ 0 w 514350"/>
                <a:gd name="connsiteY4" fmla="*/ 9525 h 1276350"/>
                <a:gd name="connsiteX0" fmla="*/ 0 w 529439"/>
                <a:gd name="connsiteY0" fmla="*/ 0 h 1287950"/>
                <a:gd name="connsiteX1" fmla="*/ 405614 w 529439"/>
                <a:gd name="connsiteY1" fmla="*/ 11600 h 1287950"/>
                <a:gd name="connsiteX2" fmla="*/ 529439 w 529439"/>
                <a:gd name="connsiteY2" fmla="*/ 1287950 h 1287950"/>
                <a:gd name="connsiteX3" fmla="*/ 224639 w 529439"/>
                <a:gd name="connsiteY3" fmla="*/ 1287950 h 1287950"/>
                <a:gd name="connsiteX4" fmla="*/ 0 w 529439"/>
                <a:gd name="connsiteY4" fmla="*/ 0 h 1287950"/>
                <a:gd name="connsiteX0" fmla="*/ 0 w 529439"/>
                <a:gd name="connsiteY0" fmla="*/ 6506 h 1294456"/>
                <a:gd name="connsiteX1" fmla="*/ 402596 w 529439"/>
                <a:gd name="connsiteY1" fmla="*/ 0 h 1294456"/>
                <a:gd name="connsiteX2" fmla="*/ 529439 w 529439"/>
                <a:gd name="connsiteY2" fmla="*/ 1294456 h 1294456"/>
                <a:gd name="connsiteX3" fmla="*/ 224639 w 529439"/>
                <a:gd name="connsiteY3" fmla="*/ 1294456 h 1294456"/>
                <a:gd name="connsiteX4" fmla="*/ 0 w 529439"/>
                <a:gd name="connsiteY4" fmla="*/ 6506 h 1294456"/>
                <a:gd name="connsiteX0" fmla="*/ 0 w 816132"/>
                <a:gd name="connsiteY0" fmla="*/ 6506 h 1294456"/>
                <a:gd name="connsiteX1" fmla="*/ 402596 w 816132"/>
                <a:gd name="connsiteY1" fmla="*/ 0 h 1294456"/>
                <a:gd name="connsiteX2" fmla="*/ 816132 w 816132"/>
                <a:gd name="connsiteY2" fmla="*/ 965514 h 1294456"/>
                <a:gd name="connsiteX3" fmla="*/ 224639 w 816132"/>
                <a:gd name="connsiteY3" fmla="*/ 1294456 h 1294456"/>
                <a:gd name="connsiteX4" fmla="*/ 0 w 816132"/>
                <a:gd name="connsiteY4" fmla="*/ 6506 h 1294456"/>
                <a:gd name="connsiteX0" fmla="*/ 0 w 816132"/>
                <a:gd name="connsiteY0" fmla="*/ 6506 h 1134511"/>
                <a:gd name="connsiteX1" fmla="*/ 402596 w 816132"/>
                <a:gd name="connsiteY1" fmla="*/ 0 h 1134511"/>
                <a:gd name="connsiteX2" fmla="*/ 816132 w 816132"/>
                <a:gd name="connsiteY2" fmla="*/ 965514 h 1134511"/>
                <a:gd name="connsiteX3" fmla="*/ 251799 w 816132"/>
                <a:gd name="connsiteY3" fmla="*/ 1134511 h 1134511"/>
                <a:gd name="connsiteX4" fmla="*/ 0 w 816132"/>
                <a:gd name="connsiteY4" fmla="*/ 6506 h 1134511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708999 w 816132"/>
                <a:gd name="connsiteY2" fmla="*/ 988148 h 1311055"/>
                <a:gd name="connsiteX3" fmla="*/ 816132 w 816132"/>
                <a:gd name="connsiteY3" fmla="*/ 965514 h 1311055"/>
                <a:gd name="connsiteX4" fmla="*/ 627518 w 816132"/>
                <a:gd name="connsiteY4" fmla="*/ 1311055 h 1311055"/>
                <a:gd name="connsiteX5" fmla="*/ 251799 w 816132"/>
                <a:gd name="connsiteY5" fmla="*/ 1134511 h 1311055"/>
                <a:gd name="connsiteX6" fmla="*/ 0 w 816132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0 h 1304549"/>
                <a:gd name="connsiteX1" fmla="*/ 417934 w 819149"/>
                <a:gd name="connsiteY1" fmla="*/ 98105 h 1304549"/>
                <a:gd name="connsiteX2" fmla="*/ 708999 w 819149"/>
                <a:gd name="connsiteY2" fmla="*/ 981642 h 1304549"/>
                <a:gd name="connsiteX3" fmla="*/ 819149 w 819149"/>
                <a:gd name="connsiteY3" fmla="*/ 946936 h 1304549"/>
                <a:gd name="connsiteX4" fmla="*/ 627518 w 819149"/>
                <a:gd name="connsiteY4" fmla="*/ 1304549 h 1304549"/>
                <a:gd name="connsiteX5" fmla="*/ 248782 w 819149"/>
                <a:gd name="connsiteY5" fmla="*/ 1128005 h 1304549"/>
                <a:gd name="connsiteX6" fmla="*/ 377039 w 819149"/>
                <a:gd name="connsiteY6" fmla="*/ 1093301 h 1304549"/>
                <a:gd name="connsiteX7" fmla="*/ 0 w 819149"/>
                <a:gd name="connsiteY7" fmla="*/ 0 h 1304549"/>
                <a:gd name="connsiteX0" fmla="*/ 0 w 720662"/>
                <a:gd name="connsiteY0" fmla="*/ 97064 h 1206444"/>
                <a:gd name="connsiteX1" fmla="*/ 319447 w 720662"/>
                <a:gd name="connsiteY1" fmla="*/ 0 h 1206444"/>
                <a:gd name="connsiteX2" fmla="*/ 610512 w 720662"/>
                <a:gd name="connsiteY2" fmla="*/ 883537 h 1206444"/>
                <a:gd name="connsiteX3" fmla="*/ 720662 w 720662"/>
                <a:gd name="connsiteY3" fmla="*/ 848831 h 1206444"/>
                <a:gd name="connsiteX4" fmla="*/ 529031 w 720662"/>
                <a:gd name="connsiteY4" fmla="*/ 1206444 h 1206444"/>
                <a:gd name="connsiteX5" fmla="*/ 150295 w 720662"/>
                <a:gd name="connsiteY5" fmla="*/ 1029900 h 1206444"/>
                <a:gd name="connsiteX6" fmla="*/ 278552 w 720662"/>
                <a:gd name="connsiteY6" fmla="*/ 995196 h 1206444"/>
                <a:gd name="connsiteX7" fmla="*/ 0 w 720662"/>
                <a:gd name="connsiteY7" fmla="*/ 97064 h 1206444"/>
                <a:gd name="connsiteX0" fmla="*/ 0 w 742550"/>
                <a:gd name="connsiteY0" fmla="*/ 87943 h 1206444"/>
                <a:gd name="connsiteX1" fmla="*/ 341335 w 742550"/>
                <a:gd name="connsiteY1" fmla="*/ 0 h 1206444"/>
                <a:gd name="connsiteX2" fmla="*/ 632400 w 742550"/>
                <a:gd name="connsiteY2" fmla="*/ 883537 h 1206444"/>
                <a:gd name="connsiteX3" fmla="*/ 742550 w 742550"/>
                <a:gd name="connsiteY3" fmla="*/ 848831 h 1206444"/>
                <a:gd name="connsiteX4" fmla="*/ 550919 w 742550"/>
                <a:gd name="connsiteY4" fmla="*/ 1206444 h 1206444"/>
                <a:gd name="connsiteX5" fmla="*/ 172183 w 742550"/>
                <a:gd name="connsiteY5" fmla="*/ 1029900 h 1206444"/>
                <a:gd name="connsiteX6" fmla="*/ 300440 w 742550"/>
                <a:gd name="connsiteY6" fmla="*/ 995196 h 1206444"/>
                <a:gd name="connsiteX7" fmla="*/ 0 w 742550"/>
                <a:gd name="connsiteY7" fmla="*/ 87943 h 120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550" h="1206444">
                  <a:moveTo>
                    <a:pt x="0" y="87943"/>
                  </a:moveTo>
                  <a:lnTo>
                    <a:pt x="341335" y="0"/>
                  </a:lnTo>
                  <a:cubicBezTo>
                    <a:pt x="426368" y="252931"/>
                    <a:pt x="538313" y="633623"/>
                    <a:pt x="632400" y="883537"/>
                  </a:cubicBezTo>
                  <a:lnTo>
                    <a:pt x="742550" y="848831"/>
                  </a:lnTo>
                  <a:cubicBezTo>
                    <a:pt x="691750" y="957976"/>
                    <a:pt x="610773" y="1109370"/>
                    <a:pt x="550919" y="1206444"/>
                  </a:cubicBezTo>
                  <a:lnTo>
                    <a:pt x="172183" y="1029900"/>
                  </a:lnTo>
                  <a:cubicBezTo>
                    <a:pt x="222982" y="1012295"/>
                    <a:pt x="255677" y="1012798"/>
                    <a:pt x="300440" y="995196"/>
                  </a:cubicBezTo>
                  <a:lnTo>
                    <a:pt x="0" y="87943"/>
                  </a:lnTo>
                  <a:close/>
                </a:path>
              </a:pathLst>
            </a:custGeom>
            <a:gradFill flip="none" rotWithShape="1">
              <a:gsLst>
                <a:gs pos="5000">
                  <a:schemeClr val="accent2">
                    <a:lumMod val="60000"/>
                    <a:lumOff val="40000"/>
                  </a:schemeClr>
                </a:gs>
                <a:gs pos="8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7" name="Rectangle 10"/>
            <p:cNvSpPr/>
            <p:nvPr/>
          </p:nvSpPr>
          <p:spPr>
            <a:xfrm rot="17293145">
              <a:off x="2351362" y="4570648"/>
              <a:ext cx="760070" cy="1255875"/>
            </a:xfrm>
            <a:custGeom>
              <a:avLst/>
              <a:gdLst>
                <a:gd name="connsiteX0" fmla="*/ 0 w 304800"/>
                <a:gd name="connsiteY0" fmla="*/ 0 h 1371600"/>
                <a:gd name="connsiteX1" fmla="*/ 304800 w 304800"/>
                <a:gd name="connsiteY1" fmla="*/ 0 h 1371600"/>
                <a:gd name="connsiteX2" fmla="*/ 304800 w 304800"/>
                <a:gd name="connsiteY2" fmla="*/ 1371600 h 1371600"/>
                <a:gd name="connsiteX3" fmla="*/ 0 w 304800"/>
                <a:gd name="connsiteY3" fmla="*/ 1371600 h 1371600"/>
                <a:gd name="connsiteX4" fmla="*/ 0 w 304800"/>
                <a:gd name="connsiteY4" fmla="*/ 0 h 1371600"/>
                <a:gd name="connsiteX0" fmla="*/ 0 w 514350"/>
                <a:gd name="connsiteY0" fmla="*/ 104775 h 1371600"/>
                <a:gd name="connsiteX1" fmla="*/ 514350 w 514350"/>
                <a:gd name="connsiteY1" fmla="*/ 0 h 1371600"/>
                <a:gd name="connsiteX2" fmla="*/ 514350 w 514350"/>
                <a:gd name="connsiteY2" fmla="*/ 1371600 h 1371600"/>
                <a:gd name="connsiteX3" fmla="*/ 209550 w 514350"/>
                <a:gd name="connsiteY3" fmla="*/ 1371600 h 1371600"/>
                <a:gd name="connsiteX4" fmla="*/ 0 w 514350"/>
                <a:gd name="connsiteY4" fmla="*/ 104775 h 1371600"/>
                <a:gd name="connsiteX0" fmla="*/ 0 w 514350"/>
                <a:gd name="connsiteY0" fmla="*/ 9525 h 1276350"/>
                <a:gd name="connsiteX1" fmla="*/ 390525 w 514350"/>
                <a:gd name="connsiteY1" fmla="*/ 0 h 1276350"/>
                <a:gd name="connsiteX2" fmla="*/ 514350 w 514350"/>
                <a:gd name="connsiteY2" fmla="*/ 1276350 h 1276350"/>
                <a:gd name="connsiteX3" fmla="*/ 209550 w 514350"/>
                <a:gd name="connsiteY3" fmla="*/ 1276350 h 1276350"/>
                <a:gd name="connsiteX4" fmla="*/ 0 w 514350"/>
                <a:gd name="connsiteY4" fmla="*/ 9525 h 1276350"/>
                <a:gd name="connsiteX0" fmla="*/ 0 w 529439"/>
                <a:gd name="connsiteY0" fmla="*/ 0 h 1287950"/>
                <a:gd name="connsiteX1" fmla="*/ 405614 w 529439"/>
                <a:gd name="connsiteY1" fmla="*/ 11600 h 1287950"/>
                <a:gd name="connsiteX2" fmla="*/ 529439 w 529439"/>
                <a:gd name="connsiteY2" fmla="*/ 1287950 h 1287950"/>
                <a:gd name="connsiteX3" fmla="*/ 224639 w 529439"/>
                <a:gd name="connsiteY3" fmla="*/ 1287950 h 1287950"/>
                <a:gd name="connsiteX4" fmla="*/ 0 w 529439"/>
                <a:gd name="connsiteY4" fmla="*/ 0 h 1287950"/>
                <a:gd name="connsiteX0" fmla="*/ 0 w 529439"/>
                <a:gd name="connsiteY0" fmla="*/ 6506 h 1294456"/>
                <a:gd name="connsiteX1" fmla="*/ 402596 w 529439"/>
                <a:gd name="connsiteY1" fmla="*/ 0 h 1294456"/>
                <a:gd name="connsiteX2" fmla="*/ 529439 w 529439"/>
                <a:gd name="connsiteY2" fmla="*/ 1294456 h 1294456"/>
                <a:gd name="connsiteX3" fmla="*/ 224639 w 529439"/>
                <a:gd name="connsiteY3" fmla="*/ 1294456 h 1294456"/>
                <a:gd name="connsiteX4" fmla="*/ 0 w 529439"/>
                <a:gd name="connsiteY4" fmla="*/ 6506 h 1294456"/>
                <a:gd name="connsiteX0" fmla="*/ 0 w 816132"/>
                <a:gd name="connsiteY0" fmla="*/ 6506 h 1294456"/>
                <a:gd name="connsiteX1" fmla="*/ 402596 w 816132"/>
                <a:gd name="connsiteY1" fmla="*/ 0 h 1294456"/>
                <a:gd name="connsiteX2" fmla="*/ 816132 w 816132"/>
                <a:gd name="connsiteY2" fmla="*/ 965514 h 1294456"/>
                <a:gd name="connsiteX3" fmla="*/ 224639 w 816132"/>
                <a:gd name="connsiteY3" fmla="*/ 1294456 h 1294456"/>
                <a:gd name="connsiteX4" fmla="*/ 0 w 816132"/>
                <a:gd name="connsiteY4" fmla="*/ 6506 h 1294456"/>
                <a:gd name="connsiteX0" fmla="*/ 0 w 816132"/>
                <a:gd name="connsiteY0" fmla="*/ 6506 h 1134511"/>
                <a:gd name="connsiteX1" fmla="*/ 402596 w 816132"/>
                <a:gd name="connsiteY1" fmla="*/ 0 h 1134511"/>
                <a:gd name="connsiteX2" fmla="*/ 816132 w 816132"/>
                <a:gd name="connsiteY2" fmla="*/ 965514 h 1134511"/>
                <a:gd name="connsiteX3" fmla="*/ 251799 w 816132"/>
                <a:gd name="connsiteY3" fmla="*/ 1134511 h 1134511"/>
                <a:gd name="connsiteX4" fmla="*/ 0 w 816132"/>
                <a:gd name="connsiteY4" fmla="*/ 6506 h 1134511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708999 w 816132"/>
                <a:gd name="connsiteY2" fmla="*/ 988148 h 1311055"/>
                <a:gd name="connsiteX3" fmla="*/ 816132 w 816132"/>
                <a:gd name="connsiteY3" fmla="*/ 965514 h 1311055"/>
                <a:gd name="connsiteX4" fmla="*/ 627518 w 816132"/>
                <a:gd name="connsiteY4" fmla="*/ 1311055 h 1311055"/>
                <a:gd name="connsiteX5" fmla="*/ 251799 w 816132"/>
                <a:gd name="connsiteY5" fmla="*/ 1134511 h 1311055"/>
                <a:gd name="connsiteX6" fmla="*/ 0 w 816132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0 h 1304549"/>
                <a:gd name="connsiteX1" fmla="*/ 417934 w 819149"/>
                <a:gd name="connsiteY1" fmla="*/ 98105 h 1304549"/>
                <a:gd name="connsiteX2" fmla="*/ 708999 w 819149"/>
                <a:gd name="connsiteY2" fmla="*/ 981642 h 1304549"/>
                <a:gd name="connsiteX3" fmla="*/ 819149 w 819149"/>
                <a:gd name="connsiteY3" fmla="*/ 946936 h 1304549"/>
                <a:gd name="connsiteX4" fmla="*/ 627518 w 819149"/>
                <a:gd name="connsiteY4" fmla="*/ 1304549 h 1304549"/>
                <a:gd name="connsiteX5" fmla="*/ 248782 w 819149"/>
                <a:gd name="connsiteY5" fmla="*/ 1128005 h 1304549"/>
                <a:gd name="connsiteX6" fmla="*/ 377039 w 819149"/>
                <a:gd name="connsiteY6" fmla="*/ 1093301 h 1304549"/>
                <a:gd name="connsiteX7" fmla="*/ 0 w 819149"/>
                <a:gd name="connsiteY7" fmla="*/ 0 h 1304549"/>
                <a:gd name="connsiteX0" fmla="*/ 0 w 720662"/>
                <a:gd name="connsiteY0" fmla="*/ 97064 h 1206444"/>
                <a:gd name="connsiteX1" fmla="*/ 319447 w 720662"/>
                <a:gd name="connsiteY1" fmla="*/ 0 h 1206444"/>
                <a:gd name="connsiteX2" fmla="*/ 610512 w 720662"/>
                <a:gd name="connsiteY2" fmla="*/ 883537 h 1206444"/>
                <a:gd name="connsiteX3" fmla="*/ 720662 w 720662"/>
                <a:gd name="connsiteY3" fmla="*/ 848831 h 1206444"/>
                <a:gd name="connsiteX4" fmla="*/ 529031 w 720662"/>
                <a:gd name="connsiteY4" fmla="*/ 1206444 h 1206444"/>
                <a:gd name="connsiteX5" fmla="*/ 150295 w 720662"/>
                <a:gd name="connsiteY5" fmla="*/ 1029900 h 1206444"/>
                <a:gd name="connsiteX6" fmla="*/ 278552 w 720662"/>
                <a:gd name="connsiteY6" fmla="*/ 995196 h 1206444"/>
                <a:gd name="connsiteX7" fmla="*/ 0 w 720662"/>
                <a:gd name="connsiteY7" fmla="*/ 97064 h 1206444"/>
                <a:gd name="connsiteX0" fmla="*/ 0 w 742550"/>
                <a:gd name="connsiteY0" fmla="*/ 87943 h 1206444"/>
                <a:gd name="connsiteX1" fmla="*/ 341335 w 742550"/>
                <a:gd name="connsiteY1" fmla="*/ 0 h 1206444"/>
                <a:gd name="connsiteX2" fmla="*/ 632400 w 742550"/>
                <a:gd name="connsiteY2" fmla="*/ 883537 h 1206444"/>
                <a:gd name="connsiteX3" fmla="*/ 742550 w 742550"/>
                <a:gd name="connsiteY3" fmla="*/ 848831 h 1206444"/>
                <a:gd name="connsiteX4" fmla="*/ 550919 w 742550"/>
                <a:gd name="connsiteY4" fmla="*/ 1206444 h 1206444"/>
                <a:gd name="connsiteX5" fmla="*/ 172183 w 742550"/>
                <a:gd name="connsiteY5" fmla="*/ 1029900 h 1206444"/>
                <a:gd name="connsiteX6" fmla="*/ 300440 w 742550"/>
                <a:gd name="connsiteY6" fmla="*/ 995196 h 1206444"/>
                <a:gd name="connsiteX7" fmla="*/ 0 w 742550"/>
                <a:gd name="connsiteY7" fmla="*/ 87943 h 1206444"/>
                <a:gd name="connsiteX0" fmla="*/ 0 w 742550"/>
                <a:gd name="connsiteY0" fmla="*/ 123251 h 1241752"/>
                <a:gd name="connsiteX1" fmla="*/ 329714 w 742550"/>
                <a:gd name="connsiteY1" fmla="*/ 0 h 1241752"/>
                <a:gd name="connsiteX2" fmla="*/ 632400 w 742550"/>
                <a:gd name="connsiteY2" fmla="*/ 918845 h 1241752"/>
                <a:gd name="connsiteX3" fmla="*/ 742550 w 742550"/>
                <a:gd name="connsiteY3" fmla="*/ 884139 h 1241752"/>
                <a:gd name="connsiteX4" fmla="*/ 550919 w 742550"/>
                <a:gd name="connsiteY4" fmla="*/ 1241752 h 1241752"/>
                <a:gd name="connsiteX5" fmla="*/ 172183 w 742550"/>
                <a:gd name="connsiteY5" fmla="*/ 1065208 h 1241752"/>
                <a:gd name="connsiteX6" fmla="*/ 300440 w 742550"/>
                <a:gd name="connsiteY6" fmla="*/ 1030504 h 1241752"/>
                <a:gd name="connsiteX7" fmla="*/ 0 w 742550"/>
                <a:gd name="connsiteY7" fmla="*/ 123251 h 1241752"/>
                <a:gd name="connsiteX0" fmla="*/ 0 w 754215"/>
                <a:gd name="connsiteY0" fmla="*/ 99699 h 1241752"/>
                <a:gd name="connsiteX1" fmla="*/ 341379 w 754215"/>
                <a:gd name="connsiteY1" fmla="*/ 0 h 1241752"/>
                <a:gd name="connsiteX2" fmla="*/ 644065 w 754215"/>
                <a:gd name="connsiteY2" fmla="*/ 918845 h 1241752"/>
                <a:gd name="connsiteX3" fmla="*/ 754215 w 754215"/>
                <a:gd name="connsiteY3" fmla="*/ 884139 h 1241752"/>
                <a:gd name="connsiteX4" fmla="*/ 562584 w 754215"/>
                <a:gd name="connsiteY4" fmla="*/ 1241752 h 1241752"/>
                <a:gd name="connsiteX5" fmla="*/ 183848 w 754215"/>
                <a:gd name="connsiteY5" fmla="*/ 1065208 h 1241752"/>
                <a:gd name="connsiteX6" fmla="*/ 312105 w 754215"/>
                <a:gd name="connsiteY6" fmla="*/ 1030504 h 1241752"/>
                <a:gd name="connsiteX7" fmla="*/ 0 w 754215"/>
                <a:gd name="connsiteY7" fmla="*/ 99699 h 1241752"/>
                <a:gd name="connsiteX0" fmla="*/ 0 w 754215"/>
                <a:gd name="connsiteY0" fmla="*/ 113822 h 1255875"/>
                <a:gd name="connsiteX1" fmla="*/ 336730 w 754215"/>
                <a:gd name="connsiteY1" fmla="*/ 0 h 1255875"/>
                <a:gd name="connsiteX2" fmla="*/ 644065 w 754215"/>
                <a:gd name="connsiteY2" fmla="*/ 932968 h 1255875"/>
                <a:gd name="connsiteX3" fmla="*/ 754215 w 754215"/>
                <a:gd name="connsiteY3" fmla="*/ 898262 h 1255875"/>
                <a:gd name="connsiteX4" fmla="*/ 562584 w 754215"/>
                <a:gd name="connsiteY4" fmla="*/ 1255875 h 1255875"/>
                <a:gd name="connsiteX5" fmla="*/ 183848 w 754215"/>
                <a:gd name="connsiteY5" fmla="*/ 1079331 h 1255875"/>
                <a:gd name="connsiteX6" fmla="*/ 312105 w 754215"/>
                <a:gd name="connsiteY6" fmla="*/ 1044627 h 1255875"/>
                <a:gd name="connsiteX7" fmla="*/ 0 w 754215"/>
                <a:gd name="connsiteY7" fmla="*/ 113822 h 1255875"/>
                <a:gd name="connsiteX0" fmla="*/ 0 w 760070"/>
                <a:gd name="connsiteY0" fmla="*/ 107923 h 1255875"/>
                <a:gd name="connsiteX1" fmla="*/ 342585 w 760070"/>
                <a:gd name="connsiteY1" fmla="*/ 0 h 1255875"/>
                <a:gd name="connsiteX2" fmla="*/ 649920 w 760070"/>
                <a:gd name="connsiteY2" fmla="*/ 932968 h 1255875"/>
                <a:gd name="connsiteX3" fmla="*/ 760070 w 760070"/>
                <a:gd name="connsiteY3" fmla="*/ 898262 h 1255875"/>
                <a:gd name="connsiteX4" fmla="*/ 568439 w 760070"/>
                <a:gd name="connsiteY4" fmla="*/ 1255875 h 1255875"/>
                <a:gd name="connsiteX5" fmla="*/ 189703 w 760070"/>
                <a:gd name="connsiteY5" fmla="*/ 1079331 h 1255875"/>
                <a:gd name="connsiteX6" fmla="*/ 317960 w 760070"/>
                <a:gd name="connsiteY6" fmla="*/ 1044627 h 1255875"/>
                <a:gd name="connsiteX7" fmla="*/ 0 w 760070"/>
                <a:gd name="connsiteY7" fmla="*/ 107923 h 125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0070" h="1255875">
                  <a:moveTo>
                    <a:pt x="0" y="107923"/>
                  </a:moveTo>
                  <a:cubicBezTo>
                    <a:pt x="113778" y="78609"/>
                    <a:pt x="228807" y="29314"/>
                    <a:pt x="342585" y="0"/>
                  </a:cubicBezTo>
                  <a:cubicBezTo>
                    <a:pt x="427618" y="252931"/>
                    <a:pt x="555833" y="683054"/>
                    <a:pt x="649920" y="932968"/>
                  </a:cubicBezTo>
                  <a:lnTo>
                    <a:pt x="760070" y="898262"/>
                  </a:lnTo>
                  <a:cubicBezTo>
                    <a:pt x="709270" y="1007407"/>
                    <a:pt x="628293" y="1158801"/>
                    <a:pt x="568439" y="1255875"/>
                  </a:cubicBezTo>
                  <a:lnTo>
                    <a:pt x="189703" y="1079331"/>
                  </a:lnTo>
                  <a:cubicBezTo>
                    <a:pt x="240502" y="1061726"/>
                    <a:pt x="273197" y="1062229"/>
                    <a:pt x="317960" y="1044627"/>
                  </a:cubicBezTo>
                  <a:lnTo>
                    <a:pt x="0" y="107923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 rot="19400500">
              <a:off x="2757110" y="3546585"/>
              <a:ext cx="742550" cy="1206444"/>
            </a:xfrm>
            <a:custGeom>
              <a:avLst/>
              <a:gdLst>
                <a:gd name="connsiteX0" fmla="*/ 0 w 304800"/>
                <a:gd name="connsiteY0" fmla="*/ 0 h 1371600"/>
                <a:gd name="connsiteX1" fmla="*/ 304800 w 304800"/>
                <a:gd name="connsiteY1" fmla="*/ 0 h 1371600"/>
                <a:gd name="connsiteX2" fmla="*/ 304800 w 304800"/>
                <a:gd name="connsiteY2" fmla="*/ 1371600 h 1371600"/>
                <a:gd name="connsiteX3" fmla="*/ 0 w 304800"/>
                <a:gd name="connsiteY3" fmla="*/ 1371600 h 1371600"/>
                <a:gd name="connsiteX4" fmla="*/ 0 w 304800"/>
                <a:gd name="connsiteY4" fmla="*/ 0 h 1371600"/>
                <a:gd name="connsiteX0" fmla="*/ 0 w 514350"/>
                <a:gd name="connsiteY0" fmla="*/ 104775 h 1371600"/>
                <a:gd name="connsiteX1" fmla="*/ 514350 w 514350"/>
                <a:gd name="connsiteY1" fmla="*/ 0 h 1371600"/>
                <a:gd name="connsiteX2" fmla="*/ 514350 w 514350"/>
                <a:gd name="connsiteY2" fmla="*/ 1371600 h 1371600"/>
                <a:gd name="connsiteX3" fmla="*/ 209550 w 514350"/>
                <a:gd name="connsiteY3" fmla="*/ 1371600 h 1371600"/>
                <a:gd name="connsiteX4" fmla="*/ 0 w 514350"/>
                <a:gd name="connsiteY4" fmla="*/ 104775 h 1371600"/>
                <a:gd name="connsiteX0" fmla="*/ 0 w 514350"/>
                <a:gd name="connsiteY0" fmla="*/ 9525 h 1276350"/>
                <a:gd name="connsiteX1" fmla="*/ 390525 w 514350"/>
                <a:gd name="connsiteY1" fmla="*/ 0 h 1276350"/>
                <a:gd name="connsiteX2" fmla="*/ 514350 w 514350"/>
                <a:gd name="connsiteY2" fmla="*/ 1276350 h 1276350"/>
                <a:gd name="connsiteX3" fmla="*/ 209550 w 514350"/>
                <a:gd name="connsiteY3" fmla="*/ 1276350 h 1276350"/>
                <a:gd name="connsiteX4" fmla="*/ 0 w 514350"/>
                <a:gd name="connsiteY4" fmla="*/ 9525 h 1276350"/>
                <a:gd name="connsiteX0" fmla="*/ 0 w 529439"/>
                <a:gd name="connsiteY0" fmla="*/ 0 h 1287950"/>
                <a:gd name="connsiteX1" fmla="*/ 405614 w 529439"/>
                <a:gd name="connsiteY1" fmla="*/ 11600 h 1287950"/>
                <a:gd name="connsiteX2" fmla="*/ 529439 w 529439"/>
                <a:gd name="connsiteY2" fmla="*/ 1287950 h 1287950"/>
                <a:gd name="connsiteX3" fmla="*/ 224639 w 529439"/>
                <a:gd name="connsiteY3" fmla="*/ 1287950 h 1287950"/>
                <a:gd name="connsiteX4" fmla="*/ 0 w 529439"/>
                <a:gd name="connsiteY4" fmla="*/ 0 h 1287950"/>
                <a:gd name="connsiteX0" fmla="*/ 0 w 529439"/>
                <a:gd name="connsiteY0" fmla="*/ 6506 h 1294456"/>
                <a:gd name="connsiteX1" fmla="*/ 402596 w 529439"/>
                <a:gd name="connsiteY1" fmla="*/ 0 h 1294456"/>
                <a:gd name="connsiteX2" fmla="*/ 529439 w 529439"/>
                <a:gd name="connsiteY2" fmla="*/ 1294456 h 1294456"/>
                <a:gd name="connsiteX3" fmla="*/ 224639 w 529439"/>
                <a:gd name="connsiteY3" fmla="*/ 1294456 h 1294456"/>
                <a:gd name="connsiteX4" fmla="*/ 0 w 529439"/>
                <a:gd name="connsiteY4" fmla="*/ 6506 h 1294456"/>
                <a:gd name="connsiteX0" fmla="*/ 0 w 816132"/>
                <a:gd name="connsiteY0" fmla="*/ 6506 h 1294456"/>
                <a:gd name="connsiteX1" fmla="*/ 402596 w 816132"/>
                <a:gd name="connsiteY1" fmla="*/ 0 h 1294456"/>
                <a:gd name="connsiteX2" fmla="*/ 816132 w 816132"/>
                <a:gd name="connsiteY2" fmla="*/ 965514 h 1294456"/>
                <a:gd name="connsiteX3" fmla="*/ 224639 w 816132"/>
                <a:gd name="connsiteY3" fmla="*/ 1294456 h 1294456"/>
                <a:gd name="connsiteX4" fmla="*/ 0 w 816132"/>
                <a:gd name="connsiteY4" fmla="*/ 6506 h 1294456"/>
                <a:gd name="connsiteX0" fmla="*/ 0 w 816132"/>
                <a:gd name="connsiteY0" fmla="*/ 6506 h 1134511"/>
                <a:gd name="connsiteX1" fmla="*/ 402596 w 816132"/>
                <a:gd name="connsiteY1" fmla="*/ 0 h 1134511"/>
                <a:gd name="connsiteX2" fmla="*/ 816132 w 816132"/>
                <a:gd name="connsiteY2" fmla="*/ 965514 h 1134511"/>
                <a:gd name="connsiteX3" fmla="*/ 251799 w 816132"/>
                <a:gd name="connsiteY3" fmla="*/ 1134511 h 1134511"/>
                <a:gd name="connsiteX4" fmla="*/ 0 w 816132"/>
                <a:gd name="connsiteY4" fmla="*/ 6506 h 1134511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816132 w 816132"/>
                <a:gd name="connsiteY2" fmla="*/ 965514 h 1311055"/>
                <a:gd name="connsiteX3" fmla="*/ 627518 w 816132"/>
                <a:gd name="connsiteY3" fmla="*/ 1311055 h 1311055"/>
                <a:gd name="connsiteX4" fmla="*/ 251799 w 816132"/>
                <a:gd name="connsiteY4" fmla="*/ 1134511 h 1311055"/>
                <a:gd name="connsiteX5" fmla="*/ 0 w 816132"/>
                <a:gd name="connsiteY5" fmla="*/ 6506 h 1311055"/>
                <a:gd name="connsiteX0" fmla="*/ 0 w 816132"/>
                <a:gd name="connsiteY0" fmla="*/ 6506 h 1311055"/>
                <a:gd name="connsiteX1" fmla="*/ 402596 w 816132"/>
                <a:gd name="connsiteY1" fmla="*/ 0 h 1311055"/>
                <a:gd name="connsiteX2" fmla="*/ 708999 w 816132"/>
                <a:gd name="connsiteY2" fmla="*/ 988148 h 1311055"/>
                <a:gd name="connsiteX3" fmla="*/ 816132 w 816132"/>
                <a:gd name="connsiteY3" fmla="*/ 965514 h 1311055"/>
                <a:gd name="connsiteX4" fmla="*/ 627518 w 816132"/>
                <a:gd name="connsiteY4" fmla="*/ 1311055 h 1311055"/>
                <a:gd name="connsiteX5" fmla="*/ 251799 w 816132"/>
                <a:gd name="connsiteY5" fmla="*/ 1134511 h 1311055"/>
                <a:gd name="connsiteX6" fmla="*/ 0 w 816132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0 w 819149"/>
                <a:gd name="connsiteY6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4021 w 819149"/>
                <a:gd name="connsiteY6" fmla="*/ 1087736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51799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6506 h 1311055"/>
                <a:gd name="connsiteX1" fmla="*/ 402596 w 819149"/>
                <a:gd name="connsiteY1" fmla="*/ 0 h 1311055"/>
                <a:gd name="connsiteX2" fmla="*/ 708999 w 819149"/>
                <a:gd name="connsiteY2" fmla="*/ 988148 h 1311055"/>
                <a:gd name="connsiteX3" fmla="*/ 819149 w 819149"/>
                <a:gd name="connsiteY3" fmla="*/ 953442 h 1311055"/>
                <a:gd name="connsiteX4" fmla="*/ 627518 w 819149"/>
                <a:gd name="connsiteY4" fmla="*/ 1311055 h 1311055"/>
                <a:gd name="connsiteX5" fmla="*/ 248782 w 819149"/>
                <a:gd name="connsiteY5" fmla="*/ 1134511 h 1311055"/>
                <a:gd name="connsiteX6" fmla="*/ 377039 w 819149"/>
                <a:gd name="connsiteY6" fmla="*/ 1099807 h 1311055"/>
                <a:gd name="connsiteX7" fmla="*/ 0 w 819149"/>
                <a:gd name="connsiteY7" fmla="*/ 6506 h 1311055"/>
                <a:gd name="connsiteX0" fmla="*/ 0 w 819149"/>
                <a:gd name="connsiteY0" fmla="*/ 0 h 1304549"/>
                <a:gd name="connsiteX1" fmla="*/ 417934 w 819149"/>
                <a:gd name="connsiteY1" fmla="*/ 98105 h 1304549"/>
                <a:gd name="connsiteX2" fmla="*/ 708999 w 819149"/>
                <a:gd name="connsiteY2" fmla="*/ 981642 h 1304549"/>
                <a:gd name="connsiteX3" fmla="*/ 819149 w 819149"/>
                <a:gd name="connsiteY3" fmla="*/ 946936 h 1304549"/>
                <a:gd name="connsiteX4" fmla="*/ 627518 w 819149"/>
                <a:gd name="connsiteY4" fmla="*/ 1304549 h 1304549"/>
                <a:gd name="connsiteX5" fmla="*/ 248782 w 819149"/>
                <a:gd name="connsiteY5" fmla="*/ 1128005 h 1304549"/>
                <a:gd name="connsiteX6" fmla="*/ 377039 w 819149"/>
                <a:gd name="connsiteY6" fmla="*/ 1093301 h 1304549"/>
                <a:gd name="connsiteX7" fmla="*/ 0 w 819149"/>
                <a:gd name="connsiteY7" fmla="*/ 0 h 1304549"/>
                <a:gd name="connsiteX0" fmla="*/ 0 w 720662"/>
                <a:gd name="connsiteY0" fmla="*/ 97064 h 1206444"/>
                <a:gd name="connsiteX1" fmla="*/ 319447 w 720662"/>
                <a:gd name="connsiteY1" fmla="*/ 0 h 1206444"/>
                <a:gd name="connsiteX2" fmla="*/ 610512 w 720662"/>
                <a:gd name="connsiteY2" fmla="*/ 883537 h 1206444"/>
                <a:gd name="connsiteX3" fmla="*/ 720662 w 720662"/>
                <a:gd name="connsiteY3" fmla="*/ 848831 h 1206444"/>
                <a:gd name="connsiteX4" fmla="*/ 529031 w 720662"/>
                <a:gd name="connsiteY4" fmla="*/ 1206444 h 1206444"/>
                <a:gd name="connsiteX5" fmla="*/ 150295 w 720662"/>
                <a:gd name="connsiteY5" fmla="*/ 1029900 h 1206444"/>
                <a:gd name="connsiteX6" fmla="*/ 278552 w 720662"/>
                <a:gd name="connsiteY6" fmla="*/ 995196 h 1206444"/>
                <a:gd name="connsiteX7" fmla="*/ 0 w 720662"/>
                <a:gd name="connsiteY7" fmla="*/ 97064 h 1206444"/>
                <a:gd name="connsiteX0" fmla="*/ 0 w 742550"/>
                <a:gd name="connsiteY0" fmla="*/ 87943 h 1206444"/>
                <a:gd name="connsiteX1" fmla="*/ 341335 w 742550"/>
                <a:gd name="connsiteY1" fmla="*/ 0 h 1206444"/>
                <a:gd name="connsiteX2" fmla="*/ 632400 w 742550"/>
                <a:gd name="connsiteY2" fmla="*/ 883537 h 1206444"/>
                <a:gd name="connsiteX3" fmla="*/ 742550 w 742550"/>
                <a:gd name="connsiteY3" fmla="*/ 848831 h 1206444"/>
                <a:gd name="connsiteX4" fmla="*/ 550919 w 742550"/>
                <a:gd name="connsiteY4" fmla="*/ 1206444 h 1206444"/>
                <a:gd name="connsiteX5" fmla="*/ 172183 w 742550"/>
                <a:gd name="connsiteY5" fmla="*/ 1029900 h 1206444"/>
                <a:gd name="connsiteX6" fmla="*/ 300440 w 742550"/>
                <a:gd name="connsiteY6" fmla="*/ 995196 h 1206444"/>
                <a:gd name="connsiteX7" fmla="*/ 0 w 742550"/>
                <a:gd name="connsiteY7" fmla="*/ 87943 h 120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2550" h="1206444">
                  <a:moveTo>
                    <a:pt x="0" y="87943"/>
                  </a:moveTo>
                  <a:lnTo>
                    <a:pt x="341335" y="0"/>
                  </a:lnTo>
                  <a:cubicBezTo>
                    <a:pt x="426368" y="252931"/>
                    <a:pt x="538313" y="633623"/>
                    <a:pt x="632400" y="883537"/>
                  </a:cubicBezTo>
                  <a:lnTo>
                    <a:pt x="742550" y="848831"/>
                  </a:lnTo>
                  <a:cubicBezTo>
                    <a:pt x="691750" y="957976"/>
                    <a:pt x="610773" y="1109370"/>
                    <a:pt x="550919" y="1206444"/>
                  </a:cubicBezTo>
                  <a:lnTo>
                    <a:pt x="172183" y="1029900"/>
                  </a:lnTo>
                  <a:cubicBezTo>
                    <a:pt x="222982" y="1012295"/>
                    <a:pt x="255677" y="1012798"/>
                    <a:pt x="300440" y="995196"/>
                  </a:cubicBezTo>
                  <a:lnTo>
                    <a:pt x="0" y="8794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CA7C"/>
                </a:gs>
                <a:gs pos="100000">
                  <a:schemeClr val="accent3">
                    <a:lumMod val="7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9" name="Rounded Rectangle 3"/>
            <p:cNvSpPr/>
            <p:nvPr/>
          </p:nvSpPr>
          <p:spPr>
            <a:xfrm>
              <a:off x="3912120" y="1641420"/>
              <a:ext cx="1419388" cy="168414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srgbClr val="0070C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35241" y="2490415"/>
              <a:ext cx="1620693" cy="144653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2759311"/>
              <a:ext cx="1479179" cy="117763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700" y="4622745"/>
              <a:ext cx="1479179" cy="117763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003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10400" y="4613220"/>
              <a:ext cx="1479179" cy="117763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530870" y="4156020"/>
              <a:ext cx="2082260" cy="2082260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 dirty="0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3"/>
            <p:cNvSpPr/>
            <p:nvPr/>
          </p:nvSpPr>
          <p:spPr>
            <a:xfrm flipV="1">
              <a:off x="3909628" y="2490415"/>
              <a:ext cx="1289497" cy="274956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6" name="Rounded Rectangle 3"/>
            <p:cNvSpPr/>
            <p:nvPr/>
          </p:nvSpPr>
          <p:spPr>
            <a:xfrm>
              <a:off x="6431867" y="2784420"/>
              <a:ext cx="1421880" cy="76200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5000">
                  <a:schemeClr val="accent2">
                    <a:lumMod val="60000"/>
                    <a:lumOff val="40000"/>
                  </a:schemeClr>
                </a:gs>
                <a:gs pos="8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7" name="Rounded Rectangle 3"/>
            <p:cNvSpPr/>
            <p:nvPr/>
          </p:nvSpPr>
          <p:spPr>
            <a:xfrm flipV="1">
              <a:off x="6429375" y="3832170"/>
              <a:ext cx="1421880" cy="76200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5000">
                  <a:schemeClr val="accent2">
                    <a:lumMod val="60000"/>
                    <a:lumOff val="40000"/>
                  </a:schemeClr>
                </a:gs>
                <a:gs pos="80000">
                  <a:schemeClr val="accent2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3"/>
            <p:cNvSpPr/>
            <p:nvPr/>
          </p:nvSpPr>
          <p:spPr>
            <a:xfrm>
              <a:off x="1235241" y="2490417"/>
              <a:ext cx="1620693" cy="68738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0">
                  <a:srgbClr val="B0CA7C"/>
                </a:gs>
                <a:gs pos="100000">
                  <a:schemeClr val="accent3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3"/>
            <p:cNvSpPr/>
            <p:nvPr/>
          </p:nvSpPr>
          <p:spPr>
            <a:xfrm flipV="1">
              <a:off x="1235242" y="3832167"/>
              <a:ext cx="1620692" cy="104773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0">
                  <a:srgbClr val="B0CA7C"/>
                </a:gs>
                <a:gs pos="100000">
                  <a:schemeClr val="accent3">
                    <a:lumMod val="75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3"/>
            <p:cNvSpPr/>
            <p:nvPr/>
          </p:nvSpPr>
          <p:spPr>
            <a:xfrm>
              <a:off x="678767" y="4651320"/>
              <a:ext cx="1421880" cy="76200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0">
                  <a:srgbClr val="7BA8DF"/>
                </a:gs>
                <a:gs pos="100000">
                  <a:srgbClr val="2962A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1" name="Rounded Rectangle 3"/>
            <p:cNvSpPr/>
            <p:nvPr/>
          </p:nvSpPr>
          <p:spPr>
            <a:xfrm flipV="1">
              <a:off x="676275" y="5699070"/>
              <a:ext cx="1421880" cy="76200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0">
                  <a:srgbClr val="7BA8DF"/>
                </a:gs>
                <a:gs pos="100000">
                  <a:srgbClr val="2962A7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3"/>
            <p:cNvSpPr/>
            <p:nvPr/>
          </p:nvSpPr>
          <p:spPr>
            <a:xfrm>
              <a:off x="7050992" y="4641795"/>
              <a:ext cx="1421880" cy="76200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0">
                  <a:srgbClr val="75D5D0"/>
                </a:gs>
                <a:gs pos="100000">
                  <a:srgbClr val="2C738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3"/>
            <p:cNvSpPr/>
            <p:nvPr/>
          </p:nvSpPr>
          <p:spPr>
            <a:xfrm flipV="1">
              <a:off x="7048500" y="5689545"/>
              <a:ext cx="1421880" cy="76200"/>
            </a:xfrm>
            <a:custGeom>
              <a:avLst/>
              <a:gdLst/>
              <a:ahLst/>
              <a:cxnLst/>
              <a:rect l="l" t="t" r="r" b="b"/>
              <a:pathLst>
                <a:path w="1464965" h="76200">
                  <a:moveTo>
                    <a:pt x="104297" y="0"/>
                  </a:moveTo>
                  <a:lnTo>
                    <a:pt x="1360668" y="0"/>
                  </a:lnTo>
                  <a:cubicBezTo>
                    <a:pt x="1409732" y="0"/>
                    <a:pt x="1451388" y="31717"/>
                    <a:pt x="1464965" y="76200"/>
                  </a:cubicBezTo>
                  <a:lnTo>
                    <a:pt x="0" y="76200"/>
                  </a:lnTo>
                  <a:cubicBezTo>
                    <a:pt x="13578" y="31717"/>
                    <a:pt x="55233" y="0"/>
                    <a:pt x="104297" y="0"/>
                  </a:cubicBezTo>
                  <a:close/>
                </a:path>
              </a:pathLst>
            </a:custGeom>
            <a:gradFill>
              <a:gsLst>
                <a:gs pos="0">
                  <a:srgbClr val="75D5D0"/>
                </a:gs>
                <a:gs pos="100000">
                  <a:srgbClr val="2C738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3601452" y="4024975"/>
              <a:ext cx="1961530" cy="210122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b="1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28385" y="1809834"/>
              <a:ext cx="3120015" cy="680581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" pitchFamily="34" charset="0"/>
                </a:rPr>
                <a:t>Collaboration among Stakeholders</a:t>
              </a:r>
              <a:endParaRPr lang="en-US" sz="2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69718" y="2968876"/>
              <a:ext cx="1524000" cy="976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prstClr val="black"/>
                  </a:solidFill>
                  <a:latin typeface="Calibri" pitchFamily="34" charset="0"/>
                </a:rPr>
                <a:t>Enhancement of  Security</a:t>
              </a:r>
              <a:endParaRPr lang="en-US" sz="2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81481" y="4789259"/>
              <a:ext cx="1524000" cy="976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" pitchFamily="34" charset="0"/>
                </a:rPr>
                <a:t>Financial Literacy </a:t>
              </a:r>
              <a:r>
                <a:rPr lang="en-US" sz="2000" b="1" dirty="0" err="1" smtClean="0">
                  <a:solidFill>
                    <a:prstClr val="black"/>
                  </a:solidFill>
                  <a:latin typeface="Calibri" pitchFamily="34" charset="0"/>
                </a:rPr>
                <a:t>Programmes</a:t>
              </a:r>
              <a:endParaRPr lang="en-US" sz="2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35242" y="2970882"/>
              <a:ext cx="1524000" cy="9764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" pitchFamily="34" charset="0"/>
                </a:rPr>
                <a:t>Enabling Environment</a:t>
              </a:r>
              <a:endParaRPr lang="en-US" sz="2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600" y="4825778"/>
              <a:ext cx="1524000" cy="3846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prstClr val="black"/>
                  </a:solidFill>
                  <a:latin typeface="Calibri" pitchFamily="34" charset="0"/>
                </a:rPr>
                <a:t>Innovations</a:t>
              </a:r>
              <a:endParaRPr lang="en-US" sz="20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3431" y="4478114"/>
              <a:ext cx="1957136" cy="13222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8800" b="1" dirty="0" smtClean="0">
                  <a:solidFill>
                    <a:prstClr val="black"/>
                  </a:solidFill>
                </a:rPr>
                <a:t>DFS</a:t>
              </a:r>
              <a:endParaRPr lang="en-US" sz="8800" b="1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811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1064" y="1829464"/>
            <a:ext cx="5085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latin typeface="Century Gothic" pitchFamily="34" charset="0"/>
              </a:rPr>
              <a:t>Thank You </a:t>
            </a:r>
            <a:endParaRPr lang="en-US" sz="9600" b="1" i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Kenya the Home of 1</a:t>
            </a:r>
            <a:r>
              <a:rPr lang="en-US" sz="2800" b="1" baseline="30000" dirty="0" smtClean="0">
                <a:solidFill>
                  <a:prstClr val="black"/>
                </a:solidFill>
                <a:latin typeface="Century Gothic" pitchFamily="34" charset="0"/>
              </a:rPr>
              <a:t>st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 Mobile Money Service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0" name="Picture 9" descr="https://encrypted-tbn1.gstatic.com/images?q=tbn:ANd9GcSk-6BkjJKBPU92UHfK3J3XFML8qDwCZu6LOPnGX5GgqFA8qB03TQ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3" b="6213"/>
          <a:stretch/>
        </p:blipFill>
        <p:spPr bwMode="auto">
          <a:xfrm>
            <a:off x="224591" y="2582777"/>
            <a:ext cx="9545052" cy="3481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 descr="https://encrypted-tbn1.gstatic.com/images?q=tbn:ANd9GcQHKpI6jiy6VxSdvaatVBLyWAhKNzwILdmFVxLYLQObQPM56nsg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843" y="1122947"/>
            <a:ext cx="2930442" cy="145983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611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Kenya’s 1</a:t>
            </a:r>
            <a:r>
              <a:rPr lang="en-US" sz="2800" b="1" baseline="30000" dirty="0" smtClean="0">
                <a:solidFill>
                  <a:prstClr val="black"/>
                </a:solidFill>
                <a:latin typeface="Century Gothic" pitchFamily="34" charset="0"/>
              </a:rPr>
              <a:t>st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 Mobile Money Service – Since 2007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" name="Picture 5" descr="https://encrypted-tbn2.gstatic.com/images?q=tbn:ANd9GcTqadXNziRVHNRTcch1gHIMcrBSMin9NFrT6ZiVi8cAw-vP4Ll9D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6905"/>
            <a:ext cx="9906000" cy="5005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33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Stakeholders in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DFS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396633"/>
              </p:ext>
            </p:extLst>
          </p:nvPr>
        </p:nvGraphicFramePr>
        <p:xfrm>
          <a:off x="0" y="898359"/>
          <a:ext cx="9906000" cy="4987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082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Digital Financial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Services (DFS) 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52" y="2669831"/>
            <a:ext cx="3048264" cy="174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Kemei\Documents\Documents\Reports 2012\Airtelmo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3980"/>
            <a:ext cx="3465095" cy="2069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Kemei\Documents\Documents\Reports 2012\orangemoney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38182"/>
            <a:ext cx="346509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Users\Kemei\Documents\Documents\Reports 2012\Yu Cash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958" y="917384"/>
            <a:ext cx="3618419" cy="190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278" y="4038182"/>
            <a:ext cx="3911099" cy="18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08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Why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DFS and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Financial Inclusion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904655"/>
              </p:ext>
            </p:extLst>
          </p:nvPr>
        </p:nvGraphicFramePr>
        <p:xfrm>
          <a:off x="0" y="834942"/>
          <a:ext cx="990600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3500"/>
                <a:gridCol w="2057400"/>
                <a:gridCol w="27051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Benefit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June 2010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June 2014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Financial</a:t>
                      </a:r>
                      <a:r>
                        <a:rPr lang="en-US" sz="2800" b="1" baseline="0" dirty="0" smtClean="0"/>
                        <a:t> Inclusion (</a:t>
                      </a:r>
                      <a:r>
                        <a:rPr lang="en-US" sz="2800" b="1" dirty="0" smtClean="0"/>
                        <a:t>Population</a:t>
                      </a:r>
                      <a:r>
                        <a:rPr lang="en-US" sz="2800" b="1" baseline="0" dirty="0" smtClean="0"/>
                        <a:t> Accessing Mobile Money Services)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36% </a:t>
                      </a:r>
                      <a:r>
                        <a:rPr lang="en-US" sz="2400" b="1" dirty="0" err="1" smtClean="0"/>
                        <a:t>i.e</a:t>
                      </a:r>
                      <a:r>
                        <a:rPr lang="en-US" sz="2400" b="1" dirty="0" smtClean="0"/>
                        <a:t> approx. 13</a:t>
                      </a:r>
                      <a:r>
                        <a:rPr lang="en-US" sz="2400" b="1" baseline="0" dirty="0" smtClean="0"/>
                        <a:t> million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64% </a:t>
                      </a:r>
                      <a:r>
                        <a:rPr lang="en-US" sz="2400" b="1" dirty="0" err="1" smtClean="0"/>
                        <a:t>i.e</a:t>
                      </a:r>
                      <a:r>
                        <a:rPr lang="en-US" sz="2400" b="1" dirty="0" smtClean="0"/>
                        <a:t> 27 million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Employment Creation (Mobile</a:t>
                      </a:r>
                      <a:r>
                        <a:rPr lang="en-US" sz="2800" b="1" baseline="0" dirty="0" smtClean="0"/>
                        <a:t> Money Agents)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31,900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120,800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Money Transacted on Mobile Money Platform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USD 653M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USD 23B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Kenya’s</a:t>
                      </a:r>
                      <a:r>
                        <a:rPr lang="en-US" sz="2800" b="1" baseline="0" dirty="0" smtClean="0"/>
                        <a:t> Overall Economic growth outlook (GDP)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Low income Economy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Middle income Economy. &gt;31% of GDP</a:t>
                      </a:r>
                      <a:r>
                        <a:rPr lang="en-US" sz="2400" b="1" baseline="0" dirty="0" smtClean="0"/>
                        <a:t> channeled through Mobile money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63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Kenya’s Position in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DFS and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Financial Inclusion in the Region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5725009"/>
              </p:ext>
            </p:extLst>
          </p:nvPr>
        </p:nvGraphicFramePr>
        <p:xfrm>
          <a:off x="56147" y="1107390"/>
          <a:ext cx="9793705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7663"/>
                <a:gridCol w="382604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Description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Position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Size</a:t>
                      </a:r>
                      <a:r>
                        <a:rPr lang="en-US" sz="2800" b="1" baseline="0" dirty="0" smtClean="0"/>
                        <a:t> of Mobile Market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Nigeria     </a:t>
                      </a:r>
                      <a:endParaRPr lang="en-US" sz="2800" b="1" dirty="0" smtClean="0"/>
                    </a:p>
                    <a:p>
                      <a:r>
                        <a:rPr lang="en-US" sz="2800" b="1" dirty="0" smtClean="0"/>
                        <a:t>S</a:t>
                      </a:r>
                      <a:r>
                        <a:rPr lang="en-US" sz="2800" b="1" dirty="0" smtClean="0"/>
                        <a:t>. </a:t>
                      </a:r>
                      <a:r>
                        <a:rPr lang="en-US" sz="2800" b="1" dirty="0" smtClean="0"/>
                        <a:t>Africa</a:t>
                      </a:r>
                    </a:p>
                    <a:p>
                      <a:r>
                        <a:rPr lang="en-US" sz="2800" b="1" baseline="0" dirty="0" smtClean="0"/>
                        <a:t>Kenya      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Position in Mobile</a:t>
                      </a:r>
                      <a:r>
                        <a:rPr lang="en-US" sz="2800" b="1" baseline="0" dirty="0" smtClean="0"/>
                        <a:t> Money Market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Kenya</a:t>
                      </a:r>
                      <a:r>
                        <a:rPr lang="en-US" sz="2800" b="1" baseline="0" dirty="0" smtClean="0"/>
                        <a:t>       </a:t>
                      </a:r>
                    </a:p>
                    <a:p>
                      <a:r>
                        <a:rPr lang="en-US" sz="2800" b="1" baseline="0" dirty="0" smtClean="0"/>
                        <a:t>S. Africa   </a:t>
                      </a:r>
                      <a:endParaRPr lang="en-US" sz="2800" b="1" baseline="0" dirty="0" smtClean="0"/>
                    </a:p>
                    <a:p>
                      <a:r>
                        <a:rPr lang="en-US" sz="2800" b="1" baseline="0" dirty="0" smtClean="0"/>
                        <a:t>Tanzania  </a:t>
                      </a:r>
                      <a:endParaRPr lang="en-US" sz="2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Best providers for 2</a:t>
                      </a:r>
                      <a:r>
                        <a:rPr lang="en-US" sz="2800" b="1" baseline="30000" dirty="0" smtClean="0"/>
                        <a:t>nd</a:t>
                      </a:r>
                      <a:r>
                        <a:rPr lang="en-US" sz="2800" b="1" dirty="0" smtClean="0"/>
                        <a:t> Generation Financial Services </a:t>
                      </a:r>
                      <a:r>
                        <a:rPr lang="en-US" sz="2800" b="1" dirty="0" err="1" smtClean="0"/>
                        <a:t>e.g</a:t>
                      </a:r>
                      <a:r>
                        <a:rPr lang="en-US" sz="2800" b="1" dirty="0" smtClean="0"/>
                        <a:t> micro-finance products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Kenya</a:t>
                      </a:r>
                    </a:p>
                    <a:p>
                      <a:r>
                        <a:rPr lang="en-US" sz="2800" b="1" dirty="0" smtClean="0"/>
                        <a:t>S. Africa</a:t>
                      </a:r>
                    </a:p>
                    <a:p>
                      <a:r>
                        <a:rPr lang="en-US" sz="2800" b="1" dirty="0" smtClean="0"/>
                        <a:t>Zambia</a:t>
                      </a:r>
                    </a:p>
                    <a:p>
                      <a:endParaRPr lang="en-US" sz="28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DFS Platforms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for Financial Inclusion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8" name="Content Placeholder 7" descr="https://encrypted-tbn1.gstatic.com/images?q=tbn:ANd9GcRrbQl3mddPvcxHMQPRKNW49ff0V0FzGn_4iIA1lE-uq9dJX5qxHw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904338"/>
            <a:ext cx="3657601" cy="228804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pic>
        <p:nvPicPr>
          <p:cNvPr id="14" name="Picture 13" descr="https://encrypted-tbn1.gstatic.com/images?q=tbn:ANd9GcTPI_7KF45hoES_m_pCd8qpwpaYe12weDSea0u23NsXOtyvoQDrIQ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432" y="904339"/>
            <a:ext cx="4163995" cy="2288040"/>
          </a:xfrm>
          <a:prstGeom prst="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6" name="Picture 15" descr="https://encrypted-tbn3.gstatic.com/images?q=tbn:ANd9GcQuWK3CMjmwRt817BjgZW9O64Qrku3QQlfZWej2TBLzipSGHxvSuQ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862" y="3564176"/>
            <a:ext cx="4090737" cy="266298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21108" y="3065275"/>
            <a:ext cx="1876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Accessible Bank Saving &amp; Lending Service 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77262" y="4895671"/>
            <a:ext cx="3328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Easy &amp; Fast Mobile Saving &amp; Loaning  Services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37621" y="3065275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Flexible e-Banking on Mobile Platform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24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DFS Value </a:t>
            </a:r>
            <a:r>
              <a:rPr lang="en-US" sz="2800" b="1" dirty="0" smtClean="0">
                <a:solidFill>
                  <a:prstClr val="black"/>
                </a:solidFill>
                <a:latin typeface="Century Gothic" pitchFamily="34" charset="0"/>
              </a:rPr>
              <a:t>Add Services</a:t>
            </a:r>
            <a:endParaRPr lang="en-US" sz="2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9" name="Picture 8" descr="https://encrypted-tbn1.gstatic.com/images?q=tbn:ANd9GcTwMYpxPa9ilJIY4doe2iO266oR8O5YyTNqAeNLhWX2b0KONLxleA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58" b="17696"/>
          <a:stretch/>
        </p:blipFill>
        <p:spPr bwMode="auto">
          <a:xfrm>
            <a:off x="1223143" y="850232"/>
            <a:ext cx="1872983" cy="15930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https://encrypted-tbn2.gstatic.com/images?q=tbn:ANd9GcQneWb6A6uV7iAkrGPXiZl_G32JN8EJenoQV16Fr6Fevpspgxl7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41" y="5195951"/>
            <a:ext cx="2269959" cy="1484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encrypted-tbn2.gstatic.com/images?q=tbn:ANd9GcRz7dRZImifpsthG2CTFLpcAMoe0l2OiyVYUpnykY4k4qb_nsQa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0" y="2860323"/>
            <a:ext cx="2239712" cy="125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16" y="743000"/>
            <a:ext cx="1450458" cy="1514475"/>
          </a:xfrm>
        </p:spPr>
      </p:pic>
      <p:pic>
        <p:nvPicPr>
          <p:cNvPr id="2050" name="Picture 2" descr="https://encrypted-tbn0.gstatic.com/images?q=tbn:ANd9GcRN4KzB-YZv7uE5fIrH_altFu1hC2igQejm2WdAZeMmK-vcle4PK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575" y="4586373"/>
            <a:ext cx="2343150" cy="154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s://encrypted-tbn1.gstatic.com/images?q=tbn:ANd9GcRXHNsKQwsVfI6lsERvoLRm5s42GjZV4YGhkK1JPVgZ6VemOJKt">
            <a:hlinkClick r:id="rId11"/>
          </p:cNvPr>
          <p:cNvPicPr/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036"/>
          <a:stretch/>
        </p:blipFill>
        <p:spPr bwMode="auto">
          <a:xfrm>
            <a:off x="3673642" y="2662988"/>
            <a:ext cx="2269958" cy="182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Content Placeholder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986" y="2682256"/>
            <a:ext cx="2144327" cy="1493485"/>
          </a:xfrm>
          <a:prstGeom prst="rect">
            <a:avLst/>
          </a:prstGeom>
        </p:spPr>
      </p:pic>
      <p:pic>
        <p:nvPicPr>
          <p:cNvPr id="18" name="Picture 17" descr="https://encrypted-tbn0.gstatic.com/images?q=tbn:ANd9GcQy9jnDtXYd6yeuzBct7dw--Sqp4KOVDP92XKRDeA0pvq8qmQjl5w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0" y="4488653"/>
            <a:ext cx="2239712" cy="174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ttps://encrypted-tbn2.gstatic.com/images?q=tbn:ANd9GcRvK0HBsXPvoGDKigPrssyjdmenqA0awsQhAgtqjbHtR3aAF-Xp">
            <a:hlinkClick r:id="rId16"/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84" y="850232"/>
            <a:ext cx="2214880" cy="174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58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Theme1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F31BF6C948438E53C2CFC5C72515" ma:contentTypeVersion="3" ma:contentTypeDescription="Create a new document." ma:contentTypeScope="" ma:versionID="321f35c40cf7922ba3961b8476b4f41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7e0e5df24a3b506f0198320ca4e716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6B9C8A-52A7-4D59-99DE-222B996DA46A}"/>
</file>

<file path=customXml/itemProps2.xml><?xml version="1.0" encoding="utf-8"?>
<ds:datastoreItem xmlns:ds="http://schemas.openxmlformats.org/officeDocument/2006/customXml" ds:itemID="{CE603F11-55BF-478C-BDC0-A245019B8A39}"/>
</file>

<file path=customXml/itemProps3.xml><?xml version="1.0" encoding="utf-8"?>
<ds:datastoreItem xmlns:ds="http://schemas.openxmlformats.org/officeDocument/2006/customXml" ds:itemID="{B397A54E-63CA-42E6-AC5C-2C0E03250FE3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5053</TotalTime>
  <Words>355</Words>
  <Application>Microsoft Office PowerPoint</Application>
  <PresentationFormat>A4 Paper (210x297 mm)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Theme1</vt:lpstr>
      <vt:lpstr>1_Office Theme</vt:lpstr>
      <vt:lpstr>4_Theme1</vt:lpstr>
      <vt:lpstr>1_Theme1</vt:lpstr>
      <vt:lpstr>2_Theme1</vt:lpstr>
      <vt:lpstr>3_Theme1</vt:lpstr>
      <vt:lpstr>5_Theme1</vt:lpstr>
      <vt:lpstr>6_Theme1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njeru</dc:creator>
  <cp:lastModifiedBy>Emma A. Otieno</cp:lastModifiedBy>
  <cp:revision>322</cp:revision>
  <dcterms:created xsi:type="dcterms:W3CDTF">2014-06-20T12:54:02Z</dcterms:created>
  <dcterms:modified xsi:type="dcterms:W3CDTF">2014-12-03T13:07:52Z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0x0101000158F31BF6C948438E53C2CFC5C72515</vt:lpwstr>
  </property>
</Properties>
</file>