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01" r:id="rId2"/>
    <p:sldId id="303" r:id="rId3"/>
    <p:sldId id="304" r:id="rId4"/>
    <p:sldId id="314" r:id="rId5"/>
    <p:sldId id="316" r:id="rId6"/>
    <p:sldId id="319" r:id="rId7"/>
    <p:sldId id="310" r:id="rId8"/>
    <p:sldId id="317" r:id="rId9"/>
    <p:sldId id="318" r:id="rId10"/>
    <p:sldId id="320" r:id="rId11"/>
    <p:sldId id="321" r:id="rId12"/>
    <p:sldId id="322" r:id="rId13"/>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95" d="100"/>
          <a:sy n="95" d="100"/>
        </p:scale>
        <p:origin x="533" y="6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12/10/2015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12/10/2015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824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32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usoke@ucc.co.u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musoke@ucc.co.ug" TargetMode="External"/><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mailto:abdulmusoke@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Workshop on Digital Financial </a:t>
            </a:r>
            <a:r>
              <a:rPr lang="en-US" sz="2800" smtClean="0"/>
              <a:t>Services and Financial </a:t>
            </a:r>
            <a:r>
              <a:rPr lang="en-US" sz="2800" dirty="0" smtClean="0"/>
              <a:t>Inclusion</a:t>
            </a:r>
            <a:r>
              <a:rPr lang="en-US" sz="2800" smtClean="0"/>
              <a:t/>
            </a:r>
            <a:br>
              <a:rPr lang="en-US" sz="2800" smtClean="0"/>
            </a:br>
            <a:r>
              <a:rPr lang="en-US" sz="2800" smtClean="0"/>
              <a:t>14 </a:t>
            </a:r>
            <a:r>
              <a:rPr lang="en-US" sz="2800" dirty="0" smtClean="0"/>
              <a:t>December 2015</a:t>
            </a:r>
            <a:br>
              <a:rPr lang="en-US" sz="2800" dirty="0" smtClean="0"/>
            </a:br>
            <a:r>
              <a:rPr lang="en-US" sz="2800" dirty="0" smtClean="0"/>
              <a:t>Geneva, Switzerland </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DFS </a:t>
            </a:r>
            <a:br>
              <a:rPr lang="en-US" sz="16000" b="1" dirty="0" smtClean="0"/>
            </a:br>
            <a:r>
              <a:rPr lang="en-US" sz="12800" b="1" dirty="0" smtClean="0"/>
              <a:t>Competition Concerns in Sub Saharan Markets</a:t>
            </a:r>
          </a:p>
          <a:p>
            <a:pPr marL="0" indent="0" algn="ctr">
              <a:buNone/>
            </a:pPr>
            <a:endParaRPr lang="en-US" sz="16000" b="1" dirty="0"/>
          </a:p>
          <a:p>
            <a:pPr marL="0" indent="0" algn="ctr">
              <a:buNone/>
            </a:pPr>
            <a:r>
              <a:rPr lang="en-US" sz="12800" b="1" dirty="0" smtClean="0"/>
              <a:t>Abdul Musoke</a:t>
            </a:r>
            <a:endParaRPr lang="en-US" sz="12800" b="1" dirty="0"/>
          </a:p>
          <a:p>
            <a:pPr marL="0" indent="0" algn="ctr">
              <a:buNone/>
            </a:pPr>
            <a:r>
              <a:rPr lang="en-US" sz="12800" b="1" dirty="0" smtClean="0"/>
              <a:t>Uganda Communications Commission</a:t>
            </a:r>
          </a:p>
          <a:p>
            <a:pPr marL="0" indent="0" algn="ctr">
              <a:buNone/>
            </a:pPr>
            <a:r>
              <a:rPr lang="en-US" sz="8000" b="1" dirty="0" smtClean="0">
                <a:hlinkClick r:id="rId3"/>
              </a:rPr>
              <a:t>amusoke@ucc.co.ug</a:t>
            </a:r>
            <a:endParaRPr lang="en-US" sz="8000" b="1" dirty="0"/>
          </a:p>
          <a:p>
            <a:pPr marL="0" indent="0" algn="ctr">
              <a:buNone/>
            </a:pPr>
            <a:r>
              <a:rPr lang="en-US" sz="8000" b="1" dirty="0" smtClean="0"/>
              <a:t>@AbdulMusoke </a:t>
            </a:r>
            <a:endParaRPr lang="en-US" sz="80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824691"/>
          </a:xfrm>
        </p:spPr>
        <p:txBody>
          <a:bodyPr/>
          <a:lstStyle/>
          <a:p>
            <a:r>
              <a:rPr lang="en-US" dirty="0" smtClean="0"/>
              <a:t>Current</a:t>
            </a:r>
            <a:r>
              <a:rPr lang="en-US" dirty="0" smtClean="0"/>
              <a:t> </a:t>
            </a:r>
            <a:r>
              <a:rPr lang="en-US" dirty="0" smtClean="0"/>
              <a:t>Considerations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1554305"/>
              </p:ext>
            </p:extLst>
          </p:nvPr>
        </p:nvGraphicFramePr>
        <p:xfrm>
          <a:off x="457200" y="1647658"/>
          <a:ext cx="8229600" cy="4389120"/>
        </p:xfrm>
        <a:graphic>
          <a:graphicData uri="http://schemas.openxmlformats.org/drawingml/2006/table">
            <a:tbl>
              <a:tblPr firstRow="1" bandRow="1">
                <a:tableStyleId>{5C22544A-7EE6-4342-B048-85BDC9FD1C3A}</a:tableStyleId>
              </a:tblPr>
              <a:tblGrid>
                <a:gridCol w="2743200"/>
                <a:gridCol w="2743200"/>
                <a:gridCol w="2743200"/>
              </a:tblGrid>
              <a:tr h="327916">
                <a:tc>
                  <a:txBody>
                    <a:bodyPr/>
                    <a:lstStyle/>
                    <a:p>
                      <a:r>
                        <a:rPr lang="en-US" dirty="0" smtClean="0"/>
                        <a:t>Abuse</a:t>
                      </a:r>
                      <a:endParaRPr lang="en-US" dirty="0"/>
                    </a:p>
                  </a:txBody>
                  <a:tcPr/>
                </a:tc>
                <a:tc>
                  <a:txBody>
                    <a:bodyPr/>
                    <a:lstStyle/>
                    <a:p>
                      <a:r>
                        <a:rPr lang="en-US" dirty="0" smtClean="0"/>
                        <a:t>Classification</a:t>
                      </a:r>
                      <a:endParaRPr lang="en-US" dirty="0"/>
                    </a:p>
                  </a:txBody>
                  <a:tcPr/>
                </a:tc>
                <a:tc>
                  <a:txBody>
                    <a:bodyPr/>
                    <a:lstStyle/>
                    <a:p>
                      <a:r>
                        <a:rPr lang="en-US" dirty="0" smtClean="0"/>
                        <a:t>Regulatory Obligation</a:t>
                      </a:r>
                      <a:endParaRPr lang="en-US" dirty="0"/>
                    </a:p>
                  </a:txBody>
                  <a:tcPr/>
                </a:tc>
              </a:tr>
              <a:tr h="819791">
                <a:tc>
                  <a:txBody>
                    <a:bodyPr/>
                    <a:lstStyle/>
                    <a:p>
                      <a:r>
                        <a:rPr lang="en-US" dirty="0" smtClean="0"/>
                        <a:t>Denial/delay</a:t>
                      </a:r>
                      <a:r>
                        <a:rPr lang="en-US" baseline="0" dirty="0" smtClean="0"/>
                        <a:t> in supply of essential USSD and SMS services</a:t>
                      </a:r>
                      <a:endParaRPr lang="en-US" dirty="0"/>
                    </a:p>
                  </a:txBody>
                  <a:tcPr/>
                </a:tc>
                <a:tc>
                  <a:txBody>
                    <a:bodyPr/>
                    <a:lstStyle/>
                    <a:p>
                      <a:r>
                        <a:rPr lang="en-US" dirty="0" smtClean="0"/>
                        <a:t>Vertical Foreclosure and or Denial of Service</a:t>
                      </a:r>
                      <a:endParaRPr lang="en-US" dirty="0"/>
                    </a:p>
                  </a:txBody>
                  <a:tcPr/>
                </a:tc>
                <a:tc>
                  <a:txBody>
                    <a:bodyPr/>
                    <a:lstStyle/>
                    <a:p>
                      <a:r>
                        <a:rPr lang="en-US" dirty="0" smtClean="0"/>
                        <a:t>Service</a:t>
                      </a:r>
                      <a:r>
                        <a:rPr lang="en-US" baseline="0" dirty="0" smtClean="0"/>
                        <a:t> Provisioning timelines for third party access seekers</a:t>
                      </a:r>
                      <a:endParaRPr lang="en-US" dirty="0"/>
                    </a:p>
                  </a:txBody>
                  <a:tcPr/>
                </a:tc>
              </a:tr>
              <a:tr h="573853">
                <a:tc>
                  <a:txBody>
                    <a:bodyPr/>
                    <a:lstStyle/>
                    <a:p>
                      <a:r>
                        <a:rPr lang="en-US" dirty="0" smtClean="0"/>
                        <a:t>Discriminatory terms across merchants</a:t>
                      </a:r>
                      <a:endParaRPr lang="en-US" dirty="0"/>
                    </a:p>
                  </a:txBody>
                  <a:tcPr/>
                </a:tc>
                <a:tc>
                  <a:txBody>
                    <a:bodyPr/>
                    <a:lstStyle/>
                    <a:p>
                      <a:r>
                        <a:rPr lang="en-US" dirty="0" smtClean="0"/>
                        <a:t>Service Discrimination</a:t>
                      </a:r>
                      <a:endParaRPr lang="en-US" dirty="0"/>
                    </a:p>
                  </a:txBody>
                  <a:tcPr/>
                </a:tc>
                <a:tc>
                  <a:txBody>
                    <a:bodyPr/>
                    <a:lstStyle/>
                    <a:p>
                      <a:r>
                        <a:rPr lang="en-US" dirty="0" smtClean="0"/>
                        <a:t>Reference USSD/SMS Access Agreements</a:t>
                      </a:r>
                      <a:endParaRPr lang="en-US" dirty="0"/>
                    </a:p>
                  </a:txBody>
                  <a:tcPr/>
                </a:tc>
              </a:tr>
              <a:tr h="819791">
                <a:tc>
                  <a:txBody>
                    <a:bodyPr/>
                    <a:lstStyle/>
                    <a:p>
                      <a:r>
                        <a:rPr lang="en-US" dirty="0" smtClean="0"/>
                        <a:t>QoS Differentiation</a:t>
                      </a:r>
                      <a:r>
                        <a:rPr lang="en-US" baseline="0" dirty="0" smtClean="0"/>
                        <a:t> </a:t>
                      </a:r>
                      <a:r>
                        <a:rPr lang="en-US" baseline="0" dirty="0" err="1" smtClean="0"/>
                        <a:t>btn</a:t>
                      </a:r>
                      <a:r>
                        <a:rPr lang="en-US" baseline="0" dirty="0" smtClean="0"/>
                        <a:t> own MM and third party MM service</a:t>
                      </a:r>
                      <a:endParaRPr lang="en-US" dirty="0"/>
                    </a:p>
                  </a:txBody>
                  <a:tcPr/>
                </a:tc>
                <a:tc>
                  <a:txBody>
                    <a:bodyPr/>
                    <a:lstStyle/>
                    <a:p>
                      <a:r>
                        <a:rPr lang="en-US" dirty="0" smtClean="0"/>
                        <a:t>Exclusionary</a:t>
                      </a:r>
                      <a:r>
                        <a:rPr lang="en-US" baseline="0" dirty="0" smtClean="0"/>
                        <a:t> practice</a:t>
                      </a:r>
                      <a:endParaRPr lang="en-US" dirty="0"/>
                    </a:p>
                  </a:txBody>
                  <a:tcPr/>
                </a:tc>
                <a:tc>
                  <a:txBody>
                    <a:bodyPr/>
                    <a:lstStyle/>
                    <a:p>
                      <a:r>
                        <a:rPr lang="en-US" dirty="0" smtClean="0"/>
                        <a:t>Standard QoS Obligations</a:t>
                      </a:r>
                      <a:r>
                        <a:rPr lang="en-US" baseline="0" dirty="0" smtClean="0"/>
                        <a:t> for USSD services</a:t>
                      </a:r>
                      <a:endParaRPr lang="en-US" dirty="0"/>
                    </a:p>
                  </a:txBody>
                  <a:tcPr/>
                </a:tc>
              </a:tr>
              <a:tr h="573853">
                <a:tc>
                  <a:txBody>
                    <a:bodyPr/>
                    <a:lstStyle/>
                    <a:p>
                      <a:r>
                        <a:rPr lang="en-US" dirty="0" smtClean="0"/>
                        <a:t>Cross subsidization </a:t>
                      </a:r>
                      <a:endParaRPr lang="en-US" dirty="0"/>
                    </a:p>
                  </a:txBody>
                  <a:tcPr/>
                </a:tc>
                <a:tc>
                  <a:txBody>
                    <a:bodyPr/>
                    <a:lstStyle/>
                    <a:p>
                      <a:r>
                        <a:rPr lang="en-US" dirty="0" smtClean="0"/>
                        <a:t>Exclusionary Practice</a:t>
                      </a:r>
                      <a:endParaRPr lang="en-US" dirty="0"/>
                    </a:p>
                  </a:txBody>
                  <a:tcPr/>
                </a:tc>
                <a:tc>
                  <a:txBody>
                    <a:bodyPr/>
                    <a:lstStyle/>
                    <a:p>
                      <a:r>
                        <a:rPr lang="en-US" dirty="0" smtClean="0"/>
                        <a:t>Account Separation and Price – Cost Orientation</a:t>
                      </a:r>
                      <a:endParaRPr lang="en-US" dirty="0"/>
                    </a:p>
                  </a:txBody>
                  <a:tcPr/>
                </a:tc>
              </a:tr>
              <a:tr h="819791">
                <a:tc>
                  <a:txBody>
                    <a:bodyPr/>
                    <a:lstStyle/>
                    <a:p>
                      <a:r>
                        <a:rPr lang="en-US" dirty="0" smtClean="0"/>
                        <a:t>Excessive</a:t>
                      </a:r>
                      <a:r>
                        <a:rPr lang="en-US" baseline="0" dirty="0" smtClean="0"/>
                        <a:t> Cross Wallet Transfer Fees</a:t>
                      </a:r>
                      <a:endParaRPr lang="en-US" dirty="0"/>
                    </a:p>
                  </a:txBody>
                  <a:tcPr/>
                </a:tc>
                <a:tc>
                  <a:txBody>
                    <a:bodyPr/>
                    <a:lstStyle/>
                    <a:p>
                      <a:endParaRPr lang="en-US"/>
                    </a:p>
                  </a:txBody>
                  <a:tcPr/>
                </a:tc>
                <a:tc>
                  <a:txBody>
                    <a:bodyPr/>
                    <a:lstStyle/>
                    <a:p>
                      <a:r>
                        <a:rPr lang="en-US" dirty="0" smtClean="0"/>
                        <a:t>Cost</a:t>
                      </a:r>
                      <a:r>
                        <a:rPr lang="en-US" baseline="0" dirty="0" smtClean="0"/>
                        <a:t> Accounting Obligations </a:t>
                      </a:r>
                    </a:p>
                    <a:p>
                      <a:r>
                        <a:rPr lang="en-US" baseline="0" dirty="0" smtClean="0"/>
                        <a:t>Price – Cost Orientation </a:t>
                      </a:r>
                      <a:endParaRPr lang="en-US" dirty="0"/>
                    </a:p>
                  </a:txBody>
                  <a:tcPr/>
                </a:tc>
              </a:tr>
            </a:tbl>
          </a:graphicData>
        </a:graphic>
      </p:graphicFrame>
    </p:spTree>
    <p:extLst>
      <p:ext uri="{BB962C8B-B14F-4D97-AF65-F5344CB8AC3E}">
        <p14:creationId xmlns:p14="http://schemas.microsoft.com/office/powerpoint/2010/main" val="357792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 Trust Precedents -  Commercial Courts</a:t>
            </a:r>
            <a:endParaRPr lang="en-US" dirty="0"/>
          </a:p>
        </p:txBody>
      </p:sp>
      <p:sp>
        <p:nvSpPr>
          <p:cNvPr id="3" name="Content Placeholder 2"/>
          <p:cNvSpPr>
            <a:spLocks noGrp="1"/>
          </p:cNvSpPr>
          <p:nvPr>
            <p:ph idx="1"/>
          </p:nvPr>
        </p:nvSpPr>
        <p:spPr/>
        <p:txBody>
          <a:bodyPr>
            <a:normAutofit fontScale="70000" lnSpcReduction="20000"/>
          </a:bodyPr>
          <a:lstStyle/>
          <a:p>
            <a:pPr lvl="1">
              <a:buFontTx/>
              <a:buChar char="-"/>
            </a:pPr>
            <a:r>
              <a:rPr lang="en-US" dirty="0" smtClean="0"/>
              <a:t>In </a:t>
            </a:r>
            <a:r>
              <a:rPr lang="en-US" dirty="0" err="1" smtClean="0"/>
              <a:t>Ezee</a:t>
            </a:r>
            <a:r>
              <a:rPr lang="en-US" dirty="0" smtClean="0"/>
              <a:t> Money U Ltd Vs MTN U Ltd, </a:t>
            </a:r>
            <a:r>
              <a:rPr lang="en-US" dirty="0" err="1" smtClean="0"/>
              <a:t>Ezee</a:t>
            </a:r>
            <a:r>
              <a:rPr lang="en-US" dirty="0" smtClean="0"/>
              <a:t> Money a standalone payments and remittance provider among others raised the following issues;</a:t>
            </a:r>
          </a:p>
          <a:p>
            <a:pPr lvl="2">
              <a:buFontTx/>
              <a:buChar char="-"/>
            </a:pPr>
            <a:r>
              <a:rPr lang="en-US" dirty="0" smtClean="0"/>
              <a:t>Abuse of MTN’s dominant position in the provision of key communication’s services owed to </a:t>
            </a:r>
            <a:r>
              <a:rPr lang="en-US" dirty="0" err="1" smtClean="0"/>
              <a:t>Ezee</a:t>
            </a:r>
            <a:r>
              <a:rPr lang="en-US" dirty="0" smtClean="0"/>
              <a:t> Money under the UCC Act 2013</a:t>
            </a:r>
          </a:p>
          <a:p>
            <a:pPr lvl="2">
              <a:buFontTx/>
              <a:buChar char="-"/>
            </a:pPr>
            <a:r>
              <a:rPr lang="en-US" dirty="0" smtClean="0"/>
              <a:t>Legality of exclusive agent dealings </a:t>
            </a:r>
          </a:p>
          <a:p>
            <a:pPr marL="914400" lvl="2" indent="0">
              <a:buNone/>
            </a:pPr>
            <a:r>
              <a:rPr lang="en-US" dirty="0" smtClean="0"/>
              <a:t>In his ruling of 6 November 2015, the presiding judge ruled that;</a:t>
            </a:r>
          </a:p>
          <a:p>
            <a:pPr marL="914400" lvl="2" indent="0">
              <a:buNone/>
            </a:pPr>
            <a:r>
              <a:rPr lang="en-US" dirty="0"/>
              <a:t> </a:t>
            </a:r>
            <a:r>
              <a:rPr lang="en-US" dirty="0" smtClean="0"/>
              <a:t>- the defendant’s denial of key communication services to the plaintiff was contrary to its obligations under section 53 of the Communications Act while exclusive agent dealings were contrary to the Communications Fair Competition Regulations</a:t>
            </a:r>
          </a:p>
          <a:p>
            <a:pPr lvl="2">
              <a:buFontTx/>
              <a:buChar char="-"/>
            </a:pPr>
            <a:r>
              <a:rPr lang="en-US" dirty="0" smtClean="0"/>
              <a:t>General damages and punitive damages of approximately USD 500,000 were awarded to the Plaintiff</a:t>
            </a:r>
          </a:p>
          <a:p>
            <a:pPr lvl="2">
              <a:buFontTx/>
              <a:buChar char="-"/>
            </a:pPr>
            <a:r>
              <a:rPr lang="en-US" dirty="0" smtClean="0"/>
              <a:t>- Exclusive agent agreements were declared null and Void</a:t>
            </a:r>
          </a:p>
          <a:p>
            <a:pPr marL="914400" lvl="2" indent="0">
              <a:buNone/>
            </a:pPr>
            <a:endParaRPr lang="en-US" dirty="0" smtClean="0"/>
          </a:p>
          <a:p>
            <a:pPr marL="914400" lvl="2" indent="0">
              <a:buNone/>
            </a:pPr>
            <a:endParaRPr lang="en-US" dirty="0"/>
          </a:p>
        </p:txBody>
      </p:sp>
    </p:spTree>
    <p:extLst>
      <p:ext uri="{BB962C8B-B14F-4D97-AF65-F5344CB8AC3E}">
        <p14:creationId xmlns:p14="http://schemas.microsoft.com/office/powerpoint/2010/main" val="34555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p:nvPr/>
        </p:nvGrpSpPr>
        <p:grpSpPr>
          <a:xfrm>
            <a:off x="4031940" y="3591017"/>
            <a:ext cx="4713191" cy="2225703"/>
            <a:chOff x="381000" y="1700805"/>
            <a:chExt cx="10317410" cy="4937134"/>
          </a:xfrm>
        </p:grpSpPr>
        <p:pic>
          <p:nvPicPr>
            <p:cNvPr id="2" name="Picture 2"/>
            <p:cNvPicPr>
              <a:picLocks noChangeAspect="1" noChangeArrowheads="1"/>
            </p:cNvPicPr>
            <p:nvPr/>
          </p:nvPicPr>
          <p:blipFill>
            <a:blip r:embed="rId2" cstate="print">
              <a:lum bright="6000"/>
              <a:grayscl/>
              <a:extLst>
                <a:ext uri="{28A0092B-C50C-407E-A947-70E740481C1C}">
                  <a14:useLocalDpi xmlns:a14="http://schemas.microsoft.com/office/drawing/2010/main" val="0"/>
                </a:ext>
              </a:extLst>
            </a:blip>
            <a:srcRect/>
            <a:stretch>
              <a:fillRect/>
            </a:stretch>
          </p:blipFill>
          <p:spPr bwMode="gray">
            <a:xfrm>
              <a:off x="381000" y="5095875"/>
              <a:ext cx="35290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1638300" y="2038350"/>
              <a:ext cx="6377911" cy="291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defRPr/>
              </a:pPr>
              <a:endParaRPr lang="en-US" sz="1350" noProof="1">
                <a:solidFill>
                  <a:srgbClr val="000000"/>
                </a:solidFill>
                <a:cs typeface="Arial" pitchFamily="34" charset="0"/>
              </a:endParaRPr>
            </a:p>
          </p:txBody>
        </p:sp>
        <p:sp>
          <p:nvSpPr>
            <p:cNvPr id="5" name="Rectangle 10"/>
            <p:cNvSpPr>
              <a:spLocks noChangeArrowheads="1"/>
            </p:cNvSpPr>
            <p:nvPr/>
          </p:nvSpPr>
          <p:spPr bwMode="gray">
            <a:xfrm>
              <a:off x="2447594" y="1700805"/>
              <a:ext cx="5273675" cy="46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67500" tIns="40500" rIns="67500" bIns="40500"/>
            <a:lstStyle/>
            <a:p>
              <a:pPr algn="r" defTabSz="601266" fontAlgn="base">
                <a:spcBef>
                  <a:spcPct val="0"/>
                </a:spcBef>
                <a:spcAft>
                  <a:spcPct val="0"/>
                </a:spcAft>
                <a:defRPr/>
              </a:pPr>
              <a:r>
                <a:rPr lang="en-US" b="1" noProof="1">
                  <a:solidFill>
                    <a:srgbClr val="333333"/>
                  </a:solidFill>
                  <a:cs typeface="Arial" pitchFamily="34" charset="0"/>
                </a:rPr>
                <a:t/>
              </a:r>
              <a:br>
                <a:rPr lang="en-US" b="1" noProof="1">
                  <a:solidFill>
                    <a:srgbClr val="333333"/>
                  </a:solidFill>
                  <a:cs typeface="Arial" pitchFamily="34" charset="0"/>
                </a:rPr>
              </a:br>
              <a:r>
                <a:rPr lang="en-US" sz="1350" b="1" noProof="1">
                  <a:solidFill>
                    <a:srgbClr val="0061B2"/>
                  </a:solidFill>
                  <a:cs typeface="Arial" pitchFamily="34" charset="0"/>
                </a:rPr>
                <a:t/>
              </a:r>
              <a:br>
                <a:rPr lang="en-US" sz="1350" b="1" noProof="1">
                  <a:solidFill>
                    <a:srgbClr val="0061B2"/>
                  </a:solidFill>
                  <a:cs typeface="Arial" pitchFamily="34" charset="0"/>
                </a:rPr>
              </a:br>
              <a:endParaRPr lang="en-US" sz="1350" b="1" noProof="1">
                <a:solidFill>
                  <a:srgbClr val="0061B2"/>
                </a:solidFill>
                <a:cs typeface="Arial" pitchFamily="34" charset="0"/>
              </a:endParaRPr>
            </a:p>
            <a:p>
              <a:pPr algn="r" defTabSz="601266" fontAlgn="base">
                <a:spcBef>
                  <a:spcPct val="0"/>
                </a:spcBef>
                <a:spcAft>
                  <a:spcPct val="0"/>
                </a:spcAft>
                <a:defRPr/>
              </a:pPr>
              <a:r>
                <a:rPr lang="en-US" sz="1350" b="1" noProof="1">
                  <a:solidFill>
                    <a:schemeClr val="tx2"/>
                  </a:solidFill>
                  <a:cs typeface="Arial" pitchFamily="34" charset="0"/>
                </a:rPr>
                <a:t>Abdul Musoke Nyenje</a:t>
              </a:r>
            </a:p>
            <a:p>
              <a:pPr algn="r" defTabSz="601266" fontAlgn="base">
                <a:spcBef>
                  <a:spcPct val="0"/>
                </a:spcBef>
                <a:spcAft>
                  <a:spcPct val="0"/>
                </a:spcAft>
                <a:defRPr/>
              </a:pPr>
              <a:r>
                <a:rPr lang="en-US" sz="1350" noProof="1">
                  <a:solidFill>
                    <a:schemeClr val="tx2"/>
                  </a:solidFill>
                  <a:cs typeface="Arial" pitchFamily="34" charset="0"/>
                </a:rPr>
                <a:t>Tariff &amp; Interconnect - UCC</a:t>
              </a:r>
            </a:p>
            <a:p>
              <a:pPr algn="r" defTabSz="601266" fontAlgn="base">
                <a:spcBef>
                  <a:spcPct val="0"/>
                </a:spcBef>
                <a:spcAft>
                  <a:spcPct val="0"/>
                </a:spcAft>
                <a:defRPr/>
              </a:pPr>
              <a:r>
                <a:rPr lang="en-US" sz="1350" noProof="1">
                  <a:solidFill>
                    <a:srgbClr val="00B0F0"/>
                  </a:solidFill>
                  <a:cs typeface="Arial" pitchFamily="34" charset="0"/>
                  <a:hlinkClick r:id="rId3"/>
                </a:rPr>
                <a:t>amusoke@ucc.co.ug</a:t>
              </a:r>
              <a:r>
                <a:rPr lang="en-US" sz="1200" noProof="1">
                  <a:solidFill>
                    <a:srgbClr val="00B0F0"/>
                  </a:solidFill>
                  <a:cs typeface="Arial" pitchFamily="34" charset="0"/>
                </a:rPr>
                <a:t>,  </a:t>
              </a:r>
              <a:r>
                <a:rPr lang="en-US" sz="1200" noProof="1">
                  <a:solidFill>
                    <a:srgbClr val="00B0F0"/>
                  </a:solidFill>
                  <a:cs typeface="Arial" pitchFamily="34" charset="0"/>
                  <a:hlinkClick r:id="rId4"/>
                </a:rPr>
                <a:t>abdulmusoke@gmail.com</a:t>
              </a:r>
              <a:r>
                <a:rPr lang="en-US" sz="1200" noProof="1">
                  <a:solidFill>
                    <a:srgbClr val="00B0F0"/>
                  </a:solidFill>
                  <a:cs typeface="Arial" pitchFamily="34" charset="0"/>
                </a:rPr>
                <a:t>  </a:t>
              </a:r>
              <a:endParaRPr lang="en-US" sz="1200" noProof="1">
                <a:solidFill>
                  <a:srgbClr val="00B0F0"/>
                </a:solidFill>
                <a:cs typeface="Arial" pitchFamily="34" charset="0"/>
              </a:endParaRPr>
            </a:p>
            <a:p>
              <a:pPr algn="r" defTabSz="601266" fontAlgn="base">
                <a:spcBef>
                  <a:spcPct val="0"/>
                </a:spcBef>
                <a:spcAft>
                  <a:spcPct val="0"/>
                </a:spcAft>
                <a:defRPr/>
              </a:pPr>
              <a:r>
                <a:rPr lang="en-GB" sz="1200" dirty="0">
                  <a:solidFill>
                    <a:schemeClr val="tx2"/>
                  </a:solidFill>
                </a:rPr>
                <a:t>Tel: +256-414-339058 </a:t>
              </a:r>
            </a:p>
            <a:p>
              <a:pPr algn="r" defTabSz="601266" fontAlgn="base">
                <a:spcBef>
                  <a:spcPct val="0"/>
                </a:spcBef>
                <a:spcAft>
                  <a:spcPct val="0"/>
                </a:spcAft>
                <a:defRPr/>
              </a:pPr>
              <a:r>
                <a:rPr lang="en-GB" sz="1200" noProof="1">
                  <a:solidFill>
                    <a:schemeClr val="tx2"/>
                  </a:solidFill>
                </a:rPr>
                <a:t>Mob:+256-712-699209</a:t>
              </a:r>
            </a:p>
            <a:p>
              <a:pPr algn="r" defTabSz="601266" fontAlgn="base">
                <a:spcBef>
                  <a:spcPct val="0"/>
                </a:spcBef>
                <a:spcAft>
                  <a:spcPct val="0"/>
                </a:spcAft>
                <a:defRPr/>
              </a:pPr>
              <a:r>
                <a:rPr lang="en-GB" sz="1200" noProof="1">
                  <a:solidFill>
                    <a:schemeClr val="tx2"/>
                  </a:solidFill>
                </a:rPr>
                <a:t>@AbdulMusoke </a:t>
              </a:r>
            </a:p>
            <a:p>
              <a:pPr algn="r" defTabSz="601266" fontAlgn="base">
                <a:spcBef>
                  <a:spcPct val="0"/>
                </a:spcBef>
                <a:spcAft>
                  <a:spcPct val="0"/>
                </a:spcAft>
                <a:defRPr/>
              </a:pPr>
              <a:endParaRPr lang="en-GB" sz="1200" noProof="1"/>
            </a:p>
            <a:p>
              <a:pPr algn="r" defTabSz="601266" fontAlgn="base">
                <a:spcBef>
                  <a:spcPct val="0"/>
                </a:spcBef>
                <a:spcAft>
                  <a:spcPct val="0"/>
                </a:spcAft>
                <a:defRPr/>
              </a:pPr>
              <a:endParaRPr lang="en-GB" sz="1200" noProof="1"/>
            </a:p>
            <a:p>
              <a:pPr algn="r" defTabSz="601266" fontAlgn="base">
                <a:spcBef>
                  <a:spcPct val="0"/>
                </a:spcBef>
                <a:spcAft>
                  <a:spcPct val="0"/>
                </a:spcAft>
                <a:defRPr/>
              </a:pPr>
              <a:endParaRPr lang="en-US" sz="1200" noProof="1">
                <a:solidFill>
                  <a:srgbClr val="333333"/>
                </a:solidFill>
                <a:cs typeface="Arial" pitchFamily="34" charset="0"/>
              </a:endParaRPr>
            </a:p>
            <a:p>
              <a:pPr algn="r" defTabSz="601266" fontAlgn="base">
                <a:spcBef>
                  <a:spcPct val="0"/>
                </a:spcBef>
                <a:spcAft>
                  <a:spcPct val="0"/>
                </a:spcAft>
                <a:defRPr/>
              </a:pPr>
              <a:r>
                <a:rPr lang="de-DE" sz="1050" dirty="0">
                  <a:solidFill>
                    <a:srgbClr val="000000"/>
                  </a:solidFill>
                  <a:cs typeface="Arial" pitchFamily="34" charset="0"/>
                </a:rPr>
                <a:t/>
              </a:r>
              <a:br>
                <a:rPr lang="de-DE" sz="1050" dirty="0">
                  <a:solidFill>
                    <a:srgbClr val="000000"/>
                  </a:solidFill>
                  <a:cs typeface="Arial" pitchFamily="34" charset="0"/>
                </a:rPr>
              </a:br>
              <a:endParaRPr lang="de-DE" sz="1050" dirty="0">
                <a:solidFill>
                  <a:srgbClr val="000000"/>
                </a:solidFill>
                <a:cs typeface="Arial" pitchFamily="34" charset="0"/>
              </a:endParaRPr>
            </a:p>
            <a:p>
              <a:pPr algn="r" defTabSz="601266" fontAlgn="base">
                <a:spcBef>
                  <a:spcPct val="0"/>
                </a:spcBef>
                <a:spcAft>
                  <a:spcPct val="0"/>
                </a:spcAft>
                <a:defRPr/>
              </a:pPr>
              <a:endParaRPr lang="de-DE" sz="1050" noProof="1">
                <a:solidFill>
                  <a:srgbClr val="0061B2"/>
                </a:solidFill>
                <a:cs typeface="Arial" pitchFamily="34" charset="0"/>
              </a:endParaRPr>
            </a:p>
          </p:txBody>
        </p:sp>
        <p:pic>
          <p:nvPicPr>
            <p:cNvPr id="11" name="Picture 17" descr="Telef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21125">
              <a:off x="1331259" y="2418504"/>
              <a:ext cx="1817291" cy="386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stretch>
              <a:fillRect/>
            </a:stretch>
          </p:blipFill>
          <p:spPr>
            <a:xfrm>
              <a:off x="7855721" y="2898787"/>
              <a:ext cx="2842689" cy="3739152"/>
            </a:xfrm>
            <a:prstGeom prst="rect">
              <a:avLst/>
            </a:prstGeom>
          </p:spPr>
        </p:pic>
      </p:grpSp>
      <p:pic>
        <p:nvPicPr>
          <p:cNvPr id="13" name="Picture 2" descr="http://www.komencolorado.org/kdwp/wp-content/uploads/2014/10/Thank-You.jp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9772" y="1576964"/>
            <a:ext cx="3348372" cy="254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67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DFS Market Place</a:t>
            </a:r>
            <a:endParaRPr lang="en-US" dirty="0"/>
          </a:p>
        </p:txBody>
      </p:sp>
      <p:sp>
        <p:nvSpPr>
          <p:cNvPr id="3" name="Content Placeholder 2"/>
          <p:cNvSpPr>
            <a:spLocks noGrp="1"/>
          </p:cNvSpPr>
          <p:nvPr>
            <p:ph idx="1"/>
          </p:nvPr>
        </p:nvSpPr>
        <p:spPr>
          <a:xfrm>
            <a:off x="304801" y="1713972"/>
            <a:ext cx="4243135" cy="4085695"/>
          </a:xfrm>
        </p:spPr>
        <p:txBody>
          <a:bodyPr>
            <a:normAutofit fontScale="77500" lnSpcReduction="20000"/>
          </a:bodyPr>
          <a:lstStyle/>
          <a:p>
            <a:r>
              <a:rPr lang="en-US" altLang="en-US" sz="2600" dirty="0" smtClean="0"/>
              <a:t>DFS in Uganda and other Sub- Saharan  markets predominantly MFS services.</a:t>
            </a:r>
          </a:p>
          <a:p>
            <a:r>
              <a:rPr lang="en-US" altLang="en-US" sz="2600" dirty="0" smtClean="0"/>
              <a:t>Highly dependent on SMS and USSD</a:t>
            </a:r>
          </a:p>
          <a:p>
            <a:r>
              <a:rPr lang="en-US" altLang="en-US" sz="2600" dirty="0" smtClean="0"/>
              <a:t>As such control of SMS and USSD services is a key competitive advantage for any actor in the Sub Saharan DFS market place</a:t>
            </a:r>
          </a:p>
          <a:p>
            <a:r>
              <a:rPr lang="en-US" altLang="en-US" sz="2600" dirty="0" smtClean="0"/>
              <a:t>Competitive leverage is also derived from control of distribution channels and the ability to offer bundled remittance and voice services</a:t>
            </a:r>
          </a:p>
          <a:p>
            <a:endParaRPr lang="en-US" altLang="en-US" dirty="0"/>
          </a:p>
        </p:txBody>
      </p:sp>
      <p:pic>
        <p:nvPicPr>
          <p:cNvPr id="4" name="Picture 2"/>
          <p:cNvPicPr>
            <a:picLocks noChangeAspect="1" noChangeArrowheads="1"/>
          </p:cNvPicPr>
          <p:nvPr/>
        </p:nvPicPr>
        <p:blipFill>
          <a:blip r:embed="rId2" cstate="print"/>
          <a:srcRect t="14908" b="14908"/>
          <a:stretch>
            <a:fillRect/>
          </a:stretch>
        </p:blipFill>
        <p:spPr bwMode="auto">
          <a:xfrm>
            <a:off x="4708358" y="1713971"/>
            <a:ext cx="4303293" cy="3964933"/>
          </a:xfrm>
          <a:prstGeom prst="rect">
            <a:avLst/>
          </a:prstGeom>
          <a:noFill/>
          <a:ln w="9525">
            <a:noFill/>
            <a:miter lim="800000"/>
            <a:headEnd/>
            <a:tailEnd/>
          </a:ln>
        </p:spPr>
      </p:pic>
    </p:spTree>
    <p:extLst>
      <p:ext uri="{BB962C8B-B14F-4D97-AF65-F5344CB8AC3E}">
        <p14:creationId xmlns:p14="http://schemas.microsoft.com/office/powerpoint/2010/main" val="42305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MNO is king</a:t>
            </a:r>
            <a:endParaRPr lang="en-US" dirty="0"/>
          </a:p>
        </p:txBody>
      </p:sp>
      <p:sp>
        <p:nvSpPr>
          <p:cNvPr id="3" name="Content Placeholder 2"/>
          <p:cNvSpPr>
            <a:spLocks noGrp="1"/>
          </p:cNvSpPr>
          <p:nvPr>
            <p:ph idx="1"/>
          </p:nvPr>
        </p:nvSpPr>
        <p:spPr>
          <a:xfrm>
            <a:off x="3338512" y="1524000"/>
            <a:ext cx="5157537" cy="4155351"/>
          </a:xfrm>
        </p:spPr>
        <p:txBody>
          <a:bodyPr>
            <a:normAutofit fontScale="70000" lnSpcReduction="20000"/>
          </a:bodyPr>
          <a:lstStyle/>
          <a:p>
            <a:r>
              <a:rPr lang="en-US" dirty="0" smtClean="0"/>
              <a:t>The control of vertical inputs, distribution channels and the ability to provide bundled services have positioned the MNOs as kings in the DFS value chain</a:t>
            </a:r>
          </a:p>
          <a:p>
            <a:r>
              <a:rPr lang="en-US" dirty="0"/>
              <a:t>Limited leverage by Aggregators and stand alones MFS </a:t>
            </a:r>
            <a:endParaRPr lang="en-US" dirty="0" smtClean="0"/>
          </a:p>
          <a:p>
            <a:r>
              <a:rPr lang="en-US" dirty="0" smtClean="0"/>
              <a:t>Sadly, this </a:t>
            </a:r>
            <a:r>
              <a:rPr lang="en-US" dirty="0" smtClean="0"/>
              <a:t>may</a:t>
            </a:r>
            <a:r>
              <a:rPr lang="en-US" dirty="0" smtClean="0"/>
              <a:t> </a:t>
            </a:r>
            <a:r>
              <a:rPr lang="en-US" dirty="0" smtClean="0"/>
              <a:t>sometimes abused at both the wholesale and retail segments of the </a:t>
            </a:r>
            <a:r>
              <a:rPr lang="en-US" dirty="0" smtClean="0"/>
              <a:t>Mobile Money market</a:t>
            </a:r>
            <a:endParaRPr lang="en-US" dirty="0" smtClean="0"/>
          </a:p>
          <a:p>
            <a:r>
              <a:rPr lang="en-US" dirty="0" smtClean="0"/>
              <a:t>Also worth noting is limited regulatory clarity due to the cross sectoral nature of MFS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84" y="1975684"/>
            <a:ext cx="3001628" cy="2700589"/>
          </a:xfrm>
          <a:prstGeom prst="rect">
            <a:avLst/>
          </a:prstGeom>
        </p:spPr>
      </p:pic>
      <p:sp>
        <p:nvSpPr>
          <p:cNvPr id="5" name="TextBox 4"/>
          <p:cNvSpPr txBox="1"/>
          <p:nvPr/>
        </p:nvSpPr>
        <p:spPr>
          <a:xfrm>
            <a:off x="649705" y="4764505"/>
            <a:ext cx="2438400" cy="369332"/>
          </a:xfrm>
          <a:prstGeom prst="rect">
            <a:avLst/>
          </a:prstGeom>
          <a:noFill/>
        </p:spPr>
        <p:txBody>
          <a:bodyPr wrap="square" rtlCol="0">
            <a:spAutoFit/>
          </a:bodyPr>
          <a:lstStyle/>
          <a:p>
            <a:r>
              <a:rPr lang="en-US" dirty="0" smtClean="0"/>
              <a:t>Source -  </a:t>
            </a:r>
            <a:r>
              <a:rPr lang="en-US" dirty="0" err="1" smtClean="0"/>
              <a:t>Quotesgram</a:t>
            </a:r>
            <a:endParaRPr lang="en-US" dirty="0"/>
          </a:p>
        </p:txBody>
      </p:sp>
    </p:spTree>
    <p:extLst>
      <p:ext uri="{BB962C8B-B14F-4D97-AF65-F5344CB8AC3E}">
        <p14:creationId xmlns:p14="http://schemas.microsoft.com/office/powerpoint/2010/main" val="210355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2"/>
          <p:cNvSpPr txBox="1">
            <a:spLocks/>
          </p:cNvSpPr>
          <p:nvPr/>
        </p:nvSpPr>
        <p:spPr>
          <a:xfrm>
            <a:off x="3078390" y="924175"/>
            <a:ext cx="4789435" cy="119402"/>
          </a:xfrm>
          <a:prstGeom prst="rect">
            <a:avLst/>
          </a:prstGeom>
          <a:noFill/>
          <a:ln>
            <a:noFill/>
          </a:ln>
        </p:spPr>
        <p:txBody>
          <a:bodyPr lIns="0" tIns="32881" rIns="0" bIns="32881" anchor="ctr" anchorCtr="0"/>
          <a:lstStyle>
            <a:defPPr>
              <a:defRPr lang="en-US"/>
            </a:defPPr>
            <a:lvl1pPr algn="r" defTabSz="966788" eaLnBrk="1" hangingPunct="1">
              <a:lnSpc>
                <a:spcPts val="2500"/>
              </a:lnSpc>
              <a:defRPr sz="1500" i="0">
                <a:solidFill>
                  <a:schemeClr val="accent1"/>
                </a:solidFill>
                <a:latin typeface="Calibri" pitchFamily="34" charset="0"/>
                <a:ea typeface="+mj-ea"/>
                <a:cs typeface="Calibri" pitchFamily="34" charset="0"/>
              </a:defRPr>
            </a:lvl1pPr>
            <a:lvl2pPr algn="r" defTabSz="966788" eaLnBrk="1" hangingPunct="1">
              <a:defRPr sz="1200" i="1"/>
            </a:lvl2pPr>
            <a:lvl3pPr algn="r" defTabSz="966788" eaLnBrk="1" hangingPunct="1">
              <a:defRPr sz="1200" i="1"/>
            </a:lvl3pPr>
            <a:lvl4pPr algn="r" defTabSz="966788" eaLnBrk="1" hangingPunct="1">
              <a:defRPr sz="1200" i="1"/>
            </a:lvl4pPr>
            <a:lvl5pPr algn="r" defTabSz="966788" eaLnBrk="1" hangingPunct="1">
              <a:defRPr sz="1200" i="1"/>
            </a:lvl5pPr>
            <a:lvl6pPr marL="457200" algn="r" defTabSz="966788" fontAlgn="base">
              <a:spcBef>
                <a:spcPct val="0"/>
              </a:spcBef>
              <a:spcAft>
                <a:spcPct val="0"/>
              </a:spcAft>
              <a:defRPr sz="1200" i="1"/>
            </a:lvl6pPr>
            <a:lvl7pPr marL="914400" algn="r" defTabSz="966788" fontAlgn="base">
              <a:spcBef>
                <a:spcPct val="0"/>
              </a:spcBef>
              <a:spcAft>
                <a:spcPct val="0"/>
              </a:spcAft>
              <a:defRPr sz="1200" i="1"/>
            </a:lvl7pPr>
            <a:lvl8pPr marL="1371600" algn="r" defTabSz="966788" fontAlgn="base">
              <a:spcBef>
                <a:spcPct val="0"/>
              </a:spcBef>
              <a:spcAft>
                <a:spcPct val="0"/>
              </a:spcAft>
              <a:defRPr sz="1200" i="1"/>
            </a:lvl8pPr>
            <a:lvl9pPr marL="1828800" algn="r" defTabSz="966788" fontAlgn="base">
              <a:spcBef>
                <a:spcPct val="0"/>
              </a:spcBef>
              <a:spcAft>
                <a:spcPct val="0"/>
              </a:spcAft>
              <a:defRPr sz="1200" i="1"/>
            </a:lvl9pPr>
          </a:lstStyle>
          <a:p>
            <a:endParaRPr lang="en-GB" sz="1125" dirty="0"/>
          </a:p>
        </p:txBody>
      </p:sp>
      <p:sp>
        <p:nvSpPr>
          <p:cNvPr id="28" name="Text Placeholder 4"/>
          <p:cNvSpPr txBox="1">
            <a:spLocks/>
          </p:cNvSpPr>
          <p:nvPr/>
        </p:nvSpPr>
        <p:spPr>
          <a:xfrm>
            <a:off x="4109092" y="3612916"/>
            <a:ext cx="3615852" cy="1544276"/>
          </a:xfrm>
          <a:prstGeom prst="rect">
            <a:avLst/>
          </a:prstGeom>
          <a:solidFill>
            <a:schemeClr val="bg1"/>
          </a:solidFill>
          <a:ln w="12700">
            <a:solidFill>
              <a:schemeClr val="tx1"/>
            </a:solidFill>
          </a:ln>
        </p:spPr>
        <p:txBody>
          <a:bodyPr lIns="65762" tIns="63758" rIns="65762" bIns="63758" anchor="t"/>
          <a:lstStyle>
            <a:defPPr>
              <a:defRPr lang="en-US"/>
            </a:defPPr>
            <a:lvl2pPr marL="114300" lvl="1" indent="-114300" defTabSz="966788">
              <a:spcBef>
                <a:spcPts val="300"/>
              </a:spcBef>
              <a:buSzPct val="100000"/>
              <a:buFontTx/>
              <a:buChar char="•"/>
              <a:tabLst>
                <a:tab pos="2298700" algn="l"/>
              </a:tabLst>
              <a:defRPr sz="1100" b="0" kern="0">
                <a:solidFill>
                  <a:srgbClr val="000000"/>
                </a:solidFill>
                <a:latin typeface="Calibri" pitchFamily="34" charset="0"/>
                <a:cs typeface="Calibri" pitchFamily="34" charset="0"/>
              </a:defRPr>
            </a:lvl2pPr>
            <a:lvl3pPr marL="228600" lvl="2" indent="-114300" defTabSz="966788">
              <a:spcBef>
                <a:spcPts val="100"/>
              </a:spcBef>
              <a:buSzPct val="100000"/>
              <a:buFont typeface="Arial" charset="0"/>
              <a:buChar char="–"/>
              <a:tabLst>
                <a:tab pos="2298700" algn="l"/>
              </a:tabLst>
              <a:defRPr sz="1200" b="0" kern="0">
                <a:solidFill>
                  <a:srgbClr val="000000"/>
                </a:solidFill>
                <a:latin typeface="Calibri" pitchFamily="34" charset="0"/>
                <a:cs typeface="Calibri" pitchFamily="34" charset="0"/>
              </a:defRPr>
            </a:lvl3pPr>
            <a:lvl4pPr marL="342900" lvl="3" indent="-114300" defTabSz="966788">
              <a:spcBef>
                <a:spcPts val="100"/>
              </a:spcBef>
              <a:buSzPct val="100000"/>
              <a:buFontTx/>
              <a:buChar char="·"/>
              <a:tabLst>
                <a:tab pos="2298700" algn="l"/>
              </a:tabLst>
              <a:defRPr sz="1200" b="0" kern="0">
                <a:solidFill>
                  <a:srgbClr val="000000"/>
                </a:solidFill>
                <a:latin typeface="Calibri" pitchFamily="34" charset="0"/>
                <a:cs typeface="Calibri" pitchFamily="34" charset="0"/>
              </a:defRPr>
            </a:lvl4pPr>
            <a:lvl5pPr marL="457200" lvl="4" indent="-114300" defTabSz="966788">
              <a:spcBef>
                <a:spcPts val="100"/>
              </a:spcBef>
              <a:buFontTx/>
              <a:buChar char="›"/>
              <a:tabLst>
                <a:tab pos="2298700" algn="l"/>
              </a:tabLst>
              <a:defRPr sz="1200" b="0" kern="0">
                <a:solidFill>
                  <a:srgbClr val="000000"/>
                </a:solidFill>
                <a:latin typeface="Calibri" pitchFamily="34" charset="0"/>
                <a:cs typeface="Calibri" pitchFamily="34" charset="0"/>
              </a:defRPr>
            </a:lvl5pPr>
          </a:lstStyle>
          <a:p>
            <a:pPr lvl="1"/>
            <a:r>
              <a:rPr lang="en-US" sz="975" dirty="0"/>
              <a:t>Limited growth of stand alone deployments. </a:t>
            </a:r>
          </a:p>
          <a:p>
            <a:pPr lvl="1"/>
            <a:r>
              <a:rPr lang="en-US" sz="975" dirty="0"/>
              <a:t>In </a:t>
            </a:r>
            <a:r>
              <a:rPr lang="en-US" sz="975" dirty="0" smtClean="0"/>
              <a:t>Uganda</a:t>
            </a:r>
            <a:r>
              <a:rPr lang="en-US" sz="975" dirty="0" smtClean="0"/>
              <a:t>, </a:t>
            </a:r>
            <a:r>
              <a:rPr lang="en-US" sz="975" dirty="0" err="1" smtClean="0"/>
              <a:t>Ezee</a:t>
            </a:r>
            <a:r>
              <a:rPr lang="en-US" sz="975" dirty="0" smtClean="0"/>
              <a:t> </a:t>
            </a:r>
            <a:r>
              <a:rPr lang="en-US" sz="975" dirty="0"/>
              <a:t>Money remains the only standalone MM service albeit with a market share of less than 5% of total MM transactions</a:t>
            </a:r>
          </a:p>
          <a:p>
            <a:pPr lvl="1"/>
            <a:r>
              <a:rPr lang="en-US" sz="975" dirty="0"/>
              <a:t>Bank led mobile money deployments yet to take off like the telco led deployments.</a:t>
            </a:r>
          </a:p>
          <a:p>
            <a:pPr lvl="1"/>
            <a:r>
              <a:rPr lang="en-US" sz="975" dirty="0"/>
              <a:t>Very limited growth of MM payment integrators</a:t>
            </a:r>
          </a:p>
        </p:txBody>
      </p:sp>
      <p:sp>
        <p:nvSpPr>
          <p:cNvPr id="22" name="TextBox 21"/>
          <p:cNvSpPr txBox="1"/>
          <p:nvPr/>
        </p:nvSpPr>
        <p:spPr>
          <a:xfrm>
            <a:off x="1169622" y="2914222"/>
            <a:ext cx="2129399" cy="460773"/>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smtClean="0"/>
              <a:t>Dominance</a:t>
            </a:r>
            <a:r>
              <a:rPr lang="en-GB" sz="1200" dirty="0" smtClean="0"/>
              <a:t> </a:t>
            </a:r>
            <a:r>
              <a:rPr lang="en-GB" sz="1200" dirty="0" smtClean="0"/>
              <a:t>in Provisioning of USSD and SMS</a:t>
            </a:r>
            <a:endParaRPr lang="en-GB" sz="1200" dirty="0"/>
          </a:p>
        </p:txBody>
      </p:sp>
      <p:sp>
        <p:nvSpPr>
          <p:cNvPr id="23" name="TextBox 22"/>
          <p:cNvSpPr txBox="1"/>
          <p:nvPr/>
        </p:nvSpPr>
        <p:spPr>
          <a:xfrm>
            <a:off x="1169622" y="3429000"/>
            <a:ext cx="2129399" cy="374155"/>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smtClean="0"/>
              <a:t>Vertical Integration by MNOs</a:t>
            </a:r>
            <a:endParaRPr lang="en-GB" sz="1200" dirty="0"/>
          </a:p>
        </p:txBody>
      </p:sp>
      <p:sp>
        <p:nvSpPr>
          <p:cNvPr id="35" name="TextBox 34"/>
          <p:cNvSpPr txBox="1"/>
          <p:nvPr/>
        </p:nvSpPr>
        <p:spPr>
          <a:xfrm>
            <a:off x="1169622" y="3861048"/>
            <a:ext cx="2129399" cy="456072"/>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a:t>Limited </a:t>
            </a:r>
            <a:r>
              <a:rPr lang="en-GB" sz="1200" dirty="0" smtClean="0"/>
              <a:t>Countervailing Power Access Seekers and Integrators</a:t>
            </a:r>
            <a:endParaRPr lang="en-GB" sz="1200" dirty="0"/>
          </a:p>
        </p:txBody>
      </p:sp>
      <p:sp>
        <p:nvSpPr>
          <p:cNvPr id="36" name="TextBox 35"/>
          <p:cNvSpPr txBox="1"/>
          <p:nvPr/>
        </p:nvSpPr>
        <p:spPr>
          <a:xfrm>
            <a:off x="1169623" y="4755007"/>
            <a:ext cx="2149991" cy="510197"/>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a:t>Lack of Transparency in Trade </a:t>
            </a:r>
            <a:r>
              <a:rPr lang="en-GB" sz="1200" dirty="0" smtClean="0"/>
              <a:t>agreements, </a:t>
            </a:r>
            <a:r>
              <a:rPr lang="en-GB" sz="1200" dirty="0"/>
              <a:t>Banks &amp; Payment Integrators</a:t>
            </a:r>
          </a:p>
        </p:txBody>
      </p:sp>
      <p:sp>
        <p:nvSpPr>
          <p:cNvPr id="39" name="TextBox 38"/>
          <p:cNvSpPr txBox="1"/>
          <p:nvPr/>
        </p:nvSpPr>
        <p:spPr>
          <a:xfrm>
            <a:off x="1169622" y="5319210"/>
            <a:ext cx="2129399" cy="330143"/>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a:t>Limited Cost Transparency</a:t>
            </a:r>
          </a:p>
        </p:txBody>
      </p:sp>
      <p:sp>
        <p:nvSpPr>
          <p:cNvPr id="40" name="TextBox 39"/>
          <p:cNvSpPr txBox="1"/>
          <p:nvPr/>
        </p:nvSpPr>
        <p:spPr>
          <a:xfrm>
            <a:off x="1169622" y="5652571"/>
            <a:ext cx="2160240" cy="348179"/>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a:t>Possibility of Differentiated Service Quality</a:t>
            </a:r>
          </a:p>
        </p:txBody>
      </p:sp>
      <p:sp>
        <p:nvSpPr>
          <p:cNvPr id="41" name="TextBox 40"/>
          <p:cNvSpPr txBox="1"/>
          <p:nvPr/>
        </p:nvSpPr>
        <p:spPr>
          <a:xfrm>
            <a:off x="1169622" y="4381818"/>
            <a:ext cx="2129399" cy="343326"/>
          </a:xfrm>
          <a:prstGeom prst="rect">
            <a:avLst/>
          </a:prstGeom>
          <a:solidFill>
            <a:schemeClr val="accent1"/>
          </a:solidFill>
          <a:ln w="12700">
            <a:solidFill>
              <a:schemeClr val="bg1"/>
            </a:solidFill>
            <a:miter lim="800000"/>
            <a:headEnd/>
            <a:tailEnd/>
          </a:ln>
          <a:effectLst/>
        </p:spPr>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200" dirty="0" smtClean="0"/>
              <a:t> </a:t>
            </a:r>
            <a:r>
              <a:rPr lang="en-GB" sz="1200" dirty="0"/>
              <a:t>Bundling Effects</a:t>
            </a:r>
          </a:p>
        </p:txBody>
      </p:sp>
      <p:sp>
        <p:nvSpPr>
          <p:cNvPr id="25" name="TextBox 24"/>
          <p:cNvSpPr txBox="1"/>
          <p:nvPr/>
        </p:nvSpPr>
        <p:spPr>
          <a:xfrm>
            <a:off x="1323708" y="2202182"/>
            <a:ext cx="1437012" cy="274153"/>
          </a:xfrm>
          <a:prstGeom prst="rect">
            <a:avLst/>
          </a:prstGeom>
          <a:noFill/>
        </p:spPr>
        <p:txBody>
          <a:bodyPr wrap="none" lIns="65762" tIns="32881" rIns="65762" bIns="32881" rtlCol="0">
            <a:spAutoFit/>
          </a:bodyPr>
          <a:lstStyle/>
          <a:p>
            <a:pPr algn="ctr"/>
            <a:r>
              <a:rPr lang="en-GB" sz="1350" i="1" dirty="0">
                <a:latin typeface="Calibri" pitchFamily="34" charset="0"/>
                <a:cs typeface="Calibri" pitchFamily="34" charset="0"/>
              </a:rPr>
              <a:t>Summary of Issues</a:t>
            </a:r>
          </a:p>
        </p:txBody>
      </p:sp>
      <p:sp>
        <p:nvSpPr>
          <p:cNvPr id="27" name="TextBox 26"/>
          <p:cNvSpPr txBox="1"/>
          <p:nvPr/>
        </p:nvSpPr>
        <p:spPr>
          <a:xfrm>
            <a:off x="4979512" y="2202182"/>
            <a:ext cx="1620180" cy="274153"/>
          </a:xfrm>
          <a:prstGeom prst="rect">
            <a:avLst/>
          </a:prstGeom>
          <a:noFill/>
        </p:spPr>
        <p:txBody>
          <a:bodyPr wrap="square" lIns="65762" tIns="32881" rIns="65762" bIns="32881" rtlCol="0">
            <a:spAutoFit/>
          </a:bodyPr>
          <a:lstStyle/>
          <a:p>
            <a:pPr algn="ctr"/>
            <a:r>
              <a:rPr lang="en-GB" sz="1350" i="1" dirty="0">
                <a:latin typeface="Calibri" pitchFamily="34" charset="0"/>
                <a:cs typeface="Calibri" pitchFamily="34" charset="0"/>
              </a:rPr>
              <a:t>Impact</a:t>
            </a:r>
          </a:p>
        </p:txBody>
      </p:sp>
      <p:sp>
        <p:nvSpPr>
          <p:cNvPr id="32" name="AutoShape 11"/>
          <p:cNvSpPr>
            <a:spLocks noChangeArrowheads="1"/>
          </p:cNvSpPr>
          <p:nvPr/>
        </p:nvSpPr>
        <p:spPr bwMode="auto">
          <a:xfrm rot="5400000">
            <a:off x="2864524" y="4436695"/>
            <a:ext cx="1536542" cy="326186"/>
          </a:xfrm>
          <a:prstGeom prst="triangle">
            <a:avLst>
              <a:gd name="adj" fmla="val 50000"/>
            </a:avLst>
          </a:prstGeom>
          <a:solidFill>
            <a:schemeClr val="accent2">
              <a:lumMod val="60000"/>
              <a:lumOff val="40000"/>
            </a:schemeClr>
          </a:solidFill>
          <a:ln w="12700">
            <a:noFill/>
            <a:miter lim="800000"/>
            <a:headEnd/>
            <a:tailEnd/>
          </a:ln>
        </p:spPr>
        <p:txBody>
          <a:bodyPr wrap="none" lIns="65077" tIns="31967" rIns="65077" bIns="31967" anchor="ctr"/>
          <a:lstStyle/>
          <a:p>
            <a:pPr algn="ctr" eaLnBrk="0" hangingPunct="0"/>
            <a:endParaRPr lang="en-US" sz="1425" dirty="0">
              <a:solidFill>
                <a:srgbClr val="000000"/>
              </a:solidFill>
              <a:latin typeface="Calibri" pitchFamily="34" charset="0"/>
              <a:cs typeface="Calibri" pitchFamily="34" charset="0"/>
            </a:endParaRPr>
          </a:p>
        </p:txBody>
      </p:sp>
      <p:sp>
        <p:nvSpPr>
          <p:cNvPr id="18" name="Title 1"/>
          <p:cNvSpPr>
            <a:spLocks noGrp="1"/>
          </p:cNvSpPr>
          <p:nvPr>
            <p:ph type="title"/>
          </p:nvPr>
        </p:nvSpPr>
        <p:spPr>
          <a:xfrm>
            <a:off x="791581" y="1367613"/>
            <a:ext cx="7324187" cy="892120"/>
          </a:xfrm>
        </p:spPr>
        <p:txBody>
          <a:bodyPr/>
          <a:lstStyle/>
          <a:p>
            <a:pPr algn="ctr"/>
            <a:r>
              <a:rPr lang="en-GB" sz="2400" dirty="0" smtClean="0">
                <a:solidFill>
                  <a:schemeClr val="tx1"/>
                </a:solidFill>
              </a:rPr>
              <a:t>Wholesale DFS Concerns</a:t>
            </a:r>
            <a:endParaRPr lang="en-GB" sz="2400" dirty="0">
              <a:solidFill>
                <a:schemeClr val="tx1"/>
              </a:solidFill>
            </a:endParaRPr>
          </a:p>
        </p:txBody>
      </p:sp>
    </p:spTree>
    <p:extLst>
      <p:ext uri="{BB962C8B-B14F-4D97-AF65-F5344CB8AC3E}">
        <p14:creationId xmlns:p14="http://schemas.microsoft.com/office/powerpoint/2010/main" val="23228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2"/>
          <p:cNvSpPr txBox="1">
            <a:spLocks/>
          </p:cNvSpPr>
          <p:nvPr/>
        </p:nvSpPr>
        <p:spPr>
          <a:xfrm>
            <a:off x="3078390" y="924175"/>
            <a:ext cx="4789435" cy="119402"/>
          </a:xfrm>
          <a:prstGeom prst="rect">
            <a:avLst/>
          </a:prstGeom>
          <a:noFill/>
          <a:ln>
            <a:noFill/>
          </a:ln>
        </p:spPr>
        <p:txBody>
          <a:bodyPr lIns="0" tIns="32881" rIns="0" bIns="32881" anchor="ctr" anchorCtr="0"/>
          <a:lstStyle>
            <a:defPPr>
              <a:defRPr lang="en-US"/>
            </a:defPPr>
            <a:lvl1pPr algn="r" defTabSz="966788" eaLnBrk="1" hangingPunct="1">
              <a:lnSpc>
                <a:spcPts val="2500"/>
              </a:lnSpc>
              <a:defRPr sz="1500" i="0">
                <a:solidFill>
                  <a:schemeClr val="accent1"/>
                </a:solidFill>
                <a:latin typeface="Calibri" pitchFamily="34" charset="0"/>
                <a:ea typeface="+mj-ea"/>
                <a:cs typeface="Calibri" pitchFamily="34" charset="0"/>
              </a:defRPr>
            </a:lvl1pPr>
            <a:lvl2pPr algn="r" defTabSz="966788" eaLnBrk="1" hangingPunct="1">
              <a:defRPr sz="1200" i="1"/>
            </a:lvl2pPr>
            <a:lvl3pPr algn="r" defTabSz="966788" eaLnBrk="1" hangingPunct="1">
              <a:defRPr sz="1200" i="1"/>
            </a:lvl3pPr>
            <a:lvl4pPr algn="r" defTabSz="966788" eaLnBrk="1" hangingPunct="1">
              <a:defRPr sz="1200" i="1"/>
            </a:lvl4pPr>
            <a:lvl5pPr algn="r" defTabSz="966788" eaLnBrk="1" hangingPunct="1">
              <a:defRPr sz="1200" i="1"/>
            </a:lvl5pPr>
            <a:lvl6pPr marL="457200" algn="r" defTabSz="966788" fontAlgn="base">
              <a:spcBef>
                <a:spcPct val="0"/>
              </a:spcBef>
              <a:spcAft>
                <a:spcPct val="0"/>
              </a:spcAft>
              <a:defRPr sz="1200" i="1"/>
            </a:lvl6pPr>
            <a:lvl7pPr marL="914400" algn="r" defTabSz="966788" fontAlgn="base">
              <a:spcBef>
                <a:spcPct val="0"/>
              </a:spcBef>
              <a:spcAft>
                <a:spcPct val="0"/>
              </a:spcAft>
              <a:defRPr sz="1200" i="1"/>
            </a:lvl7pPr>
            <a:lvl8pPr marL="1371600" algn="r" defTabSz="966788" fontAlgn="base">
              <a:spcBef>
                <a:spcPct val="0"/>
              </a:spcBef>
              <a:spcAft>
                <a:spcPct val="0"/>
              </a:spcAft>
              <a:defRPr sz="1200" i="1"/>
            </a:lvl8pPr>
            <a:lvl9pPr marL="1828800" algn="r" defTabSz="966788" fontAlgn="base">
              <a:spcBef>
                <a:spcPct val="0"/>
              </a:spcBef>
              <a:spcAft>
                <a:spcPct val="0"/>
              </a:spcAft>
              <a:defRPr sz="1200" i="1"/>
            </a:lvl9pPr>
          </a:lstStyle>
          <a:p>
            <a:endParaRPr lang="en-GB" sz="1125" dirty="0"/>
          </a:p>
        </p:txBody>
      </p:sp>
      <p:sp>
        <p:nvSpPr>
          <p:cNvPr id="22" name="TextBox 21"/>
          <p:cNvSpPr txBox="1"/>
          <p:nvPr/>
        </p:nvSpPr>
        <p:spPr>
          <a:xfrm>
            <a:off x="499299" y="2942947"/>
            <a:ext cx="3002083" cy="32424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500" dirty="0">
                <a:ln w="0"/>
                <a:solidFill>
                  <a:srgbClr val="002060"/>
                </a:solidFill>
                <a:effectLst>
                  <a:outerShdw blurRad="38100" dist="19050" dir="2700000" algn="tl" rotWithShape="0">
                    <a:schemeClr val="dk1">
                      <a:alpha val="40000"/>
                    </a:schemeClr>
                  </a:outerShdw>
                </a:effectLst>
                <a:latin typeface="+mj-lt"/>
              </a:rPr>
              <a:t>Agent Exclusion</a:t>
            </a:r>
          </a:p>
        </p:txBody>
      </p:sp>
      <p:sp>
        <p:nvSpPr>
          <p:cNvPr id="23" name="TextBox 22"/>
          <p:cNvSpPr txBox="1"/>
          <p:nvPr/>
        </p:nvSpPr>
        <p:spPr>
          <a:xfrm>
            <a:off x="499299" y="3320988"/>
            <a:ext cx="3002083" cy="439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500" dirty="0">
                <a:ln w="0"/>
                <a:solidFill>
                  <a:srgbClr val="002060"/>
                </a:solidFill>
                <a:effectLst>
                  <a:outerShdw blurRad="38100" dist="19050" dir="2700000" algn="tl" rotWithShape="0">
                    <a:schemeClr val="dk1">
                      <a:alpha val="40000"/>
                    </a:schemeClr>
                  </a:outerShdw>
                </a:effectLst>
                <a:latin typeface="+mj-lt"/>
              </a:rPr>
              <a:t>Non FRAND Terms in Merchant Agreements</a:t>
            </a:r>
          </a:p>
        </p:txBody>
      </p:sp>
      <p:sp>
        <p:nvSpPr>
          <p:cNvPr id="35" name="TextBox 34"/>
          <p:cNvSpPr txBox="1"/>
          <p:nvPr/>
        </p:nvSpPr>
        <p:spPr>
          <a:xfrm>
            <a:off x="499298" y="3807043"/>
            <a:ext cx="2988038" cy="4320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500" dirty="0">
                <a:ln w="0"/>
                <a:solidFill>
                  <a:srgbClr val="002060"/>
                </a:solidFill>
                <a:effectLst>
                  <a:outerShdw blurRad="38100" dist="19050" dir="2700000" algn="tl" rotWithShape="0">
                    <a:schemeClr val="dk1">
                      <a:alpha val="40000"/>
                    </a:schemeClr>
                  </a:outerShdw>
                </a:effectLst>
                <a:latin typeface="+mj-lt"/>
              </a:rPr>
              <a:t>High Off net Transfer Fees</a:t>
            </a:r>
          </a:p>
        </p:txBody>
      </p:sp>
      <p:sp>
        <p:nvSpPr>
          <p:cNvPr id="41" name="TextBox 40"/>
          <p:cNvSpPr txBox="1"/>
          <p:nvPr/>
        </p:nvSpPr>
        <p:spPr>
          <a:xfrm>
            <a:off x="499298" y="4293096"/>
            <a:ext cx="2990922" cy="37224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500" dirty="0" smtClean="0">
                <a:ln w="0"/>
                <a:solidFill>
                  <a:srgbClr val="002060"/>
                </a:solidFill>
                <a:effectLst>
                  <a:outerShdw blurRad="38100" dist="19050" dir="2700000" algn="tl" rotWithShape="0">
                    <a:schemeClr val="dk1">
                      <a:alpha val="40000"/>
                    </a:schemeClr>
                  </a:outerShdw>
                </a:effectLst>
                <a:latin typeface="+mj-lt"/>
              </a:rPr>
              <a:t> </a:t>
            </a:r>
            <a:r>
              <a:rPr lang="en-GB" sz="1500" dirty="0">
                <a:ln w="0"/>
                <a:solidFill>
                  <a:srgbClr val="002060"/>
                </a:solidFill>
                <a:effectLst>
                  <a:outerShdw blurRad="38100" dist="19050" dir="2700000" algn="tl" rotWithShape="0">
                    <a:schemeClr val="dk1">
                      <a:alpha val="40000"/>
                    </a:schemeClr>
                  </a:outerShdw>
                </a:effectLst>
                <a:latin typeface="+mj-lt"/>
              </a:rPr>
              <a:t>Cross Subsidies</a:t>
            </a:r>
          </a:p>
        </p:txBody>
      </p:sp>
      <p:sp>
        <p:nvSpPr>
          <p:cNvPr id="25" name="TextBox 24"/>
          <p:cNvSpPr txBox="1"/>
          <p:nvPr/>
        </p:nvSpPr>
        <p:spPr>
          <a:xfrm>
            <a:off x="861270" y="2510898"/>
            <a:ext cx="1767616" cy="320320"/>
          </a:xfrm>
          <a:prstGeom prst="rect">
            <a:avLst/>
          </a:prstGeom>
          <a:noFill/>
        </p:spPr>
        <p:txBody>
          <a:bodyPr wrap="none" lIns="65762" tIns="32881" rIns="65762" bIns="32881" rtlCol="0">
            <a:spAutoFit/>
          </a:bodyPr>
          <a:lstStyle/>
          <a:p>
            <a:pPr algn="ctr"/>
            <a:r>
              <a:rPr lang="en-GB" sz="1650" b="1" i="1" u="sng" dirty="0">
                <a:solidFill>
                  <a:schemeClr val="accent1">
                    <a:lumMod val="75000"/>
                  </a:schemeClr>
                </a:solidFill>
                <a:latin typeface="+mj-lt"/>
                <a:cs typeface="Calibri" pitchFamily="34" charset="0"/>
              </a:rPr>
              <a:t>Summary of Issues</a:t>
            </a:r>
          </a:p>
        </p:txBody>
      </p:sp>
      <p:sp>
        <p:nvSpPr>
          <p:cNvPr id="27" name="TextBox 26"/>
          <p:cNvSpPr txBox="1"/>
          <p:nvPr/>
        </p:nvSpPr>
        <p:spPr>
          <a:xfrm>
            <a:off x="4842030" y="2578909"/>
            <a:ext cx="2438015" cy="320320"/>
          </a:xfrm>
          <a:prstGeom prst="rect">
            <a:avLst/>
          </a:prstGeom>
          <a:noFill/>
        </p:spPr>
        <p:txBody>
          <a:bodyPr wrap="square" lIns="65762" tIns="32881" rIns="65762" bIns="32881" rtlCol="0">
            <a:spAutoFit/>
          </a:bodyPr>
          <a:lstStyle/>
          <a:p>
            <a:pPr algn="ctr"/>
            <a:r>
              <a:rPr lang="en-GB" sz="1650" b="1" i="1" u="sng" dirty="0">
                <a:solidFill>
                  <a:schemeClr val="accent1">
                    <a:lumMod val="75000"/>
                  </a:schemeClr>
                </a:solidFill>
                <a:latin typeface="+mj-lt"/>
                <a:cs typeface="Calibri" pitchFamily="34" charset="0"/>
              </a:rPr>
              <a:t>Impact</a:t>
            </a:r>
          </a:p>
        </p:txBody>
      </p:sp>
      <p:sp>
        <p:nvSpPr>
          <p:cNvPr id="32" name="AutoShape 11"/>
          <p:cNvSpPr>
            <a:spLocks noChangeArrowheads="1"/>
          </p:cNvSpPr>
          <p:nvPr/>
        </p:nvSpPr>
        <p:spPr bwMode="auto">
          <a:xfrm rot="5400000">
            <a:off x="3054938" y="3824400"/>
            <a:ext cx="2017512" cy="756084"/>
          </a:xfrm>
          <a:prstGeom prst="triangle">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lIns="65077" tIns="31967" rIns="65077" bIns="31967" anchor="ctr"/>
          <a:lstStyle/>
          <a:p>
            <a:pPr algn="ctr" eaLnBrk="0" hangingPunct="0"/>
            <a:endParaRPr lang="en-US" sz="1425" dirty="0">
              <a:solidFill>
                <a:srgbClr val="000000"/>
              </a:solidFill>
              <a:latin typeface="Calibri" pitchFamily="34" charset="0"/>
              <a:cs typeface="Calibri" pitchFamily="34" charset="0"/>
            </a:endParaRPr>
          </a:p>
        </p:txBody>
      </p:sp>
      <p:sp>
        <p:nvSpPr>
          <p:cNvPr id="19" name="TextBox 18"/>
          <p:cNvSpPr txBox="1"/>
          <p:nvPr/>
        </p:nvSpPr>
        <p:spPr>
          <a:xfrm>
            <a:off x="499298" y="4725144"/>
            <a:ext cx="2990922" cy="72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r>
              <a:rPr lang="en-GB" sz="1500" dirty="0">
                <a:ln w="0"/>
                <a:solidFill>
                  <a:srgbClr val="002060"/>
                </a:solidFill>
                <a:effectLst>
                  <a:outerShdw blurRad="38100" dist="19050" dir="2700000" algn="tl" rotWithShape="0">
                    <a:schemeClr val="dk1">
                      <a:alpha val="40000"/>
                    </a:schemeClr>
                  </a:outerShdw>
                </a:effectLst>
                <a:latin typeface="+mj-lt"/>
              </a:rPr>
              <a:t>Privileged or Exclusive access to the MM sales and distribution channel</a:t>
            </a:r>
          </a:p>
        </p:txBody>
      </p:sp>
      <p:sp>
        <p:nvSpPr>
          <p:cNvPr id="16" name="Title 4"/>
          <p:cNvSpPr>
            <a:spLocks noGrp="1"/>
          </p:cNvSpPr>
          <p:nvPr>
            <p:ph type="title"/>
          </p:nvPr>
        </p:nvSpPr>
        <p:spPr>
          <a:xfrm>
            <a:off x="1169622" y="1430779"/>
            <a:ext cx="6571060" cy="812588"/>
          </a:xfrm>
        </p:spPr>
        <p:txBody>
          <a:bodyPr>
            <a:noAutofit/>
          </a:bodyPr>
          <a:lstStyle/>
          <a:p>
            <a:pPr algn="ctr"/>
            <a:r>
              <a:rPr lang="en-GB" b="1" dirty="0">
                <a:solidFill>
                  <a:schemeClr val="bg1"/>
                </a:solidFill>
                <a:latin typeface="Calibri" panose="020F0502020204030204" pitchFamily="34" charset="0"/>
              </a:rPr>
              <a:t>Retail </a:t>
            </a:r>
            <a:r>
              <a:rPr lang="en-GB" sz="1800" b="1" dirty="0">
                <a:solidFill>
                  <a:schemeClr val="tx1"/>
                </a:solidFill>
                <a:latin typeface="Calibri" panose="020F0502020204030204" pitchFamily="34" charset="0"/>
              </a:rPr>
              <a:t>Competition</a:t>
            </a:r>
            <a:r>
              <a:rPr lang="en-GB" b="1" dirty="0">
                <a:solidFill>
                  <a:schemeClr val="bg1"/>
                </a:solidFill>
                <a:latin typeface="Calibri" panose="020F0502020204030204" pitchFamily="34" charset="0"/>
              </a:rPr>
              <a:t> </a:t>
            </a:r>
            <a:r>
              <a:rPr lang="en-GB" sz="2000" b="1" dirty="0">
                <a:solidFill>
                  <a:schemeClr val="tx1"/>
                </a:solidFill>
                <a:latin typeface="Calibri" panose="020F0502020204030204" pitchFamily="34" charset="0"/>
              </a:rPr>
              <a:t>Concerns in Mobile Money Markets</a:t>
            </a:r>
          </a:p>
        </p:txBody>
      </p:sp>
      <p:sp>
        <p:nvSpPr>
          <p:cNvPr id="13" name="TextBox 12"/>
          <p:cNvSpPr txBox="1"/>
          <p:nvPr/>
        </p:nvSpPr>
        <p:spPr>
          <a:xfrm>
            <a:off x="4622409" y="2942946"/>
            <a:ext cx="3245416" cy="253828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65762" tIns="65762" rIns="65762" bIns="65762" anchor="ctr"/>
          <a:lstStyle>
            <a:defPPr>
              <a:defRPr lang="en-US"/>
            </a:defPPr>
            <a:lvl1pPr algn="ctr" eaLnBrk="0" hangingPunct="0">
              <a:defRPr sz="1600">
                <a:solidFill>
                  <a:schemeClr val="bg1"/>
                </a:solidFill>
                <a:latin typeface="Calibri" pitchFamily="34" charset="0"/>
                <a:cs typeface="Calibri" pitchFamily="34" charset="0"/>
              </a:defRPr>
            </a:lvl1pPr>
          </a:lstStyle>
          <a:p>
            <a:pPr lvl="1"/>
            <a:r>
              <a:rPr lang="en-US" sz="1500" dirty="0">
                <a:ln w="0"/>
                <a:solidFill>
                  <a:schemeClr val="tx1"/>
                </a:solidFill>
                <a:effectLst>
                  <a:outerShdw blurRad="38100" dist="38100" dir="2700000" algn="tl">
                    <a:srgbClr val="000000">
                      <a:alpha val="43137"/>
                    </a:srgbClr>
                  </a:outerShdw>
                </a:effectLst>
              </a:rPr>
              <a:t>Reinforcing first mover advantage some times excluding the entry of non integrated MNOs</a:t>
            </a:r>
          </a:p>
          <a:p>
            <a:pPr lvl="1"/>
            <a:r>
              <a:rPr lang="en-US" sz="1500" dirty="0">
                <a:ln w="0"/>
                <a:solidFill>
                  <a:schemeClr val="tx1"/>
                </a:solidFill>
                <a:effectLst>
                  <a:outerShdw blurRad="38100" dist="38100" dir="2700000" algn="tl">
                    <a:srgbClr val="000000">
                      <a:alpha val="43137"/>
                    </a:srgbClr>
                  </a:outerShdw>
                </a:effectLst>
              </a:rPr>
              <a:t>MNOs entering markets with developed MM deployments must enter at the same scale as the incumbents if the are to credibly compete with the incumbents</a:t>
            </a:r>
          </a:p>
        </p:txBody>
      </p:sp>
    </p:spTree>
    <p:extLst>
      <p:ext uri="{BB962C8B-B14F-4D97-AF65-F5344CB8AC3E}">
        <p14:creationId xmlns:p14="http://schemas.microsoft.com/office/powerpoint/2010/main" val="43982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Forms of Anti Competitive Practices in MM market</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Refusal or delays in Supply of USSD and SMS services</a:t>
            </a:r>
          </a:p>
          <a:p>
            <a:pPr marL="514350" indent="-514350">
              <a:buAutoNum type="arabicParenR"/>
            </a:pPr>
            <a:r>
              <a:rPr lang="en-US" dirty="0" smtClean="0"/>
              <a:t>Excessive wholesale prices for USSD and SMS</a:t>
            </a:r>
          </a:p>
          <a:p>
            <a:pPr marL="514350" indent="-514350">
              <a:buAutoNum type="arabicParenR"/>
            </a:pPr>
            <a:r>
              <a:rPr lang="en-US" dirty="0" smtClean="0"/>
              <a:t>Misuse of third party trade information</a:t>
            </a:r>
          </a:p>
          <a:p>
            <a:pPr marL="514350" indent="-514350">
              <a:buAutoNum type="arabicParenR"/>
            </a:pPr>
            <a:r>
              <a:rPr lang="en-US" dirty="0" smtClean="0"/>
              <a:t>Excessive inter-wallet P2P transfer fees</a:t>
            </a:r>
          </a:p>
          <a:p>
            <a:pPr marL="514350" indent="-514350">
              <a:buAutoNum type="arabicParenR"/>
            </a:pPr>
            <a:r>
              <a:rPr lang="en-US" dirty="0" smtClean="0"/>
              <a:t>Cross subsidization of MFS and Telco service</a:t>
            </a:r>
          </a:p>
          <a:p>
            <a:pPr marL="514350" indent="-514350">
              <a:buAutoNum type="arabicParenR"/>
            </a:pPr>
            <a:endParaRPr lang="en-US" dirty="0"/>
          </a:p>
        </p:txBody>
      </p:sp>
    </p:spTree>
    <p:extLst>
      <p:ext uri="{BB962C8B-B14F-4D97-AF65-F5344CB8AC3E}">
        <p14:creationId xmlns:p14="http://schemas.microsoft.com/office/powerpoint/2010/main" val="156569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87724" y="1538790"/>
            <a:ext cx="1782198" cy="300082"/>
          </a:xfrm>
          <a:prstGeom prst="rect">
            <a:avLst/>
          </a:prstGeom>
          <a:noFill/>
          <a:ln>
            <a:noFill/>
          </a:ln>
        </p:spPr>
        <p:txBody>
          <a:bodyPr wrap="square" rtlCol="0">
            <a:spAutoFit/>
          </a:bodyPr>
          <a:lstStyle/>
          <a:p>
            <a:endParaRPr lang="en-GB" sz="1350" dirty="0"/>
          </a:p>
        </p:txBody>
      </p:sp>
      <p:sp>
        <p:nvSpPr>
          <p:cNvPr id="11" name="TextBox 10"/>
          <p:cNvSpPr txBox="1"/>
          <p:nvPr/>
        </p:nvSpPr>
        <p:spPr>
          <a:xfrm>
            <a:off x="2357754" y="2524059"/>
            <a:ext cx="5238582" cy="969496"/>
          </a:xfrm>
          <a:prstGeom prst="rect">
            <a:avLst/>
          </a:prstGeom>
          <a:noFill/>
          <a:ln>
            <a:noFill/>
          </a:ln>
        </p:spPr>
        <p:txBody>
          <a:bodyPr wrap="square" rtlCol="0">
            <a:spAutoFit/>
          </a:bodyPr>
          <a:lstStyle/>
          <a:p>
            <a:pPr marL="685800" lvl="1" indent="-342900">
              <a:buFont typeface="Wingdings" panose="05000000000000000000" pitchFamily="2" charset="2"/>
              <a:buChar char="q"/>
            </a:pPr>
            <a:r>
              <a:rPr lang="en-GB" sz="1425" b="1" dirty="0"/>
              <a:t>Allow for entry of new players especially standalone MM and bank led </a:t>
            </a:r>
            <a:r>
              <a:rPr lang="en-GB" sz="1425" b="1" dirty="0" smtClean="0"/>
              <a:t>deployments and hopefully retail price reductions</a:t>
            </a:r>
            <a:endParaRPr lang="en-GB" sz="1425" b="1" dirty="0"/>
          </a:p>
          <a:p>
            <a:pPr marL="342900" lvl="1"/>
            <a:endParaRPr lang="en-GB" sz="1425" b="1" dirty="0"/>
          </a:p>
        </p:txBody>
      </p:sp>
      <p:sp>
        <p:nvSpPr>
          <p:cNvPr id="12" name="TextBox 11"/>
          <p:cNvSpPr txBox="1"/>
          <p:nvPr/>
        </p:nvSpPr>
        <p:spPr>
          <a:xfrm>
            <a:off x="310421" y="4950749"/>
            <a:ext cx="2852889" cy="507831"/>
          </a:xfrm>
          <a:prstGeom prst="rect">
            <a:avLst/>
          </a:prstGeom>
          <a:noFill/>
          <a:ln>
            <a:noFill/>
          </a:ln>
        </p:spPr>
        <p:txBody>
          <a:bodyPr wrap="square" rtlCol="0">
            <a:spAutoFit/>
          </a:bodyPr>
          <a:lstStyle/>
          <a:p>
            <a:pPr marL="214313" indent="-214313">
              <a:buFont typeface="Wingdings" panose="05000000000000000000" pitchFamily="2" charset="2"/>
              <a:buChar char="q"/>
            </a:pPr>
            <a:r>
              <a:rPr lang="en-GB" sz="1350" b="1" dirty="0" smtClean="0"/>
              <a:t>Limit spill over effects in regulated telecom services</a:t>
            </a:r>
            <a:endParaRPr lang="en-GB" sz="1350" b="1" dirty="0"/>
          </a:p>
        </p:txBody>
      </p:sp>
      <p:sp>
        <p:nvSpPr>
          <p:cNvPr id="13" name="TextBox 12"/>
          <p:cNvSpPr txBox="1"/>
          <p:nvPr/>
        </p:nvSpPr>
        <p:spPr>
          <a:xfrm>
            <a:off x="6012810" y="5112767"/>
            <a:ext cx="2951820" cy="300082"/>
          </a:xfrm>
          <a:prstGeom prst="rect">
            <a:avLst/>
          </a:prstGeom>
          <a:noFill/>
          <a:ln>
            <a:noFill/>
          </a:ln>
        </p:spPr>
        <p:txBody>
          <a:bodyPr wrap="square" rtlCol="0">
            <a:spAutoFit/>
          </a:bodyPr>
          <a:lstStyle/>
          <a:p>
            <a:pPr marL="214313" indent="-214313">
              <a:buFont typeface="Wingdings" panose="05000000000000000000" pitchFamily="2" charset="2"/>
              <a:buChar char="q"/>
            </a:pPr>
            <a:r>
              <a:rPr lang="en-GB" sz="1350" b="1" dirty="0" smtClean="0"/>
              <a:t>Increase Service Variety </a:t>
            </a:r>
            <a:endParaRPr lang="en-GB" sz="1350" b="1" dirty="0"/>
          </a:p>
        </p:txBody>
      </p:sp>
      <p:sp>
        <p:nvSpPr>
          <p:cNvPr id="14" name="TextBox 13"/>
          <p:cNvSpPr txBox="1"/>
          <p:nvPr/>
        </p:nvSpPr>
        <p:spPr>
          <a:xfrm>
            <a:off x="1736421" y="1671508"/>
            <a:ext cx="5400600" cy="923330"/>
          </a:xfrm>
          <a:prstGeom prst="rect">
            <a:avLst/>
          </a:prstGeom>
          <a:noFill/>
          <a:ln>
            <a:noFill/>
          </a:ln>
        </p:spPr>
        <p:txBody>
          <a:bodyPr wrap="square" rtlCol="0">
            <a:spAutoFit/>
          </a:bodyPr>
          <a:lstStyle/>
          <a:p>
            <a:pPr lvl="1" algn="ctr"/>
            <a:r>
              <a:rPr lang="en-GB" sz="2700" b="1" dirty="0" smtClean="0"/>
              <a:t> Why Competition in DFS should matter</a:t>
            </a:r>
            <a:endParaRPr lang="en-GB" sz="2700" b="1" dirty="0"/>
          </a:p>
        </p:txBody>
      </p:sp>
      <p:grpSp>
        <p:nvGrpSpPr>
          <p:cNvPr id="6" name="Group 5"/>
          <p:cNvGrpSpPr/>
          <p:nvPr/>
        </p:nvGrpSpPr>
        <p:grpSpPr>
          <a:xfrm>
            <a:off x="3339117" y="3591018"/>
            <a:ext cx="2249742" cy="2106234"/>
            <a:chOff x="4655840" y="2696723"/>
            <a:chExt cx="2999656" cy="2808312"/>
          </a:xfrm>
        </p:grpSpPr>
        <p:sp>
          <p:nvSpPr>
            <p:cNvPr id="2" name="Oval 1"/>
            <p:cNvSpPr/>
            <p:nvPr/>
          </p:nvSpPr>
          <p:spPr>
            <a:xfrm>
              <a:off x="4655840" y="2696723"/>
              <a:ext cx="2999656" cy="2808312"/>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5075316" y="3546882"/>
              <a:ext cx="2244820" cy="1138773"/>
            </a:xfrm>
            <a:prstGeom prst="rect">
              <a:avLst/>
            </a:prstGeom>
            <a:noFill/>
          </p:spPr>
          <p:txBody>
            <a:bodyPr wrap="square" rtlCol="0">
              <a:spAutoFit/>
            </a:bodyPr>
            <a:lstStyle/>
            <a:p>
              <a:pPr algn="ctr"/>
              <a:r>
                <a:rPr lang="en-GB" sz="1650" b="1" dirty="0">
                  <a:solidFill>
                    <a:schemeClr val="bg1"/>
                  </a:solidFill>
                </a:rPr>
                <a:t>Why should competition in DFS matter ?</a:t>
              </a:r>
            </a:p>
          </p:txBody>
        </p:sp>
      </p:grpSp>
      <p:pic>
        <p:nvPicPr>
          <p:cNvPr id="10242" name="Picture 2" descr="http://res.freestockphotos.biz/pictures/3/3558-illustration-of-a-3d-curved-right-arrow-p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51749">
            <a:off x="3024705" y="5066282"/>
            <a:ext cx="862021" cy="4115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res.freestockphotos.biz/pictures/3/3558-illustration-of-a-3d-curved-right-arrow-p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19169">
            <a:off x="5105871" y="5045002"/>
            <a:ext cx="862021" cy="4115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res.freestockphotos.biz/pictures/3/3558-illustration-of-a-3d-curved-right-arrow-p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914697" y="3438232"/>
            <a:ext cx="862025" cy="4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6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Response</a:t>
            </a:r>
            <a:endParaRPr lang="en-US" dirty="0"/>
          </a:p>
        </p:txBody>
      </p:sp>
      <p:sp>
        <p:nvSpPr>
          <p:cNvPr id="3" name="Content Placeholder 2"/>
          <p:cNvSpPr>
            <a:spLocks noGrp="1"/>
          </p:cNvSpPr>
          <p:nvPr>
            <p:ph idx="1"/>
          </p:nvPr>
        </p:nvSpPr>
        <p:spPr>
          <a:xfrm>
            <a:off x="457200" y="1783830"/>
            <a:ext cx="5201587" cy="4015837"/>
          </a:xfrm>
        </p:spPr>
        <p:txBody>
          <a:bodyPr>
            <a:normAutofit/>
          </a:bodyPr>
          <a:lstStyle/>
          <a:p>
            <a:r>
              <a:rPr lang="en-US" sz="1700" dirty="0" smtClean="0"/>
              <a:t>Extending Telco Regulator Mandate to cover VAS services (in the UCC Act 2013 – Contested in Court)</a:t>
            </a:r>
          </a:p>
          <a:p>
            <a:r>
              <a:rPr lang="en-US" sz="1700" dirty="0" smtClean="0"/>
              <a:t>Acknowledgment of  need for Central Bank – NRA co-regulation</a:t>
            </a:r>
          </a:p>
          <a:p>
            <a:r>
              <a:rPr lang="en-US" sz="1700" dirty="0" smtClean="0"/>
              <a:t>Lack of a collaborative framework across sectors in parent laws (Communications Act &amp; FI Act)</a:t>
            </a:r>
          </a:p>
          <a:p>
            <a:r>
              <a:rPr lang="en-US" sz="1700" dirty="0" smtClean="0"/>
              <a:t>Establishment of Standing MFS regulatory committee </a:t>
            </a:r>
          </a:p>
          <a:p>
            <a:r>
              <a:rPr lang="en-US" sz="1700" dirty="0" smtClean="0"/>
              <a:t>Issuance of the Mobile Money (MM) guidelines 2013 by the Bank of Uganda</a:t>
            </a:r>
          </a:p>
          <a:p>
            <a:r>
              <a:rPr lang="en-US" sz="1700" dirty="0" smtClean="0"/>
              <a:t>Mobile Money Guidelines among other functions provide guidance on the matter of anti competitive actions in the provision of Mobile Money Services as well as the role of the NRA in MM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770" y="1968500"/>
            <a:ext cx="2143125" cy="3189806"/>
          </a:xfrm>
          <a:prstGeom prst="rect">
            <a:avLst/>
          </a:prstGeom>
        </p:spPr>
      </p:pic>
    </p:spTree>
    <p:extLst>
      <p:ext uri="{BB962C8B-B14F-4D97-AF65-F5344CB8AC3E}">
        <p14:creationId xmlns:p14="http://schemas.microsoft.com/office/powerpoint/2010/main" val="116805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Response</a:t>
            </a:r>
            <a:endParaRPr lang="en-US" dirty="0"/>
          </a:p>
        </p:txBody>
      </p:sp>
      <p:sp>
        <p:nvSpPr>
          <p:cNvPr id="3" name="Content Placeholder 2"/>
          <p:cNvSpPr>
            <a:spLocks noGrp="1"/>
          </p:cNvSpPr>
          <p:nvPr>
            <p:ph idx="1"/>
          </p:nvPr>
        </p:nvSpPr>
        <p:spPr/>
        <p:txBody>
          <a:bodyPr>
            <a:normAutofit/>
          </a:bodyPr>
          <a:lstStyle/>
          <a:p>
            <a:r>
              <a:rPr lang="en-US" sz="2000" dirty="0" smtClean="0"/>
              <a:t>The pursuit of anti competitive practices like </a:t>
            </a:r>
            <a:r>
              <a:rPr lang="en-US" sz="2000" dirty="0" smtClean="0"/>
              <a:t>alleged fore </a:t>
            </a:r>
            <a:r>
              <a:rPr lang="en-US" sz="2000" dirty="0" smtClean="0"/>
              <a:t>closing prices &amp; practices in the USSD/SMS submarket demands that the NRA proves; Dominance of the alleged abusive entity as well as undertake costing of services in cases of exclusionary and excessive pricing abuses. </a:t>
            </a:r>
          </a:p>
          <a:p>
            <a:r>
              <a:rPr lang="en-US" sz="2000" dirty="0" smtClean="0"/>
              <a:t>To date there has been limited costing of key production inputs in the MFS ecosystem.</a:t>
            </a:r>
          </a:p>
          <a:p>
            <a:r>
              <a:rPr lang="en-US" sz="2000" dirty="0" smtClean="0"/>
              <a:t>However, UCC has also concluded a Telecom Market Definition and the provision of whole USSD and SMS has been identified as a “Market”.</a:t>
            </a:r>
          </a:p>
          <a:p>
            <a:r>
              <a:rPr lang="en-US" sz="2000" dirty="0" smtClean="0"/>
              <a:t>This may be the foundation for explicit regulatory obligations for MNOs </a:t>
            </a:r>
            <a:r>
              <a:rPr lang="en-US" sz="2000" dirty="0" smtClean="0"/>
              <a:t>derived from</a:t>
            </a:r>
            <a:r>
              <a:rPr lang="en-US" sz="2000" dirty="0" smtClean="0"/>
              <a:t> </a:t>
            </a:r>
            <a:r>
              <a:rPr lang="en-US" sz="2000" dirty="0" smtClean="0"/>
              <a:t>the control of key factor inputs in the MM space. </a:t>
            </a:r>
            <a:endParaRPr lang="en-US" sz="2000" dirty="0" smtClean="0"/>
          </a:p>
        </p:txBody>
      </p:sp>
    </p:spTree>
    <p:extLst>
      <p:ext uri="{BB962C8B-B14F-4D97-AF65-F5344CB8AC3E}">
        <p14:creationId xmlns:p14="http://schemas.microsoft.com/office/powerpoint/2010/main" val="67619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58F31BF6C948438E53C2CFC5C72515" ma:contentTypeVersion="3" ma:contentTypeDescription="Create a new document." ma:contentTypeScope="" ma:versionID="321f35c40cf7922ba3961b8476b4f413">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52CF0-9594-4473-8B9E-8DA0A091A7A6}"/>
</file>

<file path=customXml/itemProps2.xml><?xml version="1.0" encoding="utf-8"?>
<ds:datastoreItem xmlns:ds="http://schemas.openxmlformats.org/officeDocument/2006/customXml" ds:itemID="{4EBCBD2D-C090-4DD5-8DC0-66267AA53783}"/>
</file>

<file path=customXml/itemProps3.xml><?xml version="1.0" encoding="utf-8"?>
<ds:datastoreItem xmlns:ds="http://schemas.openxmlformats.org/officeDocument/2006/customXml" ds:itemID="{42A1EEC4-5B5A-464C-B67F-1C40F37731C0}"/>
</file>

<file path=docProps/app.xml><?xml version="1.0" encoding="utf-8"?>
<Properties xmlns="http://schemas.openxmlformats.org/officeDocument/2006/extended-properties" xmlns:vt="http://schemas.openxmlformats.org/officeDocument/2006/docPropsVTypes">
  <TotalTime>4950</TotalTime>
  <Words>837</Words>
  <Application>Microsoft Office PowerPoint</Application>
  <PresentationFormat>On-screen Show (4:3)</PresentationFormat>
  <Paragraphs>106</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ITU Workshop on Digital Financial Services and Financial Inclusion 14 December 2015 Geneva, Switzerland </vt:lpstr>
      <vt:lpstr>The DFS Market Place</vt:lpstr>
      <vt:lpstr>MNO is king</vt:lpstr>
      <vt:lpstr>Wholesale DFS Concerns</vt:lpstr>
      <vt:lpstr>Retail Competition Concerns in Mobile Money Markets</vt:lpstr>
      <vt:lpstr>Common Forms of Anti Competitive Practices in MM market</vt:lpstr>
      <vt:lpstr>PowerPoint Presentation</vt:lpstr>
      <vt:lpstr>Regulatory Response</vt:lpstr>
      <vt:lpstr>Regulatory Response</vt:lpstr>
      <vt:lpstr>Current Considerations</vt:lpstr>
      <vt:lpstr>Anti Trust Precedents -  Commercial Courts</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Abdul. N. Musoke</cp:lastModifiedBy>
  <cp:revision>133</cp:revision>
  <cp:lastPrinted>2015-01-19T16:17:40Z</cp:lastPrinted>
  <dcterms:created xsi:type="dcterms:W3CDTF">2014-09-01T15:38:30Z</dcterms:created>
  <dcterms:modified xsi:type="dcterms:W3CDTF">2015-12-10T12:59:19Z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0x0101000158F31BF6C948438E53C2CFC5C72515</vt:lpwstr>
  </property>
</Properties>
</file>