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01" r:id="rId2"/>
    <p:sldId id="312" r:id="rId3"/>
    <p:sldId id="304" r:id="rId4"/>
    <p:sldId id="305" r:id="rId5"/>
    <p:sldId id="306" r:id="rId6"/>
    <p:sldId id="307" r:id="rId7"/>
    <p:sldId id="317" r:id="rId8"/>
    <p:sldId id="318" r:id="rId9"/>
    <p:sldId id="320" r:id="rId10"/>
    <p:sldId id="308" r:id="rId11"/>
    <p:sldId id="309" r:id="rId12"/>
    <p:sldId id="313" r:id="rId13"/>
    <p:sldId id="315" r:id="rId14"/>
    <p:sldId id="316" r:id="rId15"/>
    <p:sldId id="319" r:id="rId16"/>
    <p:sldId id="310" r:id="rId17"/>
    <p:sldId id="311" r:id="rId18"/>
  </p:sldIdLst>
  <p:sldSz cx="9144000" cy="6858000" type="screen4x3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746" autoAdjust="0"/>
    <p:restoredTop sz="94660"/>
  </p:normalViewPr>
  <p:slideViewPr>
    <p:cSldViewPr snapToGrid="0" snapToObjects="1" showGuides="1">
      <p:cViewPr varScale="1">
        <p:scale>
          <a:sx n="81" d="100"/>
          <a:sy n="81" d="100"/>
        </p:scale>
        <p:origin x="-8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6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sbcdf104\deati$\DITEC\COTEC-2\RELAT&#211;RIOS\POR%20ENCOMENDA\CHEFIA\Slides-Base-Vers&#227;o%20atualizada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pt-BR"/>
              <a:t>Entidades Supervisionadas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5.4605935796486982E-2"/>
          <c:y val="0.10773412978550125"/>
          <c:w val="0.93329658792650916"/>
          <c:h val="0.74911344013032843"/>
        </c:manualLayout>
      </c:layout>
      <c:barChart>
        <c:barDir val="col"/>
        <c:grouping val="clustered"/>
        <c:varyColors val="0"/>
        <c:ser>
          <c:idx val="4"/>
          <c:order val="0"/>
          <c:tx>
            <c:strRef>
              <c:f>'Slide 2'!$B$5</c:f>
              <c:strCache>
                <c:ptCount val="1"/>
                <c:pt idx="0">
                  <c:v>Reclamações reguladas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469557356366381E-2"/>
                  <c:y val="-2.93611476648408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9662098325199499E-2"/>
                  <c:y val="-5.87222953296818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3061911378724719E-2"/>
                  <c:y val="-1.00755667506297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4932067315115023E-2"/>
                  <c:y val="-2.6445057088266992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582591493570722E-2"/>
                  <c:y val="2.16432370037514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pt-P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'Slide 2'!$C$4:$H$4</c:f>
              <c:strCache>
                <c:ptCount val="5"/>
                <c:pt idx="0">
                  <c:v>2.011</c:v>
                </c:pt>
                <c:pt idx="1">
                  <c:v>2.012</c:v>
                </c:pt>
                <c:pt idx="2">
                  <c:v>2.013</c:v>
                </c:pt>
                <c:pt idx="3">
                  <c:v>2.014</c:v>
                </c:pt>
                <c:pt idx="4">
                  <c:v>2015 (até 31.8)</c:v>
                </c:pt>
              </c:strCache>
            </c:strRef>
          </c:cat>
          <c:val>
            <c:numRef>
              <c:f>'Slide 2'!$C$5:$H$5</c:f>
              <c:numCache>
                <c:formatCode>#,##0</c:formatCode>
                <c:ptCount val="5"/>
                <c:pt idx="0">
                  <c:v>40355</c:v>
                </c:pt>
                <c:pt idx="1">
                  <c:v>52486</c:v>
                </c:pt>
                <c:pt idx="2">
                  <c:v>77850</c:v>
                </c:pt>
                <c:pt idx="3">
                  <c:v>162903</c:v>
                </c:pt>
                <c:pt idx="4">
                  <c:v>153221</c:v>
                </c:pt>
              </c:numCache>
            </c:numRef>
          </c:val>
        </c:ser>
        <c:ser>
          <c:idx val="0"/>
          <c:order val="1"/>
          <c:tx>
            <c:strRef>
              <c:f>'Slide 2'!$B$6</c:f>
              <c:strCache>
                <c:ptCount val="1"/>
                <c:pt idx="0">
                  <c:v>Reclamações não reguladas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-1.659770095367628E-2"/>
                  <c:y val="-2.75856073966048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39336112397715E-2"/>
                  <c:y val="-3.33789510568105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3933770466676815E-2"/>
                  <c:y val="8.80834429945227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4605372857804539E-2"/>
                  <c:y val="-1.78192083672160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5.8252277288868299E-4"/>
                  <c:y val="-2.5119101925861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pt-P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'Slide 2'!$C$4:$H$4</c:f>
              <c:strCache>
                <c:ptCount val="5"/>
                <c:pt idx="0">
                  <c:v>2.011</c:v>
                </c:pt>
                <c:pt idx="1">
                  <c:v>2.012</c:v>
                </c:pt>
                <c:pt idx="2">
                  <c:v>2.013</c:v>
                </c:pt>
                <c:pt idx="3">
                  <c:v>2.014</c:v>
                </c:pt>
                <c:pt idx="4">
                  <c:v>2015 (até 31.8)</c:v>
                </c:pt>
              </c:strCache>
            </c:strRef>
          </c:cat>
          <c:val>
            <c:numRef>
              <c:f>'Slide 2'!$C$6:$H$6</c:f>
              <c:numCache>
                <c:formatCode>#,##0</c:formatCode>
                <c:ptCount val="5"/>
                <c:pt idx="0">
                  <c:v>160323</c:v>
                </c:pt>
                <c:pt idx="1">
                  <c:v>220623</c:v>
                </c:pt>
                <c:pt idx="2">
                  <c:v>299476</c:v>
                </c:pt>
                <c:pt idx="3">
                  <c:v>179984</c:v>
                </c:pt>
                <c:pt idx="4">
                  <c:v>81349</c:v>
                </c:pt>
              </c:numCache>
            </c:numRef>
          </c:val>
        </c:ser>
        <c:ser>
          <c:idx val="1"/>
          <c:order val="2"/>
          <c:tx>
            <c:strRef>
              <c:f>'Slide 2'!$B$7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2"/>
              <c:layout>
                <c:manualLayout>
                  <c:x val="-1.9607843137254902E-3"/>
                  <c:y val="1.6792611251049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-2.20689655172413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pt-P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'Slide 2'!$C$4:$H$4</c:f>
              <c:strCache>
                <c:ptCount val="5"/>
                <c:pt idx="0">
                  <c:v>2.011</c:v>
                </c:pt>
                <c:pt idx="1">
                  <c:v>2.012</c:v>
                </c:pt>
                <c:pt idx="2">
                  <c:v>2.013</c:v>
                </c:pt>
                <c:pt idx="3">
                  <c:v>2.014</c:v>
                </c:pt>
                <c:pt idx="4">
                  <c:v>2015 (até 31.8)</c:v>
                </c:pt>
              </c:strCache>
            </c:strRef>
          </c:cat>
          <c:val>
            <c:numRef>
              <c:f>'Slide 2'!$C$7:$H$7</c:f>
              <c:numCache>
                <c:formatCode>#,##0</c:formatCode>
                <c:ptCount val="5"/>
                <c:pt idx="0">
                  <c:v>200678</c:v>
                </c:pt>
                <c:pt idx="1">
                  <c:v>273109</c:v>
                </c:pt>
                <c:pt idx="2">
                  <c:v>377326</c:v>
                </c:pt>
                <c:pt idx="3">
                  <c:v>342887</c:v>
                </c:pt>
                <c:pt idx="4">
                  <c:v>234570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333056"/>
        <c:axId val="100334592"/>
      </c:barChart>
      <c:catAx>
        <c:axId val="100333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PT"/>
          </a:p>
        </c:txPr>
        <c:crossAx val="100334592"/>
        <c:crosses val="autoZero"/>
        <c:auto val="1"/>
        <c:lblAlgn val="ctr"/>
        <c:lblOffset val="100"/>
        <c:noMultiLvlLbl val="0"/>
      </c:catAx>
      <c:valAx>
        <c:axId val="10033459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PT"/>
          </a:p>
        </c:txPr>
        <c:crossAx val="1003330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7430002258619752E-2"/>
          <c:y val="0.1267480177543252"/>
          <c:w val="0.24151214753490113"/>
          <c:h val="0.22158799521787526"/>
        </c:manualLayout>
      </c:layout>
      <c:overlay val="0"/>
      <c:txPr>
        <a:bodyPr/>
        <a:lstStyle/>
        <a:p>
          <a:pPr>
            <a:defRPr sz="1200" b="1"/>
          </a:pPr>
          <a:endParaRPr lang="pt-PT"/>
        </a:p>
      </c:txPr>
    </c:legend>
    <c:plotVisOnly val="1"/>
    <c:dispBlanksAs val="gap"/>
    <c:showDLblsOverMax val="0"/>
  </c:chart>
  <c:spPr>
    <a:noFill/>
    <a:ln w="38100">
      <a:solidFill>
        <a:srgbClr val="4F81BD"/>
      </a:solidFill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9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9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6" y="5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91" y="3228979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456368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6" y="645636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1E19BB-2099-4D01-B8F3-F7F6616126D9}" type="slidenum">
              <a:rPr lang="pt-BR" smtClean="0">
                <a:solidFill>
                  <a:prstClr val="black"/>
                </a:solidFill>
              </a:rPr>
              <a:pPr/>
              <a:t>10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755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5734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2050A0-D95C-4F3F-96B0-383E51C0A963}" type="slidenum">
              <a:rPr lang="pt-BR" smtClean="0"/>
              <a:pPr/>
              <a:t>11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835691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5734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2050A0-D95C-4F3F-96B0-383E51C0A963}" type="slidenum">
              <a:rPr lang="pt-BR" smtClean="0"/>
              <a:pPr/>
              <a:t>12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835691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978FA-1CA0-49CB-9808-A90C4F70A387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73498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5734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2050A0-D95C-4F3F-96B0-383E51C0A963}" type="slidenum">
              <a:rPr lang="pt-BR" smtClean="0"/>
              <a:pPr/>
              <a:t>14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8356910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C93047-5EED-47D4-83BE-77984EE74558}" type="slidenum">
              <a:rPr lang="pt-BR" smtClean="0"/>
              <a:pPr>
                <a:defRPr/>
              </a:pPr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21645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5734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2050A0-D95C-4F3F-96B0-383E51C0A963}" type="slidenum">
              <a:rPr lang="pt-BR" smtClean="0"/>
              <a:pPr/>
              <a:t>16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8356910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 smtClean="0"/>
          </a:p>
        </p:txBody>
      </p:sp>
      <p:sp>
        <p:nvSpPr>
          <p:cNvPr id="3994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4A7CD5-78A6-4624-BFA5-41C8E7FBAD13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00819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7E524-F108-4B08-A232-80B8F0B73D06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610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7E524-F108-4B08-A232-80B8F0B73D06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828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7E524-F108-4B08-A232-80B8F0B73D06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7256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7E524-F108-4B08-A232-80B8F0B73D06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37098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7E524-F108-4B08-A232-80B8F0B73D06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9595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5734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2050A0-D95C-4F3F-96B0-383E51C0A963}" type="slidenum">
              <a:rPr lang="pt-BR" smtClean="0"/>
              <a:pPr/>
              <a:t>7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835691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5734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2050A0-D95C-4F3F-96B0-383E51C0A963}" type="slidenum">
              <a:rPr lang="pt-BR" smtClean="0"/>
              <a:pPr/>
              <a:t>8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835691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5734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2050A0-D95C-4F3F-96B0-383E51C0A963}" type="slidenum">
              <a:rPr lang="pt-BR" smtClean="0"/>
              <a:pPr/>
              <a:t>9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835691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7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to 1"/>
          <p:cNvCxnSpPr/>
          <p:nvPr userDrawn="1"/>
        </p:nvCxnSpPr>
        <p:spPr>
          <a:xfrm>
            <a:off x="0" y="765175"/>
            <a:ext cx="91440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4890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Número de Slide 6"/>
          <p:cNvSpPr txBox="1">
            <a:spLocks/>
          </p:cNvSpPr>
          <p:nvPr userDrawn="1"/>
        </p:nvSpPr>
        <p:spPr>
          <a:xfrm>
            <a:off x="8172400" y="6309320"/>
            <a:ext cx="65841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3F15B7-BFA3-48DF-B175-0A94C0CDF80E}" type="slidenum">
              <a:rPr kumimoji="0" lang="pt-B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0" hasCustomPrompt="1"/>
          </p:nvPr>
        </p:nvSpPr>
        <p:spPr>
          <a:xfrm>
            <a:off x="612427" y="143421"/>
            <a:ext cx="6119813" cy="549275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defRPr>
            </a:lvl1pPr>
          </a:lstStyle>
          <a:p>
            <a:pPr lvl="0"/>
            <a:r>
              <a:rPr lang="pt-BR" dirty="0" smtClean="0"/>
              <a:t>Nome da palestra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11" hasCustomPrompt="1"/>
          </p:nvPr>
        </p:nvSpPr>
        <p:spPr>
          <a:xfrm>
            <a:off x="684857" y="1988840"/>
            <a:ext cx="7775575" cy="3744416"/>
          </a:xfrm>
          <a:prstGeom prst="rect">
            <a:avLst/>
          </a:prstGeom>
        </p:spPr>
        <p:txBody>
          <a:bodyPr/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Conteúdo.</a:t>
            </a:r>
            <a:endParaRPr lang="pt-BR" dirty="0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2" hasCustomPrompt="1"/>
          </p:nvPr>
        </p:nvSpPr>
        <p:spPr>
          <a:xfrm>
            <a:off x="684213" y="1197546"/>
            <a:ext cx="6767512" cy="575270"/>
          </a:xfrm>
          <a:prstGeom prst="rect">
            <a:avLst/>
          </a:prstGeom>
        </p:spPr>
        <p:txBody>
          <a:bodyPr/>
          <a:lstStyle>
            <a:lvl1pPr>
              <a:buNone/>
              <a:defRPr b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t-BR" dirty="0" smtClean="0"/>
              <a:t>Título do slide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11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usa.freire@bcb.gov.b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depef@bcb.gov.br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2"/>
            <a:ext cx="8229600" cy="1828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ITU Workshop on Digital Financial Services and Financial Inclusion</a:t>
            </a:r>
            <a:br>
              <a:rPr lang="en-US" sz="2800" dirty="0" smtClean="0"/>
            </a:br>
            <a:r>
              <a:rPr lang="en-US" sz="2800" dirty="0" smtClean="0"/>
              <a:t>14 December 2015</a:t>
            </a:r>
            <a:br>
              <a:rPr lang="en-US" sz="2800" dirty="0" smtClean="0"/>
            </a:br>
            <a:r>
              <a:rPr lang="en-US" sz="2800" dirty="0" smtClean="0"/>
              <a:t>Geneva, Switzerland </a:t>
            </a:r>
            <a:endParaRPr lang="en-US" sz="2400" i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451886"/>
            <a:ext cx="8229600" cy="344482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n-US" sz="12800" b="1" dirty="0" smtClean="0"/>
          </a:p>
          <a:p>
            <a:pPr marL="0" indent="0" algn="ctr">
              <a:buNone/>
            </a:pPr>
            <a:r>
              <a:rPr lang="en-US" sz="12800" b="1" dirty="0" smtClean="0"/>
              <a:t>DFS &amp; Financial Citizenship – </a:t>
            </a:r>
          </a:p>
          <a:p>
            <a:pPr marL="0" indent="0" algn="ctr">
              <a:buNone/>
            </a:pPr>
            <a:r>
              <a:rPr lang="en-US" sz="12800" b="1" dirty="0" smtClean="0"/>
              <a:t>Overview of Brazilian Experience</a:t>
            </a:r>
          </a:p>
          <a:p>
            <a:pPr marL="0" indent="0" algn="ctr">
              <a:buNone/>
            </a:pPr>
            <a:endParaRPr lang="en-US" sz="16000" b="1" dirty="0"/>
          </a:p>
          <a:p>
            <a:pPr marL="0" indent="0" algn="ctr">
              <a:buNone/>
            </a:pPr>
            <a:r>
              <a:rPr lang="en-US" sz="12800" b="1" dirty="0" err="1" smtClean="0"/>
              <a:t>Marusa</a:t>
            </a:r>
            <a:r>
              <a:rPr lang="en-US" sz="12800" b="1" dirty="0" smtClean="0"/>
              <a:t> </a:t>
            </a:r>
            <a:r>
              <a:rPr lang="en-US" sz="12800" b="1" dirty="0" err="1" smtClean="0"/>
              <a:t>Freire</a:t>
            </a:r>
            <a:r>
              <a:rPr lang="en-US" sz="12800" b="1" dirty="0" smtClean="0"/>
              <a:t>,</a:t>
            </a:r>
            <a:endParaRPr lang="en-US" sz="12800" b="1" dirty="0"/>
          </a:p>
          <a:p>
            <a:pPr marL="0" indent="0" algn="ctr">
              <a:buNone/>
            </a:pPr>
            <a:r>
              <a:rPr lang="en-US" sz="8000" b="1" dirty="0" smtClean="0"/>
              <a:t>Deputy Head, Financial Education Department</a:t>
            </a:r>
          </a:p>
          <a:p>
            <a:pPr marL="0" indent="0" algn="ctr">
              <a:buNone/>
            </a:pPr>
            <a:r>
              <a:rPr lang="en-US" sz="8000" b="1" dirty="0" smtClean="0"/>
              <a:t>Central Bank of Brazil </a:t>
            </a:r>
          </a:p>
          <a:p>
            <a:pPr marL="0" indent="0" algn="ctr">
              <a:buNone/>
            </a:pPr>
            <a:r>
              <a:rPr lang="en-US" sz="8000" b="1" dirty="0" smtClean="0">
                <a:hlinkClick r:id="rId3"/>
              </a:rPr>
              <a:t>marusa.freire@bcb.gov.br</a:t>
            </a:r>
            <a:r>
              <a:rPr lang="en-US" sz="8000" b="1" dirty="0" smtClean="0"/>
              <a:t> </a:t>
            </a:r>
            <a:r>
              <a:rPr lang="en-US" sz="16000" b="1" i="1" dirty="0" smtClean="0"/>
              <a:t/>
            </a:r>
            <a:br>
              <a:rPr lang="en-US" sz="16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b="1" i="1" dirty="0" smtClean="0"/>
              <a:t>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43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marca_cidadania_financeir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30482"/>
            <a:ext cx="3898090" cy="5105400"/>
          </a:xfrm>
          <a:prstGeom prst="rect">
            <a:avLst/>
          </a:prstGeom>
        </p:spPr>
      </p:pic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3600140" y="990600"/>
            <a:ext cx="4552660" cy="3581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PT" sz="2200" dirty="0" smtClean="0"/>
              <a:t>The Central Bank of Brazil assumes </a:t>
            </a:r>
            <a:r>
              <a:rPr lang="pt-PT" sz="2200" dirty="0"/>
              <a:t>that </a:t>
            </a:r>
            <a:r>
              <a:rPr lang="pt-PT" sz="2200" b="1" dirty="0" smtClean="0"/>
              <a:t>financial education</a:t>
            </a:r>
            <a:r>
              <a:rPr lang="pt-PT" sz="2200" b="1" dirty="0"/>
              <a:t>, consumer </a:t>
            </a:r>
            <a:r>
              <a:rPr lang="pt-PT" sz="2200" b="1" dirty="0" smtClean="0"/>
              <a:t>protection </a:t>
            </a:r>
            <a:r>
              <a:rPr lang="pt-PT" sz="2200" b="1" dirty="0"/>
              <a:t>and </a:t>
            </a:r>
            <a:r>
              <a:rPr lang="pt-PT" sz="2200" b="1" dirty="0" smtClean="0"/>
              <a:t>financial inclusion </a:t>
            </a:r>
            <a:r>
              <a:rPr lang="en-US" sz="2200" dirty="0" smtClean="0"/>
              <a:t>contribute </a:t>
            </a:r>
            <a:r>
              <a:rPr lang="en-US" sz="2200" dirty="0"/>
              <a:t>to </a:t>
            </a:r>
            <a:r>
              <a:rPr lang="en-US" sz="2200" dirty="0" smtClean="0"/>
              <a:t>the improvement of  financial citizenship </a:t>
            </a:r>
            <a:r>
              <a:rPr lang="en-US" sz="2200" dirty="0"/>
              <a:t>and to the </a:t>
            </a:r>
            <a:r>
              <a:rPr lang="en-US" sz="2200" dirty="0" smtClean="0"/>
              <a:t>efficiency </a:t>
            </a:r>
            <a:r>
              <a:rPr lang="en-US" sz="2200" dirty="0"/>
              <a:t>of the </a:t>
            </a:r>
            <a:r>
              <a:rPr lang="en-US" sz="2200" dirty="0" smtClean="0"/>
              <a:t>National </a:t>
            </a:r>
            <a:r>
              <a:rPr lang="en-US" sz="2200" dirty="0"/>
              <a:t>Financial System, and to </a:t>
            </a:r>
            <a:r>
              <a:rPr lang="en-US" sz="2200" dirty="0" smtClean="0"/>
              <a:t>the maintenance </a:t>
            </a:r>
            <a:r>
              <a:rPr lang="en-US" sz="2200" dirty="0"/>
              <a:t>of the country’s economic stability</a:t>
            </a:r>
            <a:r>
              <a:rPr lang="pt-BR" sz="2200" dirty="0" smtClean="0"/>
              <a:t>.</a:t>
            </a:r>
            <a:endParaRPr lang="pt-BR" sz="2200" dirty="0"/>
          </a:p>
        </p:txBody>
      </p:sp>
      <p:sp>
        <p:nvSpPr>
          <p:cNvPr id="7" name="Título 4"/>
          <p:cNvSpPr txBox="1">
            <a:spLocks/>
          </p:cNvSpPr>
          <p:nvPr/>
        </p:nvSpPr>
        <p:spPr bwMode="auto">
          <a:xfrm>
            <a:off x="1828800" y="0"/>
            <a:ext cx="7128470" cy="63048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r" defTabSz="914014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Financial Citizenship Program</a:t>
            </a:r>
            <a:endParaRPr lang="pt-BR" sz="2400" b="1" dirty="0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7162800" y="4876800"/>
            <a:ext cx="1980000" cy="1980000"/>
          </a:xfrm>
          <a:prstGeom prst="ellipse">
            <a:avLst/>
          </a:prstGeom>
          <a:solidFill>
            <a:srgbClr val="1B5A16">
              <a:alpha val="49804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Financial </a:t>
            </a:r>
            <a:r>
              <a:rPr lang="pt-BR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Inclusion</a:t>
            </a:r>
            <a:endParaRPr lang="pt-BR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5599560" y="4611067"/>
            <a:ext cx="1980000" cy="1980000"/>
          </a:xfrm>
          <a:prstGeom prst="ellipse">
            <a:avLst/>
          </a:prstGeom>
          <a:solidFill>
            <a:schemeClr val="tx1">
              <a:lumMod val="75000"/>
              <a:lumOff val="25000"/>
              <a:alpha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r>
              <a:rPr lang="pt-BR" sz="1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Consumer</a:t>
            </a:r>
            <a:r>
              <a:rPr lang="pt-BR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Protection</a:t>
            </a:r>
            <a:endParaRPr lang="pt-BR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Elipse 8"/>
          <p:cNvSpPr/>
          <p:nvPr/>
        </p:nvSpPr>
        <p:spPr>
          <a:xfrm>
            <a:off x="6738850" y="3582000"/>
            <a:ext cx="1980000" cy="1980000"/>
          </a:xfrm>
          <a:prstGeom prst="ellipse">
            <a:avLst/>
          </a:prstGeom>
          <a:solidFill>
            <a:srgbClr val="193264">
              <a:alpha val="50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Financial </a:t>
            </a:r>
            <a:r>
              <a:rPr lang="pt-BR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Education</a:t>
            </a:r>
            <a:endParaRPr lang="pt-BR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308679"/>
            <a:ext cx="5715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Financial </a:t>
            </a:r>
            <a:r>
              <a:rPr lang="en-US" sz="1600" b="1" dirty="0" smtClean="0"/>
              <a:t>citizenship </a:t>
            </a:r>
            <a:r>
              <a:rPr lang="en-US" sz="1600" b="1" dirty="0"/>
              <a:t>is a concept related to the </a:t>
            </a:r>
            <a:r>
              <a:rPr lang="en-US" sz="1600" b="1" dirty="0" smtClean="0"/>
              <a:t>citizens</a:t>
            </a:r>
            <a:r>
              <a:rPr lang="en-US" sz="1600" b="1" dirty="0"/>
              <a:t>’ rights </a:t>
            </a:r>
            <a:endParaRPr lang="en-US" sz="1600" b="1" dirty="0" smtClean="0"/>
          </a:p>
          <a:p>
            <a:r>
              <a:rPr lang="en-US" sz="1600" b="1" dirty="0" smtClean="0"/>
              <a:t>and duties with respect </a:t>
            </a:r>
            <a:r>
              <a:rPr lang="en-US" sz="1600" b="1" dirty="0"/>
              <a:t>to their </a:t>
            </a:r>
            <a:r>
              <a:rPr lang="en-US" sz="1600" b="1" dirty="0" smtClean="0"/>
              <a:t>financial </a:t>
            </a:r>
            <a:r>
              <a:rPr lang="en-US" sz="1600" b="1" dirty="0"/>
              <a:t>life</a:t>
            </a:r>
            <a:endParaRPr lang="pt-PT" sz="1600" b="1" dirty="0"/>
          </a:p>
        </p:txBody>
      </p:sp>
    </p:spTree>
    <p:extLst>
      <p:ext uri="{BB962C8B-B14F-4D97-AF65-F5344CB8AC3E}">
        <p14:creationId xmlns:p14="http://schemas.microsoft.com/office/powerpoint/2010/main" val="409262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 rot="10800000" flipV="1">
            <a:off x="533400" y="990600"/>
            <a:ext cx="8077200" cy="4525244"/>
          </a:xfrm>
          <a:prstGeom prst="rect">
            <a:avLst/>
          </a:prstGeom>
        </p:spPr>
        <p:txBody>
          <a:bodyPr wrap="square" lIns="92361" tIns="46180" rIns="92361" bIns="46180">
            <a:spAutoFit/>
          </a:bodyPr>
          <a:lstStyle/>
          <a:p>
            <a:r>
              <a:rPr lang="en-US" sz="2400" dirty="0" smtClean="0"/>
              <a:t>1) </a:t>
            </a:r>
            <a:r>
              <a:rPr lang="en-US" sz="2400" b="1" dirty="0" smtClean="0"/>
              <a:t>Money management</a:t>
            </a:r>
            <a:r>
              <a:rPr lang="en-US" sz="2400" dirty="0"/>
              <a:t> </a:t>
            </a:r>
            <a:r>
              <a:rPr lang="en-US" sz="2400" dirty="0" smtClean="0"/>
              <a:t>– </a:t>
            </a:r>
            <a:r>
              <a:rPr lang="en-US" sz="2400" dirty="0"/>
              <a:t>focusing on saving and the </a:t>
            </a:r>
            <a:r>
              <a:rPr lang="en-US" sz="2400" dirty="0" smtClean="0"/>
              <a:t>“responsible” (“smart”) use </a:t>
            </a:r>
            <a:r>
              <a:rPr lang="en-US" sz="2400" dirty="0"/>
              <a:t>of credit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/>
              <a:t>2) </a:t>
            </a:r>
            <a:r>
              <a:rPr lang="en-US" sz="2400" b="1" dirty="0" smtClean="0"/>
              <a:t>Citizen’s relationship </a:t>
            </a:r>
            <a:r>
              <a:rPr lang="en-US" sz="2400" b="1" dirty="0"/>
              <a:t>with </a:t>
            </a:r>
            <a:r>
              <a:rPr lang="en-US" sz="2400" b="1" dirty="0" smtClean="0"/>
              <a:t>financial </a:t>
            </a:r>
            <a:r>
              <a:rPr lang="en-US" sz="2400" b="1" dirty="0"/>
              <a:t>service providers </a:t>
            </a:r>
            <a:r>
              <a:rPr lang="en-US" sz="2400" dirty="0"/>
              <a:t>– </a:t>
            </a:r>
            <a:r>
              <a:rPr lang="en-US" sz="2400" dirty="0" smtClean="0"/>
              <a:t>information about financial services and relevant regulation, </a:t>
            </a:r>
            <a:r>
              <a:rPr lang="en-US" sz="2400" dirty="0"/>
              <a:t>redress mechanisms and dispute </a:t>
            </a:r>
            <a:r>
              <a:rPr lang="en-US" sz="2400" dirty="0" smtClean="0"/>
              <a:t>resolution </a:t>
            </a:r>
            <a:r>
              <a:rPr lang="en-US" sz="2400" dirty="0"/>
              <a:t>channels, and </a:t>
            </a:r>
            <a:r>
              <a:rPr lang="en-US" sz="2400" dirty="0" smtClean="0"/>
              <a:t>about the </a:t>
            </a:r>
            <a:r>
              <a:rPr lang="en-US" sz="2400" dirty="0"/>
              <a:t>role and </a:t>
            </a:r>
            <a:r>
              <a:rPr lang="en-US" sz="2400" dirty="0" smtClean="0"/>
              <a:t>functions </a:t>
            </a:r>
            <a:r>
              <a:rPr lang="en-US" sz="2400" dirty="0"/>
              <a:t>of </a:t>
            </a:r>
            <a:r>
              <a:rPr lang="en-US" sz="2400" dirty="0" smtClean="0"/>
              <a:t>the financial system institutions.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3</a:t>
            </a:r>
            <a:r>
              <a:rPr lang="en-US" sz="2400" dirty="0"/>
              <a:t>) </a:t>
            </a:r>
            <a:r>
              <a:rPr lang="en-US" sz="2400" b="1" dirty="0"/>
              <a:t>Financial service providers’ </a:t>
            </a:r>
            <a:r>
              <a:rPr lang="en-US" sz="2400" b="1" dirty="0" smtClean="0"/>
              <a:t>relationship </a:t>
            </a:r>
            <a:r>
              <a:rPr lang="en-US" sz="2400" b="1" dirty="0"/>
              <a:t>with </a:t>
            </a:r>
            <a:r>
              <a:rPr lang="en-US" sz="2400" b="1" dirty="0" smtClean="0"/>
              <a:t>financial </a:t>
            </a:r>
            <a:r>
              <a:rPr lang="en-US" sz="2400" b="1" dirty="0"/>
              <a:t>consumers</a:t>
            </a:r>
            <a:r>
              <a:rPr lang="en-US" sz="2400" dirty="0"/>
              <a:t> – </a:t>
            </a:r>
            <a:r>
              <a:rPr lang="en-US" sz="2400" dirty="0" smtClean="0"/>
              <a:t>induction </a:t>
            </a:r>
            <a:r>
              <a:rPr lang="en-US" sz="2400" dirty="0"/>
              <a:t>of </a:t>
            </a:r>
            <a:r>
              <a:rPr lang="en-US" sz="2400" dirty="0" smtClean="0"/>
              <a:t>good financial education practices </a:t>
            </a:r>
            <a:r>
              <a:rPr lang="en-US" sz="2400" dirty="0"/>
              <a:t>when </a:t>
            </a:r>
            <a:r>
              <a:rPr lang="en-US" sz="2400" dirty="0" smtClean="0"/>
              <a:t>offering financial </a:t>
            </a:r>
            <a:r>
              <a:rPr lang="en-US" sz="2400" dirty="0"/>
              <a:t>services.</a:t>
            </a:r>
            <a:endParaRPr lang="pt-BR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12" name="Título 4"/>
          <p:cNvSpPr txBox="1">
            <a:spLocks/>
          </p:cNvSpPr>
          <p:nvPr/>
        </p:nvSpPr>
        <p:spPr bwMode="auto">
          <a:xfrm>
            <a:off x="1828800" y="0"/>
            <a:ext cx="7128470" cy="60447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r" defTabSz="914014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pt-BR" sz="24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Financial Education - Thematic Areas</a:t>
            </a:r>
            <a:endParaRPr lang="pt-BR" sz="2400" b="1" dirty="0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79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 rot="10800000" flipV="1">
            <a:off x="240322" y="782148"/>
            <a:ext cx="8622323" cy="4894576"/>
          </a:xfrm>
          <a:prstGeom prst="rect">
            <a:avLst/>
          </a:prstGeom>
        </p:spPr>
        <p:txBody>
          <a:bodyPr wrap="square" lIns="92361" tIns="46180" rIns="92361" bIns="46180">
            <a:spAutoFit/>
          </a:bodyPr>
          <a:lstStyle/>
          <a:p>
            <a:r>
              <a:rPr lang="en-US" sz="2400" dirty="0" smtClean="0"/>
              <a:t>1) </a:t>
            </a:r>
            <a:r>
              <a:rPr lang="en-US" sz="2400" b="1" dirty="0" smtClean="0"/>
              <a:t>Financial Inclusion Statistics </a:t>
            </a:r>
            <a:r>
              <a:rPr lang="en-US" sz="2400" dirty="0" smtClean="0"/>
              <a:t>– Periodic Financial Inclusion Report.</a:t>
            </a:r>
          </a:p>
          <a:p>
            <a:endParaRPr lang="en-US" sz="2400" dirty="0"/>
          </a:p>
          <a:p>
            <a:r>
              <a:rPr lang="en-US" sz="2400" dirty="0"/>
              <a:t>2) </a:t>
            </a:r>
            <a:r>
              <a:rPr lang="en-US" sz="2400" b="1" dirty="0" smtClean="0"/>
              <a:t>Impact assessment/evaluation/surveys </a:t>
            </a:r>
            <a:r>
              <a:rPr lang="en-US" sz="2400" dirty="0" smtClean="0"/>
              <a:t>– Citizen perspective.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3</a:t>
            </a:r>
            <a:r>
              <a:rPr lang="en-US" sz="2400" dirty="0"/>
              <a:t>) </a:t>
            </a:r>
            <a:r>
              <a:rPr lang="en-US" sz="2400" b="1" dirty="0" smtClean="0"/>
              <a:t>Studies and research on the indebtedness </a:t>
            </a:r>
            <a:r>
              <a:rPr lang="en-US" sz="2400" b="1" dirty="0"/>
              <a:t>of the </a:t>
            </a:r>
            <a:r>
              <a:rPr lang="en-US" sz="2400" b="1" dirty="0" smtClean="0"/>
              <a:t>population –</a:t>
            </a:r>
            <a:r>
              <a:rPr lang="en-US" sz="2400" dirty="0" smtClean="0"/>
              <a:t> </a:t>
            </a:r>
            <a:r>
              <a:rPr lang="en-US" sz="2400" dirty="0"/>
              <a:t>for the purpose </a:t>
            </a:r>
            <a:r>
              <a:rPr lang="en-US" sz="2400" dirty="0" smtClean="0"/>
              <a:t>of comprehending </a:t>
            </a:r>
            <a:r>
              <a:rPr lang="en-US" sz="2400" dirty="0"/>
              <a:t>the process of family indebtedness and the degree of consumers’ understanding</a:t>
            </a:r>
          </a:p>
          <a:p>
            <a:r>
              <a:rPr lang="en-US" sz="2400" dirty="0"/>
              <a:t>of the credit </a:t>
            </a:r>
            <a:r>
              <a:rPr lang="en-US" sz="2400" dirty="0" smtClean="0"/>
              <a:t>options </a:t>
            </a:r>
            <a:r>
              <a:rPr lang="en-US" sz="2400" dirty="0"/>
              <a:t>available in the market.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Such </a:t>
            </a:r>
            <a:r>
              <a:rPr lang="en-US" sz="2400" dirty="0"/>
              <a:t>studies also aim at </a:t>
            </a:r>
            <a:r>
              <a:rPr lang="en-US" sz="2400" dirty="0" smtClean="0"/>
              <a:t>monitoring the evolution of financial inclusion in Brazil and at identifying critical </a:t>
            </a:r>
            <a:r>
              <a:rPr lang="en-US" sz="2400" dirty="0"/>
              <a:t>points</a:t>
            </a:r>
          </a:p>
          <a:p>
            <a:r>
              <a:rPr lang="en-US" sz="2400" dirty="0"/>
              <a:t>related to the adequacy </a:t>
            </a:r>
            <a:r>
              <a:rPr lang="en-US" sz="2400" dirty="0" smtClean="0"/>
              <a:t>of </a:t>
            </a:r>
            <a:r>
              <a:rPr lang="en-US" sz="2400" dirty="0"/>
              <a:t>the </a:t>
            </a:r>
            <a:r>
              <a:rPr lang="en-US" sz="2400" dirty="0" smtClean="0"/>
              <a:t>regulation and the supply </a:t>
            </a:r>
            <a:r>
              <a:rPr lang="en-US" sz="2400" dirty="0"/>
              <a:t>of </a:t>
            </a:r>
            <a:r>
              <a:rPr lang="en-US" sz="2400" dirty="0" smtClean="0"/>
              <a:t>financial </a:t>
            </a:r>
            <a:r>
              <a:rPr lang="en-US" sz="2400" dirty="0"/>
              <a:t>products and </a:t>
            </a:r>
            <a:r>
              <a:rPr lang="en-US" sz="2400" dirty="0" smtClean="0"/>
              <a:t>services to suit the consumers’ needs.</a:t>
            </a:r>
            <a:endParaRPr lang="pt-BR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12" name="Título 4"/>
          <p:cNvSpPr txBox="1">
            <a:spLocks/>
          </p:cNvSpPr>
          <p:nvPr/>
        </p:nvSpPr>
        <p:spPr bwMode="auto">
          <a:xfrm>
            <a:off x="1828800" y="0"/>
            <a:ext cx="7128470" cy="57699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r" defTabSz="914014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Research and Impact Assessment</a:t>
            </a:r>
            <a:endParaRPr lang="pt-BR" sz="2400" b="1" dirty="0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19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9"/>
          <p:cNvSpPr>
            <a:spLocks noChangeArrowheads="1"/>
          </p:cNvSpPr>
          <p:nvPr/>
        </p:nvSpPr>
        <p:spPr bwMode="auto">
          <a:xfrm>
            <a:off x="7019925" y="4005263"/>
            <a:ext cx="660437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pt-BR" sz="10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Financeiros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Espaço Reservado para Conteúdo 2"/>
          <p:cNvSpPr txBox="1">
            <a:spLocks/>
          </p:cNvSpPr>
          <p:nvPr/>
        </p:nvSpPr>
        <p:spPr>
          <a:xfrm>
            <a:off x="436009" y="1556792"/>
            <a:ext cx="8169078" cy="4320480"/>
          </a:xfrm>
          <a:prstGeom prst="rect">
            <a:avLst/>
          </a:prstGeom>
        </p:spPr>
        <p:txBody>
          <a:bodyPr lIns="91430" tIns="45715" rIns="91430" bIns="45715"/>
          <a:lstStyle/>
          <a:p>
            <a:pPr marL="800100" lvl="1" indent="-342900" algn="just" defTabSz="913920">
              <a:lnSpc>
                <a:spcPct val="150000"/>
              </a:lnSpc>
              <a:buFont typeface="Wingdings" pitchFamily="2" charset="2"/>
              <a:buChar char="Ø"/>
              <a:defRPr/>
            </a:pPr>
            <a:endParaRPr lang="pt-BR" sz="2000" b="1" kern="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 algn="just" defTabSz="913920">
              <a:lnSpc>
                <a:spcPct val="150000"/>
              </a:lnSpc>
              <a:buFont typeface="Wingdings" pitchFamily="2" charset="2"/>
              <a:buChar char="Ø"/>
              <a:defRPr/>
            </a:pPr>
            <a:endParaRPr lang="pt-BR" sz="2000" b="1" kern="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539552" y="778061"/>
            <a:ext cx="8065535" cy="432048"/>
          </a:xfrm>
        </p:spPr>
        <p:txBody>
          <a:bodyPr>
            <a:noAutofit/>
          </a:bodyPr>
          <a:lstStyle/>
          <a:p>
            <a:pPr algn="ctr"/>
            <a:r>
              <a:rPr lang="pt-BR" sz="2800" b="1" kern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Regulated &amp; Unregulated</a:t>
            </a:r>
            <a:endParaRPr lang="pt-BR" sz="2800" dirty="0"/>
          </a:p>
        </p:txBody>
      </p:sp>
      <p:sp>
        <p:nvSpPr>
          <p:cNvPr id="11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468183" y="2740"/>
            <a:ext cx="8136904" cy="549275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pt-BR" sz="33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pt-BR" sz="2600" b="1" dirty="0" smtClean="0">
                <a:solidFill>
                  <a:schemeClr val="tx2"/>
                </a:solidFill>
                <a:latin typeface="+mn-lt"/>
              </a:rPr>
              <a:t>Complaints</a:t>
            </a:r>
            <a:endParaRPr lang="pt-BR" sz="2600" b="1" dirty="0">
              <a:solidFill>
                <a:schemeClr val="tx2"/>
              </a:solidFill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63872"/>
              </p:ext>
            </p:extLst>
          </p:nvPr>
        </p:nvGraphicFramePr>
        <p:xfrm>
          <a:off x="416874" y="1520901"/>
          <a:ext cx="8403598" cy="4117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732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4"/>
          <p:cNvSpPr txBox="1">
            <a:spLocks/>
          </p:cNvSpPr>
          <p:nvPr/>
        </p:nvSpPr>
        <p:spPr bwMode="auto">
          <a:xfrm>
            <a:off x="1828800" y="67775"/>
            <a:ext cx="7128470" cy="7477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r" defTabSz="914014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2"/>
                </a:solidFill>
              </a:rPr>
              <a:t>Publication of </a:t>
            </a:r>
            <a:r>
              <a:rPr lang="en-US" sz="2400" b="1" dirty="0">
                <a:solidFill>
                  <a:schemeClr val="tx2"/>
                </a:solidFill>
              </a:rPr>
              <a:t>regular reports with statistics on complaints </a:t>
            </a:r>
            <a:r>
              <a:rPr lang="en-US" sz="2400" b="1" dirty="0" smtClean="0">
                <a:solidFill>
                  <a:schemeClr val="tx2"/>
                </a:solidFill>
              </a:rPr>
              <a:t>– Ranking at the BCB website</a:t>
            </a:r>
            <a:endParaRPr lang="pt-BR" sz="2400" b="1" dirty="0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60" y="1229185"/>
            <a:ext cx="8656340" cy="486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953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524000" y="1195755"/>
            <a:ext cx="6019800" cy="46482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00" y="1752600"/>
            <a:ext cx="5486400" cy="4245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4"/>
          <p:cNvSpPr txBox="1">
            <a:spLocks noChangeArrowheads="1"/>
          </p:cNvSpPr>
          <p:nvPr/>
        </p:nvSpPr>
        <p:spPr bwMode="auto">
          <a:xfrm>
            <a:off x="82062" y="11723"/>
            <a:ext cx="88174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+mj-lt"/>
              </a:rPr>
              <a:t>Enabling consumers 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to access, via Internet, personal </a:t>
            </a:r>
            <a:r>
              <a:rPr lang="en-US" sz="2400" b="1" dirty="0" smtClean="0">
                <a:solidFill>
                  <a:schemeClr val="tx2"/>
                </a:solidFill>
                <a:latin typeface="+mj-lt"/>
              </a:rPr>
              <a:t>information available 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in </a:t>
            </a:r>
            <a:r>
              <a:rPr lang="en-US" sz="2400" b="1" dirty="0" smtClean="0">
                <a:solidFill>
                  <a:schemeClr val="tx2"/>
                </a:solidFill>
                <a:latin typeface="+mj-lt"/>
              </a:rPr>
              <a:t>data bases  </a:t>
            </a:r>
            <a:r>
              <a:rPr lang="en-US" sz="2400" b="1" dirty="0">
                <a:solidFill>
                  <a:schemeClr val="tx2"/>
                </a:solidFill>
                <a:latin typeface="+mj-lt"/>
              </a:rPr>
              <a:t>managed by the </a:t>
            </a:r>
            <a:r>
              <a:rPr lang="en-US" sz="2400" b="1" dirty="0" smtClean="0">
                <a:solidFill>
                  <a:schemeClr val="tx2"/>
                </a:solidFill>
                <a:latin typeface="+mj-lt"/>
              </a:rPr>
              <a:t>BCB  - </a:t>
            </a:r>
            <a:r>
              <a:rPr lang="en-US" sz="2400" b="1" dirty="0" err="1" smtClean="0">
                <a:solidFill>
                  <a:schemeClr val="tx2"/>
                </a:solidFill>
                <a:latin typeface="+mj-lt"/>
              </a:rPr>
              <a:t>Registrato</a:t>
            </a:r>
            <a:endParaRPr lang="en-US" sz="240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3525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 rot="10800000" flipV="1">
            <a:off x="398582" y="487092"/>
            <a:ext cx="8534402" cy="5633240"/>
          </a:xfrm>
          <a:prstGeom prst="rect">
            <a:avLst/>
          </a:prstGeom>
        </p:spPr>
        <p:txBody>
          <a:bodyPr wrap="square" lIns="92361" tIns="46180" rIns="92361" bIns="4618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t-BR" sz="2400" dirty="0" smtClean="0"/>
              <a:t>Understanding </a:t>
            </a:r>
            <a:r>
              <a:rPr lang="en-US" sz="2400" dirty="0" smtClean="0"/>
              <a:t>financial consumers needs </a:t>
            </a:r>
            <a:r>
              <a:rPr lang="en-US" sz="2400" dirty="0"/>
              <a:t>considering their skills, attitudes and </a:t>
            </a:r>
            <a:r>
              <a:rPr lang="en-US" sz="2400" dirty="0" smtClean="0"/>
              <a:t>behavior (demand side).</a:t>
            </a:r>
            <a:endParaRPr lang="pt-BR" sz="2400" dirty="0"/>
          </a:p>
          <a:p>
            <a:pPr>
              <a:defRPr/>
            </a:pPr>
            <a:endParaRPr lang="pt-BR" sz="2400" dirty="0" smtClean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t-BR" sz="2400" dirty="0" smtClean="0"/>
              <a:t>Improving financial education </a:t>
            </a:r>
            <a:r>
              <a:rPr lang="pt-BR" sz="2400" dirty="0"/>
              <a:t>tools  </a:t>
            </a:r>
            <a:r>
              <a:rPr lang="pt-BR" sz="2400" dirty="0" smtClean="0"/>
              <a:t>(3 thematic areas).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pt-BR" sz="24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t-BR" sz="2400" dirty="0" smtClean="0"/>
              <a:t>Using new digital technologies to delivery financial education tools and </a:t>
            </a:r>
            <a:r>
              <a:rPr lang="pt-BR" sz="2400" dirty="0"/>
              <a:t>information on </a:t>
            </a:r>
            <a:r>
              <a:rPr lang="en-US" sz="2400" dirty="0"/>
              <a:t>financial services and relevant regulation, redress mechanisms and dispute resolution channels, and about the role and functions of the financial system </a:t>
            </a:r>
            <a:r>
              <a:rPr lang="en-US" sz="2400" dirty="0" smtClean="0"/>
              <a:t>institutions.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Data collection and development of a methodology to measure impact – citizen/consumer perspective (PLANDEC) – </a:t>
            </a:r>
            <a:r>
              <a:rPr lang="en-US" sz="2400" dirty="0" smtClean="0"/>
              <a:t>as well as quality and </a:t>
            </a:r>
            <a:r>
              <a:rPr lang="en-US" sz="2400" dirty="0"/>
              <a:t>effectiveness of financial inclusion &amp; financial education efforts</a:t>
            </a:r>
            <a:r>
              <a:rPr lang="en-US" sz="2400" dirty="0" smtClean="0"/>
              <a:t>.</a:t>
            </a:r>
          </a:p>
        </p:txBody>
      </p:sp>
      <p:sp>
        <p:nvSpPr>
          <p:cNvPr id="12" name="Título 4"/>
          <p:cNvSpPr txBox="1">
            <a:spLocks/>
          </p:cNvSpPr>
          <p:nvPr/>
        </p:nvSpPr>
        <p:spPr bwMode="auto">
          <a:xfrm>
            <a:off x="1910862" y="0"/>
            <a:ext cx="7128470" cy="592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r" defTabSz="914014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Ongoing work</a:t>
            </a:r>
            <a:endParaRPr lang="pt-BR" sz="2400" b="1" dirty="0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80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50825" y="1196975"/>
            <a:ext cx="8642350" cy="65248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8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Arial" pitchFamily="34" charset="0"/>
              </a:rPr>
              <a:t>Thank You!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Arial" pitchFamily="34" charset="0"/>
              </a:rPr>
              <a:t>Marusa Freire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 smtClean="0">
              <a:solidFill>
                <a:schemeClr val="tx2">
                  <a:lumMod val="75000"/>
                </a:schemeClr>
              </a:solidFill>
              <a:latin typeface="+mj-lt"/>
              <a:cs typeface="Arial" pitchFamily="34" charset="0"/>
            </a:endParaRPr>
          </a:p>
          <a:p>
            <a:pPr lvl="0" algn="r">
              <a:defRPr/>
            </a:pPr>
            <a:r>
              <a:rPr lang="pt-BR" sz="3200" b="1" dirty="0" smtClean="0">
                <a:solidFill>
                  <a:srgbClr val="1F497D">
                    <a:lumMod val="75000"/>
                  </a:srgbClr>
                </a:solidFill>
                <a:cs typeface="Arial" pitchFamily="34" charset="0"/>
                <a:hlinkClick r:id="rId3"/>
              </a:rPr>
              <a:t>depef@bcb.gov.br</a:t>
            </a:r>
            <a:endParaRPr lang="pt-BR" sz="3200" b="1" dirty="0">
              <a:solidFill>
                <a:srgbClr val="1F497D">
                  <a:lumMod val="75000"/>
                </a:srgbClr>
              </a:solidFill>
              <a:cs typeface="Arial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Arial" pitchFamily="34" charset="0"/>
              </a:rPr>
              <a:t> +55 61 3414-4020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2">
                  <a:lumMod val="75000"/>
                </a:schemeClr>
              </a:solidFill>
              <a:latin typeface="+mj-lt"/>
              <a:cs typeface="Arial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2">
                  <a:lumMod val="75000"/>
                </a:schemeClr>
              </a:solidFill>
              <a:latin typeface="+mj-lt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800" dirty="0">
              <a:solidFill>
                <a:schemeClr val="tx2">
                  <a:lumMod val="75000"/>
                </a:schemeClr>
              </a:solidFill>
              <a:latin typeface="+mj-lt"/>
              <a:cs typeface="Arial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4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24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24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4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338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17231" y="35169"/>
            <a:ext cx="9026769" cy="5715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200" b="1" dirty="0" smtClean="0">
                <a:solidFill>
                  <a:schemeClr val="tx2"/>
                </a:solidFill>
              </a:rPr>
              <a:t>Technology is rapidly changing the</a:t>
            </a:r>
            <a:r>
              <a:rPr lang="en-US" sz="2200" b="1" dirty="0">
                <a:solidFill>
                  <a:schemeClr val="tx2"/>
                </a:solidFill>
              </a:rPr>
              <a:t> </a:t>
            </a:r>
            <a:r>
              <a:rPr lang="en-US" sz="2200" b="1" dirty="0" smtClean="0">
                <a:solidFill>
                  <a:schemeClr val="tx2"/>
                </a:solidFill>
              </a:rPr>
              <a:t>face of financial services across the globe</a:t>
            </a: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488" y="1371600"/>
            <a:ext cx="80391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Technology-enabled financial services (digital financial services) </a:t>
            </a:r>
          </a:p>
          <a:p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empower customers to manage their financial lives </a:t>
            </a:r>
          </a:p>
          <a:p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via a broad mix of products, providers and interfaces – </a:t>
            </a:r>
          </a:p>
          <a:p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all at a time and place of their choosing.</a:t>
            </a:r>
          </a:p>
          <a:p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/>
            <a:endParaRPr lang="pt-BR" sz="1200" b="1" i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</a:endParaRPr>
          </a:p>
          <a:p>
            <a:pPr algn="r"/>
            <a:r>
              <a:rPr lang="pt-BR" sz="1000" b="1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</a:rPr>
              <a:t>Technology </a:t>
            </a:r>
            <a:r>
              <a:rPr lang="pt-BR" sz="1000" b="1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</a:rPr>
              <a:t>Enables Full Financial Inclusion – Center for Financial Inclusion – Accion. 2013</a:t>
            </a:r>
          </a:p>
          <a:p>
            <a:endParaRPr lang="en-US" sz="1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05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914400" y="0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b="1" dirty="0" smtClean="0">
                <a:solidFill>
                  <a:schemeClr val="tx2"/>
                </a:solidFill>
              </a:rPr>
              <a:t>Promises of potential benefits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571500"/>
            <a:ext cx="8610600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development of DFS promises a number of potential benefits for consumers, as well as for government and financial services providers.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lvl="3">
              <a:spcBef>
                <a:spcPts val="600"/>
              </a:spcBef>
              <a:spcAft>
                <a:spcPts val="600"/>
              </a:spcAft>
            </a:pPr>
            <a:r>
              <a:rPr lang="en-US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Samples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pPr marL="1714500" lvl="3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Faster transactions and lower costs (provider and costumers)</a:t>
            </a:r>
          </a:p>
          <a:p>
            <a:pPr marL="1714500" lvl="3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Increasing financial inclusion (access to formal financial services - to underserved or financially excluded) </a:t>
            </a:r>
          </a:p>
          <a:p>
            <a:pPr marL="1714500" lvl="3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Transfers, payment and digital transactions are more transparent and less subject to corruption or “leakage” (government)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 make sure consumers can take full advantage of these benefits it is necessary to overcome a number of challenges related to both the supply and demand side of DFS provision.</a:t>
            </a:r>
            <a:endParaRPr lang="en-US" sz="2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23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30060" y="1"/>
            <a:ext cx="8713940" cy="5715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b="1" dirty="0">
                <a:solidFill>
                  <a:schemeClr val="tx2"/>
                </a:solidFill>
              </a:rPr>
              <a:t>Supply-side challenges and </a:t>
            </a:r>
            <a:r>
              <a:rPr lang="en-US" sz="2400" b="1" dirty="0" smtClean="0">
                <a:solidFill>
                  <a:schemeClr val="tx2"/>
                </a:solidFill>
              </a:rPr>
              <a:t>risks related to the </a:t>
            </a:r>
            <a:r>
              <a:rPr lang="en-US" sz="2400" b="1" dirty="0">
                <a:solidFill>
                  <a:schemeClr val="tx2"/>
                </a:solidFill>
              </a:rPr>
              <a:t>development of </a:t>
            </a:r>
            <a:r>
              <a:rPr lang="en-US" sz="2400" b="1" dirty="0" smtClean="0">
                <a:solidFill>
                  <a:schemeClr val="tx2"/>
                </a:solidFill>
              </a:rPr>
              <a:t>DFS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0060" y="430823"/>
            <a:ext cx="8370023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Legal, regulatory and supervisory aspects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Enabling environment for inclusive payment services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Regulatory proportionality, neutrality and predictability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Physical and technological infrastructure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Interoperability and coverage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Accessibility 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Efficiency and standardization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Safety and reliability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Risk management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IT security &amp; fraud prevention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Reliability and business continuity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Business risk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Contractual relations and enforceability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Use of third-party agents as banking correspondents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Credit and liquidity risks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Financial integrity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(AML/CFT)</a:t>
            </a:r>
          </a:p>
        </p:txBody>
      </p:sp>
    </p:spTree>
    <p:extLst>
      <p:ext uri="{BB962C8B-B14F-4D97-AF65-F5344CB8AC3E}">
        <p14:creationId xmlns:p14="http://schemas.microsoft.com/office/powerpoint/2010/main" val="241065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914400" y="0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b="1" dirty="0" smtClean="0">
                <a:solidFill>
                  <a:schemeClr val="tx2"/>
                </a:solidFill>
              </a:rPr>
              <a:t>Challenges for consumers in accessing and using DFS 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799" y="560313"/>
            <a:ext cx="8370023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Issues related to the protection of financial consumers (CP)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Transparency on terms, conditions, fees, and customer rights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Disclosure requirements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Liability for unauthorized transactions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Privacy of customer transactional and/or personal data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Protections and due process related to the seizure of a customer’s funds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Recourse and dispute resolution mechanisms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Issues related to consumer´s limited knowledge (FL)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Limited general literacy and numeracy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Limited general financial literacy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000" dirty="0"/>
              <a:t>Limited </a:t>
            </a:r>
            <a:r>
              <a:rPr lang="en-US" sz="2000" dirty="0" smtClean="0"/>
              <a:t>general awareness and knowledge </a:t>
            </a:r>
            <a:r>
              <a:rPr lang="en-US" sz="2000" dirty="0"/>
              <a:t>about financial services and relevant </a:t>
            </a:r>
            <a:r>
              <a:rPr lang="en-US" sz="2000" dirty="0" smtClean="0"/>
              <a:t>regulation</a:t>
            </a:r>
            <a:endParaRPr lang="en-US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Limited specific awareness and knowledge of DFS</a:t>
            </a:r>
          </a:p>
          <a:p>
            <a:pPr lvl="1"/>
            <a:endParaRPr lang="en-US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11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474784"/>
            <a:ext cx="8809892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2013 </a:t>
            </a:r>
            <a:r>
              <a:rPr lang="en-US" sz="2200" dirty="0"/>
              <a:t>– </a:t>
            </a:r>
            <a:r>
              <a:rPr lang="en-GB" sz="2200" b="1" dirty="0"/>
              <a:t>New law &amp; regulation </a:t>
            </a:r>
            <a:r>
              <a:rPr lang="en-GB" sz="2200" dirty="0"/>
              <a:t>to pave the way for boosting digital financial services in Brazil 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GB" b="1" dirty="0"/>
              <a:t>Law</a:t>
            </a:r>
            <a:r>
              <a:rPr lang="en-GB" dirty="0"/>
              <a:t> 12.865/2013; </a:t>
            </a:r>
            <a:r>
              <a:rPr lang="en-GB" b="1" dirty="0"/>
              <a:t>Resolutions (CMN</a:t>
            </a:r>
            <a:r>
              <a:rPr lang="en-GB" b="1" dirty="0" smtClean="0"/>
              <a:t>): </a:t>
            </a:r>
            <a:r>
              <a:rPr lang="en-GB" dirty="0"/>
              <a:t>4.282/2013 and 4.283/2013; and </a:t>
            </a:r>
            <a:r>
              <a:rPr lang="en-GB" b="1" dirty="0" err="1"/>
              <a:t>Circulares</a:t>
            </a:r>
            <a:r>
              <a:rPr lang="en-GB" b="1" dirty="0"/>
              <a:t> (BCB</a:t>
            </a:r>
            <a:r>
              <a:rPr lang="en-GB" b="1" dirty="0" smtClean="0"/>
              <a:t>): </a:t>
            </a:r>
            <a:r>
              <a:rPr lang="en-GB" dirty="0" smtClean="0"/>
              <a:t>3.680/2013; 3.681/2013; 3.682/2013; 3.683/2013; 3.704/2014; 3.705/2014; 3.721/2014; </a:t>
            </a:r>
            <a:r>
              <a:rPr lang="en-GB" dirty="0"/>
              <a:t>3.735 /2014 &amp; 3.765/2015</a:t>
            </a:r>
            <a:r>
              <a:rPr lang="en-GB" dirty="0" smtClean="0"/>
              <a:t>.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endParaRPr lang="en-GB" sz="1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2012 -  </a:t>
            </a:r>
            <a:r>
              <a:rPr lang="en-US" sz="2200" b="1" dirty="0"/>
              <a:t>Area of Institutional Relations and Citizenship</a:t>
            </a:r>
            <a:r>
              <a:rPr lang="en-US" sz="2200" dirty="0"/>
              <a:t> (Deputy Governor - sit in the Board) to address financial inclusion and financial education, through a coordinated and integrated approach. (</a:t>
            </a:r>
            <a:r>
              <a:rPr lang="en-US" sz="2200" b="1" dirty="0"/>
              <a:t>3 Departments – Financial Education; Communication</a:t>
            </a:r>
            <a:r>
              <a:rPr lang="en-US" sz="2200" dirty="0"/>
              <a:t> &amp; </a:t>
            </a:r>
            <a:r>
              <a:rPr lang="en-US" sz="2200" b="1" dirty="0"/>
              <a:t>Institutional Relations [complaints]</a:t>
            </a:r>
            <a:r>
              <a:rPr lang="en-US" sz="22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2013 - </a:t>
            </a:r>
            <a:r>
              <a:rPr lang="en-US" sz="2200" b="1" dirty="0"/>
              <a:t>Conduct Supervision Department </a:t>
            </a:r>
            <a:r>
              <a:rPr lang="en-US" sz="2200" dirty="0"/>
              <a:t>to supervise financial institutions compliance with the legislation pursuant to their relationship with their </a:t>
            </a:r>
            <a:r>
              <a:rPr lang="en-US" sz="2200" dirty="0" smtClean="0"/>
              <a:t>clients</a:t>
            </a:r>
            <a:endParaRPr lang="en-GB" dirty="0"/>
          </a:p>
          <a:p>
            <a:pPr marL="1200150" lvl="2" indent="-285750">
              <a:buFont typeface="Courier New" panose="02070309020205020404" pitchFamily="49" charset="0"/>
              <a:buChar char="o"/>
            </a:pPr>
            <a:endParaRPr lang="en-GB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200" b="1" dirty="0">
                <a:cs typeface="Arial" pitchFamily="34" charset="0"/>
              </a:rPr>
              <a:t>Cooperation agreements </a:t>
            </a:r>
            <a:r>
              <a:rPr lang="pt-BR" sz="2200" dirty="0">
                <a:cs typeface="Arial" pitchFamily="34" charset="0"/>
              </a:rPr>
              <a:t>- entities from the SNDC (National System of Consumer Protection) – Senacon &amp; </a:t>
            </a:r>
            <a:r>
              <a:rPr lang="pt-BR" sz="2200" dirty="0" smtClean="0">
                <a:cs typeface="Arial" pitchFamily="34" charset="0"/>
              </a:rPr>
              <a:t>MPF &amp; Procons</a:t>
            </a:r>
            <a:endParaRPr lang="pt-P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914400" y="0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b="1" dirty="0" smtClean="0">
                <a:solidFill>
                  <a:schemeClr val="tx2"/>
                </a:solidFill>
              </a:rPr>
              <a:t>Policy measures  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80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 rot="10800000" flipV="1">
            <a:off x="440035" y="581026"/>
            <a:ext cx="8077200" cy="5479352"/>
          </a:xfrm>
          <a:prstGeom prst="rect">
            <a:avLst/>
          </a:prstGeom>
        </p:spPr>
        <p:txBody>
          <a:bodyPr wrap="square" lIns="92361" tIns="46180" rIns="92361" bIns="46180">
            <a:spAutoFit/>
          </a:bodyPr>
          <a:lstStyle/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/>
              <a:t>a</a:t>
            </a:r>
            <a:r>
              <a:rPr lang="en-US" sz="2000" b="1" dirty="0" smtClean="0"/>
              <a:t>dequacy </a:t>
            </a:r>
            <a:r>
              <a:rPr lang="en-US" sz="2000" b="1" dirty="0"/>
              <a:t>of products and services </a:t>
            </a:r>
            <a:r>
              <a:rPr lang="en-US" sz="2000" dirty="0"/>
              <a:t>offered and recommended to the needs, interests and objectives of their clients (“suitability”);</a:t>
            </a:r>
            <a:endParaRPr lang="pt-PT" sz="2000" dirty="0"/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integrity, reliability, security and confidentiality of transactions;   authenticity of operations agreed and services provided;</a:t>
            </a:r>
            <a:endParaRPr lang="pt-PT" sz="2000" dirty="0"/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/>
              <a:t>provision of all information necessary for the decision-making process of clients</a:t>
            </a:r>
            <a:r>
              <a:rPr lang="en-US" sz="2000" dirty="0"/>
              <a:t>;</a:t>
            </a:r>
            <a:endParaRPr lang="pt-PT" sz="2000" dirty="0"/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opportune provision of contracts and documents related to operations and services;</a:t>
            </a:r>
            <a:endParaRPr lang="pt-PT" sz="2000" dirty="0"/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use in contracts and other documents made available for the public of </a:t>
            </a:r>
            <a:r>
              <a:rPr lang="en-US" sz="2000" b="1" dirty="0"/>
              <a:t>information written in clear, straightforward and adequate manner in regards to the type and complexity of the corresponding operation or service</a:t>
            </a:r>
            <a:r>
              <a:rPr lang="en-US" sz="2000" dirty="0"/>
              <a:t>;</a:t>
            </a:r>
            <a:endParaRPr lang="pt-PT" sz="2000" dirty="0"/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/>
              <a:t>right to portability</a:t>
            </a:r>
            <a:r>
              <a:rPr lang="en-US" sz="2000" dirty="0"/>
              <a:t>: transferring wage payment, client data, in addition to loan and leasing operations to other financial institutions</a:t>
            </a:r>
            <a:r>
              <a:rPr lang="en-US" sz="2000" dirty="0" smtClean="0"/>
              <a:t>;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/>
              <a:t>standardization of fees names and descriptions related to the services more demanded by financial clients</a:t>
            </a:r>
            <a:r>
              <a:rPr lang="en-US" sz="2000" dirty="0" smtClean="0"/>
              <a:t>;</a:t>
            </a:r>
            <a:endParaRPr lang="pt-PT" sz="2000" dirty="0" smtClean="0"/>
          </a:p>
        </p:txBody>
      </p:sp>
      <p:sp>
        <p:nvSpPr>
          <p:cNvPr id="12" name="Título 4"/>
          <p:cNvSpPr txBox="1">
            <a:spLocks/>
          </p:cNvSpPr>
          <p:nvPr/>
        </p:nvSpPr>
        <p:spPr bwMode="auto">
          <a:xfrm>
            <a:off x="0" y="11723"/>
            <a:ext cx="8957270" cy="56930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r" defTabSz="914014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Regulation (1):  </a:t>
            </a:r>
            <a:r>
              <a:rPr lang="pt-BR" b="1" dirty="0" smtClean="0">
                <a:solidFill>
                  <a:schemeClr val="tx2"/>
                </a:solidFill>
                <a:cs typeface="Arial" pitchFamily="34" charset="0"/>
              </a:rPr>
              <a:t>Suitability / Transparency /Effective disclosure / Consumer empowerment</a:t>
            </a:r>
            <a:endParaRPr lang="pt-BR" b="1" dirty="0">
              <a:solidFill>
                <a:schemeClr val="tx2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75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 rot="10800000" flipV="1">
            <a:off x="516235" y="619825"/>
            <a:ext cx="8077200" cy="5263908"/>
          </a:xfrm>
          <a:prstGeom prst="rect">
            <a:avLst/>
          </a:prstGeom>
        </p:spPr>
        <p:txBody>
          <a:bodyPr wrap="square" lIns="92361" tIns="46180" rIns="92361" bIns="46180">
            <a:spAutoFit/>
          </a:bodyPr>
          <a:lstStyle/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provision </a:t>
            </a:r>
            <a:r>
              <a:rPr lang="en-US" dirty="0"/>
              <a:t>of pre-contractual information to clients, including:</a:t>
            </a:r>
            <a:endParaRPr lang="pt-PT" dirty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Total Effective Cost </a:t>
            </a:r>
            <a:r>
              <a:rPr lang="en-US" dirty="0"/>
              <a:t>(</a:t>
            </a:r>
            <a:r>
              <a:rPr lang="en-US" i="1" dirty="0" err="1"/>
              <a:t>Custo</a:t>
            </a:r>
            <a:r>
              <a:rPr lang="en-US" i="1" dirty="0"/>
              <a:t> </a:t>
            </a:r>
            <a:r>
              <a:rPr lang="en-US" i="1" dirty="0" err="1"/>
              <a:t>Efetivo</a:t>
            </a:r>
            <a:r>
              <a:rPr lang="en-US" i="1" dirty="0"/>
              <a:t> Total</a:t>
            </a:r>
            <a:r>
              <a:rPr lang="en-US" dirty="0"/>
              <a:t> - "CET”) of credit and leasing operations, consisting of an annual percentage rate of charge, that takes into consideration the interest rate, fees, taxes, insurances and other expenses related to the operation; </a:t>
            </a:r>
            <a:endParaRPr lang="pt-PT" dirty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Total Effective Value (</a:t>
            </a:r>
            <a:r>
              <a:rPr lang="en-US" i="1" dirty="0"/>
              <a:t>Valor </a:t>
            </a:r>
            <a:r>
              <a:rPr lang="en-US" i="1" dirty="0" err="1"/>
              <a:t>Efetivo</a:t>
            </a:r>
            <a:r>
              <a:rPr lang="en-US" i="1" dirty="0"/>
              <a:t> Total</a:t>
            </a:r>
            <a:r>
              <a:rPr lang="en-US" dirty="0"/>
              <a:t> - "VET”) of foreign exchange, in local currency, by unit of the foreign currency, which should include the exchange rate, taxes and all fees charged;</a:t>
            </a:r>
            <a:endParaRPr lang="pt-PT" dirty="0"/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standardized form consisting of the most relevant information related to checking or payment accounts.</a:t>
            </a:r>
            <a:endParaRPr lang="pt-PT" dirty="0"/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transparency of credit operation’s contracts, including the obligation of disclosing the charges expected through its regular course;</a:t>
            </a:r>
            <a:endParaRPr lang="pt-PT" dirty="0"/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disclosure of information related to the services free-of-charge, fees, services bundles, as well as benefits and reward programs of credit cards, by each institution, in all their branches and internet homepage;</a:t>
            </a:r>
            <a:endParaRPr lang="pt-PT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transparency of credit card statements, including the obligation to disclosure a list of key information</a:t>
            </a:r>
            <a:r>
              <a:rPr lang="en-US" dirty="0"/>
              <a:t>.</a:t>
            </a:r>
            <a:endParaRPr lang="pt-BR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</p:txBody>
      </p:sp>
      <p:sp>
        <p:nvSpPr>
          <p:cNvPr id="12" name="Título 4"/>
          <p:cNvSpPr txBox="1">
            <a:spLocks/>
          </p:cNvSpPr>
          <p:nvPr/>
        </p:nvSpPr>
        <p:spPr bwMode="auto">
          <a:xfrm>
            <a:off x="152400" y="0"/>
            <a:ext cx="8804870" cy="56930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r" defTabSz="914014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Regulation (2): Suitability / </a:t>
            </a:r>
            <a:r>
              <a:rPr lang="pt-BR" b="1" dirty="0">
                <a:solidFill>
                  <a:schemeClr val="tx2"/>
                </a:solidFill>
                <a:cs typeface="Arial" pitchFamily="34" charset="0"/>
              </a:rPr>
              <a:t>Transparency /</a:t>
            </a:r>
            <a:r>
              <a:rPr lang="pt-BR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Effective disclosure / Consumer empowerment</a:t>
            </a:r>
            <a:endParaRPr lang="pt-BR" b="1" dirty="0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99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 rot="10800000" flipV="1">
            <a:off x="490603" y="2000308"/>
            <a:ext cx="8077200" cy="3478804"/>
          </a:xfrm>
          <a:prstGeom prst="rect">
            <a:avLst/>
          </a:prstGeom>
        </p:spPr>
        <p:txBody>
          <a:bodyPr wrap="square" lIns="92361" tIns="46180" rIns="92361" bIns="46180">
            <a:spAutoFit/>
          </a:bodyPr>
          <a:lstStyle/>
          <a:p>
            <a:r>
              <a:rPr lang="en-US" sz="2000" dirty="0"/>
              <a:t> </a:t>
            </a:r>
            <a:r>
              <a:rPr lang="en-US" sz="2000" dirty="0" smtClean="0"/>
              <a:t>Financial </a:t>
            </a:r>
            <a:r>
              <a:rPr lang="en-US" sz="2000" dirty="0"/>
              <a:t>institutions and other </a:t>
            </a:r>
            <a:r>
              <a:rPr lang="en-US" sz="2000" dirty="0" smtClean="0"/>
              <a:t>institutions </a:t>
            </a:r>
            <a:r>
              <a:rPr lang="en-US" sz="2000" dirty="0"/>
              <a:t>authorized to operate by BACEN serving individuals  or small businesses as clients must establish an ombudsman component (</a:t>
            </a:r>
            <a:r>
              <a:rPr lang="en-US" sz="2000" i="1" dirty="0" err="1"/>
              <a:t>ouvidoria</a:t>
            </a:r>
            <a:r>
              <a:rPr lang="en-US" sz="2000" dirty="0" smtClean="0"/>
              <a:t>), </a:t>
            </a:r>
            <a:r>
              <a:rPr lang="en-US" sz="2000" dirty="0"/>
              <a:t>in order to record complaints of clients and act as mediator of conflicts.</a:t>
            </a:r>
            <a:endParaRPr lang="pt-PT" sz="2000" dirty="0"/>
          </a:p>
          <a:p>
            <a:r>
              <a:rPr lang="en-US" sz="2000" dirty="0"/>
              <a:t> </a:t>
            </a:r>
            <a:endParaRPr lang="pt-PT" sz="2000" dirty="0"/>
          </a:p>
          <a:p>
            <a:r>
              <a:rPr lang="en-US" sz="2000" dirty="0"/>
              <a:t>Additionally, Decree No. 6.523, of July 31, 2008, establishes rules related to the obligation of regulated service providers granting consumer access to customer service channel</a:t>
            </a:r>
            <a:r>
              <a:rPr lang="en-US" sz="2000" i="1" dirty="0"/>
              <a:t> (</a:t>
            </a:r>
            <a:r>
              <a:rPr lang="en-US" sz="2000" i="1" dirty="0" err="1"/>
              <a:t>Serviço</a:t>
            </a:r>
            <a:r>
              <a:rPr lang="en-US" sz="2000" i="1" dirty="0"/>
              <a:t> de </a:t>
            </a:r>
            <a:r>
              <a:rPr lang="en-US" sz="2000" i="1" dirty="0" err="1"/>
              <a:t>Atendimento</a:t>
            </a:r>
            <a:r>
              <a:rPr lang="en-US" sz="2000" i="1" dirty="0"/>
              <a:t> </a:t>
            </a:r>
            <a:r>
              <a:rPr lang="en-US" sz="2000" i="1" dirty="0" err="1"/>
              <a:t>ao</a:t>
            </a:r>
            <a:r>
              <a:rPr lang="en-US" sz="2000" i="1" dirty="0"/>
              <a:t> </a:t>
            </a:r>
            <a:r>
              <a:rPr lang="en-US" sz="2000" i="1" dirty="0" err="1"/>
              <a:t>Consumidor</a:t>
            </a:r>
            <a:r>
              <a:rPr lang="en-US" sz="2000" i="1" dirty="0"/>
              <a:t> – “SAC”</a:t>
            </a:r>
            <a:r>
              <a:rPr lang="en-US" sz="2000" dirty="0"/>
              <a:t>) through toll-free telephone numbers</a:t>
            </a:r>
            <a:r>
              <a:rPr lang="en-US" sz="2000" dirty="0" smtClean="0"/>
              <a:t>.</a:t>
            </a:r>
            <a:endParaRPr lang="pt-PT" sz="2000" dirty="0"/>
          </a:p>
          <a:p>
            <a:r>
              <a:rPr lang="en-US" sz="2000" dirty="0"/>
              <a:t> </a:t>
            </a:r>
            <a:endParaRPr lang="en-US" sz="2000" dirty="0" smtClean="0"/>
          </a:p>
          <a:p>
            <a:endParaRPr lang="pt-PT" sz="2000" dirty="0"/>
          </a:p>
        </p:txBody>
      </p:sp>
      <p:sp>
        <p:nvSpPr>
          <p:cNvPr id="12" name="Título 4"/>
          <p:cNvSpPr txBox="1">
            <a:spLocks/>
          </p:cNvSpPr>
          <p:nvPr/>
        </p:nvSpPr>
        <p:spPr bwMode="auto">
          <a:xfrm>
            <a:off x="2015530" y="67775"/>
            <a:ext cx="7128470" cy="7477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r"/>
            <a:r>
              <a:rPr lang="en-US" sz="2400" b="1" dirty="0">
                <a:solidFill>
                  <a:schemeClr val="tx2"/>
                </a:solidFill>
              </a:rPr>
              <a:t>Ombudsman component under the structure of financial service </a:t>
            </a:r>
            <a:r>
              <a:rPr lang="en-US" sz="2400" b="1" dirty="0" smtClean="0">
                <a:solidFill>
                  <a:schemeClr val="tx2"/>
                </a:solidFill>
              </a:rPr>
              <a:t>providers – Mediation of Conflicts</a:t>
            </a:r>
            <a:endParaRPr lang="pt-PT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3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58F31BF6C948438E53C2CFC5C72515" ma:contentTypeVersion="3" ma:contentTypeDescription="Create a new document." ma:contentTypeScope="" ma:versionID="321f35c40cf7922ba3961b8476b4f41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7e0e5df24a3b506f0198320ca4e716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40EEF6-3B8D-43A3-89CF-9B7F581C1108}"/>
</file>

<file path=customXml/itemProps2.xml><?xml version="1.0" encoding="utf-8"?>
<ds:datastoreItem xmlns:ds="http://schemas.openxmlformats.org/officeDocument/2006/customXml" ds:itemID="{CDDD84FE-ACAA-4F6D-8261-289582C4A8CD}"/>
</file>

<file path=customXml/itemProps3.xml><?xml version="1.0" encoding="utf-8"?>
<ds:datastoreItem xmlns:ds="http://schemas.openxmlformats.org/officeDocument/2006/customXml" ds:itemID="{AA74EE87-46F9-40D9-A8CE-796F881A8D1A}"/>
</file>

<file path=docProps/app.xml><?xml version="1.0" encoding="utf-8"?>
<Properties xmlns="http://schemas.openxmlformats.org/officeDocument/2006/extended-properties" xmlns:vt="http://schemas.openxmlformats.org/officeDocument/2006/docPropsVTypes">
  <TotalTime>4082</TotalTime>
  <Words>1259</Words>
  <Application>Microsoft Office PowerPoint</Application>
  <PresentationFormat>On-screen Show (4:3)</PresentationFormat>
  <Paragraphs>169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ITU Workshop on Digital Financial Services and Financial Inclusion 14 December 2015 Geneva, Switzerland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Gaspari</dc:creator>
  <cp:lastModifiedBy>Marusa Freire</cp:lastModifiedBy>
  <cp:revision>109</cp:revision>
  <cp:lastPrinted>2015-01-19T16:17:40Z</cp:lastPrinted>
  <dcterms:created xsi:type="dcterms:W3CDTF">2014-09-01T15:38:30Z</dcterms:created>
  <dcterms:modified xsi:type="dcterms:W3CDTF">2015-12-10T04:36:38Z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0x0101000158F31BF6C948438E53C2CFC5C72515</vt:lpwstr>
  </property>
</Properties>
</file>