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embeddings/oleObject23.bin" ContentType="application/vnd.openxmlformats-officedocument.oleObject"/>
  <Override PartName="/ppt/embeddings/oleObject22.bin" ContentType="application/vnd.openxmlformats-officedocument.oleObject"/>
  <Override PartName="/ppt/embeddings/oleObject21.bin" ContentType="application/vnd.openxmlformats-officedocument.oleObject"/>
  <Override PartName="/ppt/theme/theme4.xml" ContentType="application/vnd.openxmlformats-officedocument.theme+xml"/>
  <Override PartName="/ppt/embeddings/oleObject17.bin" ContentType="application/vnd.openxmlformats-officedocument.oleObject"/>
  <Override PartName="/ppt/embeddings/oleObject16.bin" ContentType="application/vnd.openxmlformats-officedocument.oleObject"/>
  <Override PartName="/ppt/embeddings/oleObject15.bin" ContentType="application/vnd.openxmlformats-officedocument.oleObject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embeddings/oleObject20.bin" ContentType="application/vnd.openxmlformats-officedocument.oleObject"/>
  <Override PartName="/ppt/embeddings/oleObject19.bin" ContentType="application/vnd.openxmlformats-officedocument.oleObject"/>
  <Override PartName="/ppt/embeddings/oleObject18.bin" ContentType="application/vnd.openxmlformats-officedocument.oleObject"/>
  <Override PartName="/ppt/embeddings/oleObject25.bin" ContentType="application/vnd.openxmlformats-officedocument.oleObject"/>
  <Override PartName="/ppt/embeddings/oleObject24.bin" ContentType="application/vnd.openxmlformats-officedocument.oleObject"/>
  <Override PartName="/ppt/embeddings/oleObject14.bin" ContentType="application/vnd.openxmlformats-officedocument.oleObject"/>
  <Override PartName="/ppt/embeddings/oleObject5.bin" ContentType="application/vnd.openxmlformats-officedocument.oleObject"/>
  <Override PartName="/ppt/embeddings/oleObject7.bin" ContentType="application/vnd.openxmlformats-officedocument.oleObject"/>
  <Override PartName="/ppt/embeddings/oleObject3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9.bin" ContentType="application/vnd.openxmlformats-officedocument.oleObject"/>
  <Override PartName="/ppt/embeddings/oleObject6.bin" ContentType="application/vnd.openxmlformats-officedocument.oleObject"/>
  <Override PartName="/ppt/embeddings/oleObject4.bin" ContentType="application/vnd.openxmlformats-officedocument.oleObject"/>
  <Override PartName="/ppt/embeddings/oleObject13.bin" ContentType="application/vnd.openxmlformats-officedocument.oleObject"/>
  <Override PartName="/ppt/theme/theme3.xml" ContentType="application/vnd.openxmlformats-officedocument.theme+xml"/>
  <Override PartName="/ppt/embeddings/oleObject10.bin" ContentType="application/vnd.openxmlformats-officedocument.oleObject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embeddings/oleObject1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embeddings/oleObject8.bin" ContentType="application/vnd.openxmlformats-officedocument.oleObject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45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108.xml" ContentType="application/vnd.openxmlformats-officedocument.presentationml.tags+xml"/>
  <Override PartName="/ppt/tags/tag42.xml" ContentType="application/vnd.openxmlformats-officedocument.presentationml.tags+xml"/>
  <Override PartName="/ppt/tags/tag44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3.xml" ContentType="application/vnd.openxmlformats-officedocument.presentationml.tags+xml"/>
  <Override PartName="/ppt/tags/tag58.xml" ContentType="application/vnd.openxmlformats-officedocument.presentationml.tags+xml"/>
  <Override PartName="/ppt/tags/tag52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175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59.xml" ContentType="application/vnd.openxmlformats-officedocument.presentationml.tags+xml"/>
  <Override PartName="/ppt/tags/tag40.xml" ContentType="application/vnd.openxmlformats-officedocument.presentationml.tags+xml"/>
  <Override PartName="/ppt/tags/tag57.xml" ContentType="application/vnd.openxmlformats-officedocument.presentationml.tags+xml"/>
  <Override PartName="/ppt/tags/tag5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54.xml" ContentType="application/vnd.openxmlformats-officedocument.presentationml.tags+xml"/>
  <Override PartName="/ppt/tags/tag176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1.xml" ContentType="application/vnd.openxmlformats-officedocument.presentationml.tags+xml"/>
  <Override PartName="/ppt/tags/tag66.xml" ContentType="application/vnd.openxmlformats-officedocument.presentationml.tags+xml"/>
  <Override PartName="/ppt/tags/tag38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9.xml" ContentType="application/vnd.openxmlformats-officedocument.presentationml.tags+xml"/>
  <Override PartName="/ppt/tags/tag70.xml" ContentType="application/vnd.openxmlformats-officedocument.presentationml.tags+xml"/>
  <Override PartName="/ppt/tags/tag6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38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3.xml" ContentType="application/vnd.openxmlformats-officedocument.presentationml.tags+xml"/>
  <Override PartName="/ppt/tags/tag102.xml" ContentType="application/vnd.openxmlformats-officedocument.presentationml.tags+xml"/>
  <Override PartName="/ppt/tags/tag101.xml" ContentType="application/vnd.openxmlformats-officedocument.presentationml.tags+xml"/>
  <Override PartName="/ppt/tags/tag94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33.xml" ContentType="application/vnd.openxmlformats-officedocument.presentationml.tags+xml"/>
  <Override PartName="/ppt/tags/tag132.xml" ContentType="application/vnd.openxmlformats-officedocument.presentationml.tags+xml"/>
  <Override PartName="/ppt/tags/tag131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15.xml" ContentType="application/vnd.openxmlformats-officedocument.presentationml.tags+xml"/>
  <Override PartName="/ppt/tags/tag114.xml" ContentType="application/vnd.openxmlformats-officedocument.presentationml.tags+xml"/>
  <Override PartName="/ppt/tags/tag113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05.xml" ContentType="application/vnd.openxmlformats-officedocument.presentationml.tags+xml"/>
  <Override PartName="/ppt/tags/tag127.xml" ContentType="application/vnd.openxmlformats-officedocument.presentationml.tags+xml"/>
  <Override PartName="/ppt/tags/tag126.xml" ContentType="application/vnd.openxmlformats-officedocument.presentationml.tags+xml"/>
  <Override PartName="/ppt/tags/tag125.xml" ContentType="application/vnd.openxmlformats-officedocument.presentationml.tags+xml"/>
  <Override PartName="/ppt/tags/tag124.xml" ContentType="application/vnd.openxmlformats-officedocument.presentationml.tags+xml"/>
  <Override PartName="/ppt/tags/tag106.xml" ContentType="application/vnd.openxmlformats-officedocument.presentationml.tags+xml"/>
  <Override PartName="/ppt/tags/tag123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82.xml" ContentType="application/vnd.openxmlformats-officedocument.presentationml.tags+xml"/>
  <Override PartName="/ppt/tags/tag81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0.xml" ContentType="application/vnd.openxmlformats-officedocument.presentationml.tags+xml"/>
  <Override PartName="/ppt/tags/tag89.xml" ContentType="application/vnd.openxmlformats-officedocument.presentationml.tags+xml"/>
  <Override PartName="/ppt/tags/tag88.xml" ContentType="application/vnd.openxmlformats-officedocument.presentationml.tags+xml"/>
  <Override PartName="/ppt/tags/tag173.xml" ContentType="application/vnd.openxmlformats-officedocument.presentationml.tags+xml"/>
  <Override PartName="/ppt/tags/tag80.xml" ContentType="application/vnd.openxmlformats-officedocument.presentationml.tags+xml"/>
  <Override PartName="/ppt/tags/tag79.xml" ContentType="application/vnd.openxmlformats-officedocument.presentationml.tags+xml"/>
  <Override PartName="/ppt/tags/tag78.xml" ContentType="application/vnd.openxmlformats-officedocument.presentationml.tags+xml"/>
  <Override PartName="/ppt/tags/tag72.xml" ContentType="application/vnd.openxmlformats-officedocument.presentationml.tags+xml"/>
  <Override PartName="/ppt/tags/tag71.xml" ContentType="application/vnd.openxmlformats-officedocument.presentationml.tags+xml"/>
  <Override PartName="/ppt/tags/tag107.xml" ContentType="application/vnd.openxmlformats-officedocument.presentationml.tags+xml"/>
  <Override PartName="/ppt/tags/tag69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174.xml" ContentType="application/vnd.openxmlformats-officedocument.presentationml.tags+xml"/>
  <Override PartName="/ppt/tags/tag77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55.xml" ContentType="application/vnd.openxmlformats-officedocument.presentationml.tags+xml"/>
  <Override PartName="/ppt/tags/tag154.xml" ContentType="application/vnd.openxmlformats-officedocument.presentationml.tags+xml"/>
  <Override PartName="/ppt/tags/tag153.xml" ContentType="application/vnd.openxmlformats-officedocument.presentationml.tags+xml"/>
  <Override PartName="/ppt/tags/tag152.xml" ContentType="application/vnd.openxmlformats-officedocument.presentationml.tags+xml"/>
  <Override PartName="/ppt/tags/tag151.xml" ContentType="application/vnd.openxmlformats-officedocument.presentationml.tags+xml"/>
  <Override PartName="/ppt/tags/tag150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68.xml" ContentType="application/vnd.openxmlformats-officedocument.presentationml.tags+xml"/>
  <Override PartName="/ppt/tags/tag167.xml" ContentType="application/vnd.openxmlformats-officedocument.presentationml.tags+xml"/>
  <Override PartName="/ppt/tags/tag166.xml" ContentType="application/vnd.openxmlformats-officedocument.presentationml.tags+xml"/>
  <Override PartName="/ppt/tags/tag165.xml" ContentType="application/vnd.openxmlformats-officedocument.presentationml.tags+xml"/>
  <Override PartName="/ppt/tags/tag164.xml" ContentType="application/vnd.openxmlformats-officedocument.presentationml.tags+xml"/>
  <Override PartName="/ppt/tags/tag163.xml" ContentType="application/vnd.openxmlformats-officedocument.presentationml.tags+xml"/>
  <Override PartName="/ppt/tags/tag6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4" r:id="rId1"/>
    <p:sldMasterId id="2147484277" r:id="rId2"/>
    <p:sldMasterId id="2147484301" r:id="rId3"/>
  </p:sldMasterIdLst>
  <p:notesMasterIdLst>
    <p:notesMasterId r:id="rId14"/>
  </p:notesMasterIdLst>
  <p:handoutMasterIdLst>
    <p:handoutMasterId r:id="rId15"/>
  </p:handoutMasterIdLst>
  <p:sldIdLst>
    <p:sldId id="1023" r:id="rId4"/>
    <p:sldId id="1502" r:id="rId5"/>
    <p:sldId id="1517" r:id="rId6"/>
    <p:sldId id="1518" r:id="rId7"/>
    <p:sldId id="1519" r:id="rId8"/>
    <p:sldId id="1520" r:id="rId9"/>
    <p:sldId id="1504" r:id="rId10"/>
    <p:sldId id="1521" r:id="rId11"/>
    <p:sldId id="1505" r:id="rId12"/>
    <p:sldId id="1516" r:id="rId13"/>
  </p:sldIdLst>
  <p:sldSz cx="9906000" cy="6858000" type="A4"/>
  <p:notesSz cx="7010400" cy="9296400"/>
  <p:custDataLst>
    <p:tags r:id="rId17"/>
  </p:custDataLst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">
          <p15:clr>
            <a:srgbClr val="A4A3A4"/>
          </p15:clr>
        </p15:guide>
        <p15:guide id="2" orient="horz" pos="4080" userDrawn="1">
          <p15:clr>
            <a:srgbClr val="A4A3A4"/>
          </p15:clr>
        </p15:guide>
        <p15:guide id="3" orient="horz" pos="635">
          <p15:clr>
            <a:srgbClr val="A4A3A4"/>
          </p15:clr>
        </p15:guide>
        <p15:guide id="4" orient="horz" pos="912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pos="5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esl" initials="L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AFBF"/>
    <a:srgbClr val="B1CFC5"/>
    <a:srgbClr val="B3879F"/>
    <a:srgbClr val="4E6A9C"/>
    <a:srgbClr val="9EB4CE"/>
    <a:srgbClr val="BBBBBF"/>
    <a:srgbClr val="DDDDDF"/>
    <a:srgbClr val="88B6A7"/>
    <a:srgbClr val="5F9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2353" autoAdjust="0"/>
  </p:normalViewPr>
  <p:slideViewPr>
    <p:cSldViewPr showGuides="1">
      <p:cViewPr>
        <p:scale>
          <a:sx n="85" d="100"/>
          <a:sy n="85" d="100"/>
        </p:scale>
        <p:origin x="-944" y="-152"/>
      </p:cViewPr>
      <p:guideLst>
        <p:guide orient="horz" pos="86"/>
        <p:guide orient="horz" pos="4080"/>
        <p:guide orient="horz" pos="635"/>
        <p:guide orient="horz" pos="912"/>
        <p:guide pos="288"/>
        <p:guide pos="5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280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8" Type="http://schemas.openxmlformats.org/officeDocument/2006/relationships/slide" Target="slides/slide5.xml"/><Relationship Id="rId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7" Type="http://schemas.openxmlformats.org/officeDocument/2006/relationships/slide" Target="slides/slide4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16" Type="http://schemas.openxmlformats.org/officeDocument/2006/relationships/printerSettings" Target="printerSettings/printerSettings1.bin"/><Relationship Id="rId2" Type="http://schemas.openxmlformats.org/officeDocument/2006/relationships/slideMaster" Target="slideMasters/slideMaster2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4" Type="http://schemas.openxmlformats.org/officeDocument/2006/relationships/customXml" Target="../customXml/item2.xml"/><Relationship Id="rId1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9" Type="http://schemas.openxmlformats.org/officeDocument/2006/relationships/slide" Target="slides/slide6.xml"/><Relationship Id="rId22" Type="http://schemas.openxmlformats.org/officeDocument/2006/relationships/tableStyles" Target="tableStyles.xml"/><Relationship Id="rId14" Type="http://schemas.openxmlformats.org/officeDocument/2006/relationships/notesMaster" Target="notesMasters/notesMaster1.xml"/><Relationship Id="rId4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C9BEE-3AC7-460A-B809-BC540BBA96C8}" type="datetimeFigureOut">
              <a:rPr lang="en-US" smtClean="0"/>
              <a:pPr/>
              <a:t>12/13/15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0A824-AA92-4108-8774-8549BCB147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21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AECE-F766-40BA-875A-5096C5C854BA}" type="datetimeFigureOut">
              <a:rPr lang="en-US" smtClean="0"/>
              <a:pPr/>
              <a:t>12/13/15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2AE5C-F5D2-4389-A35A-7618DE5C24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5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AE5C-F5D2-4389-A35A-7618DE5C24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31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AE5C-F5D2-4389-A35A-7618DE5C24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0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AE5C-F5D2-4389-A35A-7618DE5C24A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4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AE5C-F5D2-4389-A35A-7618DE5C24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2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AE5C-F5D2-4389-A35A-7618DE5C24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5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AE5C-F5D2-4389-A35A-7618DE5C24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7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AE5C-F5D2-4389-A35A-7618DE5C24A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0" fontAlgn="base"/>
            <a:endParaRPr lang="en-IN" sz="1200" b="1" dirty="0" smtClean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AE5C-F5D2-4389-A35A-7618DE5C24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9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AE5C-F5D2-4389-A35A-7618DE5C24A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2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rtl="0" fontAlgn="base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2AE5C-F5D2-4389-A35A-7618DE5C24A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5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3.xml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3.emf"/><Relationship Id="rId1" Type="http://schemas.openxmlformats.org/officeDocument/2006/relationships/vmlDrawing" Target="../drawings/vmlDrawing4.v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tags" Target="../tags/tag15.xml"/><Relationship Id="rId9" Type="http://schemas.openxmlformats.org/officeDocument/2006/relationships/tags" Target="../tags/tag16.xml"/><Relationship Id="rId10" Type="http://schemas.openxmlformats.org/officeDocument/2006/relationships/tags" Target="../tags/tag1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slideMaster" Target="../slideMasters/slideMaster3.xml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.emf"/><Relationship Id="rId1" Type="http://schemas.openxmlformats.org/officeDocument/2006/relationships/vmlDrawing" Target="../drawings/vmlDrawing5.vml"/><Relationship Id="rId2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slideMaster" Target="../slideMasters/slideMaster3.xml"/><Relationship Id="rId7" Type="http://schemas.openxmlformats.org/officeDocument/2006/relationships/oleObject" Target="../embeddings/oleObject6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6.vml"/><Relationship Id="rId2" Type="http://schemas.openxmlformats.org/officeDocument/2006/relationships/tags" Target="../tags/tag2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slideMaster" Target="../slideMasters/slideMaster3.xml"/><Relationship Id="rId8" Type="http://schemas.openxmlformats.org/officeDocument/2006/relationships/oleObject" Target="../embeddings/oleObject7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7.vml"/><Relationship Id="rId2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3.xml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3.emf"/><Relationship Id="rId1" Type="http://schemas.openxmlformats.org/officeDocument/2006/relationships/vmlDrawing" Target="../drawings/vmlDrawing8.vml"/><Relationship Id="rId2" Type="http://schemas.openxmlformats.org/officeDocument/2006/relationships/tags" Target="../tags/tag33.xml"/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tags" Target="../tags/tag36.xml"/><Relationship Id="rId6" Type="http://schemas.openxmlformats.org/officeDocument/2006/relationships/tags" Target="../tags/tag37.xml"/><Relationship Id="rId7" Type="http://schemas.openxmlformats.org/officeDocument/2006/relationships/tags" Target="../tags/tag38.xml"/><Relationship Id="rId8" Type="http://schemas.openxmlformats.org/officeDocument/2006/relationships/tags" Target="../tags/tag39.xml"/><Relationship Id="rId9" Type="http://schemas.openxmlformats.org/officeDocument/2006/relationships/tags" Target="../tags/tag40.xml"/><Relationship Id="rId10" Type="http://schemas.openxmlformats.org/officeDocument/2006/relationships/tags" Target="../tags/tag41.xml"/></Relationships>
</file>

<file path=ppt/slideLayouts/_rels/slideLayout28.xml.rels><?xml version="1.0" encoding="UTF-8" standalone="yes"?>
<Relationships xmlns="http://schemas.openxmlformats.org/package/2006/relationships"><Relationship Id="rId11" Type="http://schemas.openxmlformats.org/officeDocument/2006/relationships/tags" Target="../tags/tag51.xml"/><Relationship Id="rId12" Type="http://schemas.openxmlformats.org/officeDocument/2006/relationships/tags" Target="../tags/tag52.xml"/><Relationship Id="rId13" Type="http://schemas.openxmlformats.org/officeDocument/2006/relationships/tags" Target="../tags/tag53.xml"/><Relationship Id="rId14" Type="http://schemas.openxmlformats.org/officeDocument/2006/relationships/slideMaster" Target="../slideMasters/slideMaster3.xml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3.emf"/><Relationship Id="rId1" Type="http://schemas.openxmlformats.org/officeDocument/2006/relationships/vmlDrawing" Target="../drawings/vmlDrawing9.vml"/><Relationship Id="rId2" Type="http://schemas.openxmlformats.org/officeDocument/2006/relationships/tags" Target="../tags/tag42.xml"/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tags" Target="../tags/tag46.xml"/><Relationship Id="rId7" Type="http://schemas.openxmlformats.org/officeDocument/2006/relationships/tags" Target="../tags/tag47.xml"/><Relationship Id="rId8" Type="http://schemas.openxmlformats.org/officeDocument/2006/relationships/tags" Target="../tags/tag48.xml"/><Relationship Id="rId9" Type="http://schemas.openxmlformats.org/officeDocument/2006/relationships/tags" Target="../tags/tag49.xml"/><Relationship Id="rId10" Type="http://schemas.openxmlformats.org/officeDocument/2006/relationships/tags" Target="../tags/tag50.xml"/></Relationships>
</file>

<file path=ppt/slideLayouts/_rels/slideLayout29.xml.rels><?xml version="1.0" encoding="UTF-8" standalone="yes"?>
<Relationships xmlns="http://schemas.openxmlformats.org/package/2006/relationships"><Relationship Id="rId11" Type="http://schemas.openxmlformats.org/officeDocument/2006/relationships/tags" Target="../tags/tag63.xml"/><Relationship Id="rId12" Type="http://schemas.openxmlformats.org/officeDocument/2006/relationships/tags" Target="../tags/tag64.xml"/><Relationship Id="rId13" Type="http://schemas.openxmlformats.org/officeDocument/2006/relationships/slideMaster" Target="../slideMasters/slideMaster3.xml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3.emf"/><Relationship Id="rId1" Type="http://schemas.openxmlformats.org/officeDocument/2006/relationships/vmlDrawing" Target="../drawings/vmlDrawing10.vml"/><Relationship Id="rId2" Type="http://schemas.openxmlformats.org/officeDocument/2006/relationships/tags" Target="../tags/tag54.xml"/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tags" Target="../tags/tag57.xml"/><Relationship Id="rId6" Type="http://schemas.openxmlformats.org/officeDocument/2006/relationships/tags" Target="../tags/tag58.xml"/><Relationship Id="rId7" Type="http://schemas.openxmlformats.org/officeDocument/2006/relationships/tags" Target="../tags/tag59.xml"/><Relationship Id="rId8" Type="http://schemas.openxmlformats.org/officeDocument/2006/relationships/tags" Target="../tags/tag60.xml"/><Relationship Id="rId9" Type="http://schemas.openxmlformats.org/officeDocument/2006/relationships/tags" Target="../tags/tag61.xml"/><Relationship Id="rId10" Type="http://schemas.openxmlformats.org/officeDocument/2006/relationships/tags" Target="../tags/tag6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1" Type="http://schemas.openxmlformats.org/officeDocument/2006/relationships/tags" Target="../tags/tag74.xml"/><Relationship Id="rId12" Type="http://schemas.openxmlformats.org/officeDocument/2006/relationships/tags" Target="../tags/tag75.xml"/><Relationship Id="rId13" Type="http://schemas.openxmlformats.org/officeDocument/2006/relationships/tags" Target="../tags/tag76.xml"/><Relationship Id="rId14" Type="http://schemas.openxmlformats.org/officeDocument/2006/relationships/tags" Target="../tags/tag77.xml"/><Relationship Id="rId15" Type="http://schemas.openxmlformats.org/officeDocument/2006/relationships/slideMaster" Target="../slideMasters/slideMaster3.xml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3.emf"/><Relationship Id="rId1" Type="http://schemas.openxmlformats.org/officeDocument/2006/relationships/vmlDrawing" Target="../drawings/vmlDrawing11.vml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tags" Target="../tags/tag68.xml"/><Relationship Id="rId6" Type="http://schemas.openxmlformats.org/officeDocument/2006/relationships/tags" Target="../tags/tag69.xml"/><Relationship Id="rId7" Type="http://schemas.openxmlformats.org/officeDocument/2006/relationships/tags" Target="../tags/tag70.xml"/><Relationship Id="rId8" Type="http://schemas.openxmlformats.org/officeDocument/2006/relationships/tags" Target="../tags/tag71.xml"/><Relationship Id="rId9" Type="http://schemas.openxmlformats.org/officeDocument/2006/relationships/tags" Target="../tags/tag72.xml"/><Relationship Id="rId10" Type="http://schemas.openxmlformats.org/officeDocument/2006/relationships/tags" Target="../tags/tag73.xml"/></Relationships>
</file>

<file path=ppt/slideLayouts/_rels/slideLayout31.xml.rels><?xml version="1.0" encoding="UTF-8" standalone="yes"?>
<Relationships xmlns="http://schemas.openxmlformats.org/package/2006/relationships"><Relationship Id="rId11" Type="http://schemas.openxmlformats.org/officeDocument/2006/relationships/tags" Target="../tags/tag87.xml"/><Relationship Id="rId12" Type="http://schemas.openxmlformats.org/officeDocument/2006/relationships/tags" Target="../tags/tag88.xml"/><Relationship Id="rId13" Type="http://schemas.openxmlformats.org/officeDocument/2006/relationships/tags" Target="../tags/tag89.xml"/><Relationship Id="rId14" Type="http://schemas.openxmlformats.org/officeDocument/2006/relationships/tags" Target="../tags/tag90.xml"/><Relationship Id="rId15" Type="http://schemas.openxmlformats.org/officeDocument/2006/relationships/slideMaster" Target="../slideMasters/slideMaster3.xml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3.emf"/><Relationship Id="rId1" Type="http://schemas.openxmlformats.org/officeDocument/2006/relationships/vmlDrawing" Target="../drawings/vmlDrawing12.vml"/><Relationship Id="rId2" Type="http://schemas.openxmlformats.org/officeDocument/2006/relationships/tags" Target="../tags/tag78.xml"/><Relationship Id="rId3" Type="http://schemas.openxmlformats.org/officeDocument/2006/relationships/tags" Target="../tags/tag79.xml"/><Relationship Id="rId4" Type="http://schemas.openxmlformats.org/officeDocument/2006/relationships/tags" Target="../tags/tag80.xml"/><Relationship Id="rId5" Type="http://schemas.openxmlformats.org/officeDocument/2006/relationships/tags" Target="../tags/tag81.xml"/><Relationship Id="rId6" Type="http://schemas.openxmlformats.org/officeDocument/2006/relationships/tags" Target="../tags/tag82.xml"/><Relationship Id="rId7" Type="http://schemas.openxmlformats.org/officeDocument/2006/relationships/tags" Target="../tags/tag83.xml"/><Relationship Id="rId8" Type="http://schemas.openxmlformats.org/officeDocument/2006/relationships/tags" Target="../tags/tag84.xml"/><Relationship Id="rId9" Type="http://schemas.openxmlformats.org/officeDocument/2006/relationships/tags" Target="../tags/tag85.xml"/><Relationship Id="rId10" Type="http://schemas.openxmlformats.org/officeDocument/2006/relationships/tags" Target="../tags/tag86.xml"/></Relationships>
</file>

<file path=ppt/slideLayouts/_rels/slideLayout32.xml.rels><?xml version="1.0" encoding="UTF-8" standalone="yes"?>
<Relationships xmlns="http://schemas.openxmlformats.org/package/2006/relationships"><Relationship Id="rId11" Type="http://schemas.openxmlformats.org/officeDocument/2006/relationships/tags" Target="../tags/tag100.xml"/><Relationship Id="rId12" Type="http://schemas.openxmlformats.org/officeDocument/2006/relationships/tags" Target="../tags/tag101.xml"/><Relationship Id="rId13" Type="http://schemas.openxmlformats.org/officeDocument/2006/relationships/tags" Target="../tags/tag102.xml"/><Relationship Id="rId14" Type="http://schemas.openxmlformats.org/officeDocument/2006/relationships/tags" Target="../tags/tag103.xml"/><Relationship Id="rId15" Type="http://schemas.openxmlformats.org/officeDocument/2006/relationships/tags" Target="../tags/tag104.xml"/><Relationship Id="rId16" Type="http://schemas.openxmlformats.org/officeDocument/2006/relationships/tags" Target="../tags/tag105.xml"/><Relationship Id="rId17" Type="http://schemas.openxmlformats.org/officeDocument/2006/relationships/slideMaster" Target="../slideMasters/slideMaster3.xml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3.emf"/><Relationship Id="rId1" Type="http://schemas.openxmlformats.org/officeDocument/2006/relationships/vmlDrawing" Target="../drawings/vmlDrawing13.vml"/><Relationship Id="rId2" Type="http://schemas.openxmlformats.org/officeDocument/2006/relationships/tags" Target="../tags/tag91.xml"/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tags" Target="../tags/tag94.xml"/><Relationship Id="rId6" Type="http://schemas.openxmlformats.org/officeDocument/2006/relationships/tags" Target="../tags/tag95.xml"/><Relationship Id="rId7" Type="http://schemas.openxmlformats.org/officeDocument/2006/relationships/tags" Target="../tags/tag96.xml"/><Relationship Id="rId8" Type="http://schemas.openxmlformats.org/officeDocument/2006/relationships/tags" Target="../tags/tag97.xml"/><Relationship Id="rId9" Type="http://schemas.openxmlformats.org/officeDocument/2006/relationships/tags" Target="../tags/tag98.xml"/><Relationship Id="rId10" Type="http://schemas.openxmlformats.org/officeDocument/2006/relationships/tags" Target="../tags/tag99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20" Type="http://schemas.openxmlformats.org/officeDocument/2006/relationships/slideMaster" Target="../slideMasters/slideMaster3.xml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3.emf"/><Relationship Id="rId10" Type="http://schemas.openxmlformats.org/officeDocument/2006/relationships/tags" Target="../tags/tag114.xml"/><Relationship Id="rId11" Type="http://schemas.openxmlformats.org/officeDocument/2006/relationships/tags" Target="../tags/tag115.xml"/><Relationship Id="rId12" Type="http://schemas.openxmlformats.org/officeDocument/2006/relationships/tags" Target="../tags/tag116.xml"/><Relationship Id="rId13" Type="http://schemas.openxmlformats.org/officeDocument/2006/relationships/tags" Target="../tags/tag117.xml"/><Relationship Id="rId14" Type="http://schemas.openxmlformats.org/officeDocument/2006/relationships/tags" Target="../tags/tag118.xml"/><Relationship Id="rId15" Type="http://schemas.openxmlformats.org/officeDocument/2006/relationships/tags" Target="../tags/tag119.xml"/><Relationship Id="rId16" Type="http://schemas.openxmlformats.org/officeDocument/2006/relationships/tags" Target="../tags/tag120.xml"/><Relationship Id="rId17" Type="http://schemas.openxmlformats.org/officeDocument/2006/relationships/tags" Target="../tags/tag121.xml"/><Relationship Id="rId18" Type="http://schemas.openxmlformats.org/officeDocument/2006/relationships/tags" Target="../tags/tag122.xml"/><Relationship Id="rId19" Type="http://schemas.openxmlformats.org/officeDocument/2006/relationships/tags" Target="../tags/tag123.xml"/><Relationship Id="rId1" Type="http://schemas.openxmlformats.org/officeDocument/2006/relationships/vmlDrawing" Target="../drawings/vmlDrawing14.vml"/><Relationship Id="rId2" Type="http://schemas.openxmlformats.org/officeDocument/2006/relationships/tags" Target="../tags/tag106.xml"/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tags" Target="../tags/tag109.xml"/><Relationship Id="rId6" Type="http://schemas.openxmlformats.org/officeDocument/2006/relationships/tags" Target="../tags/tag110.xml"/><Relationship Id="rId7" Type="http://schemas.openxmlformats.org/officeDocument/2006/relationships/tags" Target="../tags/tag111.xml"/><Relationship Id="rId8" Type="http://schemas.openxmlformats.org/officeDocument/2006/relationships/tags" Target="../tags/tag11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4" Type="http://schemas.openxmlformats.org/officeDocument/2006/relationships/tags" Target="../tags/tag126.xml"/><Relationship Id="rId5" Type="http://schemas.openxmlformats.org/officeDocument/2006/relationships/tags" Target="../tags/tag127.xml"/><Relationship Id="rId6" Type="http://schemas.openxmlformats.org/officeDocument/2006/relationships/tags" Target="../tags/tag128.xml"/><Relationship Id="rId7" Type="http://schemas.openxmlformats.org/officeDocument/2006/relationships/tags" Target="../tags/tag129.xml"/><Relationship Id="rId8" Type="http://schemas.openxmlformats.org/officeDocument/2006/relationships/tags" Target="../tags/tag130.xml"/><Relationship Id="rId9" Type="http://schemas.openxmlformats.org/officeDocument/2006/relationships/slideMaster" Target="../slideMasters/slideMaster3.xml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3.emf"/><Relationship Id="rId1" Type="http://schemas.openxmlformats.org/officeDocument/2006/relationships/vmlDrawing" Target="../drawings/vmlDrawing15.vml"/><Relationship Id="rId2" Type="http://schemas.openxmlformats.org/officeDocument/2006/relationships/tags" Target="../tags/tag124.xml"/></Relationships>
</file>

<file path=ppt/slideLayouts/_rels/slideLayout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3.emf"/><Relationship Id="rId1" Type="http://schemas.openxmlformats.org/officeDocument/2006/relationships/vmlDrawing" Target="../drawings/vmlDrawing16.v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Relationship Id="rId9" Type="http://schemas.openxmlformats.org/officeDocument/2006/relationships/tags" Target="../tags/tag138.xml"/><Relationship Id="rId10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4" Type="http://schemas.openxmlformats.org/officeDocument/2006/relationships/tags" Target="../tags/tag141.xml"/><Relationship Id="rId5" Type="http://schemas.openxmlformats.org/officeDocument/2006/relationships/tags" Target="../tags/tag142.xml"/><Relationship Id="rId6" Type="http://schemas.openxmlformats.org/officeDocument/2006/relationships/tags" Target="../tags/tag143.xml"/><Relationship Id="rId7" Type="http://schemas.openxmlformats.org/officeDocument/2006/relationships/slideMaster" Target="../slideMasters/slideMaster3.xml"/><Relationship Id="rId8" Type="http://schemas.openxmlformats.org/officeDocument/2006/relationships/oleObject" Target="../embeddings/oleObject17.bin"/><Relationship Id="rId9" Type="http://schemas.openxmlformats.org/officeDocument/2006/relationships/image" Target="../media/image3.emf"/><Relationship Id="rId1" Type="http://schemas.openxmlformats.org/officeDocument/2006/relationships/vmlDrawing" Target="../drawings/vmlDrawing17.vml"/><Relationship Id="rId2" Type="http://schemas.openxmlformats.org/officeDocument/2006/relationships/tags" Target="../tags/tag1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alt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1" y="455613"/>
            <a:ext cx="325556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F838-91D5-4985-88F1-19DB9FCB83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5134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2CA4C-F103-47DE-82CD-B0F99DEDFD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1C6D-C407-4DDF-9193-D928CDC370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4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alt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alt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1" y="455613"/>
            <a:ext cx="325556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0F838-91D5-4985-88F1-19DB9FCB83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5824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36BAB-30DE-4F0B-A3E8-B23C12426C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8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D966-4E5C-4BAB-B013-3EC690A6DF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8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005E-236C-4009-8059-11C856AEBCB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4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3B3FC-737D-46C3-ACEC-4A08EF62AE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0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2F222-6D70-42D2-B9C7-494E39EAFF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09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372E-7099-4CBB-8B66-F090DFA852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43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5E5ED-25F9-4BBF-9CA5-7F42B59A6F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6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36BAB-30DE-4F0B-A3E8-B23C12426C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87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280A4-572D-4246-BB08-B6347D047F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55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2CA4C-F103-47DE-82CD-B0F99DEDFD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5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1C6D-C407-4DDF-9193-D928CDC370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20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/Deliverable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146995" cy="14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78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6995" cy="1434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martArt Placeholder 18"/>
          <p:cNvSpPr>
            <a:spLocks noGrp="1"/>
          </p:cNvSpPr>
          <p:nvPr>
            <p:ph type="dgm" sz="quarter" idx="20" hasCustomPrompt="1"/>
            <p:custDataLst>
              <p:tags r:id="rId3"/>
            </p:custDataLst>
          </p:nvPr>
        </p:nvSpPr>
        <p:spPr>
          <a:xfrm>
            <a:off x="450274" y="1008557"/>
            <a:ext cx="8989820" cy="826231"/>
          </a:xfrm>
          <a:prstGeom prst="roundRect">
            <a:avLst/>
          </a:prstGeom>
          <a:solidFill>
            <a:schemeClr val="accent1"/>
          </a:solidFill>
        </p:spPr>
        <p:txBody>
          <a:bodyPr lIns="82058" tIns="41029" rIns="82058" bIns="41029"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30430" y="1008565"/>
            <a:ext cx="7474445" cy="806824"/>
          </a:xfrm>
          <a:prstGeom prst="roundRect">
            <a:avLst/>
          </a:prstGeom>
          <a:noFill/>
        </p:spPr>
        <p:txBody>
          <a:bodyPr lIns="82058" tIns="41029" rIns="82058" bIns="41029" anchor="ctr"/>
          <a:lstStyle>
            <a:lvl1pPr>
              <a:buNone/>
              <a:defRPr sz="1400" b="1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section I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630430" y="1815388"/>
            <a:ext cx="7471909" cy="806824"/>
          </a:xfrm>
          <a:prstGeom prst="roundRect">
            <a:avLst/>
          </a:prstGeom>
        </p:spPr>
        <p:txBody>
          <a:bodyPr lIns="82058" tIns="41029" rIns="82058" bIns="41029" anchor="ctr"/>
          <a:lstStyle>
            <a:lvl1pPr>
              <a:buNone/>
              <a:defRPr sz="140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section II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630430" y="2622212"/>
            <a:ext cx="7471909" cy="806824"/>
          </a:xfrm>
          <a:prstGeom prst="roundRect">
            <a:avLst/>
          </a:prstGeom>
        </p:spPr>
        <p:txBody>
          <a:bodyPr lIns="82058" tIns="41029" rIns="82058" bIns="41029" anchor="ctr"/>
          <a:lstStyle>
            <a:lvl1pPr>
              <a:buNone/>
              <a:defRPr sz="140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section III, etc.</a:t>
            </a:r>
            <a:endParaRPr lang="en-US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630430" y="3429036"/>
            <a:ext cx="7471909" cy="806824"/>
          </a:xfrm>
          <a:prstGeom prst="roundRect">
            <a:avLst/>
          </a:prstGeom>
        </p:spPr>
        <p:txBody>
          <a:bodyPr lIns="82058" tIns="41029" rIns="82058" bIns="41029" anchor="ctr"/>
          <a:lstStyle>
            <a:lvl1pPr>
              <a:buNone/>
              <a:defRPr sz="140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– once completed, copy and paste slide as needed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630430" y="4235859"/>
            <a:ext cx="7471909" cy="806824"/>
          </a:xfrm>
          <a:prstGeom prst="roundRect">
            <a:avLst/>
          </a:prstGeom>
        </p:spPr>
        <p:txBody>
          <a:bodyPr lIns="82058" tIns="41029" rIns="82058" bIns="41029" anchor="ctr"/>
          <a:lstStyle>
            <a:lvl1pPr>
              <a:buNone/>
              <a:defRPr sz="140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– move gray box down to next section, adjust font accordingly</a:t>
            </a:r>
            <a:endParaRPr lang="en-US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630430" y="5042683"/>
            <a:ext cx="7471909" cy="806824"/>
          </a:xfrm>
          <a:prstGeom prst="roundRect">
            <a:avLst/>
          </a:prstGeom>
        </p:spPr>
        <p:txBody>
          <a:bodyPr lIns="82058" tIns="41029" rIns="82058" bIns="41029" anchor="ctr">
            <a:normAutofit/>
          </a:bodyPr>
          <a:lstStyle>
            <a:lvl1pPr>
              <a:buNone/>
              <a:defRPr sz="140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Contents/Agenda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12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/Deliverable Ann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70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martArt Placeholder 18"/>
          <p:cNvSpPr>
            <a:spLocks noGrp="1"/>
          </p:cNvSpPr>
          <p:nvPr>
            <p:ph type="dgm" sz="quarter" idx="20" hasCustomPrompt="1"/>
            <p:custDataLst>
              <p:tags r:id="rId3"/>
            </p:custDataLst>
          </p:nvPr>
        </p:nvSpPr>
        <p:spPr>
          <a:xfrm>
            <a:off x="450274" y="1008557"/>
            <a:ext cx="8989820" cy="826231"/>
          </a:xfrm>
          <a:prstGeom prst="roundRect">
            <a:avLst/>
          </a:prstGeom>
          <a:solidFill>
            <a:schemeClr val="accent1"/>
          </a:solidFill>
        </p:spPr>
        <p:txBody>
          <a:bodyPr lIns="82058" tIns="41029" rIns="82058" bIns="41029"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630430" y="1008565"/>
            <a:ext cx="7474445" cy="806824"/>
          </a:xfrm>
          <a:prstGeom prst="roundRect">
            <a:avLst/>
          </a:prstGeom>
          <a:noFill/>
        </p:spPr>
        <p:txBody>
          <a:bodyPr lIns="82058" tIns="41029" rIns="82058" bIns="41029" anchor="ctr"/>
          <a:lstStyle>
            <a:lvl1pPr>
              <a:buNone/>
              <a:defRPr sz="1400" b="1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ANNEX: section</a:t>
            </a:r>
            <a:endParaRPr lang="en-US" dirty="0"/>
          </a:p>
        </p:txBody>
      </p:sp>
      <p:sp>
        <p:nvSpPr>
          <p:cNvPr id="8" name="TextBox 7"/>
          <p:cNvSpPr txBox="1"/>
          <p:nvPr userDrawn="1">
            <p:custDataLst>
              <p:tags r:id="rId5"/>
            </p:custDataLst>
          </p:nvPr>
        </p:nvSpPr>
        <p:spPr>
          <a:xfrm>
            <a:off x="450274" y="121060"/>
            <a:ext cx="9005453" cy="64128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207995" indent="-207995"/>
            <a:r>
              <a:rPr lang="en-US" sz="2200" b="1" dirty="0" smtClean="0">
                <a:solidFill>
                  <a:srgbClr val="67103F"/>
                </a:solidFill>
              </a:rPr>
              <a:t>Annex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630430" y="1815388"/>
            <a:ext cx="7471909" cy="806824"/>
          </a:xfrm>
          <a:prstGeom prst="roundRect">
            <a:avLst/>
          </a:prstGeom>
        </p:spPr>
        <p:txBody>
          <a:bodyPr lIns="82058" tIns="41029" rIns="82058" bIns="41029" anchor="ctr"/>
          <a:lstStyle>
            <a:lvl1pPr>
              <a:buNone/>
              <a:defRPr sz="140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Annex section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30430" y="2622212"/>
            <a:ext cx="7471909" cy="806824"/>
          </a:xfrm>
          <a:prstGeom prst="roundRect">
            <a:avLst/>
          </a:prstGeom>
        </p:spPr>
        <p:txBody>
          <a:bodyPr lIns="82058" tIns="41029" rIns="82058" bIns="41029" anchor="ctr"/>
          <a:lstStyle>
            <a:lvl1pPr>
              <a:buNone/>
              <a:defRPr sz="1400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Annex section,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22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72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7" hasCustomPrompt="1"/>
            <p:custDataLst>
              <p:tags r:id="rId4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442348" y="1008531"/>
            <a:ext cx="8991163" cy="5325595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 sz="1400"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6041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75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161311" y="5672557"/>
            <a:ext cx="5673404" cy="660976"/>
          </a:xfrm>
          <a:prstGeom prst="roundRect">
            <a:avLst/>
          </a:prstGeom>
          <a:noFill/>
          <a:ln w="19050">
            <a:solidFill>
              <a:schemeClr val="tx2"/>
            </a:solidFill>
          </a:ln>
        </p:spPr>
        <p:txBody>
          <a:bodyPr lIns="82058" tIns="82058" rIns="82058" bIns="82058" anchor="ctr"/>
          <a:lstStyle>
            <a:lvl1pPr marL="0" indent="0" algn="ctr">
              <a:buNone/>
              <a:defRPr sz="1400" b="1" baseline="0"/>
            </a:lvl1pPr>
          </a:lstStyle>
          <a:p>
            <a:pPr lvl="0"/>
            <a:r>
              <a:rPr lang="en-US" dirty="0" smtClean="0"/>
              <a:t>Click to edit Master takeaway/transition. DO NOT SIMPLY RESTATE TITLE OR SUBTITLE. Box always rests on bottom margin.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450322" y="1008531"/>
            <a:ext cx="8991691" cy="4523567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 sz="1400"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7" hasCustomPrompt="1"/>
            <p:custDataLst>
              <p:tags r:id="rId6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42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 Text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77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5"/>
            <p:custDataLst>
              <p:tags r:id="rId4"/>
            </p:custDataLst>
          </p:nvPr>
        </p:nvSpPr>
        <p:spPr>
          <a:xfrm>
            <a:off x="450324" y="1008557"/>
            <a:ext cx="4319158" cy="46030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>
            <p:custDataLst>
              <p:tags r:id="rId5"/>
            </p:custDataLst>
          </p:nvPr>
        </p:nvCxnSpPr>
        <p:spPr>
          <a:xfrm>
            <a:off x="450322" y="1549540"/>
            <a:ext cx="43085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9"/>
          <p:cNvSpPr>
            <a:spLocks noGrp="1"/>
          </p:cNvSpPr>
          <p:nvPr>
            <p:ph type="body" sz="quarter" idx="10"/>
            <p:custDataLst>
              <p:tags r:id="rId6"/>
            </p:custDataLst>
          </p:nvPr>
        </p:nvSpPr>
        <p:spPr>
          <a:xfrm>
            <a:off x="450324" y="1644573"/>
            <a:ext cx="4319158" cy="4688961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 sz="1400"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38"/>
            <p:custDataLst>
              <p:tags r:id="rId7"/>
            </p:custDataLst>
          </p:nvPr>
        </p:nvSpPr>
        <p:spPr>
          <a:xfrm>
            <a:off x="5151120" y="1009149"/>
            <a:ext cx="4304296" cy="46030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>
            <p:custDataLst>
              <p:tags r:id="rId8"/>
            </p:custDataLst>
          </p:nvPr>
        </p:nvCxnSpPr>
        <p:spPr>
          <a:xfrm>
            <a:off x="5151118" y="1550132"/>
            <a:ext cx="4304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/>
          <p:cNvSpPr>
            <a:spLocks noGrp="1"/>
          </p:cNvSpPr>
          <p:nvPr>
            <p:ph type="body" sz="quarter" idx="39"/>
            <p:custDataLst>
              <p:tags r:id="rId9"/>
            </p:custDataLst>
          </p:nvPr>
        </p:nvSpPr>
        <p:spPr>
          <a:xfrm>
            <a:off x="5151120" y="1645164"/>
            <a:ext cx="4304296" cy="4688961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 sz="1400"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7" hasCustomPrompt="1"/>
            <p:custDataLst>
              <p:tags r:id="rId10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34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Column Text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798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5"/>
            <p:custDataLst>
              <p:tags r:id="rId4"/>
            </p:custDataLst>
          </p:nvPr>
        </p:nvSpPr>
        <p:spPr>
          <a:xfrm>
            <a:off x="450483" y="1008557"/>
            <a:ext cx="2795130" cy="496559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Header text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6"/>
            <p:custDataLst>
              <p:tags r:id="rId5"/>
            </p:custDataLst>
          </p:nvPr>
        </p:nvSpPr>
        <p:spPr>
          <a:xfrm>
            <a:off x="6646365" y="1009213"/>
            <a:ext cx="2809831" cy="496559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Header text</a:t>
            </a:r>
          </a:p>
        </p:txBody>
      </p:sp>
      <p:cxnSp>
        <p:nvCxnSpPr>
          <p:cNvPr id="15" name="Straight Connector 14"/>
          <p:cNvCxnSpPr/>
          <p:nvPr userDrawn="1">
            <p:custDataLst>
              <p:tags r:id="rId6"/>
            </p:custDataLst>
          </p:nvPr>
        </p:nvCxnSpPr>
        <p:spPr>
          <a:xfrm>
            <a:off x="450322" y="1549750"/>
            <a:ext cx="277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>
            <p:custDataLst>
              <p:tags r:id="rId7"/>
            </p:custDataLst>
          </p:nvPr>
        </p:nvCxnSpPr>
        <p:spPr>
          <a:xfrm>
            <a:off x="6662454" y="1549750"/>
            <a:ext cx="277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9"/>
          <p:cNvSpPr>
            <a:spLocks noGrp="1"/>
          </p:cNvSpPr>
          <p:nvPr>
            <p:ph type="body" sz="quarter" idx="10"/>
            <p:custDataLst>
              <p:tags r:id="rId8"/>
            </p:custDataLst>
          </p:nvPr>
        </p:nvSpPr>
        <p:spPr>
          <a:xfrm>
            <a:off x="450322" y="1655690"/>
            <a:ext cx="2795130" cy="4666674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9"/>
            <p:custDataLst>
              <p:tags r:id="rId9"/>
            </p:custDataLst>
          </p:nvPr>
        </p:nvSpPr>
        <p:spPr>
          <a:xfrm>
            <a:off x="6660285" y="1667451"/>
            <a:ext cx="2795130" cy="4666674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40"/>
            <p:custDataLst>
              <p:tags r:id="rId10"/>
            </p:custDataLst>
          </p:nvPr>
        </p:nvSpPr>
        <p:spPr>
          <a:xfrm>
            <a:off x="3566336" y="1008064"/>
            <a:ext cx="2795130" cy="496559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Header text</a:t>
            </a:r>
          </a:p>
        </p:txBody>
      </p:sp>
      <p:cxnSp>
        <p:nvCxnSpPr>
          <p:cNvPr id="28" name="Straight Connector 27"/>
          <p:cNvCxnSpPr/>
          <p:nvPr userDrawn="1">
            <p:custDataLst>
              <p:tags r:id="rId11"/>
            </p:custDataLst>
          </p:nvPr>
        </p:nvCxnSpPr>
        <p:spPr>
          <a:xfrm>
            <a:off x="3566175" y="1549257"/>
            <a:ext cx="277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/>
          <p:cNvSpPr>
            <a:spLocks noGrp="1"/>
          </p:cNvSpPr>
          <p:nvPr>
            <p:ph type="body" sz="quarter" idx="41"/>
            <p:custDataLst>
              <p:tags r:id="rId12"/>
            </p:custDataLst>
          </p:nvPr>
        </p:nvSpPr>
        <p:spPr>
          <a:xfrm>
            <a:off x="3566175" y="1655197"/>
            <a:ext cx="2795130" cy="4666674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7" hasCustomPrompt="1"/>
            <p:custDataLst>
              <p:tags r:id="rId13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63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Column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822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 hasCustomPrompt="1"/>
            <p:custDataLst>
              <p:tags r:id="rId4"/>
            </p:custDataLst>
          </p:nvPr>
        </p:nvSpPr>
        <p:spPr>
          <a:xfrm>
            <a:off x="450274" y="1008557"/>
            <a:ext cx="2431495" cy="702347"/>
          </a:xfrm>
          <a:prstGeom prst="homePlate">
            <a:avLst>
              <a:gd name="adj" fmla="val 24472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1" hasCustomPrompt="1"/>
            <p:custDataLst>
              <p:tags r:id="rId5"/>
            </p:custDataLst>
          </p:nvPr>
        </p:nvSpPr>
        <p:spPr>
          <a:xfrm>
            <a:off x="2791665" y="1008557"/>
            <a:ext cx="2251389" cy="702347"/>
          </a:xfrm>
          <a:prstGeom prst="chevron">
            <a:avLst>
              <a:gd name="adj" fmla="val 24473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48" hasCustomPrompt="1"/>
            <p:custDataLst>
              <p:tags r:id="rId6"/>
            </p:custDataLst>
          </p:nvPr>
        </p:nvSpPr>
        <p:spPr>
          <a:xfrm>
            <a:off x="4952951" y="1008557"/>
            <a:ext cx="2251389" cy="702347"/>
          </a:xfrm>
          <a:prstGeom prst="chevron">
            <a:avLst>
              <a:gd name="adj" fmla="val 24473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49" hasCustomPrompt="1"/>
            <p:custDataLst>
              <p:tags r:id="rId7"/>
            </p:custDataLst>
          </p:nvPr>
        </p:nvSpPr>
        <p:spPr>
          <a:xfrm>
            <a:off x="7114236" y="1008557"/>
            <a:ext cx="2251389" cy="702347"/>
          </a:xfrm>
          <a:prstGeom prst="chevron">
            <a:avLst>
              <a:gd name="adj" fmla="val 24473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/>
            <p:custDataLst>
              <p:tags r:id="rId8"/>
            </p:custDataLst>
          </p:nvPr>
        </p:nvSpPr>
        <p:spPr>
          <a:xfrm>
            <a:off x="599894" y="1815370"/>
            <a:ext cx="2074751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50"/>
            <p:custDataLst>
              <p:tags r:id="rId9"/>
            </p:custDataLst>
          </p:nvPr>
        </p:nvSpPr>
        <p:spPr>
          <a:xfrm>
            <a:off x="2779191" y="1829407"/>
            <a:ext cx="2074751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51"/>
            <p:custDataLst>
              <p:tags r:id="rId10"/>
            </p:custDataLst>
          </p:nvPr>
        </p:nvSpPr>
        <p:spPr>
          <a:xfrm>
            <a:off x="4953001" y="1829407"/>
            <a:ext cx="2074751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52"/>
            <p:custDataLst>
              <p:tags r:id="rId11"/>
            </p:custDataLst>
          </p:nvPr>
        </p:nvSpPr>
        <p:spPr>
          <a:xfrm>
            <a:off x="7137783" y="1829407"/>
            <a:ext cx="2074751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7" hasCustomPrompt="1"/>
            <p:custDataLst>
              <p:tags r:id="rId12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3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D966-4E5C-4BAB-B013-3EC690A6DF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86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Column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846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 hasCustomPrompt="1"/>
            <p:custDataLst>
              <p:tags r:id="rId4"/>
            </p:custDataLst>
          </p:nvPr>
        </p:nvSpPr>
        <p:spPr>
          <a:xfrm>
            <a:off x="630431" y="1008557"/>
            <a:ext cx="1801071" cy="699187"/>
          </a:xfrm>
          <a:prstGeom prst="homePlate">
            <a:avLst>
              <a:gd name="adj" fmla="val 17178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1" hasCustomPrompt="1"/>
            <p:custDataLst>
              <p:tags r:id="rId5"/>
            </p:custDataLst>
          </p:nvPr>
        </p:nvSpPr>
        <p:spPr>
          <a:xfrm>
            <a:off x="2341398" y="1008557"/>
            <a:ext cx="1801121" cy="699187"/>
          </a:xfrm>
          <a:prstGeom prst="chevron">
            <a:avLst>
              <a:gd name="adj" fmla="val 19003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56" hasCustomPrompt="1"/>
            <p:custDataLst>
              <p:tags r:id="rId6"/>
            </p:custDataLst>
          </p:nvPr>
        </p:nvSpPr>
        <p:spPr>
          <a:xfrm>
            <a:off x="4052416" y="1008557"/>
            <a:ext cx="1801121" cy="699187"/>
          </a:xfrm>
          <a:prstGeom prst="chevron">
            <a:avLst>
              <a:gd name="adj" fmla="val 19003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  <p:custDataLst>
              <p:tags r:id="rId7"/>
            </p:custDataLst>
          </p:nvPr>
        </p:nvSpPr>
        <p:spPr>
          <a:xfrm>
            <a:off x="630429" y="1815370"/>
            <a:ext cx="1620965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63" hasCustomPrompt="1"/>
            <p:custDataLst>
              <p:tags r:id="rId8"/>
            </p:custDataLst>
          </p:nvPr>
        </p:nvSpPr>
        <p:spPr>
          <a:xfrm>
            <a:off x="5763433" y="1008530"/>
            <a:ext cx="1801121" cy="699187"/>
          </a:xfrm>
          <a:prstGeom prst="chevron">
            <a:avLst>
              <a:gd name="adj" fmla="val 19003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64" hasCustomPrompt="1"/>
            <p:custDataLst>
              <p:tags r:id="rId9"/>
            </p:custDataLst>
          </p:nvPr>
        </p:nvSpPr>
        <p:spPr>
          <a:xfrm>
            <a:off x="7474500" y="1008530"/>
            <a:ext cx="1801121" cy="699187"/>
          </a:xfrm>
          <a:prstGeom prst="chevron">
            <a:avLst>
              <a:gd name="adj" fmla="val 19003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65"/>
            <p:custDataLst>
              <p:tags r:id="rId10"/>
            </p:custDataLst>
          </p:nvPr>
        </p:nvSpPr>
        <p:spPr>
          <a:xfrm>
            <a:off x="2341447" y="1829407"/>
            <a:ext cx="1620965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66"/>
            <p:custDataLst>
              <p:tags r:id="rId11"/>
            </p:custDataLst>
          </p:nvPr>
        </p:nvSpPr>
        <p:spPr>
          <a:xfrm>
            <a:off x="4061470" y="1829407"/>
            <a:ext cx="1620965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67"/>
            <p:custDataLst>
              <p:tags r:id="rId12"/>
            </p:custDataLst>
          </p:nvPr>
        </p:nvSpPr>
        <p:spPr>
          <a:xfrm>
            <a:off x="5808509" y="1829407"/>
            <a:ext cx="1620965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68"/>
            <p:custDataLst>
              <p:tags r:id="rId13"/>
            </p:custDataLst>
          </p:nvPr>
        </p:nvSpPr>
        <p:spPr>
          <a:xfrm>
            <a:off x="7528532" y="1829407"/>
            <a:ext cx="1620965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7" hasCustomPrompt="1"/>
            <p:custDataLst>
              <p:tags r:id="rId14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11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Row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70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59" hasCustomPrompt="1"/>
            <p:custDataLst>
              <p:tags r:id="rId4"/>
            </p:custDataLst>
          </p:nvPr>
        </p:nvSpPr>
        <p:spPr>
          <a:xfrm>
            <a:off x="450586" y="5263326"/>
            <a:ext cx="1948448" cy="908844"/>
          </a:xfrm>
          <a:prstGeom prst="rect">
            <a:avLst/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box text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61"/>
            <p:custDataLst>
              <p:tags r:id="rId5"/>
            </p:custDataLst>
          </p:nvPr>
        </p:nvSpPr>
        <p:spPr>
          <a:xfrm>
            <a:off x="2521816" y="5284081"/>
            <a:ext cx="6933861" cy="888088"/>
          </a:xfrm>
          <a:prstGeom prst="rect">
            <a:avLst/>
          </a:prstGeom>
          <a:noFill/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62" hasCustomPrompt="1"/>
            <p:custDataLst>
              <p:tags r:id="rId6"/>
            </p:custDataLst>
          </p:nvPr>
        </p:nvSpPr>
        <p:spPr>
          <a:xfrm>
            <a:off x="450586" y="4203709"/>
            <a:ext cx="1948448" cy="908844"/>
          </a:xfrm>
          <a:prstGeom prst="rect">
            <a:avLst/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box text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63"/>
            <p:custDataLst>
              <p:tags r:id="rId7"/>
            </p:custDataLst>
          </p:nvPr>
        </p:nvSpPr>
        <p:spPr>
          <a:xfrm>
            <a:off x="2507794" y="4203709"/>
            <a:ext cx="6918539" cy="888088"/>
          </a:xfrm>
          <a:prstGeom prst="rect">
            <a:avLst/>
          </a:prstGeom>
          <a:noFill/>
        </p:spPr>
        <p:txBody>
          <a:bodyPr lIns="0" tIns="0" rIns="0" bIns="0"/>
          <a:lstStyle>
            <a:lvl1pPr marL="173038" indent="-173038">
              <a:defRPr/>
            </a:lvl1pPr>
            <a:lvl2pPr marL="347663" indent="-1746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9588" indent="-1619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64" hasCustomPrompt="1"/>
            <p:custDataLst>
              <p:tags r:id="rId8"/>
            </p:custDataLst>
          </p:nvPr>
        </p:nvSpPr>
        <p:spPr>
          <a:xfrm>
            <a:off x="450586" y="3144093"/>
            <a:ext cx="1948448" cy="908844"/>
          </a:xfrm>
          <a:prstGeom prst="rect">
            <a:avLst/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box text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65"/>
            <p:custDataLst>
              <p:tags r:id="rId9"/>
            </p:custDataLst>
          </p:nvPr>
        </p:nvSpPr>
        <p:spPr>
          <a:xfrm>
            <a:off x="2507794" y="3144092"/>
            <a:ext cx="6918539" cy="888088"/>
          </a:xfrm>
          <a:prstGeom prst="rect">
            <a:avLst/>
          </a:prstGeom>
          <a:noFill/>
        </p:spPr>
        <p:txBody>
          <a:bodyPr lIns="0" tIns="0" rIns="0" bIns="0"/>
          <a:lstStyle>
            <a:lvl1pPr marL="173038" indent="-173038">
              <a:defRPr/>
            </a:lvl1pPr>
            <a:lvl2pPr marL="347663" indent="-1746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9588" indent="-1619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66" hasCustomPrompt="1"/>
            <p:custDataLst>
              <p:tags r:id="rId10"/>
            </p:custDataLst>
          </p:nvPr>
        </p:nvSpPr>
        <p:spPr>
          <a:xfrm>
            <a:off x="450586" y="2084476"/>
            <a:ext cx="1948448" cy="908844"/>
          </a:xfrm>
          <a:prstGeom prst="rect">
            <a:avLst/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box text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67"/>
            <p:custDataLst>
              <p:tags r:id="rId11"/>
            </p:custDataLst>
          </p:nvPr>
        </p:nvSpPr>
        <p:spPr>
          <a:xfrm>
            <a:off x="2507794" y="2084476"/>
            <a:ext cx="6918539" cy="888088"/>
          </a:xfrm>
          <a:prstGeom prst="rect">
            <a:avLst/>
          </a:prstGeom>
          <a:noFill/>
        </p:spPr>
        <p:txBody>
          <a:bodyPr lIns="0" tIns="0" rIns="0" bIns="0"/>
          <a:lstStyle>
            <a:lvl1pPr marL="173038" indent="-173038">
              <a:defRPr/>
            </a:lvl1pPr>
            <a:lvl2pPr marL="347663" indent="-1746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9588" indent="-1619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68" hasCustomPrompt="1"/>
            <p:custDataLst>
              <p:tags r:id="rId12"/>
            </p:custDataLst>
          </p:nvPr>
        </p:nvSpPr>
        <p:spPr>
          <a:xfrm>
            <a:off x="450586" y="1008063"/>
            <a:ext cx="1948448" cy="908844"/>
          </a:xfrm>
          <a:prstGeom prst="rect">
            <a:avLst/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box text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69"/>
            <p:custDataLst>
              <p:tags r:id="rId13"/>
            </p:custDataLst>
          </p:nvPr>
        </p:nvSpPr>
        <p:spPr>
          <a:xfrm>
            <a:off x="2507794" y="1008063"/>
            <a:ext cx="6918539" cy="888088"/>
          </a:xfrm>
          <a:prstGeom prst="rect">
            <a:avLst/>
          </a:prstGeom>
          <a:noFill/>
        </p:spPr>
        <p:txBody>
          <a:bodyPr lIns="0" tIns="0" rIns="0" bIns="0"/>
          <a:lstStyle>
            <a:lvl1pPr marL="173038" indent="-173038">
              <a:defRPr/>
            </a:lvl1pPr>
            <a:lvl2pPr marL="347663" indent="-1746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9588" indent="-1619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7" hasCustomPrompt="1"/>
            <p:custDataLst>
              <p:tags r:id="rId14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69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Row Boxes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94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59" hasCustomPrompt="1"/>
            <p:custDataLst>
              <p:tags r:id="rId4"/>
            </p:custDataLst>
          </p:nvPr>
        </p:nvSpPr>
        <p:spPr>
          <a:xfrm>
            <a:off x="450850" y="5425281"/>
            <a:ext cx="1948448" cy="908844"/>
          </a:xfrm>
          <a:prstGeom prst="rect">
            <a:avLst/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box text</a:t>
            </a:r>
            <a:endParaRPr lang="en-US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61"/>
            <p:custDataLst>
              <p:tags r:id="rId5"/>
            </p:custDataLst>
          </p:nvPr>
        </p:nvSpPr>
        <p:spPr>
          <a:xfrm>
            <a:off x="2522080" y="5446036"/>
            <a:ext cx="6933861" cy="888088"/>
          </a:xfrm>
          <a:prstGeom prst="rect">
            <a:avLst/>
          </a:prstGeom>
          <a:noFill/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62" hasCustomPrompt="1"/>
            <p:custDataLst>
              <p:tags r:id="rId6"/>
            </p:custDataLst>
          </p:nvPr>
        </p:nvSpPr>
        <p:spPr>
          <a:xfrm>
            <a:off x="450850" y="4457103"/>
            <a:ext cx="1948448" cy="908844"/>
          </a:xfrm>
          <a:prstGeom prst="rect">
            <a:avLst/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box text</a:t>
            </a:r>
            <a:endParaRPr lang="en-US" dirty="0"/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63"/>
            <p:custDataLst>
              <p:tags r:id="rId7"/>
            </p:custDataLst>
          </p:nvPr>
        </p:nvSpPr>
        <p:spPr>
          <a:xfrm>
            <a:off x="2508058" y="4457103"/>
            <a:ext cx="6918539" cy="888088"/>
          </a:xfrm>
          <a:prstGeom prst="rect">
            <a:avLst/>
          </a:prstGeom>
          <a:noFill/>
        </p:spPr>
        <p:txBody>
          <a:bodyPr lIns="0" tIns="0" rIns="0" bIns="0"/>
          <a:lstStyle>
            <a:lvl1pPr marL="173038" indent="-173038">
              <a:defRPr/>
            </a:lvl1pPr>
            <a:lvl2pPr marL="347663" indent="-1746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9588" indent="-1619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64" hasCustomPrompt="1"/>
            <p:custDataLst>
              <p:tags r:id="rId8"/>
            </p:custDataLst>
          </p:nvPr>
        </p:nvSpPr>
        <p:spPr>
          <a:xfrm>
            <a:off x="450850" y="3488926"/>
            <a:ext cx="1948448" cy="908844"/>
          </a:xfrm>
          <a:prstGeom prst="rect">
            <a:avLst/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box text</a:t>
            </a:r>
            <a:endParaRPr lang="en-US" dirty="0"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65"/>
            <p:custDataLst>
              <p:tags r:id="rId9"/>
            </p:custDataLst>
          </p:nvPr>
        </p:nvSpPr>
        <p:spPr>
          <a:xfrm>
            <a:off x="2508058" y="3488925"/>
            <a:ext cx="6918539" cy="888088"/>
          </a:xfrm>
          <a:prstGeom prst="rect">
            <a:avLst/>
          </a:prstGeom>
          <a:noFill/>
        </p:spPr>
        <p:txBody>
          <a:bodyPr lIns="0" tIns="0" rIns="0" bIns="0"/>
          <a:lstStyle>
            <a:lvl1pPr marL="173038" indent="-173038">
              <a:defRPr/>
            </a:lvl1pPr>
            <a:lvl2pPr marL="347663" indent="-1746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9588" indent="-1619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66" hasCustomPrompt="1"/>
            <p:custDataLst>
              <p:tags r:id="rId10"/>
            </p:custDataLst>
          </p:nvPr>
        </p:nvSpPr>
        <p:spPr>
          <a:xfrm>
            <a:off x="450850" y="2520748"/>
            <a:ext cx="1948448" cy="908844"/>
          </a:xfrm>
          <a:prstGeom prst="rect">
            <a:avLst/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box text</a:t>
            </a:r>
            <a:endParaRPr lang="en-US" dirty="0"/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67"/>
            <p:custDataLst>
              <p:tags r:id="rId11"/>
            </p:custDataLst>
          </p:nvPr>
        </p:nvSpPr>
        <p:spPr>
          <a:xfrm>
            <a:off x="2508058" y="2520748"/>
            <a:ext cx="6918539" cy="888088"/>
          </a:xfrm>
          <a:prstGeom prst="rect">
            <a:avLst/>
          </a:prstGeom>
          <a:noFill/>
        </p:spPr>
        <p:txBody>
          <a:bodyPr lIns="0" tIns="0" rIns="0" bIns="0"/>
          <a:lstStyle>
            <a:lvl1pPr marL="173038" indent="-173038">
              <a:defRPr/>
            </a:lvl1pPr>
            <a:lvl2pPr marL="347663" indent="-1746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9588" indent="-1619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68" hasCustomPrompt="1"/>
            <p:custDataLst>
              <p:tags r:id="rId12"/>
            </p:custDataLst>
          </p:nvPr>
        </p:nvSpPr>
        <p:spPr>
          <a:xfrm>
            <a:off x="450850" y="1552570"/>
            <a:ext cx="1948448" cy="908844"/>
          </a:xfrm>
          <a:prstGeom prst="rect">
            <a:avLst/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box text</a:t>
            </a:r>
            <a:endParaRPr lang="en-US" dirty="0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69"/>
            <p:custDataLst>
              <p:tags r:id="rId13"/>
            </p:custDataLst>
          </p:nvPr>
        </p:nvSpPr>
        <p:spPr>
          <a:xfrm>
            <a:off x="2508058" y="1552570"/>
            <a:ext cx="6918539" cy="888088"/>
          </a:xfrm>
          <a:prstGeom prst="rect">
            <a:avLst/>
          </a:prstGeom>
          <a:noFill/>
        </p:spPr>
        <p:txBody>
          <a:bodyPr lIns="0" tIns="0" rIns="0" bIns="0"/>
          <a:lstStyle>
            <a:lvl1pPr marL="173038" indent="-173038">
              <a:defRPr/>
            </a:lvl1pPr>
            <a:lvl2pPr marL="347663" indent="-1746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9588" indent="-161925" algn="l" defTabSz="914293" rtl="0" eaLnBrk="1" latinLnBrk="0" hangingPunct="1">
              <a:spcBef>
                <a:spcPct val="20000"/>
              </a:spcBef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70" hasCustomPrompt="1"/>
            <p:custDataLst>
              <p:tags r:id="rId14"/>
            </p:custDataLst>
          </p:nvPr>
        </p:nvSpPr>
        <p:spPr>
          <a:xfrm>
            <a:off x="2521791" y="1008063"/>
            <a:ext cx="6933887" cy="409279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buNone/>
              <a:defRPr b="1" baseline="0"/>
            </a:lvl1pPr>
          </a:lstStyle>
          <a:p>
            <a:pPr lvl="0"/>
            <a:r>
              <a:rPr lang="en-US" dirty="0" smtClean="0"/>
              <a:t>Click to edit Master header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>
            <p:custDataLst>
              <p:tags r:id="rId15"/>
            </p:custDataLst>
          </p:nvPr>
        </p:nvCxnSpPr>
        <p:spPr>
          <a:xfrm>
            <a:off x="2521555" y="1508781"/>
            <a:ext cx="69341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9"/>
          <p:cNvSpPr>
            <a:spLocks noGrp="1"/>
          </p:cNvSpPr>
          <p:nvPr>
            <p:ph type="body" sz="quarter" idx="37" hasCustomPrompt="1"/>
            <p:custDataLst>
              <p:tags r:id="rId16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80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18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8" hasCustomPrompt="1"/>
            <p:custDataLst>
              <p:tags r:id="rId4"/>
            </p:custDataLst>
          </p:nvPr>
        </p:nvSpPr>
        <p:spPr>
          <a:xfrm>
            <a:off x="1350818" y="1143026"/>
            <a:ext cx="7204364" cy="4639235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lIns="82058" tIns="41029" rIns="82058" bIns="41029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`</a:t>
            </a:r>
            <a:endParaRPr lang="en-US" dirty="0"/>
          </a:p>
        </p:txBody>
      </p:sp>
      <p:cxnSp>
        <p:nvCxnSpPr>
          <p:cNvPr id="36" name="Straight Connector 35"/>
          <p:cNvCxnSpPr/>
          <p:nvPr userDrawn="1">
            <p:custDataLst>
              <p:tags r:id="rId5"/>
            </p:custDataLst>
          </p:nvPr>
        </p:nvCxnSpPr>
        <p:spPr>
          <a:xfrm>
            <a:off x="4953000" y="1143026"/>
            <a:ext cx="0" cy="46392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>
            <p:custDataLst>
              <p:tags r:id="rId6"/>
            </p:custDataLst>
          </p:nvPr>
        </p:nvCxnSpPr>
        <p:spPr>
          <a:xfrm>
            <a:off x="1350818" y="3361790"/>
            <a:ext cx="720436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1350819" y="1210262"/>
            <a:ext cx="3602182" cy="26894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box title</a:t>
            </a:r>
            <a:endParaRPr lang="en-US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2" hasCustomPrompt="1"/>
            <p:custDataLst>
              <p:tags r:id="rId8"/>
            </p:custDataLst>
          </p:nvPr>
        </p:nvSpPr>
        <p:spPr>
          <a:xfrm>
            <a:off x="4953002" y="1210262"/>
            <a:ext cx="3602182" cy="26894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box title</a:t>
            </a:r>
            <a:endParaRPr lang="en-US" dirty="0"/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3" hasCustomPrompt="1"/>
            <p:custDataLst>
              <p:tags r:id="rId9"/>
            </p:custDataLst>
          </p:nvPr>
        </p:nvSpPr>
        <p:spPr>
          <a:xfrm>
            <a:off x="1350819" y="3429026"/>
            <a:ext cx="3602182" cy="26894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box title</a:t>
            </a:r>
            <a:endParaRPr lang="en-US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4" hasCustomPrompt="1"/>
            <p:custDataLst>
              <p:tags r:id="rId10"/>
            </p:custDataLst>
          </p:nvPr>
        </p:nvSpPr>
        <p:spPr>
          <a:xfrm>
            <a:off x="4953002" y="3429026"/>
            <a:ext cx="3602182" cy="26894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box title</a:t>
            </a:r>
            <a:endParaRPr lang="en-US" dirty="0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25" hasCustomPrompt="1"/>
            <p:custDataLst>
              <p:tags r:id="rId11"/>
            </p:custDataLst>
          </p:nvPr>
        </p:nvSpPr>
        <p:spPr>
          <a:xfrm rot="16200000">
            <a:off x="-72051" y="2115624"/>
            <a:ext cx="2245379" cy="300182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box title</a:t>
            </a:r>
            <a:endParaRPr lang="en-US" dirty="0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26" hasCustomPrompt="1"/>
            <p:custDataLst>
              <p:tags r:id="rId12"/>
            </p:custDataLst>
          </p:nvPr>
        </p:nvSpPr>
        <p:spPr>
          <a:xfrm rot="16200000">
            <a:off x="-125980" y="4455552"/>
            <a:ext cx="2353235" cy="300183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box title</a:t>
            </a:r>
            <a:endParaRPr lang="en-US" dirty="0"/>
          </a:p>
        </p:txBody>
      </p:sp>
      <p:sp>
        <p:nvSpPr>
          <p:cNvPr id="49" name="Text Placeholder 42"/>
          <p:cNvSpPr>
            <a:spLocks noGrp="1"/>
          </p:cNvSpPr>
          <p:nvPr>
            <p:ph type="body" sz="quarter" idx="27" hasCustomPrompt="1"/>
            <p:custDataLst>
              <p:tags r:id="rId13"/>
            </p:custDataLst>
          </p:nvPr>
        </p:nvSpPr>
        <p:spPr>
          <a:xfrm>
            <a:off x="1350819" y="5916733"/>
            <a:ext cx="3602182" cy="26894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box title</a:t>
            </a:r>
            <a:endParaRPr lang="en-US" dirty="0"/>
          </a:p>
        </p:txBody>
      </p:sp>
      <p:sp>
        <p:nvSpPr>
          <p:cNvPr id="50" name="Text Placeholder 42"/>
          <p:cNvSpPr>
            <a:spLocks noGrp="1"/>
          </p:cNvSpPr>
          <p:nvPr>
            <p:ph type="body" sz="quarter" idx="28" hasCustomPrompt="1"/>
            <p:custDataLst>
              <p:tags r:id="rId14"/>
            </p:custDataLst>
          </p:nvPr>
        </p:nvSpPr>
        <p:spPr>
          <a:xfrm>
            <a:off x="5028046" y="5916733"/>
            <a:ext cx="3527136" cy="26894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box title</a:t>
            </a: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29" hasCustomPrompt="1"/>
            <p:custDataLst>
              <p:tags r:id="rId15"/>
            </p:custDataLst>
          </p:nvPr>
        </p:nvSpPr>
        <p:spPr>
          <a:xfrm>
            <a:off x="1425865" y="1546437"/>
            <a:ext cx="3452090" cy="1748118"/>
          </a:xfrm>
          <a:prstGeom prst="rect">
            <a:avLst/>
          </a:prstGeom>
        </p:spPr>
        <p:txBody>
          <a:bodyPr lIns="82058" tIns="41029" rIns="82058" bIns="41029"/>
          <a:lstStyle>
            <a:lvl1pPr marL="173038" indent="-173038">
              <a:buFont typeface="Arial" pitchFamily="34" charset="0"/>
              <a:buChar char="•"/>
              <a:defRPr sz="12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53" name="Text Placeholder 51"/>
          <p:cNvSpPr>
            <a:spLocks noGrp="1"/>
          </p:cNvSpPr>
          <p:nvPr>
            <p:ph type="body" sz="quarter" idx="30" hasCustomPrompt="1"/>
            <p:custDataLst>
              <p:tags r:id="rId16"/>
            </p:custDataLst>
          </p:nvPr>
        </p:nvSpPr>
        <p:spPr>
          <a:xfrm>
            <a:off x="1425865" y="3765202"/>
            <a:ext cx="3452090" cy="1949824"/>
          </a:xfrm>
          <a:prstGeom prst="rect">
            <a:avLst/>
          </a:prstGeom>
        </p:spPr>
        <p:txBody>
          <a:bodyPr lIns="82058" tIns="41029" rIns="82058" bIns="41029"/>
          <a:lstStyle>
            <a:lvl1pPr marL="173038" indent="-173038">
              <a:buFont typeface="Arial" pitchFamily="34" charset="0"/>
              <a:buChar char="•"/>
              <a:defRPr sz="12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54" name="Text Placeholder 51"/>
          <p:cNvSpPr>
            <a:spLocks noGrp="1"/>
          </p:cNvSpPr>
          <p:nvPr>
            <p:ph type="body" sz="quarter" idx="31" hasCustomPrompt="1"/>
            <p:custDataLst>
              <p:tags r:id="rId17"/>
            </p:custDataLst>
          </p:nvPr>
        </p:nvSpPr>
        <p:spPr>
          <a:xfrm>
            <a:off x="5028047" y="3765202"/>
            <a:ext cx="3452090" cy="1949824"/>
          </a:xfrm>
          <a:prstGeom prst="rect">
            <a:avLst/>
          </a:prstGeom>
        </p:spPr>
        <p:txBody>
          <a:bodyPr lIns="82058" tIns="41029" rIns="82058" bIns="41029"/>
          <a:lstStyle>
            <a:lvl1pPr marL="173038" indent="-173038">
              <a:buFont typeface="Arial" pitchFamily="34" charset="0"/>
              <a:buChar char="•"/>
              <a:defRPr sz="12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55" name="Text Placeholder 51"/>
          <p:cNvSpPr>
            <a:spLocks noGrp="1"/>
          </p:cNvSpPr>
          <p:nvPr>
            <p:ph type="body" sz="quarter" idx="32" hasCustomPrompt="1"/>
            <p:custDataLst>
              <p:tags r:id="rId18"/>
            </p:custDataLst>
          </p:nvPr>
        </p:nvSpPr>
        <p:spPr>
          <a:xfrm>
            <a:off x="5028047" y="1546437"/>
            <a:ext cx="3452090" cy="1748118"/>
          </a:xfrm>
          <a:prstGeom prst="rect">
            <a:avLst/>
          </a:prstGeom>
        </p:spPr>
        <p:txBody>
          <a:bodyPr lIns="82058" tIns="41029" rIns="82058" bIns="41029"/>
          <a:lstStyle>
            <a:lvl1pPr marL="173038" indent="-173038">
              <a:buFont typeface="Arial" pitchFamily="34" charset="0"/>
              <a:buChar char="•"/>
              <a:defRPr sz="1200" baseline="0"/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7" hasCustomPrompt="1"/>
            <p:custDataLst>
              <p:tags r:id="rId19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1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 + Text + Footer +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94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Graph slide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450586" y="1277003"/>
            <a:ext cx="3602182" cy="2017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/>
            </a:lvl1pPr>
            <a:lvl2pPr marL="767872" indent="-307718">
              <a:defRPr sz="1200"/>
            </a:lvl2pPr>
            <a:lvl3pPr>
              <a:buFont typeface="Courier New" pitchFamily="49" charset="0"/>
              <a:buChar char="o"/>
              <a:defRPr sz="1200"/>
            </a:lvl3pPr>
            <a:lvl4pPr>
              <a:defRPr sz="1200"/>
            </a:lvl4pPr>
          </a:lstStyle>
          <a:p>
            <a:pPr lvl="0"/>
            <a:r>
              <a:rPr lang="en-US" dirty="0" smtClean="0"/>
              <a:t>Click to edit Master Graph units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1" hasCustomPrompt="1"/>
            <p:custDataLst>
              <p:tags r:id="rId5"/>
            </p:custDataLst>
          </p:nvPr>
        </p:nvSpPr>
        <p:spPr>
          <a:xfrm>
            <a:off x="450586" y="1008063"/>
            <a:ext cx="3602182" cy="2017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insert Master Graph title</a:t>
            </a:r>
            <a:endParaRPr lang="en-US" dirty="0"/>
          </a:p>
        </p:txBody>
      </p:sp>
      <p:sp>
        <p:nvSpPr>
          <p:cNvPr id="14" name="SmartArt Placeholder 12"/>
          <p:cNvSpPr>
            <a:spLocks noGrp="1"/>
          </p:cNvSpPr>
          <p:nvPr>
            <p:ph type="dgm" sz="quarter" idx="20" hasCustomPrompt="1"/>
            <p:custDataLst>
              <p:tags r:id="rId6"/>
            </p:custDataLst>
          </p:nvPr>
        </p:nvSpPr>
        <p:spPr>
          <a:xfrm rot="5400000">
            <a:off x="4022000" y="3302283"/>
            <a:ext cx="3577155" cy="360462"/>
          </a:xfrm>
          <a:prstGeom prst="triangle">
            <a:avLst>
              <a:gd name="adj" fmla="val 50232"/>
            </a:avLst>
          </a:prstGeom>
          <a:solidFill>
            <a:schemeClr val="tx2"/>
          </a:solidFill>
        </p:spPr>
        <p:txBody>
          <a:bodyPr lIns="82058" tIns="41029" rIns="82058" bIns="41029"/>
          <a:lstStyle>
            <a:lvl1pPr>
              <a:defRPr lang="en-US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9"/>
            <p:custDataLst>
              <p:tags r:id="rId7"/>
            </p:custDataLst>
          </p:nvPr>
        </p:nvSpPr>
        <p:spPr>
          <a:xfrm>
            <a:off x="6138355" y="1008064"/>
            <a:ext cx="3317841" cy="5303090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just">
              <a:buFont typeface="Arial" pitchFamily="34" charset="0"/>
              <a:buNone/>
              <a:tabLst>
                <a:tab pos="3894918" algn="l"/>
              </a:tabLst>
              <a:defRPr sz="1400" baseline="0"/>
            </a:lvl1pPr>
            <a:lvl2pPr algn="just">
              <a:tabLst>
                <a:tab pos="3894918" algn="l"/>
              </a:tabLst>
              <a:defRPr sz="1200"/>
            </a:lvl2pPr>
            <a:lvl3pPr algn="just">
              <a:buFont typeface="Courier New" pitchFamily="49" charset="0"/>
              <a:buChar char="o"/>
              <a:tabLst>
                <a:tab pos="3894918" algn="l"/>
              </a:tabLst>
              <a:defRPr sz="1200"/>
            </a:lvl3pPr>
            <a:lvl4pPr algn="just">
              <a:tabLst>
                <a:tab pos="3894918" algn="l"/>
              </a:tabLst>
              <a:defRPr sz="1200"/>
            </a:lvl4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37" hasCustomPrompt="1"/>
            <p:custDataLst>
              <p:tags r:id="rId8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43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Arrows (Desce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96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>
          <a:xfrm>
            <a:off x="450585" y="1008064"/>
            <a:ext cx="8991691" cy="970809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just">
              <a:buFont typeface="Arial" pitchFamily="34" charset="0"/>
              <a:buNone/>
              <a:tabLst>
                <a:tab pos="3894918" algn="l"/>
              </a:tabLst>
              <a:defRPr sz="1400"/>
            </a:lvl1pPr>
            <a:lvl2pPr algn="just">
              <a:tabLst>
                <a:tab pos="3894918" algn="l"/>
              </a:tabLst>
              <a:defRPr sz="1200"/>
            </a:lvl2pPr>
            <a:lvl3pPr algn="just">
              <a:buFont typeface="Courier New" pitchFamily="49" charset="0"/>
              <a:buChar char="o"/>
              <a:tabLst>
                <a:tab pos="3894918" algn="l"/>
              </a:tabLst>
              <a:defRPr sz="1200"/>
            </a:lvl3pPr>
            <a:lvl4pPr algn="just">
              <a:tabLst>
                <a:tab pos="3894918" algn="l"/>
              </a:tabLst>
              <a:defRPr sz="1200"/>
            </a:lvl4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9" hasCustomPrompt="1"/>
            <p:custDataLst>
              <p:tags r:id="rId5"/>
            </p:custDataLst>
          </p:nvPr>
        </p:nvSpPr>
        <p:spPr>
          <a:xfrm rot="10800000">
            <a:off x="4322577" y="2299460"/>
            <a:ext cx="1170745" cy="639926"/>
          </a:xfrm>
          <a:prstGeom prst="upArrow">
            <a:avLst/>
          </a:prstGeom>
          <a:solidFill>
            <a:schemeClr val="tx2"/>
          </a:solidFill>
        </p:spPr>
        <p:txBody>
          <a:bodyPr lIns="82058" tIns="41029" rIns="82058" bIns="4102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0322" y="3186957"/>
            <a:ext cx="8991691" cy="995041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just">
              <a:buFont typeface="Arial" pitchFamily="34" charset="0"/>
              <a:buNone/>
              <a:tabLst>
                <a:tab pos="3894918" algn="l"/>
              </a:tabLst>
              <a:defRPr sz="1400"/>
            </a:lvl1pPr>
            <a:lvl2pPr algn="just">
              <a:tabLst>
                <a:tab pos="3894918" algn="l"/>
              </a:tabLst>
              <a:defRPr sz="1200"/>
            </a:lvl2pPr>
            <a:lvl3pPr algn="just">
              <a:buFont typeface="Courier New" pitchFamily="49" charset="0"/>
              <a:buChar char="o"/>
              <a:tabLst>
                <a:tab pos="3894918" algn="l"/>
              </a:tabLst>
              <a:defRPr sz="1200"/>
            </a:lvl3pPr>
            <a:lvl4pPr algn="just">
              <a:tabLst>
                <a:tab pos="3894918" algn="l"/>
              </a:tabLst>
              <a:defRPr sz="1200"/>
            </a:lvl4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7" name="SmartArt Placeholder 14"/>
          <p:cNvSpPr>
            <a:spLocks noGrp="1"/>
          </p:cNvSpPr>
          <p:nvPr>
            <p:ph type="dgm" sz="quarter" idx="21" hasCustomPrompt="1"/>
            <p:custDataLst>
              <p:tags r:id="rId7"/>
            </p:custDataLst>
          </p:nvPr>
        </p:nvSpPr>
        <p:spPr>
          <a:xfrm rot="10800000">
            <a:off x="4322577" y="4477568"/>
            <a:ext cx="1170745" cy="639926"/>
          </a:xfrm>
          <a:prstGeom prst="upArrow">
            <a:avLst/>
          </a:prstGeom>
          <a:solidFill>
            <a:schemeClr val="tx2"/>
          </a:solidFill>
        </p:spPr>
        <p:txBody>
          <a:bodyPr lIns="82058" tIns="41029" rIns="82058" bIns="4102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/>
            <p:custDataLst>
              <p:tags r:id="rId8"/>
            </p:custDataLst>
          </p:nvPr>
        </p:nvSpPr>
        <p:spPr>
          <a:xfrm>
            <a:off x="450322" y="5325050"/>
            <a:ext cx="8991691" cy="995041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just">
              <a:buFont typeface="Arial" pitchFamily="34" charset="0"/>
              <a:buNone/>
              <a:tabLst>
                <a:tab pos="3894918" algn="l"/>
              </a:tabLst>
              <a:defRPr sz="1400"/>
            </a:lvl1pPr>
            <a:lvl2pPr algn="just">
              <a:tabLst>
                <a:tab pos="3894918" algn="l"/>
              </a:tabLst>
              <a:defRPr sz="1200"/>
            </a:lvl2pPr>
            <a:lvl3pPr algn="just">
              <a:buFont typeface="Courier New" pitchFamily="49" charset="0"/>
              <a:buChar char="o"/>
              <a:tabLst>
                <a:tab pos="3894918" algn="l"/>
              </a:tabLst>
              <a:defRPr sz="1200"/>
            </a:lvl3pPr>
            <a:lvl4pPr algn="just">
              <a:tabLst>
                <a:tab pos="3894918" algn="l"/>
              </a:tabLst>
              <a:defRPr sz="1200"/>
            </a:lvl4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7" hasCustomPrompt="1"/>
            <p:custDataLst>
              <p:tags r:id="rId9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7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99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0274" y="134471"/>
            <a:ext cx="9005454" cy="6096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450586" y="1008064"/>
            <a:ext cx="9005454" cy="1779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insert Master slide subtitle – a subtitle is rarely used and NEVER appears with a takeaway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450322" y="1330700"/>
            <a:ext cx="8991691" cy="4972001"/>
          </a:xfrm>
          <a:prstGeom prst="rect">
            <a:avLst/>
          </a:prstGeom>
        </p:spPr>
        <p:txBody>
          <a:bodyPr lIns="0" tIns="0" rIns="0" bIns="0"/>
          <a:lstStyle>
            <a:lvl1pPr marL="173038" indent="-173038">
              <a:defRPr/>
            </a:lvl1pPr>
            <a:lvl2pPr marL="347663" indent="-174625">
              <a:defRPr sz="1200"/>
            </a:lvl2pPr>
            <a:lvl3pPr marL="509588" indent="-161925">
              <a:defRPr sz="1200"/>
            </a:lvl3pPr>
            <a:lvl4pPr marL="682625" indent="-173038"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7" hasCustomPrompt="1"/>
            <p:custDataLst>
              <p:tags r:id="rId6"/>
            </p:custDataLst>
          </p:nvPr>
        </p:nvSpPr>
        <p:spPr>
          <a:xfrm>
            <a:off x="450587" y="6446487"/>
            <a:ext cx="8159974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00" baseline="0"/>
            </a:lvl1pPr>
          </a:lstStyle>
          <a:p>
            <a:r>
              <a:rPr lang="en-US" dirty="0" smtClean="0"/>
              <a:t>Click to edit Master footer. This space is reserved for footnotes and sources only, and cannot be expanded beyond its current size. Text should never cover the ‘Dalberg #’ in the bottom right., but the bottom line of text can extend under it if necessary.  SOURCE::</a:t>
            </a:r>
            <a:r>
              <a:rPr lang="en-US" dirty="0" err="1" smtClean="0"/>
              <a:t>xxxxxxxxxxxxxxxxxxxxxxxxxxxxxxxxxxxxxxxxxxxxx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5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005E-236C-4009-8059-11C856AEBCB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7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3B3FC-737D-46C3-ACEC-4A08EF62AE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2F222-6D70-42D2-B9C7-494E39EAFF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4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372E-7099-4CBB-8B66-F090DFA852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8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5E5ED-25F9-4BBF-9CA5-7F42B59A6F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280A4-572D-4246-BB08-B6347D047F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3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tags" Target="../tags/tag2.x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vmlDrawing" Target="../drawings/vmlDrawing2.vml"/><Relationship Id="rId14" Type="http://schemas.openxmlformats.org/officeDocument/2006/relationships/tags" Target="../tags/tag3.xml"/><Relationship Id="rId15" Type="http://schemas.openxmlformats.org/officeDocument/2006/relationships/oleObject" Target="../embeddings/oleObject2.bin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20" Type="http://schemas.openxmlformats.org/officeDocument/2006/relationships/tags" Target="../tags/tag7.xml"/><Relationship Id="rId21" Type="http://schemas.openxmlformats.org/officeDocument/2006/relationships/tags" Target="../tags/tag8.xml"/><Relationship Id="rId22" Type="http://schemas.openxmlformats.org/officeDocument/2006/relationships/oleObject" Target="../embeddings/oleObject3.bin"/><Relationship Id="rId23" Type="http://schemas.openxmlformats.org/officeDocument/2006/relationships/image" Target="../media/image3.emf"/><Relationship Id="rId24" Type="http://schemas.openxmlformats.org/officeDocument/2006/relationships/image" Target="../media/image4.png"/><Relationship Id="rId25" Type="http://schemas.openxmlformats.org/officeDocument/2006/relationships/image" Target="../media/image5.jpeg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6" Type="http://schemas.openxmlformats.org/officeDocument/2006/relationships/vmlDrawing" Target="../drawings/vmlDrawing3.vml"/><Relationship Id="rId17" Type="http://schemas.openxmlformats.org/officeDocument/2006/relationships/tags" Target="../tags/tag4.xml"/><Relationship Id="rId18" Type="http://schemas.openxmlformats.org/officeDocument/2006/relationships/tags" Target="../tags/tag5.xml"/><Relationship Id="rId19" Type="http://schemas.openxmlformats.org/officeDocument/2006/relationships/tags" Target="../tags/tag6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11854851"/>
              </p:ext>
            </p:extLst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518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1447800"/>
            <a:ext cx="8420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09800"/>
            <a:ext cx="84201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9E0459-7B7A-4626-AD2C-2BAC9B4CC401}" type="slidenum">
              <a:rPr lang="en-US" altLang="en-US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altLang="en-US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2A6C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8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470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1447800"/>
            <a:ext cx="8420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209800"/>
            <a:ext cx="84201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9E0459-7B7A-4626-AD2C-2BAC9B4CC401}" type="slidenum">
              <a:rPr lang="en-US" altLang="en-US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IN" altLang="en-US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2A6C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>
            <p:custDataLst>
              <p:tags r:id="rId17"/>
            </p:custDataLst>
          </p:nvPr>
        </p:nvGraphicFramePr>
        <p:xfrm>
          <a:off x="0" y="0"/>
          <a:ext cx="15634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54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634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Logo Color.png"/>
          <p:cNvPicPr/>
          <p:nvPr>
            <p:custDataLst>
              <p:tags r:id="rId1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14" y="6537925"/>
            <a:ext cx="449805" cy="115226"/>
          </a:xfrm>
          <a:prstGeom prst="rect">
            <a:avLst/>
          </a:prstGeom>
        </p:spPr>
      </p:pic>
      <p:pic>
        <p:nvPicPr>
          <p:cNvPr id="18" name="Picture 17" descr="PPT strip 7.jp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511"/>
            <a:ext cx="9906000" cy="121024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20"/>
            </p:custDataLst>
          </p:nvPr>
        </p:nvSpPr>
        <p:spPr>
          <a:xfrm>
            <a:off x="4682840" y="5042629"/>
            <a:ext cx="1981178" cy="3227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07995" indent="-207995"/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8717240" y="6425565"/>
            <a:ext cx="725832" cy="2952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26E27B-9644-4D47-9CB9-4DAD21E549BD}" type="slidenum">
              <a:rPr lang="en-US" sz="900" smtClean="0">
                <a:solidFill>
                  <a:srgbClr val="67103F"/>
                </a:solidFill>
              </a:rPr>
              <a:pPr>
                <a:defRPr/>
              </a:pPr>
              <a:t>‹#›</a:t>
            </a:fld>
            <a:endParaRPr lang="en-US" sz="900" dirty="0">
              <a:solidFill>
                <a:srgbClr val="671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8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  <p:sldLayoutId id="2147484314" r:id="rId13"/>
    <p:sldLayoutId id="2147484315" r:id="rId14"/>
  </p:sldLayoutIdLst>
  <p:hf hdr="0" ftr="0" dt="0"/>
  <p:txStyles>
    <p:titleStyle>
      <a:lvl1pPr algn="l" defTabSz="914293" rtl="0" eaLnBrk="1" latinLnBrk="0" hangingPunct="1">
        <a:spcBef>
          <a:spcPct val="0"/>
        </a:spcBef>
        <a:buNone/>
        <a:defRPr sz="2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7995" indent="-207995" algn="l" defTabSz="91429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17415" indent="-209420" algn="l" defTabSz="914293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12588" indent="-195174" algn="l" defTabSz="914293" rtl="0" eaLnBrk="1" latinLnBrk="0" hangingPunct="1">
        <a:spcBef>
          <a:spcPct val="20000"/>
        </a:spcBef>
        <a:buFont typeface="Courier New" pitchFamily="49" charset="0"/>
        <a:buChar char="o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20583" indent="-207995" algn="l" defTabSz="914293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0.xml"/><Relationship Id="rId5" Type="http://schemas.openxmlformats.org/officeDocument/2006/relationships/oleObject" Target="../embeddings/oleObject25.bin"/><Relationship Id="rId6" Type="http://schemas.openxmlformats.org/officeDocument/2006/relationships/image" Target="../media/image6.emf"/><Relationship Id="rId7" Type="http://schemas.openxmlformats.org/officeDocument/2006/relationships/hyperlink" Target="https://www.usaid.gov/digital-development" TargetMode="External"/><Relationship Id="rId8" Type="http://schemas.openxmlformats.org/officeDocument/2006/relationships/hyperlink" Target="mailto:pnelson@usaid.gov" TargetMode="External"/><Relationship Id="rId1" Type="http://schemas.openxmlformats.org/officeDocument/2006/relationships/vmlDrawing" Target="../drawings/vmlDrawing22.vml"/><Relationship Id="rId2" Type="http://schemas.openxmlformats.org/officeDocument/2006/relationships/tags" Target="../tags/tag176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tags" Target="../tags/tag162.xml"/><Relationship Id="rId21" Type="http://schemas.openxmlformats.org/officeDocument/2006/relationships/tags" Target="../tags/tag163.xml"/><Relationship Id="rId22" Type="http://schemas.openxmlformats.org/officeDocument/2006/relationships/tags" Target="../tags/tag164.xml"/><Relationship Id="rId23" Type="http://schemas.openxmlformats.org/officeDocument/2006/relationships/tags" Target="../tags/tag165.xml"/><Relationship Id="rId24" Type="http://schemas.openxmlformats.org/officeDocument/2006/relationships/tags" Target="../tags/tag166.xml"/><Relationship Id="rId25" Type="http://schemas.openxmlformats.org/officeDocument/2006/relationships/tags" Target="../tags/tag167.xml"/><Relationship Id="rId26" Type="http://schemas.openxmlformats.org/officeDocument/2006/relationships/tags" Target="../tags/tag168.xml"/><Relationship Id="rId27" Type="http://schemas.openxmlformats.org/officeDocument/2006/relationships/tags" Target="../tags/tag169.xml"/><Relationship Id="rId28" Type="http://schemas.openxmlformats.org/officeDocument/2006/relationships/tags" Target="../tags/tag170.xml"/><Relationship Id="rId29" Type="http://schemas.openxmlformats.org/officeDocument/2006/relationships/tags" Target="../tags/tag171.xml"/><Relationship Id="rId1" Type="http://schemas.openxmlformats.org/officeDocument/2006/relationships/vmlDrawing" Target="../drawings/vmlDrawing18.vml"/><Relationship Id="rId2" Type="http://schemas.openxmlformats.org/officeDocument/2006/relationships/tags" Target="../tags/tag144.xml"/><Relationship Id="rId3" Type="http://schemas.openxmlformats.org/officeDocument/2006/relationships/tags" Target="../tags/tag145.xml"/><Relationship Id="rId4" Type="http://schemas.openxmlformats.org/officeDocument/2006/relationships/tags" Target="../tags/tag146.xml"/><Relationship Id="rId5" Type="http://schemas.openxmlformats.org/officeDocument/2006/relationships/tags" Target="../tags/tag147.xml"/><Relationship Id="rId30" Type="http://schemas.openxmlformats.org/officeDocument/2006/relationships/tags" Target="../tags/tag172.xml"/><Relationship Id="rId31" Type="http://schemas.openxmlformats.org/officeDocument/2006/relationships/slideLayout" Target="../slideLayouts/slideLayout13.xml"/><Relationship Id="rId32" Type="http://schemas.openxmlformats.org/officeDocument/2006/relationships/notesSlide" Target="../notesSlides/notesSlide2.xml"/><Relationship Id="rId9" Type="http://schemas.openxmlformats.org/officeDocument/2006/relationships/tags" Target="../tags/tag151.xml"/><Relationship Id="rId6" Type="http://schemas.openxmlformats.org/officeDocument/2006/relationships/tags" Target="../tags/tag148.xml"/><Relationship Id="rId7" Type="http://schemas.openxmlformats.org/officeDocument/2006/relationships/tags" Target="../tags/tag149.xml"/><Relationship Id="rId8" Type="http://schemas.openxmlformats.org/officeDocument/2006/relationships/tags" Target="../tags/tag150.xml"/><Relationship Id="rId33" Type="http://schemas.openxmlformats.org/officeDocument/2006/relationships/oleObject" Target="../embeddings/oleObject18.bin"/><Relationship Id="rId34" Type="http://schemas.openxmlformats.org/officeDocument/2006/relationships/image" Target="../media/image6.emf"/><Relationship Id="rId35" Type="http://schemas.openxmlformats.org/officeDocument/2006/relationships/oleObject" Target="../embeddings/oleObject19.bin"/><Relationship Id="rId36" Type="http://schemas.openxmlformats.org/officeDocument/2006/relationships/image" Target="../media/image7.emf"/><Relationship Id="rId10" Type="http://schemas.openxmlformats.org/officeDocument/2006/relationships/tags" Target="../tags/tag152.xml"/><Relationship Id="rId11" Type="http://schemas.openxmlformats.org/officeDocument/2006/relationships/tags" Target="../tags/tag153.xml"/><Relationship Id="rId12" Type="http://schemas.openxmlformats.org/officeDocument/2006/relationships/tags" Target="../tags/tag154.xml"/><Relationship Id="rId13" Type="http://schemas.openxmlformats.org/officeDocument/2006/relationships/tags" Target="../tags/tag155.xml"/><Relationship Id="rId14" Type="http://schemas.openxmlformats.org/officeDocument/2006/relationships/tags" Target="../tags/tag156.xml"/><Relationship Id="rId15" Type="http://schemas.openxmlformats.org/officeDocument/2006/relationships/tags" Target="../tags/tag157.xml"/><Relationship Id="rId16" Type="http://schemas.openxmlformats.org/officeDocument/2006/relationships/tags" Target="../tags/tag158.xml"/><Relationship Id="rId17" Type="http://schemas.openxmlformats.org/officeDocument/2006/relationships/tags" Target="../tags/tag159.xml"/><Relationship Id="rId18" Type="http://schemas.openxmlformats.org/officeDocument/2006/relationships/tags" Target="../tags/tag160.xml"/><Relationship Id="rId19" Type="http://schemas.openxmlformats.org/officeDocument/2006/relationships/tags" Target="../tags/tag161.xml"/><Relationship Id="rId37" Type="http://schemas.openxmlformats.org/officeDocument/2006/relationships/oleObject" Target="../embeddings/oleObject20.bin"/><Relationship Id="rId38" Type="http://schemas.openxmlformats.org/officeDocument/2006/relationships/image" Target="../media/image8.emf"/><Relationship Id="rId39" Type="http://schemas.openxmlformats.org/officeDocument/2006/relationships/oleObject" Target="../embeddings/oleObject21.bin"/><Relationship Id="rId40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oleObject2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9.vml"/><Relationship Id="rId2" Type="http://schemas.openxmlformats.org/officeDocument/2006/relationships/tags" Target="../tags/tag1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oleObject" Target="../embeddings/oleObject23.bin"/><Relationship Id="rId6" Type="http://schemas.openxmlformats.org/officeDocument/2006/relationships/image" Target="../media/image6.em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vmlDrawing" Target="../drawings/vmlDrawing20.vml"/><Relationship Id="rId2" Type="http://schemas.openxmlformats.org/officeDocument/2006/relationships/tags" Target="../tags/tag1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" Type="http://schemas.openxmlformats.org/officeDocument/2006/relationships/vmlDrawing" Target="../drawings/vmlDrawing21.vml"/><Relationship Id="rId2" Type="http://schemas.openxmlformats.org/officeDocument/2006/relationships/tags" Target="../tags/tag17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oleObject" Target="../embeddings/oleObject24.bin"/><Relationship Id="rId6" Type="http://schemas.openxmlformats.org/officeDocument/2006/relationships/image" Target="../media/image6.emf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43000" y="2362200"/>
            <a:ext cx="8020050" cy="838200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Partnership to Support Financial Inclusion Through Expanded Payments Acceptance </a:t>
            </a:r>
            <a:r>
              <a:rPr lang="en-US" alt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Networks</a:t>
            </a:r>
            <a:endParaRPr lang="en-US" altLang="en-US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343400"/>
            <a:ext cx="7010400" cy="419100"/>
          </a:xfrm>
        </p:spPr>
        <p:txBody>
          <a:bodyPr/>
          <a:lstStyle/>
          <a:p>
            <a:pPr algn="l" eaLnBrk="1" hangingPunct="1"/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December 14, 2015</a:t>
            </a:r>
            <a:endParaRPr lang="en-US" alt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Rectangle 6"/>
          <p:cNvSpPr txBox="1">
            <a:spLocks noChangeArrowheads="1"/>
          </p:cNvSpPr>
          <p:nvPr/>
        </p:nvSpPr>
        <p:spPr bwMode="auto">
          <a:xfrm>
            <a:off x="1143000" y="3505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Merchant and consumer research insights from India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0F838-91D5-4985-88F1-19DB9FCB83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6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02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dirty="0" smtClean="0"/>
              <a:t>Where we go from here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3364" y="6248400"/>
            <a:ext cx="2063750" cy="457200"/>
          </a:xfrm>
        </p:spPr>
        <p:txBody>
          <a:bodyPr/>
          <a:lstStyle/>
          <a:p>
            <a:pPr>
              <a:defRPr/>
            </a:pPr>
            <a:fld id="{9E72F222-6D70-42D2-B9C7-494E39EAFF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2133600"/>
            <a:ext cx="7486650" cy="762000"/>
          </a:xfrm>
          <a:prstGeom prst="roundRect">
            <a:avLst>
              <a:gd name="adj" fmla="val 14000"/>
            </a:avLst>
          </a:prstGeom>
          <a:solidFill>
            <a:srgbClr val="AF87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600" b="1" dirty="0" smtClean="0">
                <a:solidFill>
                  <a:srgbClr val="FFFFFF"/>
                </a:solidFill>
              </a:rPr>
              <a:t>These insights are just a preview of the full, in-depth body of research we sponsored through the India-U.S. partnership.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27710" y="3048000"/>
            <a:ext cx="7486650" cy="762000"/>
          </a:xfrm>
          <a:prstGeom prst="roundRect">
            <a:avLst/>
          </a:prstGeom>
          <a:solidFill>
            <a:srgbClr val="AF87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600" b="1" dirty="0" smtClean="0">
                <a:solidFill>
                  <a:srgbClr val="FFFFFF"/>
                </a:solidFill>
              </a:rPr>
              <a:t>The full results of the research (as well as the methodology) will be published soon (see our website below) as a public good.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727710" y="3962400"/>
            <a:ext cx="7486650" cy="784860"/>
          </a:xfrm>
          <a:prstGeom prst="roundRect">
            <a:avLst/>
          </a:prstGeom>
          <a:solidFill>
            <a:srgbClr val="AF87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600" b="1" dirty="0" smtClean="0">
                <a:solidFill>
                  <a:srgbClr val="FFFFFF"/>
                </a:solidFill>
              </a:rPr>
              <a:t>Already, private sector partners have begun to incorporate the research findings into pilots being implemented in India.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710" y="5750314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information, please visit </a:t>
            </a:r>
            <a:r>
              <a:rPr lang="en-US" dirty="0" smtClean="0">
                <a:hlinkClick r:id="rId7"/>
              </a:rPr>
              <a:t>USAID.gov/digital-development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Questions? Please contact Paul Nelson: </a:t>
            </a:r>
            <a:r>
              <a:rPr lang="en-US" dirty="0" smtClean="0">
                <a:hlinkClick r:id="rId8"/>
              </a:rPr>
              <a:t>pnelson@usaid.gov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727710" y="4876800"/>
            <a:ext cx="7486650" cy="784860"/>
          </a:xfrm>
          <a:prstGeom prst="roundRect">
            <a:avLst/>
          </a:prstGeom>
          <a:solidFill>
            <a:srgbClr val="AF87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600" b="1" dirty="0" smtClean="0">
                <a:solidFill>
                  <a:srgbClr val="FFFFFF"/>
                </a:solidFill>
              </a:rPr>
              <a:t>USAID strongly encourages organizations to invest in similar research.</a:t>
            </a:r>
          </a:p>
        </p:txBody>
      </p:sp>
    </p:spTree>
    <p:extLst>
      <p:ext uri="{BB962C8B-B14F-4D97-AF65-F5344CB8AC3E}">
        <p14:creationId xmlns:p14="http://schemas.microsoft.com/office/powerpoint/2010/main" val="294679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01722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221" name="think-cell Slide" r:id="rId33" imgW="421" imgH="423" progId="TCLayout.ActiveDocument.1">
                  <p:embed/>
                </p:oleObj>
              </mc:Choice>
              <mc:Fallback>
                <p:oleObj name="think-cell Slide" r:id="rId33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IN" sz="1000" u="none" strike="noStrike" cap="none" normalizeH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49" y="1447800"/>
            <a:ext cx="8688387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confluence of factors are powering India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on its journey toward universal financial inclusion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5862638"/>
            <a:ext cx="2063750" cy="457200"/>
          </a:xfrm>
        </p:spPr>
        <p:txBody>
          <a:bodyPr/>
          <a:lstStyle/>
          <a:p>
            <a:pPr>
              <a:defRPr/>
            </a:pPr>
            <a:fld id="{FD036BAB-30DE-4F0B-A3E8-B23C12426C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60800" y="2720975"/>
            <a:ext cx="250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Number of </a:t>
            </a:r>
            <a:r>
              <a:rPr lang="en-US" sz="1100" b="1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Aadhaar</a:t>
            </a:r>
            <a:r>
              <a:rPr lang="en-US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issued</a:t>
            </a:r>
            <a:endParaRPr lang="en-US" sz="1100" b="1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11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 crores, up to 2015</a:t>
            </a:r>
          </a:p>
        </p:txBody>
      </p:sp>
      <p:graphicFrame>
        <p:nvGraphicFramePr>
          <p:cNvPr id="50" name="Object 4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42704960"/>
              </p:ext>
            </p:extLst>
          </p:nvPr>
        </p:nvGraphicFramePr>
        <p:xfrm>
          <a:off x="3543300" y="3314699"/>
          <a:ext cx="3000565" cy="2219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222" name="Chart" r:id="rId35" imgW="3000565" imgH="2219508" progId="MSGraph.Chart.8">
                  <p:embed followColorScheme="full"/>
                </p:oleObj>
              </mc:Choice>
              <mc:Fallback>
                <p:oleObj name="Chart" r:id="rId35" imgW="3000565" imgH="221950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3543300" y="3314699"/>
                        <a:ext cx="3000565" cy="2219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Placeholder 75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908550" y="4432300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000" dirty="0">
                <a:sym typeface="+mn-lt"/>
              </a:rPr>
              <a:t>34.3</a:t>
            </a:r>
          </a:p>
        </p:txBody>
      </p:sp>
      <p:sp>
        <p:nvSpPr>
          <p:cNvPr id="58" name="Text Placeholder 76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465763" y="3746500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000" dirty="0">
                <a:sym typeface="+mn-lt"/>
              </a:rPr>
              <a:t>63.2</a:t>
            </a:r>
          </a:p>
        </p:txBody>
      </p:sp>
      <p:sp>
        <p:nvSpPr>
          <p:cNvPr id="60" name="Text Placeholder 19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935663" y="5546725"/>
            <a:ext cx="4556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8D7093D9-ECDD-46AC-8E91-83B5B706B283}" type="datetime'Ma''''y'''''''''''''''' ''''''''''''''''''’''''''1''''5'''''">
              <a:rPr lang="en-US" sz="1000">
                <a:sym typeface="+mn-lt"/>
              </a:rPr>
              <a:pPr/>
              <a:t>May ’15</a:t>
            </a:fld>
            <a:endParaRPr lang="en-US" sz="1000" dirty="0">
              <a:sym typeface="+mn-lt"/>
            </a:endParaRPr>
          </a:p>
        </p:txBody>
      </p:sp>
      <p:sp>
        <p:nvSpPr>
          <p:cNvPr id="57" name="Text Placeholder 77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022975" y="3232150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000" dirty="0">
                <a:sym typeface="+mn-lt"/>
              </a:rPr>
              <a:t>84.7</a:t>
            </a:r>
          </a:p>
        </p:txBody>
      </p:sp>
      <p:sp>
        <p:nvSpPr>
          <p:cNvPr id="52" name="Text Placeholder 6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706813" y="5546725"/>
            <a:ext cx="4556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5FA2000-5A58-47CC-AD71-3835ADAB95B0}" type="datetime'M''''''a''''''''''y'''''''''' ''’''1''''''''''''1'''">
              <a:rPr lang="en-US" sz="1000">
                <a:sym typeface="+mn-lt"/>
              </a:rPr>
              <a:pPr/>
              <a:t>May ’11</a:t>
            </a:fld>
            <a:endParaRPr lang="en-US" sz="1000" dirty="0">
              <a:sym typeface="+mn-lt"/>
            </a:endParaRPr>
          </a:p>
        </p:txBody>
      </p:sp>
      <p:sp>
        <p:nvSpPr>
          <p:cNvPr id="56" name="Text Placeholder 17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378450" y="5546725"/>
            <a:ext cx="4556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93CE967-400E-400E-A0AA-F1141413CFD0}" type="datetime'''''''''M''''''''''a''''''''y'''''' ''’1''''4'''''''''''''''">
              <a:rPr lang="en-US" sz="1000">
                <a:sym typeface="+mn-lt"/>
              </a:rPr>
              <a:pPr/>
              <a:t>May ’14</a:t>
            </a:fld>
            <a:endParaRPr lang="en-US" sz="1000" dirty="0">
              <a:sym typeface="+mn-lt"/>
            </a:endParaRPr>
          </a:p>
        </p:txBody>
      </p:sp>
      <p:sp>
        <p:nvSpPr>
          <p:cNvPr id="59" name="Text Placeholder 16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821238" y="5546725"/>
            <a:ext cx="4556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0EAE256-91B9-4F42-BF86-01C589C143E5}" type="datetime'''''''M''''''''''''a''''''y ''''''''''''’''''1''''3'''''">
              <a:rPr lang="en-US" sz="1000">
                <a:sym typeface="+mn-lt"/>
              </a:rPr>
              <a:pPr/>
              <a:t>May ’13</a:t>
            </a:fld>
            <a:endParaRPr lang="en-US" sz="1000" dirty="0">
              <a:sym typeface="+mn-lt"/>
            </a:endParaRPr>
          </a:p>
        </p:txBody>
      </p:sp>
      <p:sp>
        <p:nvSpPr>
          <p:cNvPr id="55" name="Text Placeholder 18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264025" y="5546725"/>
            <a:ext cx="4556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18FBE8D-241A-45C0-8E56-D88F99C035ED}" type="datetime'''''''''''''M''''a''''''''''y'''' ''''’1''''''''''''2'''''''">
              <a:rPr lang="en-US" sz="1000">
                <a:sym typeface="+mn-lt"/>
              </a:rPr>
              <a:pPr/>
              <a:t>May ’12</a:t>
            </a:fld>
            <a:endParaRPr lang="en-US" sz="1000" dirty="0">
              <a:sym typeface="+mn-lt"/>
            </a:endParaRPr>
          </a:p>
        </p:txBody>
      </p:sp>
      <p:sp>
        <p:nvSpPr>
          <p:cNvPr id="53" name="Text Placeholder 7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829050" y="523240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000" smtClean="0">
                <a:sym typeface="+mn-lt"/>
              </a:rPr>
              <a:t>0.</a:t>
            </a:r>
            <a:fld id="{2E569656-12A8-4DD1-94B8-E45D49260294}" type="datetime'''''''''''''7'''''''''''''''''''''">
              <a:rPr lang="en-US" sz="1000" smtClean="0">
                <a:sym typeface="+mn-lt"/>
              </a:rPr>
              <a:pPr/>
              <a:t>7</a:t>
            </a:fld>
            <a:endParaRPr lang="en-US" sz="1000" dirty="0">
              <a:sym typeface="+mn-lt"/>
            </a:endParaRPr>
          </a:p>
        </p:txBody>
      </p:sp>
      <p:sp>
        <p:nvSpPr>
          <p:cNvPr id="54" name="Text Placeholder 74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351338" y="4822825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1000" dirty="0">
                <a:sym typeface="+mn-lt"/>
              </a:rPr>
              <a:t>17.9</a:t>
            </a:r>
          </a:p>
        </p:txBody>
      </p:sp>
      <p:sp>
        <p:nvSpPr>
          <p:cNvPr id="61" name="Rounded Rectangular Callout 60"/>
          <p:cNvSpPr/>
          <p:nvPr/>
        </p:nvSpPr>
        <p:spPr bwMode="auto">
          <a:xfrm>
            <a:off x="3914775" y="3443288"/>
            <a:ext cx="1445058" cy="969886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As of April 2015, ~</a:t>
            </a:r>
            <a:r>
              <a:rPr lang="en-US" sz="1100" b="1" dirty="0">
                <a:latin typeface="+mj-lt"/>
                <a:cs typeface="Arial" panose="020B0604020202020204" pitchFamily="34" charset="0"/>
              </a:rPr>
              <a:t>17 </a:t>
            </a:r>
            <a:r>
              <a:rPr lang="en-US" sz="1100" b="1" dirty="0" smtClean="0">
                <a:latin typeface="+mj-lt"/>
                <a:cs typeface="Arial" panose="020B0604020202020204" pitchFamily="34" charset="0"/>
              </a:rPr>
              <a:t>crore </a:t>
            </a:r>
            <a:r>
              <a:rPr lang="en-US" sz="1100" dirty="0">
                <a:latin typeface="+mj-lt"/>
                <a:cs typeface="Arial" panose="020B0604020202020204" pitchFamily="34" charset="0"/>
              </a:rPr>
              <a:t>bank accounts were linked to </a:t>
            </a:r>
            <a:r>
              <a:rPr lang="en-US" sz="1100" dirty="0" err="1" smtClean="0">
                <a:latin typeface="+mj-lt"/>
                <a:cs typeface="Arial" panose="020B0604020202020204" pitchFamily="34" charset="0"/>
              </a:rPr>
              <a:t>Aadhar</a:t>
            </a:r>
            <a:endParaRPr lang="en-US" sz="1100" baseline="300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2" name="Object 61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126349498"/>
              </p:ext>
            </p:extLst>
          </p:nvPr>
        </p:nvGraphicFramePr>
        <p:xfrm>
          <a:off x="6667500" y="3733800"/>
          <a:ext cx="3009828" cy="180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223" name="Chart" r:id="rId37" imgW="3009828" imgH="1800047" progId="MSGraph.Chart.8">
                  <p:embed followColorScheme="full"/>
                </p:oleObj>
              </mc:Choice>
              <mc:Fallback>
                <p:oleObj name="Chart" r:id="rId37" imgW="3009828" imgH="180004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667500" y="3733800"/>
                        <a:ext cx="3009828" cy="1800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Connector 62"/>
          <p:cNvCxnSpPr/>
          <p:nvPr>
            <p:custDataLst>
              <p:tags r:id="rId16"/>
            </p:custDataLst>
          </p:nvPr>
        </p:nvCxnSpPr>
        <p:spPr bwMode="auto">
          <a:xfrm flipV="1">
            <a:off x="7481888" y="3665538"/>
            <a:ext cx="1390650" cy="10477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Placeholder 64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705850" y="5546725"/>
            <a:ext cx="3349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A10584B-43C8-493F-9A88-51494A10E9E0}" type="datetime'20''''''''''15''''''''''''''''''''''''''''E'''''''''''''''''''"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pPr/>
              <a:t>2015E</a:t>
            </a:fld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6" name="Text Placeholder 63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345363" y="5546725"/>
            <a:ext cx="273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CCABF55-9CF1-45CC-B705-26703F8C2563}" type="datetime'''''''''''20''''''0''''''''''''''''''''''''''''7'''''''''''''"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pPr/>
              <a:t>2007</a:t>
            </a:fld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4" name="Text Placeholder 43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975600" y="4092575"/>
            <a:ext cx="404813" cy="19367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BB93358E-E5F6-4662-B751-2483599C955A}" type="datetime'+2''''''''''''''''0''''''''''''''''''''''%'''''">
              <a:rPr lang="en-US" sz="1000" b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pPr/>
              <a:t>+20%</a:t>
            </a:fld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67500" y="2720975"/>
            <a:ext cx="2583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Mobile phone subscription in India </a:t>
            </a:r>
          </a:p>
          <a:p>
            <a:r>
              <a:rPr lang="en-US" sz="11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 crore accounts, 2007-2015</a:t>
            </a:r>
          </a:p>
        </p:txBody>
      </p:sp>
      <p:sp>
        <p:nvSpPr>
          <p:cNvPr id="81" name="Text Placeholder 3"/>
          <p:cNvSpPr txBox="1">
            <a:spLocks/>
          </p:cNvSpPr>
          <p:nvPr/>
        </p:nvSpPr>
        <p:spPr>
          <a:xfrm>
            <a:off x="6667499" y="2245054"/>
            <a:ext cx="2847803" cy="496559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n-US" sz="1800" b="1" dirty="0" smtClean="0">
                <a:latin typeface="+mj-lt"/>
                <a:cs typeface="Arial" panose="020B0604020202020204" pitchFamily="34" charset="0"/>
              </a:rPr>
              <a:t>obile</a:t>
            </a:r>
            <a:endParaRPr lang="en-US" sz="1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796830" y="2245054"/>
            <a:ext cx="2580120" cy="49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29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0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33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9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26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72" algn="l" defTabSz="9142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J</a:t>
            </a:r>
            <a:r>
              <a:rPr lang="en-US" sz="1800" b="1" dirty="0" smtClean="0">
                <a:latin typeface="+mj-lt"/>
                <a:cs typeface="Arial" panose="020B0604020202020204" pitchFamily="34" charset="0"/>
              </a:rPr>
              <a:t>an </a:t>
            </a:r>
            <a:r>
              <a:rPr lang="en-US" sz="1800" b="1" dirty="0" err="1" smtClean="0">
                <a:latin typeface="+mj-lt"/>
                <a:cs typeface="Arial" panose="020B0604020202020204" pitchFamily="34" charset="0"/>
              </a:rPr>
              <a:t>Dhan</a:t>
            </a:r>
            <a:r>
              <a:rPr lang="en-US" sz="18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+mj-lt"/>
                <a:cs typeface="Arial" panose="020B0604020202020204" pitchFamily="34" charset="0"/>
              </a:rPr>
              <a:t>Yojana</a:t>
            </a:r>
            <a:endParaRPr lang="en-US" sz="1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3" name="Text Placeholder 6"/>
          <p:cNvSpPr txBox="1">
            <a:spLocks/>
          </p:cNvSpPr>
          <p:nvPr/>
        </p:nvSpPr>
        <p:spPr>
          <a:xfrm>
            <a:off x="3754437" y="2245054"/>
            <a:ext cx="2827163" cy="496559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b="1" dirty="0" err="1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US" sz="1800" b="1" dirty="0" err="1" smtClean="0">
                <a:latin typeface="+mj-lt"/>
                <a:cs typeface="Arial" panose="020B0604020202020204" pitchFamily="34" charset="0"/>
              </a:rPr>
              <a:t>adhaar</a:t>
            </a:r>
            <a:endParaRPr lang="en-US" sz="1800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6" name="Object 85"/>
          <p:cNvGraphicFramePr>
            <a:graphicFrameLocks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679554476"/>
              </p:ext>
            </p:extLst>
          </p:nvPr>
        </p:nvGraphicFramePr>
        <p:xfrm>
          <a:off x="800100" y="3238500"/>
          <a:ext cx="2752553" cy="2295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224" name="Chart" r:id="rId39" imgW="2752553" imgH="2295620" progId="MSGraph.Chart.8">
                  <p:embed followColorScheme="full"/>
                </p:oleObj>
              </mc:Choice>
              <mc:Fallback>
                <p:oleObj name="Chart" r:id="rId39" imgW="2752553" imgH="22956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800100" y="3238500"/>
                        <a:ext cx="2752553" cy="2295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Text Placeholder 10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965325" y="5546725"/>
            <a:ext cx="4143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4773FC44-47E1-49F8-AA48-C9FAF029ABF6}" type="datetime'''''''''''''''''''''''Ma''''''''''r''''-''''''1''''''''''''5'">
              <a:rPr lang="en-US" sz="1000">
                <a:latin typeface="Arial" panose="020B0604020202020204" pitchFamily="34" charset="0"/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Mar-15</a:t>
            </a:fld>
            <a:endParaRPr lang="en-IN" sz="10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2" name="Text Placeholder 11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032000" y="3660775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FF5C595-9890-4A43-89C8-4200DEAE7222}" type="datetime'''''''''''''1''''''''''''4''''''''''''''''''''''''.7'">
              <a:rPr lang="en-US" sz="1000">
                <a:latin typeface="Arial" panose="020B0604020202020204" pitchFamily="34" charset="0"/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14.7</a:t>
            </a:fld>
            <a:endParaRPr lang="en-IN" sz="10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Text Placeholder 2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814638" y="5546725"/>
            <a:ext cx="419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fld id="{F24CC7A7-B9BE-49C4-921C-897BAEE02B9A}" type="datetime'''S''''e''p''''''''''-''''''''''1''''''''''''''''''''5'''">
              <a:rPr lang="en-US" sz="1000">
                <a:solidFill>
                  <a:srgbClr val="000000"/>
                </a:solidFill>
              </a:rPr>
              <a:pPr/>
              <a:t>Sep-15</a:t>
            </a:fld>
            <a:endParaRPr lang="en-IN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8" name="Text Placeholder 6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123950" y="5546725"/>
            <a:ext cx="3921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fld id="{C3A1594C-7850-4117-978B-AD9D7F629F33}" type="datetime'''''''''Oc''''''''t''''''-1''''''''4'''''''''''''''">
              <a:rPr lang="en-US" sz="1000">
                <a:solidFill>
                  <a:srgbClr val="000000"/>
                </a:solidFill>
              </a:rPr>
              <a:pPr/>
              <a:t>Oct-14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5" name="Text Placeholder 9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214438" y="450850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fld id="{0FACAA95-8786-4F20-A06C-65E89FDBF14C}" type="datetime'6''''''.''''''''''''''''''''''''''''''''''''''9'''''">
              <a:rPr lang="en-US" sz="1000">
                <a:solidFill>
                  <a:srgbClr val="000000"/>
                </a:solidFill>
              </a:rPr>
              <a:pPr/>
              <a:t>6.9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2" name="Text Placeholder 23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884488" y="3241675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b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fld id="{94688220-6CE6-4C3F-A33D-DF5E69439C06}" type="datetime'''''''''''''''''1''''8''''''''.''5'''''''''''''''''''''">
              <a:rPr lang="en-US" sz="1000">
                <a:solidFill>
                  <a:srgbClr val="000000"/>
                </a:solidFill>
              </a:rPr>
              <a:pPr/>
              <a:t>18.5</a:t>
            </a:fld>
            <a:endParaRPr lang="en-IN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2" name="Rectangle 101"/>
          <p:cNvSpPr/>
          <p:nvPr>
            <p:custDataLst>
              <p:tags r:id="rId27"/>
            </p:custDataLst>
          </p:nvPr>
        </p:nvSpPr>
        <p:spPr bwMode="auto">
          <a:xfrm>
            <a:off x="952500" y="3448050"/>
            <a:ext cx="179388" cy="133350"/>
          </a:xfrm>
          <a:prstGeom prst="rect">
            <a:avLst/>
          </a:prstGeom>
          <a:solidFill>
            <a:srgbClr val="DFE5E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01" name="Rectangle 100"/>
          <p:cNvSpPr/>
          <p:nvPr>
            <p:custDataLst>
              <p:tags r:id="rId28"/>
            </p:custDataLst>
          </p:nvPr>
        </p:nvSpPr>
        <p:spPr bwMode="auto">
          <a:xfrm>
            <a:off x="1587500" y="3448050"/>
            <a:ext cx="179388" cy="133350"/>
          </a:xfrm>
          <a:prstGeom prst="rect">
            <a:avLst/>
          </a:prstGeom>
          <a:solidFill>
            <a:srgbClr val="9DB1C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04" name="Text Placeholder 15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182688" y="3444875"/>
            <a:ext cx="3032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fld id="{26F6CA6A-E01D-4661-AF53-E980B52D3D8F}" type="datetime'''''''''''''R''''''''''''''ur''''a''''''''''''''''''''l'">
              <a:rPr lang="en-US" sz="1000">
                <a:solidFill>
                  <a:srgbClr val="000000"/>
                </a:solidFill>
              </a:rPr>
              <a:pPr/>
              <a:t>Rural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3" name="Text Placeholder 16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817688" y="3444875"/>
            <a:ext cx="3794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fld id="{9D6AC292-C48B-42A0-92AD-A82EB1930618}" type="datetime'''Ur''''''''b''''''''''''''a''''''n'''''' '''''''''''''''">
              <a:rPr lang="en-US" sz="1000">
                <a:solidFill>
                  <a:srgbClr val="000000"/>
                </a:solidFill>
              </a:rPr>
              <a:pPr/>
              <a:t>Urban </a:t>
            </a:fld>
            <a:endParaRPr lang="en-US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2263" y="5710238"/>
            <a:ext cx="623905" cy="461665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 smtClean="0">
                <a:solidFill>
                  <a:srgbClr val="000000"/>
                </a:solidFill>
              </a:rPr>
              <a:t>RuPay</a:t>
            </a:r>
            <a:r>
              <a:rPr lang="en-US" sz="800" dirty="0" smtClean="0">
                <a:solidFill>
                  <a:srgbClr val="000000"/>
                </a:solidFill>
              </a:rPr>
              <a:t> cards issued</a:t>
            </a:r>
            <a:endParaRPr lang="en-US" sz="800" baseline="30000" dirty="0">
              <a:solidFill>
                <a:srgbClr val="000000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1155225" y="5780088"/>
            <a:ext cx="444975" cy="304699"/>
            <a:chOff x="1139825" y="5948153"/>
            <a:chExt cx="545782" cy="304699"/>
          </a:xfrm>
        </p:grpSpPr>
        <p:sp>
          <p:nvSpPr>
            <p:cNvPr id="107" name="Oval 106"/>
            <p:cNvSpPr/>
            <p:nvPr/>
          </p:nvSpPr>
          <p:spPr bwMode="auto">
            <a:xfrm>
              <a:off x="1147762" y="5948153"/>
              <a:ext cx="537845" cy="3046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139825" y="5972698"/>
              <a:ext cx="54185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3.5</a:t>
              </a:r>
              <a:endParaRPr lang="en-US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905000" y="5780088"/>
            <a:ext cx="444975" cy="304699"/>
            <a:chOff x="1139825" y="5948153"/>
            <a:chExt cx="545782" cy="304699"/>
          </a:xfrm>
        </p:grpSpPr>
        <p:sp>
          <p:nvSpPr>
            <p:cNvPr id="116" name="Oval 115"/>
            <p:cNvSpPr/>
            <p:nvPr/>
          </p:nvSpPr>
          <p:spPr bwMode="auto">
            <a:xfrm>
              <a:off x="1147762" y="5948153"/>
              <a:ext cx="537845" cy="3046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139825" y="5972698"/>
              <a:ext cx="54185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13.1</a:t>
              </a:r>
              <a:endParaRPr lang="en-US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755425" y="5780088"/>
            <a:ext cx="444975" cy="304699"/>
            <a:chOff x="1139825" y="5948153"/>
            <a:chExt cx="545782" cy="304699"/>
          </a:xfrm>
        </p:grpSpPr>
        <p:sp>
          <p:nvSpPr>
            <p:cNvPr id="125" name="Oval 124"/>
            <p:cNvSpPr/>
            <p:nvPr/>
          </p:nvSpPr>
          <p:spPr bwMode="auto">
            <a:xfrm>
              <a:off x="1147762" y="5948153"/>
              <a:ext cx="537845" cy="3046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139825" y="5972698"/>
              <a:ext cx="54185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16.1</a:t>
              </a:r>
              <a:endParaRPr lang="en-US" sz="1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33" name="Straight Connector 132"/>
          <p:cNvCxnSpPr/>
          <p:nvPr/>
        </p:nvCxnSpPr>
        <p:spPr bwMode="auto">
          <a:xfrm>
            <a:off x="742950" y="2667000"/>
            <a:ext cx="28097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TextBox 133"/>
          <p:cNvSpPr txBox="1"/>
          <p:nvPr/>
        </p:nvSpPr>
        <p:spPr>
          <a:xfrm>
            <a:off x="742950" y="2645658"/>
            <a:ext cx="28097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Cumulative accounts opened and RuPay cards issued under PMJDY</a:t>
            </a:r>
            <a:endParaRPr lang="en-US" sz="1200" b="1" baseline="30000" dirty="0" smtClean="0">
              <a:solidFill>
                <a:srgbClr val="000000"/>
              </a:solidFill>
            </a:endParaRPr>
          </a:p>
          <a:p>
            <a:r>
              <a:rPr lang="en-US" sz="1100" i="1" dirty="0" smtClean="0">
                <a:solidFill>
                  <a:srgbClr val="000000"/>
                </a:solidFill>
              </a:rPr>
              <a:t>In crores, up to September 2015</a:t>
            </a:r>
            <a:endParaRPr lang="en-US" sz="1100" i="1" dirty="0">
              <a:solidFill>
                <a:srgbClr val="0000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3733800" y="2667000"/>
            <a:ext cx="28097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6705600" y="2667000"/>
            <a:ext cx="28097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TextBox 137"/>
          <p:cNvSpPr txBox="1"/>
          <p:nvPr/>
        </p:nvSpPr>
        <p:spPr>
          <a:xfrm>
            <a:off x="762000" y="6396335"/>
            <a:ext cx="8669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</a:rPr>
              <a:t>Source</a:t>
            </a:r>
            <a:r>
              <a:rPr lang="en-US" sz="800" dirty="0">
                <a:solidFill>
                  <a:srgbClr val="000000"/>
                </a:solidFill>
              </a:rPr>
              <a:t>: PMJDY website, </a:t>
            </a:r>
            <a:r>
              <a:rPr lang="en-US" sz="800" dirty="0" smtClean="0">
                <a:solidFill>
                  <a:srgbClr val="000000"/>
                </a:solidFill>
              </a:rPr>
              <a:t>UIDAI Data Portal, TRAI, Expert interviews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USAID and the Government of India are partnering to drive the growth of digital payments acceptance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4038600" cy="3581400"/>
          </a:xfrm>
        </p:spPr>
        <p:txBody>
          <a:bodyPr/>
          <a:lstStyle/>
          <a:p>
            <a:r>
              <a:rPr lang="en-US" dirty="0" smtClean="0"/>
              <a:t>Over 20 partners are involved</a:t>
            </a:r>
          </a:p>
          <a:p>
            <a:r>
              <a:rPr lang="en-US" dirty="0" smtClean="0"/>
              <a:t>Vision is an India where the digital payments ecosystem enables all to participate in a digital economy in ways that are simple, convenient, and low-cost.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36BAB-30DE-4F0B-A3E8-B23C12426C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78" y="3352800"/>
            <a:ext cx="4996622" cy="2412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90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916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36BAB-30DE-4F0B-A3E8-B23C12426C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67755" y="2767716"/>
            <a:ext cx="1440000" cy="46800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b="1" i="1">
                <a:solidFill>
                  <a:srgbClr val="FFFFFF"/>
                </a:solidFill>
              </a:rPr>
              <a:t>Observability</a:t>
            </a:r>
            <a:endParaRPr lang="en-IN" sz="1200" b="1" i="1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50377" y="2767716"/>
            <a:ext cx="1440000" cy="46800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b="1" i="1">
                <a:solidFill>
                  <a:srgbClr val="FFFFFF"/>
                </a:solidFill>
              </a:rPr>
              <a:t>Trialability</a:t>
            </a:r>
            <a:endParaRPr lang="en-IN" sz="1200" b="1" i="1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232999" y="2767716"/>
            <a:ext cx="1440000" cy="46800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b="1" i="1" dirty="0" smtClean="0">
                <a:solidFill>
                  <a:srgbClr val="FFFFFF"/>
                </a:solidFill>
              </a:rPr>
              <a:t>Value and Motivation</a:t>
            </a:r>
            <a:endParaRPr lang="en-IN" sz="1200" b="1" i="1" dirty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915621" y="2767716"/>
            <a:ext cx="1440000" cy="46800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b="1" i="1" dirty="0" smtClean="0">
                <a:solidFill>
                  <a:srgbClr val="FFFFFF"/>
                </a:solidFill>
              </a:rPr>
              <a:t>Ability</a:t>
            </a:r>
            <a:endParaRPr lang="en-IN" sz="1200" b="1" i="1" dirty="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598245" y="2767716"/>
            <a:ext cx="1440000" cy="46800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b="1" i="1" dirty="0" smtClean="0">
                <a:solidFill>
                  <a:srgbClr val="FFFFFF"/>
                </a:solidFill>
              </a:rPr>
              <a:t>Compatibility</a:t>
            </a:r>
            <a:endParaRPr lang="en-IN" sz="1200" b="1" i="1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7755" y="3438629"/>
            <a:ext cx="1440000" cy="1862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How can we increase awareness of digital payments?</a:t>
            </a:r>
            <a:endParaRPr lang="en-IN" sz="1200" i="1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0377" y="3438629"/>
            <a:ext cx="1440000" cy="1862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How can we get more people to try out digital payments for the first time?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32999" y="3438629"/>
            <a:ext cx="1440000" cy="1862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How can we design payment services that maximize value for users?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15621" y="3438629"/>
            <a:ext cx="1440000" cy="1862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How can we design payment services that people can use given their levels of </a:t>
            </a:r>
            <a:r>
              <a:rPr lang="en-US" sz="1200" i="1" dirty="0" smtClean="0">
                <a:solidFill>
                  <a:srgbClr val="000000"/>
                </a:solidFill>
              </a:rPr>
              <a:t>technical </a:t>
            </a:r>
            <a:r>
              <a:rPr lang="en-US" sz="1200" i="1" dirty="0">
                <a:solidFill>
                  <a:srgbClr val="000000"/>
                </a:solidFill>
              </a:rPr>
              <a:t>and financial ability?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98245" y="3438629"/>
            <a:ext cx="1440000" cy="1862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How can we design payment services that are compatible with personal and professional routines of people?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867755" y="2564904"/>
            <a:ext cx="312262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931585" y="2426405"/>
            <a:ext cx="9949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i="1" dirty="0" smtClean="0">
                <a:solidFill>
                  <a:srgbClr val="000000"/>
                </a:solidFill>
              </a:rPr>
              <a:t>Awareness</a:t>
            </a:r>
            <a:endParaRPr lang="en-IN" sz="1200" b="1" i="1" dirty="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232999" y="2564904"/>
            <a:ext cx="478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5825800" y="2426304"/>
            <a:ext cx="1602399" cy="27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i="1" dirty="0" smtClean="0">
                <a:solidFill>
                  <a:srgbClr val="000000"/>
                </a:solidFill>
              </a:rPr>
              <a:t>Post - Awareness</a:t>
            </a:r>
            <a:endParaRPr lang="en-IN" sz="1200" b="1" i="1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8464" y="73354"/>
            <a:ext cx="3096344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smtClean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800100" y="1447800"/>
            <a:ext cx="8420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dirty="0" smtClean="0"/>
              <a:t>The study aimed at understanding the five key dimensions of digital payments adoption </a:t>
            </a:r>
            <a:endParaRPr lang="en-IN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1200150" y="5105400"/>
            <a:ext cx="7486650" cy="762000"/>
          </a:xfrm>
          <a:prstGeom prst="roundRect">
            <a:avLst>
              <a:gd name="adj" fmla="val 14000"/>
            </a:avLst>
          </a:prstGeom>
          <a:solidFill>
            <a:srgbClr val="AF879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600" b="1" dirty="0" smtClean="0">
                <a:solidFill>
                  <a:srgbClr val="FFFFFF"/>
                </a:solidFill>
              </a:rPr>
              <a:t>And what common types of transactions do consumers and merchants perform to (1) obtain money, (2) store money, or (3) spend money? </a:t>
            </a:r>
          </a:p>
        </p:txBody>
      </p:sp>
    </p:spTree>
    <p:extLst>
      <p:ext uri="{BB962C8B-B14F-4D97-AF65-F5344CB8AC3E}">
        <p14:creationId xmlns:p14="http://schemas.microsoft.com/office/powerpoint/2010/main" val="7664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dirty="0" smtClean="0"/>
              <a:t>The research was focused in 6 locations spanning the urban – rural spectrum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36BAB-30DE-4F0B-A3E8-B23C12426C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>
            <a:spLocks/>
          </p:cNvSpPr>
          <p:nvPr/>
        </p:nvSpPr>
        <p:spPr bwMode="auto">
          <a:xfrm>
            <a:off x="4430302" y="5201555"/>
            <a:ext cx="462300" cy="639732"/>
          </a:xfrm>
          <a:custGeom>
            <a:avLst/>
            <a:gdLst>
              <a:gd name="T0" fmla="*/ 450 w 490"/>
              <a:gd name="T1" fmla="*/ 10 h 706"/>
              <a:gd name="T2" fmla="*/ 438 w 490"/>
              <a:gd name="T3" fmla="*/ 39 h 706"/>
              <a:gd name="T4" fmla="*/ 412 w 490"/>
              <a:gd name="T5" fmla="*/ 25 h 706"/>
              <a:gd name="T6" fmla="*/ 361 w 490"/>
              <a:gd name="T7" fmla="*/ 43 h 706"/>
              <a:gd name="T8" fmla="*/ 295 w 490"/>
              <a:gd name="T9" fmla="*/ 63 h 706"/>
              <a:gd name="T10" fmla="*/ 285 w 490"/>
              <a:gd name="T11" fmla="*/ 102 h 706"/>
              <a:gd name="T12" fmla="*/ 257 w 490"/>
              <a:gd name="T13" fmla="*/ 96 h 706"/>
              <a:gd name="T14" fmla="*/ 232 w 490"/>
              <a:gd name="T15" fmla="*/ 86 h 706"/>
              <a:gd name="T16" fmla="*/ 199 w 490"/>
              <a:gd name="T17" fmla="*/ 71 h 706"/>
              <a:gd name="T18" fmla="*/ 162 w 490"/>
              <a:gd name="T19" fmla="*/ 87 h 706"/>
              <a:gd name="T20" fmla="*/ 144 w 490"/>
              <a:gd name="T21" fmla="*/ 148 h 706"/>
              <a:gd name="T22" fmla="*/ 172 w 490"/>
              <a:gd name="T23" fmla="*/ 174 h 706"/>
              <a:gd name="T24" fmla="*/ 100 w 490"/>
              <a:gd name="T25" fmla="*/ 194 h 706"/>
              <a:gd name="T26" fmla="*/ 68 w 490"/>
              <a:gd name="T27" fmla="*/ 208 h 706"/>
              <a:gd name="T28" fmla="*/ 34 w 490"/>
              <a:gd name="T29" fmla="*/ 220 h 706"/>
              <a:gd name="T30" fmla="*/ 0 w 490"/>
              <a:gd name="T31" fmla="*/ 210 h 706"/>
              <a:gd name="T32" fmla="*/ 16 w 490"/>
              <a:gd name="T33" fmla="*/ 238 h 706"/>
              <a:gd name="T34" fmla="*/ 27 w 490"/>
              <a:gd name="T35" fmla="*/ 279 h 706"/>
              <a:gd name="T36" fmla="*/ 46 w 490"/>
              <a:gd name="T37" fmla="*/ 306 h 706"/>
              <a:gd name="T38" fmla="*/ 56 w 490"/>
              <a:gd name="T39" fmla="*/ 340 h 706"/>
              <a:gd name="T40" fmla="*/ 66 w 490"/>
              <a:gd name="T41" fmla="*/ 402 h 706"/>
              <a:gd name="T42" fmla="*/ 108 w 490"/>
              <a:gd name="T43" fmla="*/ 402 h 706"/>
              <a:gd name="T44" fmla="*/ 90 w 490"/>
              <a:gd name="T45" fmla="*/ 443 h 706"/>
              <a:gd name="T46" fmla="*/ 108 w 490"/>
              <a:gd name="T47" fmla="*/ 488 h 706"/>
              <a:gd name="T48" fmla="*/ 106 w 490"/>
              <a:gd name="T49" fmla="*/ 542 h 706"/>
              <a:gd name="T50" fmla="*/ 87 w 490"/>
              <a:gd name="T51" fmla="*/ 650 h 706"/>
              <a:gd name="T52" fmla="*/ 76 w 490"/>
              <a:gd name="T53" fmla="*/ 682 h 706"/>
              <a:gd name="T54" fmla="*/ 108 w 490"/>
              <a:gd name="T55" fmla="*/ 706 h 706"/>
              <a:gd name="T56" fmla="*/ 152 w 490"/>
              <a:gd name="T57" fmla="*/ 688 h 706"/>
              <a:gd name="T58" fmla="*/ 180 w 490"/>
              <a:gd name="T59" fmla="*/ 672 h 706"/>
              <a:gd name="T60" fmla="*/ 200 w 490"/>
              <a:gd name="T61" fmla="*/ 656 h 706"/>
              <a:gd name="T62" fmla="*/ 216 w 490"/>
              <a:gd name="T63" fmla="*/ 604 h 706"/>
              <a:gd name="T64" fmla="*/ 231 w 490"/>
              <a:gd name="T65" fmla="*/ 587 h 706"/>
              <a:gd name="T66" fmla="*/ 246 w 490"/>
              <a:gd name="T67" fmla="*/ 564 h 706"/>
              <a:gd name="T68" fmla="*/ 292 w 490"/>
              <a:gd name="T69" fmla="*/ 540 h 706"/>
              <a:gd name="T70" fmla="*/ 324 w 490"/>
              <a:gd name="T71" fmla="*/ 540 h 706"/>
              <a:gd name="T72" fmla="*/ 352 w 490"/>
              <a:gd name="T73" fmla="*/ 546 h 706"/>
              <a:gd name="T74" fmla="*/ 304 w 490"/>
              <a:gd name="T75" fmla="*/ 520 h 706"/>
              <a:gd name="T76" fmla="*/ 322 w 490"/>
              <a:gd name="T77" fmla="*/ 482 h 706"/>
              <a:gd name="T78" fmla="*/ 336 w 490"/>
              <a:gd name="T79" fmla="*/ 452 h 706"/>
              <a:gd name="T80" fmla="*/ 374 w 490"/>
              <a:gd name="T81" fmla="*/ 414 h 706"/>
              <a:gd name="T82" fmla="*/ 428 w 490"/>
              <a:gd name="T83" fmla="*/ 388 h 706"/>
              <a:gd name="T84" fmla="*/ 436 w 490"/>
              <a:gd name="T85" fmla="*/ 352 h 706"/>
              <a:gd name="T86" fmla="*/ 424 w 490"/>
              <a:gd name="T87" fmla="*/ 300 h 706"/>
              <a:gd name="T88" fmla="*/ 438 w 490"/>
              <a:gd name="T89" fmla="*/ 274 h 706"/>
              <a:gd name="T90" fmla="*/ 424 w 490"/>
              <a:gd name="T91" fmla="*/ 240 h 706"/>
              <a:gd name="T92" fmla="*/ 416 w 490"/>
              <a:gd name="T93" fmla="*/ 204 h 706"/>
              <a:gd name="T94" fmla="*/ 434 w 490"/>
              <a:gd name="T95" fmla="*/ 172 h 706"/>
              <a:gd name="T96" fmla="*/ 462 w 490"/>
              <a:gd name="T97" fmla="*/ 126 h 706"/>
              <a:gd name="T98" fmla="*/ 478 w 490"/>
              <a:gd name="T99" fmla="*/ 100 h 706"/>
              <a:gd name="T100" fmla="*/ 488 w 490"/>
              <a:gd name="T101" fmla="*/ 30 h 706"/>
              <a:gd name="T102" fmla="*/ 468 w 490"/>
              <a:gd name="T103" fmla="*/ 1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0" h="706">
                <a:moveTo>
                  <a:pt x="470" y="0"/>
                </a:moveTo>
                <a:lnTo>
                  <a:pt x="450" y="10"/>
                </a:lnTo>
                <a:lnTo>
                  <a:pt x="446" y="24"/>
                </a:lnTo>
                <a:lnTo>
                  <a:pt x="438" y="39"/>
                </a:lnTo>
                <a:lnTo>
                  <a:pt x="421" y="39"/>
                </a:lnTo>
                <a:lnTo>
                  <a:pt x="412" y="25"/>
                </a:lnTo>
                <a:lnTo>
                  <a:pt x="375" y="27"/>
                </a:lnTo>
                <a:lnTo>
                  <a:pt x="361" y="43"/>
                </a:lnTo>
                <a:lnTo>
                  <a:pt x="356" y="66"/>
                </a:lnTo>
                <a:lnTo>
                  <a:pt x="295" y="63"/>
                </a:lnTo>
                <a:lnTo>
                  <a:pt x="283" y="78"/>
                </a:lnTo>
                <a:lnTo>
                  <a:pt x="285" y="102"/>
                </a:lnTo>
                <a:lnTo>
                  <a:pt x="256" y="105"/>
                </a:lnTo>
                <a:lnTo>
                  <a:pt x="257" y="96"/>
                </a:lnTo>
                <a:lnTo>
                  <a:pt x="248" y="90"/>
                </a:lnTo>
                <a:lnTo>
                  <a:pt x="232" y="86"/>
                </a:lnTo>
                <a:lnTo>
                  <a:pt x="226" y="81"/>
                </a:lnTo>
                <a:lnTo>
                  <a:pt x="199" y="71"/>
                </a:lnTo>
                <a:lnTo>
                  <a:pt x="178" y="78"/>
                </a:lnTo>
                <a:lnTo>
                  <a:pt x="162" y="87"/>
                </a:lnTo>
                <a:lnTo>
                  <a:pt x="147" y="99"/>
                </a:lnTo>
                <a:lnTo>
                  <a:pt x="144" y="148"/>
                </a:lnTo>
                <a:lnTo>
                  <a:pt x="170" y="154"/>
                </a:lnTo>
                <a:lnTo>
                  <a:pt x="172" y="174"/>
                </a:lnTo>
                <a:lnTo>
                  <a:pt x="154" y="194"/>
                </a:lnTo>
                <a:lnTo>
                  <a:pt x="100" y="194"/>
                </a:lnTo>
                <a:lnTo>
                  <a:pt x="90" y="206"/>
                </a:lnTo>
                <a:lnTo>
                  <a:pt x="68" y="208"/>
                </a:lnTo>
                <a:lnTo>
                  <a:pt x="66" y="222"/>
                </a:lnTo>
                <a:lnTo>
                  <a:pt x="34" y="220"/>
                </a:lnTo>
                <a:lnTo>
                  <a:pt x="28" y="206"/>
                </a:lnTo>
                <a:lnTo>
                  <a:pt x="0" y="210"/>
                </a:lnTo>
                <a:lnTo>
                  <a:pt x="4" y="228"/>
                </a:lnTo>
                <a:lnTo>
                  <a:pt x="16" y="238"/>
                </a:lnTo>
                <a:lnTo>
                  <a:pt x="13" y="272"/>
                </a:lnTo>
                <a:lnTo>
                  <a:pt x="27" y="279"/>
                </a:lnTo>
                <a:lnTo>
                  <a:pt x="27" y="296"/>
                </a:lnTo>
                <a:lnTo>
                  <a:pt x="46" y="306"/>
                </a:lnTo>
                <a:lnTo>
                  <a:pt x="42" y="338"/>
                </a:lnTo>
                <a:lnTo>
                  <a:pt x="56" y="340"/>
                </a:lnTo>
                <a:lnTo>
                  <a:pt x="54" y="388"/>
                </a:lnTo>
                <a:lnTo>
                  <a:pt x="66" y="402"/>
                </a:lnTo>
                <a:lnTo>
                  <a:pt x="78" y="398"/>
                </a:lnTo>
                <a:lnTo>
                  <a:pt x="108" y="402"/>
                </a:lnTo>
                <a:lnTo>
                  <a:pt x="106" y="436"/>
                </a:lnTo>
                <a:lnTo>
                  <a:pt x="90" y="443"/>
                </a:lnTo>
                <a:lnTo>
                  <a:pt x="92" y="476"/>
                </a:lnTo>
                <a:lnTo>
                  <a:pt x="108" y="488"/>
                </a:lnTo>
                <a:lnTo>
                  <a:pt x="110" y="526"/>
                </a:lnTo>
                <a:lnTo>
                  <a:pt x="106" y="542"/>
                </a:lnTo>
                <a:lnTo>
                  <a:pt x="90" y="543"/>
                </a:lnTo>
                <a:lnTo>
                  <a:pt x="87" y="650"/>
                </a:lnTo>
                <a:lnTo>
                  <a:pt x="78" y="660"/>
                </a:lnTo>
                <a:lnTo>
                  <a:pt x="76" y="682"/>
                </a:lnTo>
                <a:lnTo>
                  <a:pt x="88" y="696"/>
                </a:lnTo>
                <a:lnTo>
                  <a:pt x="108" y="706"/>
                </a:lnTo>
                <a:lnTo>
                  <a:pt x="144" y="706"/>
                </a:lnTo>
                <a:lnTo>
                  <a:pt x="152" y="688"/>
                </a:lnTo>
                <a:lnTo>
                  <a:pt x="170" y="694"/>
                </a:lnTo>
                <a:lnTo>
                  <a:pt x="180" y="672"/>
                </a:lnTo>
                <a:lnTo>
                  <a:pt x="192" y="670"/>
                </a:lnTo>
                <a:lnTo>
                  <a:pt x="200" y="656"/>
                </a:lnTo>
                <a:lnTo>
                  <a:pt x="202" y="608"/>
                </a:lnTo>
                <a:lnTo>
                  <a:pt x="216" y="604"/>
                </a:lnTo>
                <a:lnTo>
                  <a:pt x="213" y="584"/>
                </a:lnTo>
                <a:lnTo>
                  <a:pt x="231" y="587"/>
                </a:lnTo>
                <a:lnTo>
                  <a:pt x="231" y="572"/>
                </a:lnTo>
                <a:lnTo>
                  <a:pt x="246" y="564"/>
                </a:lnTo>
                <a:lnTo>
                  <a:pt x="280" y="560"/>
                </a:lnTo>
                <a:lnTo>
                  <a:pt x="292" y="540"/>
                </a:lnTo>
                <a:lnTo>
                  <a:pt x="306" y="536"/>
                </a:lnTo>
                <a:lnTo>
                  <a:pt x="324" y="540"/>
                </a:lnTo>
                <a:lnTo>
                  <a:pt x="336" y="554"/>
                </a:lnTo>
                <a:lnTo>
                  <a:pt x="352" y="546"/>
                </a:lnTo>
                <a:lnTo>
                  <a:pt x="316" y="532"/>
                </a:lnTo>
                <a:lnTo>
                  <a:pt x="304" y="520"/>
                </a:lnTo>
                <a:lnTo>
                  <a:pt x="306" y="492"/>
                </a:lnTo>
                <a:lnTo>
                  <a:pt x="322" y="482"/>
                </a:lnTo>
                <a:lnTo>
                  <a:pt x="328" y="472"/>
                </a:lnTo>
                <a:lnTo>
                  <a:pt x="336" y="452"/>
                </a:lnTo>
                <a:lnTo>
                  <a:pt x="362" y="434"/>
                </a:lnTo>
                <a:lnTo>
                  <a:pt x="374" y="414"/>
                </a:lnTo>
                <a:lnTo>
                  <a:pt x="422" y="416"/>
                </a:lnTo>
                <a:lnTo>
                  <a:pt x="428" y="388"/>
                </a:lnTo>
                <a:lnTo>
                  <a:pt x="442" y="378"/>
                </a:lnTo>
                <a:lnTo>
                  <a:pt x="436" y="352"/>
                </a:lnTo>
                <a:lnTo>
                  <a:pt x="422" y="346"/>
                </a:lnTo>
                <a:lnTo>
                  <a:pt x="424" y="300"/>
                </a:lnTo>
                <a:lnTo>
                  <a:pt x="442" y="292"/>
                </a:lnTo>
                <a:lnTo>
                  <a:pt x="438" y="274"/>
                </a:lnTo>
                <a:lnTo>
                  <a:pt x="426" y="260"/>
                </a:lnTo>
                <a:lnTo>
                  <a:pt x="424" y="240"/>
                </a:lnTo>
                <a:lnTo>
                  <a:pt x="408" y="228"/>
                </a:lnTo>
                <a:lnTo>
                  <a:pt x="416" y="204"/>
                </a:lnTo>
                <a:lnTo>
                  <a:pt x="436" y="192"/>
                </a:lnTo>
                <a:lnTo>
                  <a:pt x="434" y="172"/>
                </a:lnTo>
                <a:lnTo>
                  <a:pt x="462" y="148"/>
                </a:lnTo>
                <a:lnTo>
                  <a:pt x="462" y="126"/>
                </a:lnTo>
                <a:lnTo>
                  <a:pt x="476" y="124"/>
                </a:lnTo>
                <a:lnTo>
                  <a:pt x="478" y="100"/>
                </a:lnTo>
                <a:lnTo>
                  <a:pt x="490" y="94"/>
                </a:lnTo>
                <a:lnTo>
                  <a:pt x="488" y="30"/>
                </a:lnTo>
                <a:lnTo>
                  <a:pt x="480" y="18"/>
                </a:lnTo>
                <a:lnTo>
                  <a:pt x="468" y="16"/>
                </a:lnTo>
                <a:lnTo>
                  <a:pt x="470" y="0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3" name="Freeform 4"/>
          <p:cNvSpPr>
            <a:spLocks/>
          </p:cNvSpPr>
          <p:nvPr/>
        </p:nvSpPr>
        <p:spPr bwMode="auto">
          <a:xfrm>
            <a:off x="4074614" y="4219303"/>
            <a:ext cx="892522" cy="710411"/>
          </a:xfrm>
          <a:custGeom>
            <a:avLst/>
            <a:gdLst>
              <a:gd name="T0" fmla="*/ 82 w 946"/>
              <a:gd name="T1" fmla="*/ 759 h 784"/>
              <a:gd name="T2" fmla="*/ 52 w 946"/>
              <a:gd name="T3" fmla="*/ 725 h 784"/>
              <a:gd name="T4" fmla="*/ 39 w 946"/>
              <a:gd name="T5" fmla="*/ 481 h 784"/>
              <a:gd name="T6" fmla="*/ 14 w 946"/>
              <a:gd name="T7" fmla="*/ 431 h 784"/>
              <a:gd name="T8" fmla="*/ 0 w 946"/>
              <a:gd name="T9" fmla="*/ 283 h 784"/>
              <a:gd name="T10" fmla="*/ 30 w 946"/>
              <a:gd name="T11" fmla="*/ 229 h 784"/>
              <a:gd name="T12" fmla="*/ 50 w 946"/>
              <a:gd name="T13" fmla="*/ 138 h 784"/>
              <a:gd name="T14" fmla="*/ 86 w 946"/>
              <a:gd name="T15" fmla="*/ 153 h 784"/>
              <a:gd name="T16" fmla="*/ 116 w 946"/>
              <a:gd name="T17" fmla="*/ 132 h 784"/>
              <a:gd name="T18" fmla="*/ 132 w 946"/>
              <a:gd name="T19" fmla="*/ 87 h 784"/>
              <a:gd name="T20" fmla="*/ 168 w 946"/>
              <a:gd name="T21" fmla="*/ 51 h 784"/>
              <a:gd name="T22" fmla="*/ 203 w 946"/>
              <a:gd name="T23" fmla="*/ 3 h 784"/>
              <a:gd name="T24" fmla="*/ 266 w 946"/>
              <a:gd name="T25" fmla="*/ 25 h 784"/>
              <a:gd name="T26" fmla="*/ 320 w 946"/>
              <a:gd name="T27" fmla="*/ 72 h 784"/>
              <a:gd name="T28" fmla="*/ 444 w 946"/>
              <a:gd name="T29" fmla="*/ 95 h 784"/>
              <a:gd name="T30" fmla="*/ 471 w 946"/>
              <a:gd name="T31" fmla="*/ 74 h 784"/>
              <a:gd name="T32" fmla="*/ 526 w 946"/>
              <a:gd name="T33" fmla="*/ 43 h 784"/>
              <a:gd name="T34" fmla="*/ 574 w 946"/>
              <a:gd name="T35" fmla="*/ 47 h 784"/>
              <a:gd name="T36" fmla="*/ 642 w 946"/>
              <a:gd name="T37" fmla="*/ 82 h 784"/>
              <a:gd name="T38" fmla="*/ 675 w 946"/>
              <a:gd name="T39" fmla="*/ 64 h 784"/>
              <a:gd name="T40" fmla="*/ 750 w 946"/>
              <a:gd name="T41" fmla="*/ 58 h 784"/>
              <a:gd name="T42" fmla="*/ 866 w 946"/>
              <a:gd name="T43" fmla="*/ 69 h 784"/>
              <a:gd name="T44" fmla="*/ 914 w 946"/>
              <a:gd name="T45" fmla="*/ 85 h 784"/>
              <a:gd name="T46" fmla="*/ 896 w 946"/>
              <a:gd name="T47" fmla="*/ 126 h 784"/>
              <a:gd name="T48" fmla="*/ 917 w 946"/>
              <a:gd name="T49" fmla="*/ 225 h 784"/>
              <a:gd name="T50" fmla="*/ 917 w 946"/>
              <a:gd name="T51" fmla="*/ 304 h 784"/>
              <a:gd name="T52" fmla="*/ 946 w 946"/>
              <a:gd name="T53" fmla="*/ 349 h 784"/>
              <a:gd name="T54" fmla="*/ 896 w 946"/>
              <a:gd name="T55" fmla="*/ 372 h 784"/>
              <a:gd name="T56" fmla="*/ 879 w 946"/>
              <a:gd name="T57" fmla="*/ 415 h 784"/>
              <a:gd name="T58" fmla="*/ 844 w 946"/>
              <a:gd name="T59" fmla="*/ 391 h 784"/>
              <a:gd name="T60" fmla="*/ 810 w 946"/>
              <a:gd name="T61" fmla="*/ 319 h 784"/>
              <a:gd name="T62" fmla="*/ 764 w 946"/>
              <a:gd name="T63" fmla="*/ 348 h 784"/>
              <a:gd name="T64" fmla="*/ 732 w 946"/>
              <a:gd name="T65" fmla="*/ 317 h 784"/>
              <a:gd name="T66" fmla="*/ 657 w 946"/>
              <a:gd name="T67" fmla="*/ 316 h 784"/>
              <a:gd name="T68" fmla="*/ 630 w 946"/>
              <a:gd name="T69" fmla="*/ 361 h 784"/>
              <a:gd name="T70" fmla="*/ 581 w 946"/>
              <a:gd name="T71" fmla="*/ 391 h 784"/>
              <a:gd name="T72" fmla="*/ 590 w 946"/>
              <a:gd name="T73" fmla="*/ 432 h 784"/>
              <a:gd name="T74" fmla="*/ 558 w 946"/>
              <a:gd name="T75" fmla="*/ 460 h 784"/>
              <a:gd name="T76" fmla="*/ 497 w 946"/>
              <a:gd name="T77" fmla="*/ 484 h 784"/>
              <a:gd name="T78" fmla="*/ 449 w 946"/>
              <a:gd name="T79" fmla="*/ 514 h 784"/>
              <a:gd name="T80" fmla="*/ 418 w 946"/>
              <a:gd name="T81" fmla="*/ 578 h 784"/>
              <a:gd name="T82" fmla="*/ 326 w 946"/>
              <a:gd name="T83" fmla="*/ 564 h 784"/>
              <a:gd name="T84" fmla="*/ 288 w 946"/>
              <a:gd name="T85" fmla="*/ 616 h 784"/>
              <a:gd name="T86" fmla="*/ 234 w 946"/>
              <a:gd name="T87" fmla="*/ 646 h 784"/>
              <a:gd name="T88" fmla="*/ 167 w 946"/>
              <a:gd name="T89" fmla="*/ 660 h 784"/>
              <a:gd name="T90" fmla="*/ 183 w 946"/>
              <a:gd name="T91" fmla="*/ 747 h 784"/>
              <a:gd name="T92" fmla="*/ 102 w 946"/>
              <a:gd name="T93" fmla="*/ 78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46" h="784">
                <a:moveTo>
                  <a:pt x="102" y="783"/>
                </a:moveTo>
                <a:lnTo>
                  <a:pt x="82" y="779"/>
                </a:lnTo>
                <a:lnTo>
                  <a:pt x="82" y="759"/>
                </a:lnTo>
                <a:lnTo>
                  <a:pt x="68" y="747"/>
                </a:lnTo>
                <a:lnTo>
                  <a:pt x="68" y="729"/>
                </a:lnTo>
                <a:lnTo>
                  <a:pt x="52" y="725"/>
                </a:lnTo>
                <a:lnTo>
                  <a:pt x="54" y="583"/>
                </a:lnTo>
                <a:lnTo>
                  <a:pt x="36" y="577"/>
                </a:lnTo>
                <a:lnTo>
                  <a:pt x="39" y="481"/>
                </a:lnTo>
                <a:lnTo>
                  <a:pt x="26" y="473"/>
                </a:lnTo>
                <a:lnTo>
                  <a:pt x="28" y="445"/>
                </a:lnTo>
                <a:lnTo>
                  <a:pt x="14" y="431"/>
                </a:lnTo>
                <a:lnTo>
                  <a:pt x="14" y="351"/>
                </a:lnTo>
                <a:lnTo>
                  <a:pt x="0" y="339"/>
                </a:lnTo>
                <a:lnTo>
                  <a:pt x="0" y="283"/>
                </a:lnTo>
                <a:lnTo>
                  <a:pt x="18" y="277"/>
                </a:lnTo>
                <a:lnTo>
                  <a:pt x="14" y="245"/>
                </a:lnTo>
                <a:lnTo>
                  <a:pt x="30" y="229"/>
                </a:lnTo>
                <a:lnTo>
                  <a:pt x="27" y="157"/>
                </a:lnTo>
                <a:lnTo>
                  <a:pt x="38" y="143"/>
                </a:lnTo>
                <a:lnTo>
                  <a:pt x="50" y="138"/>
                </a:lnTo>
                <a:lnTo>
                  <a:pt x="66" y="130"/>
                </a:lnTo>
                <a:lnTo>
                  <a:pt x="74" y="147"/>
                </a:lnTo>
                <a:lnTo>
                  <a:pt x="86" y="153"/>
                </a:lnTo>
                <a:lnTo>
                  <a:pt x="108" y="164"/>
                </a:lnTo>
                <a:lnTo>
                  <a:pt x="105" y="147"/>
                </a:lnTo>
                <a:lnTo>
                  <a:pt x="116" y="132"/>
                </a:lnTo>
                <a:lnTo>
                  <a:pt x="119" y="114"/>
                </a:lnTo>
                <a:lnTo>
                  <a:pt x="132" y="103"/>
                </a:lnTo>
                <a:lnTo>
                  <a:pt x="132" y="87"/>
                </a:lnTo>
                <a:lnTo>
                  <a:pt x="144" y="79"/>
                </a:lnTo>
                <a:lnTo>
                  <a:pt x="143" y="43"/>
                </a:lnTo>
                <a:lnTo>
                  <a:pt x="168" y="51"/>
                </a:lnTo>
                <a:lnTo>
                  <a:pt x="171" y="31"/>
                </a:lnTo>
                <a:lnTo>
                  <a:pt x="190" y="19"/>
                </a:lnTo>
                <a:lnTo>
                  <a:pt x="203" y="3"/>
                </a:lnTo>
                <a:lnTo>
                  <a:pt x="237" y="0"/>
                </a:lnTo>
                <a:lnTo>
                  <a:pt x="250" y="13"/>
                </a:lnTo>
                <a:lnTo>
                  <a:pt x="266" y="25"/>
                </a:lnTo>
                <a:lnTo>
                  <a:pt x="276" y="39"/>
                </a:lnTo>
                <a:lnTo>
                  <a:pt x="300" y="48"/>
                </a:lnTo>
                <a:lnTo>
                  <a:pt x="320" y="72"/>
                </a:lnTo>
                <a:lnTo>
                  <a:pt x="398" y="72"/>
                </a:lnTo>
                <a:lnTo>
                  <a:pt x="396" y="97"/>
                </a:lnTo>
                <a:lnTo>
                  <a:pt x="444" y="95"/>
                </a:lnTo>
                <a:lnTo>
                  <a:pt x="456" y="109"/>
                </a:lnTo>
                <a:lnTo>
                  <a:pt x="467" y="94"/>
                </a:lnTo>
                <a:lnTo>
                  <a:pt x="471" y="74"/>
                </a:lnTo>
                <a:lnTo>
                  <a:pt x="494" y="55"/>
                </a:lnTo>
                <a:lnTo>
                  <a:pt x="500" y="40"/>
                </a:lnTo>
                <a:lnTo>
                  <a:pt x="526" y="43"/>
                </a:lnTo>
                <a:lnTo>
                  <a:pt x="544" y="25"/>
                </a:lnTo>
                <a:lnTo>
                  <a:pt x="566" y="29"/>
                </a:lnTo>
                <a:lnTo>
                  <a:pt x="574" y="47"/>
                </a:lnTo>
                <a:lnTo>
                  <a:pt x="592" y="59"/>
                </a:lnTo>
                <a:lnTo>
                  <a:pt x="592" y="83"/>
                </a:lnTo>
                <a:lnTo>
                  <a:pt x="642" y="82"/>
                </a:lnTo>
                <a:lnTo>
                  <a:pt x="647" y="66"/>
                </a:lnTo>
                <a:lnTo>
                  <a:pt x="662" y="55"/>
                </a:lnTo>
                <a:lnTo>
                  <a:pt x="675" y="64"/>
                </a:lnTo>
                <a:lnTo>
                  <a:pt x="689" y="84"/>
                </a:lnTo>
                <a:lnTo>
                  <a:pt x="725" y="85"/>
                </a:lnTo>
                <a:lnTo>
                  <a:pt x="750" y="58"/>
                </a:lnTo>
                <a:lnTo>
                  <a:pt x="782" y="55"/>
                </a:lnTo>
                <a:lnTo>
                  <a:pt x="795" y="70"/>
                </a:lnTo>
                <a:lnTo>
                  <a:pt x="866" y="69"/>
                </a:lnTo>
                <a:lnTo>
                  <a:pt x="880" y="71"/>
                </a:lnTo>
                <a:lnTo>
                  <a:pt x="894" y="86"/>
                </a:lnTo>
                <a:lnTo>
                  <a:pt x="914" y="85"/>
                </a:lnTo>
                <a:lnTo>
                  <a:pt x="912" y="100"/>
                </a:lnTo>
                <a:lnTo>
                  <a:pt x="911" y="117"/>
                </a:lnTo>
                <a:lnTo>
                  <a:pt x="896" y="126"/>
                </a:lnTo>
                <a:lnTo>
                  <a:pt x="897" y="154"/>
                </a:lnTo>
                <a:lnTo>
                  <a:pt x="915" y="169"/>
                </a:lnTo>
                <a:lnTo>
                  <a:pt x="917" y="225"/>
                </a:lnTo>
                <a:lnTo>
                  <a:pt x="904" y="226"/>
                </a:lnTo>
                <a:lnTo>
                  <a:pt x="899" y="289"/>
                </a:lnTo>
                <a:lnTo>
                  <a:pt x="917" y="304"/>
                </a:lnTo>
                <a:lnTo>
                  <a:pt x="932" y="315"/>
                </a:lnTo>
                <a:lnTo>
                  <a:pt x="945" y="324"/>
                </a:lnTo>
                <a:lnTo>
                  <a:pt x="946" y="349"/>
                </a:lnTo>
                <a:lnTo>
                  <a:pt x="921" y="346"/>
                </a:lnTo>
                <a:lnTo>
                  <a:pt x="910" y="359"/>
                </a:lnTo>
                <a:lnTo>
                  <a:pt x="896" y="372"/>
                </a:lnTo>
                <a:lnTo>
                  <a:pt x="894" y="387"/>
                </a:lnTo>
                <a:lnTo>
                  <a:pt x="880" y="389"/>
                </a:lnTo>
                <a:lnTo>
                  <a:pt x="879" y="415"/>
                </a:lnTo>
                <a:lnTo>
                  <a:pt x="877" y="424"/>
                </a:lnTo>
                <a:lnTo>
                  <a:pt x="846" y="430"/>
                </a:lnTo>
                <a:lnTo>
                  <a:pt x="844" y="391"/>
                </a:lnTo>
                <a:lnTo>
                  <a:pt x="829" y="380"/>
                </a:lnTo>
                <a:lnTo>
                  <a:pt x="826" y="319"/>
                </a:lnTo>
                <a:lnTo>
                  <a:pt x="810" y="319"/>
                </a:lnTo>
                <a:lnTo>
                  <a:pt x="796" y="333"/>
                </a:lnTo>
                <a:lnTo>
                  <a:pt x="784" y="344"/>
                </a:lnTo>
                <a:lnTo>
                  <a:pt x="764" y="348"/>
                </a:lnTo>
                <a:lnTo>
                  <a:pt x="762" y="333"/>
                </a:lnTo>
                <a:lnTo>
                  <a:pt x="742" y="333"/>
                </a:lnTo>
                <a:lnTo>
                  <a:pt x="732" y="317"/>
                </a:lnTo>
                <a:lnTo>
                  <a:pt x="708" y="296"/>
                </a:lnTo>
                <a:lnTo>
                  <a:pt x="660" y="293"/>
                </a:lnTo>
                <a:lnTo>
                  <a:pt x="657" y="316"/>
                </a:lnTo>
                <a:lnTo>
                  <a:pt x="644" y="322"/>
                </a:lnTo>
                <a:lnTo>
                  <a:pt x="644" y="339"/>
                </a:lnTo>
                <a:lnTo>
                  <a:pt x="630" y="361"/>
                </a:lnTo>
                <a:lnTo>
                  <a:pt x="613" y="359"/>
                </a:lnTo>
                <a:lnTo>
                  <a:pt x="603" y="366"/>
                </a:lnTo>
                <a:lnTo>
                  <a:pt x="581" y="391"/>
                </a:lnTo>
                <a:lnTo>
                  <a:pt x="608" y="403"/>
                </a:lnTo>
                <a:lnTo>
                  <a:pt x="606" y="430"/>
                </a:lnTo>
                <a:lnTo>
                  <a:pt x="590" y="432"/>
                </a:lnTo>
                <a:lnTo>
                  <a:pt x="574" y="454"/>
                </a:lnTo>
                <a:lnTo>
                  <a:pt x="562" y="455"/>
                </a:lnTo>
                <a:lnTo>
                  <a:pt x="558" y="460"/>
                </a:lnTo>
                <a:lnTo>
                  <a:pt x="505" y="460"/>
                </a:lnTo>
                <a:lnTo>
                  <a:pt x="501" y="477"/>
                </a:lnTo>
                <a:lnTo>
                  <a:pt x="497" y="484"/>
                </a:lnTo>
                <a:lnTo>
                  <a:pt x="474" y="487"/>
                </a:lnTo>
                <a:lnTo>
                  <a:pt x="464" y="510"/>
                </a:lnTo>
                <a:lnTo>
                  <a:pt x="449" y="514"/>
                </a:lnTo>
                <a:lnTo>
                  <a:pt x="437" y="526"/>
                </a:lnTo>
                <a:lnTo>
                  <a:pt x="419" y="525"/>
                </a:lnTo>
                <a:lnTo>
                  <a:pt x="418" y="578"/>
                </a:lnTo>
                <a:lnTo>
                  <a:pt x="360" y="579"/>
                </a:lnTo>
                <a:lnTo>
                  <a:pt x="355" y="563"/>
                </a:lnTo>
                <a:lnTo>
                  <a:pt x="326" y="564"/>
                </a:lnTo>
                <a:lnTo>
                  <a:pt x="321" y="597"/>
                </a:lnTo>
                <a:lnTo>
                  <a:pt x="312" y="612"/>
                </a:lnTo>
                <a:lnTo>
                  <a:pt x="288" y="616"/>
                </a:lnTo>
                <a:lnTo>
                  <a:pt x="281" y="634"/>
                </a:lnTo>
                <a:lnTo>
                  <a:pt x="249" y="634"/>
                </a:lnTo>
                <a:lnTo>
                  <a:pt x="234" y="646"/>
                </a:lnTo>
                <a:lnTo>
                  <a:pt x="184" y="647"/>
                </a:lnTo>
                <a:lnTo>
                  <a:pt x="177" y="651"/>
                </a:lnTo>
                <a:lnTo>
                  <a:pt x="167" y="660"/>
                </a:lnTo>
                <a:lnTo>
                  <a:pt x="159" y="691"/>
                </a:lnTo>
                <a:lnTo>
                  <a:pt x="185" y="697"/>
                </a:lnTo>
                <a:lnTo>
                  <a:pt x="183" y="747"/>
                </a:lnTo>
                <a:lnTo>
                  <a:pt x="165" y="751"/>
                </a:lnTo>
                <a:lnTo>
                  <a:pt x="153" y="784"/>
                </a:lnTo>
                <a:lnTo>
                  <a:pt x="102" y="783"/>
                </a:lnTo>
                <a:close/>
              </a:path>
            </a:pathLst>
          </a:custGeom>
          <a:solidFill>
            <a:srgbClr val="9A607F"/>
          </a:solidFill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3825538" y="3293232"/>
            <a:ext cx="868935" cy="809180"/>
          </a:xfrm>
          <a:custGeom>
            <a:avLst/>
            <a:gdLst>
              <a:gd name="T0" fmla="*/ 28 w 921"/>
              <a:gd name="T1" fmla="*/ 316 h 893"/>
              <a:gd name="T2" fmla="*/ 52 w 921"/>
              <a:gd name="T3" fmla="*/ 278 h 893"/>
              <a:gd name="T4" fmla="*/ 94 w 921"/>
              <a:gd name="T5" fmla="*/ 234 h 893"/>
              <a:gd name="T6" fmla="*/ 142 w 921"/>
              <a:gd name="T7" fmla="*/ 270 h 893"/>
              <a:gd name="T8" fmla="*/ 176 w 921"/>
              <a:gd name="T9" fmla="*/ 264 h 893"/>
              <a:gd name="T10" fmla="*/ 260 w 921"/>
              <a:gd name="T11" fmla="*/ 250 h 893"/>
              <a:gd name="T12" fmla="*/ 300 w 921"/>
              <a:gd name="T13" fmla="*/ 208 h 893"/>
              <a:gd name="T14" fmla="*/ 326 w 921"/>
              <a:gd name="T15" fmla="*/ 168 h 893"/>
              <a:gd name="T16" fmla="*/ 358 w 921"/>
              <a:gd name="T17" fmla="*/ 150 h 893"/>
              <a:gd name="T18" fmla="*/ 406 w 921"/>
              <a:gd name="T19" fmla="*/ 118 h 893"/>
              <a:gd name="T20" fmla="*/ 438 w 921"/>
              <a:gd name="T21" fmla="*/ 26 h 893"/>
              <a:gd name="T22" fmla="*/ 480 w 921"/>
              <a:gd name="T23" fmla="*/ 0 h 893"/>
              <a:gd name="T24" fmla="*/ 530 w 921"/>
              <a:gd name="T25" fmla="*/ 18 h 893"/>
              <a:gd name="T26" fmla="*/ 554 w 921"/>
              <a:gd name="T27" fmla="*/ 73 h 893"/>
              <a:gd name="T28" fmla="*/ 536 w 921"/>
              <a:gd name="T29" fmla="*/ 110 h 893"/>
              <a:gd name="T30" fmla="*/ 534 w 921"/>
              <a:gd name="T31" fmla="*/ 130 h 893"/>
              <a:gd name="T32" fmla="*/ 610 w 921"/>
              <a:gd name="T33" fmla="*/ 126 h 893"/>
              <a:gd name="T34" fmla="*/ 644 w 921"/>
              <a:gd name="T35" fmla="*/ 144 h 893"/>
              <a:gd name="T36" fmla="*/ 658 w 921"/>
              <a:gd name="T37" fmla="*/ 220 h 893"/>
              <a:gd name="T38" fmla="*/ 700 w 921"/>
              <a:gd name="T39" fmla="*/ 280 h 893"/>
              <a:gd name="T40" fmla="*/ 748 w 921"/>
              <a:gd name="T41" fmla="*/ 274 h 893"/>
              <a:gd name="T42" fmla="*/ 794 w 921"/>
              <a:gd name="T43" fmla="*/ 271 h 893"/>
              <a:gd name="T44" fmla="*/ 850 w 921"/>
              <a:gd name="T45" fmla="*/ 347 h 893"/>
              <a:gd name="T46" fmla="*/ 882 w 921"/>
              <a:gd name="T47" fmla="*/ 417 h 893"/>
              <a:gd name="T48" fmla="*/ 883 w 921"/>
              <a:gd name="T49" fmla="*/ 446 h 893"/>
              <a:gd name="T50" fmla="*/ 921 w 921"/>
              <a:gd name="T51" fmla="*/ 453 h 893"/>
              <a:gd name="T52" fmla="*/ 867 w 921"/>
              <a:gd name="T53" fmla="*/ 509 h 893"/>
              <a:gd name="T54" fmla="*/ 820 w 921"/>
              <a:gd name="T55" fmla="*/ 522 h 893"/>
              <a:gd name="T56" fmla="*/ 793 w 921"/>
              <a:gd name="T57" fmla="*/ 549 h 893"/>
              <a:gd name="T58" fmla="*/ 738 w 921"/>
              <a:gd name="T59" fmla="*/ 566 h 893"/>
              <a:gd name="T60" fmla="*/ 768 w 921"/>
              <a:gd name="T61" fmla="*/ 627 h 893"/>
              <a:gd name="T62" fmla="*/ 832 w 921"/>
              <a:gd name="T63" fmla="*/ 618 h 893"/>
              <a:gd name="T64" fmla="*/ 788 w 921"/>
              <a:gd name="T65" fmla="*/ 690 h 893"/>
              <a:gd name="T66" fmla="*/ 770 w 921"/>
              <a:gd name="T67" fmla="*/ 722 h 893"/>
              <a:gd name="T68" fmla="*/ 792 w 921"/>
              <a:gd name="T69" fmla="*/ 777 h 893"/>
              <a:gd name="T70" fmla="*/ 756 w 921"/>
              <a:gd name="T71" fmla="*/ 760 h 893"/>
              <a:gd name="T72" fmla="*/ 664 w 921"/>
              <a:gd name="T73" fmla="*/ 786 h 893"/>
              <a:gd name="T74" fmla="*/ 624 w 921"/>
              <a:gd name="T75" fmla="*/ 805 h 893"/>
              <a:gd name="T76" fmla="*/ 643 w 921"/>
              <a:gd name="T77" fmla="*/ 762 h 893"/>
              <a:gd name="T78" fmla="*/ 668 w 921"/>
              <a:gd name="T79" fmla="*/ 694 h 893"/>
              <a:gd name="T80" fmla="*/ 606 w 921"/>
              <a:gd name="T81" fmla="*/ 696 h 893"/>
              <a:gd name="T82" fmla="*/ 556 w 921"/>
              <a:gd name="T83" fmla="*/ 668 h 893"/>
              <a:gd name="T84" fmla="*/ 558 w 921"/>
              <a:gd name="T85" fmla="*/ 713 h 893"/>
              <a:gd name="T86" fmla="*/ 531 w 921"/>
              <a:gd name="T87" fmla="*/ 840 h 893"/>
              <a:gd name="T88" fmla="*/ 512 w 921"/>
              <a:gd name="T89" fmla="*/ 892 h 893"/>
              <a:gd name="T90" fmla="*/ 464 w 921"/>
              <a:gd name="T91" fmla="*/ 870 h 893"/>
              <a:gd name="T92" fmla="*/ 422 w 921"/>
              <a:gd name="T93" fmla="*/ 833 h 893"/>
              <a:gd name="T94" fmla="*/ 378 w 921"/>
              <a:gd name="T95" fmla="*/ 790 h 893"/>
              <a:gd name="T96" fmla="*/ 380 w 921"/>
              <a:gd name="T97" fmla="*/ 741 h 893"/>
              <a:gd name="T98" fmla="*/ 346 w 921"/>
              <a:gd name="T99" fmla="*/ 726 h 893"/>
              <a:gd name="T100" fmla="*/ 269 w 921"/>
              <a:gd name="T101" fmla="*/ 710 h 893"/>
              <a:gd name="T102" fmla="*/ 207 w 921"/>
              <a:gd name="T103" fmla="*/ 677 h 893"/>
              <a:gd name="T104" fmla="*/ 132 w 921"/>
              <a:gd name="T105" fmla="*/ 654 h 893"/>
              <a:gd name="T106" fmla="*/ 120 w 921"/>
              <a:gd name="T107" fmla="*/ 572 h 893"/>
              <a:gd name="T108" fmla="*/ 54 w 921"/>
              <a:gd name="T109" fmla="*/ 526 h 893"/>
              <a:gd name="T110" fmla="*/ 66 w 921"/>
              <a:gd name="T111" fmla="*/ 434 h 893"/>
              <a:gd name="T112" fmla="*/ 18 w 921"/>
              <a:gd name="T113" fmla="*/ 39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21" h="893">
                <a:moveTo>
                  <a:pt x="2" y="330"/>
                </a:moveTo>
                <a:lnTo>
                  <a:pt x="24" y="330"/>
                </a:lnTo>
                <a:lnTo>
                  <a:pt x="28" y="316"/>
                </a:lnTo>
                <a:lnTo>
                  <a:pt x="42" y="312"/>
                </a:lnTo>
                <a:lnTo>
                  <a:pt x="52" y="302"/>
                </a:lnTo>
                <a:lnTo>
                  <a:pt x="52" y="278"/>
                </a:lnTo>
                <a:lnTo>
                  <a:pt x="72" y="268"/>
                </a:lnTo>
                <a:lnTo>
                  <a:pt x="82" y="254"/>
                </a:lnTo>
                <a:lnTo>
                  <a:pt x="94" y="234"/>
                </a:lnTo>
                <a:lnTo>
                  <a:pt x="130" y="238"/>
                </a:lnTo>
                <a:lnTo>
                  <a:pt x="134" y="260"/>
                </a:lnTo>
                <a:lnTo>
                  <a:pt x="142" y="270"/>
                </a:lnTo>
                <a:lnTo>
                  <a:pt x="152" y="278"/>
                </a:lnTo>
                <a:lnTo>
                  <a:pt x="168" y="278"/>
                </a:lnTo>
                <a:lnTo>
                  <a:pt x="176" y="264"/>
                </a:lnTo>
                <a:lnTo>
                  <a:pt x="232" y="266"/>
                </a:lnTo>
                <a:lnTo>
                  <a:pt x="240" y="252"/>
                </a:lnTo>
                <a:lnTo>
                  <a:pt x="260" y="250"/>
                </a:lnTo>
                <a:lnTo>
                  <a:pt x="270" y="230"/>
                </a:lnTo>
                <a:lnTo>
                  <a:pt x="282" y="224"/>
                </a:lnTo>
                <a:lnTo>
                  <a:pt x="300" y="208"/>
                </a:lnTo>
                <a:lnTo>
                  <a:pt x="302" y="188"/>
                </a:lnTo>
                <a:lnTo>
                  <a:pt x="312" y="182"/>
                </a:lnTo>
                <a:lnTo>
                  <a:pt x="326" y="168"/>
                </a:lnTo>
                <a:lnTo>
                  <a:pt x="336" y="160"/>
                </a:lnTo>
                <a:lnTo>
                  <a:pt x="350" y="162"/>
                </a:lnTo>
                <a:lnTo>
                  <a:pt x="358" y="150"/>
                </a:lnTo>
                <a:lnTo>
                  <a:pt x="382" y="146"/>
                </a:lnTo>
                <a:lnTo>
                  <a:pt x="392" y="130"/>
                </a:lnTo>
                <a:lnTo>
                  <a:pt x="406" y="118"/>
                </a:lnTo>
                <a:cubicBezTo>
                  <a:pt x="409" y="80"/>
                  <a:pt x="410" y="104"/>
                  <a:pt x="430" y="84"/>
                </a:cubicBezTo>
                <a:lnTo>
                  <a:pt x="434" y="38"/>
                </a:lnTo>
                <a:lnTo>
                  <a:pt x="438" y="26"/>
                </a:lnTo>
                <a:lnTo>
                  <a:pt x="450" y="24"/>
                </a:lnTo>
                <a:lnTo>
                  <a:pt x="470" y="14"/>
                </a:lnTo>
                <a:lnTo>
                  <a:pt x="480" y="0"/>
                </a:lnTo>
                <a:lnTo>
                  <a:pt x="500" y="0"/>
                </a:lnTo>
                <a:lnTo>
                  <a:pt x="514" y="16"/>
                </a:lnTo>
                <a:lnTo>
                  <a:pt x="530" y="18"/>
                </a:lnTo>
                <a:lnTo>
                  <a:pt x="536" y="28"/>
                </a:lnTo>
                <a:lnTo>
                  <a:pt x="554" y="29"/>
                </a:lnTo>
                <a:lnTo>
                  <a:pt x="554" y="73"/>
                </a:lnTo>
                <a:lnTo>
                  <a:pt x="548" y="92"/>
                </a:lnTo>
                <a:lnTo>
                  <a:pt x="536" y="96"/>
                </a:lnTo>
                <a:lnTo>
                  <a:pt x="536" y="110"/>
                </a:lnTo>
                <a:lnTo>
                  <a:pt x="510" y="108"/>
                </a:lnTo>
                <a:lnTo>
                  <a:pt x="514" y="128"/>
                </a:lnTo>
                <a:lnTo>
                  <a:pt x="534" y="130"/>
                </a:lnTo>
                <a:lnTo>
                  <a:pt x="544" y="147"/>
                </a:lnTo>
                <a:lnTo>
                  <a:pt x="596" y="147"/>
                </a:lnTo>
                <a:lnTo>
                  <a:pt x="610" y="126"/>
                </a:lnTo>
                <a:lnTo>
                  <a:pt x="624" y="128"/>
                </a:lnTo>
                <a:lnTo>
                  <a:pt x="630" y="144"/>
                </a:lnTo>
                <a:lnTo>
                  <a:pt x="644" y="144"/>
                </a:lnTo>
                <a:lnTo>
                  <a:pt x="646" y="166"/>
                </a:lnTo>
                <a:lnTo>
                  <a:pt x="658" y="177"/>
                </a:lnTo>
                <a:lnTo>
                  <a:pt x="658" y="220"/>
                </a:lnTo>
                <a:lnTo>
                  <a:pt x="674" y="232"/>
                </a:lnTo>
                <a:lnTo>
                  <a:pt x="692" y="248"/>
                </a:lnTo>
                <a:lnTo>
                  <a:pt x="700" y="280"/>
                </a:lnTo>
                <a:lnTo>
                  <a:pt x="710" y="296"/>
                </a:lnTo>
                <a:lnTo>
                  <a:pt x="722" y="276"/>
                </a:lnTo>
                <a:lnTo>
                  <a:pt x="748" y="274"/>
                </a:lnTo>
                <a:lnTo>
                  <a:pt x="766" y="302"/>
                </a:lnTo>
                <a:lnTo>
                  <a:pt x="778" y="277"/>
                </a:lnTo>
                <a:lnTo>
                  <a:pt x="794" y="271"/>
                </a:lnTo>
                <a:lnTo>
                  <a:pt x="792" y="329"/>
                </a:lnTo>
                <a:lnTo>
                  <a:pt x="838" y="326"/>
                </a:lnTo>
                <a:lnTo>
                  <a:pt x="850" y="347"/>
                </a:lnTo>
                <a:lnTo>
                  <a:pt x="858" y="370"/>
                </a:lnTo>
                <a:lnTo>
                  <a:pt x="878" y="382"/>
                </a:lnTo>
                <a:lnTo>
                  <a:pt x="882" y="417"/>
                </a:lnTo>
                <a:lnTo>
                  <a:pt x="870" y="434"/>
                </a:lnTo>
                <a:lnTo>
                  <a:pt x="870" y="450"/>
                </a:lnTo>
                <a:lnTo>
                  <a:pt x="883" y="446"/>
                </a:lnTo>
                <a:lnTo>
                  <a:pt x="894" y="437"/>
                </a:lnTo>
                <a:lnTo>
                  <a:pt x="916" y="431"/>
                </a:lnTo>
                <a:lnTo>
                  <a:pt x="921" y="453"/>
                </a:lnTo>
                <a:lnTo>
                  <a:pt x="912" y="479"/>
                </a:lnTo>
                <a:lnTo>
                  <a:pt x="882" y="486"/>
                </a:lnTo>
                <a:lnTo>
                  <a:pt x="867" y="509"/>
                </a:lnTo>
                <a:lnTo>
                  <a:pt x="846" y="509"/>
                </a:lnTo>
                <a:lnTo>
                  <a:pt x="840" y="522"/>
                </a:lnTo>
                <a:lnTo>
                  <a:pt x="820" y="522"/>
                </a:lnTo>
                <a:lnTo>
                  <a:pt x="816" y="537"/>
                </a:lnTo>
                <a:lnTo>
                  <a:pt x="799" y="533"/>
                </a:lnTo>
                <a:lnTo>
                  <a:pt x="793" y="549"/>
                </a:lnTo>
                <a:lnTo>
                  <a:pt x="778" y="549"/>
                </a:lnTo>
                <a:lnTo>
                  <a:pt x="753" y="548"/>
                </a:lnTo>
                <a:lnTo>
                  <a:pt x="738" y="566"/>
                </a:lnTo>
                <a:lnTo>
                  <a:pt x="738" y="600"/>
                </a:lnTo>
                <a:lnTo>
                  <a:pt x="756" y="612"/>
                </a:lnTo>
                <a:lnTo>
                  <a:pt x="768" y="627"/>
                </a:lnTo>
                <a:lnTo>
                  <a:pt x="801" y="627"/>
                </a:lnTo>
                <a:lnTo>
                  <a:pt x="808" y="614"/>
                </a:lnTo>
                <a:lnTo>
                  <a:pt x="832" y="618"/>
                </a:lnTo>
                <a:lnTo>
                  <a:pt x="831" y="654"/>
                </a:lnTo>
                <a:lnTo>
                  <a:pt x="789" y="654"/>
                </a:lnTo>
                <a:lnTo>
                  <a:pt x="788" y="690"/>
                </a:lnTo>
                <a:lnTo>
                  <a:pt x="805" y="701"/>
                </a:lnTo>
                <a:lnTo>
                  <a:pt x="804" y="720"/>
                </a:lnTo>
                <a:lnTo>
                  <a:pt x="770" y="722"/>
                </a:lnTo>
                <a:lnTo>
                  <a:pt x="775" y="743"/>
                </a:lnTo>
                <a:lnTo>
                  <a:pt x="798" y="761"/>
                </a:lnTo>
                <a:lnTo>
                  <a:pt x="792" y="777"/>
                </a:lnTo>
                <a:lnTo>
                  <a:pt x="778" y="776"/>
                </a:lnTo>
                <a:lnTo>
                  <a:pt x="766" y="774"/>
                </a:lnTo>
                <a:lnTo>
                  <a:pt x="756" y="760"/>
                </a:lnTo>
                <a:lnTo>
                  <a:pt x="688" y="759"/>
                </a:lnTo>
                <a:lnTo>
                  <a:pt x="680" y="780"/>
                </a:lnTo>
                <a:lnTo>
                  <a:pt x="664" y="786"/>
                </a:lnTo>
                <a:lnTo>
                  <a:pt x="649" y="792"/>
                </a:lnTo>
                <a:lnTo>
                  <a:pt x="635" y="792"/>
                </a:lnTo>
                <a:lnTo>
                  <a:pt x="624" y="805"/>
                </a:lnTo>
                <a:lnTo>
                  <a:pt x="618" y="786"/>
                </a:lnTo>
                <a:lnTo>
                  <a:pt x="634" y="772"/>
                </a:lnTo>
                <a:lnTo>
                  <a:pt x="643" y="762"/>
                </a:lnTo>
                <a:lnTo>
                  <a:pt x="656" y="734"/>
                </a:lnTo>
                <a:lnTo>
                  <a:pt x="676" y="728"/>
                </a:lnTo>
                <a:lnTo>
                  <a:pt x="668" y="694"/>
                </a:lnTo>
                <a:lnTo>
                  <a:pt x="658" y="678"/>
                </a:lnTo>
                <a:lnTo>
                  <a:pt x="640" y="696"/>
                </a:lnTo>
                <a:lnTo>
                  <a:pt x="606" y="696"/>
                </a:lnTo>
                <a:lnTo>
                  <a:pt x="606" y="657"/>
                </a:lnTo>
                <a:lnTo>
                  <a:pt x="574" y="654"/>
                </a:lnTo>
                <a:lnTo>
                  <a:pt x="556" y="668"/>
                </a:lnTo>
                <a:lnTo>
                  <a:pt x="544" y="680"/>
                </a:lnTo>
                <a:lnTo>
                  <a:pt x="541" y="706"/>
                </a:lnTo>
                <a:lnTo>
                  <a:pt x="558" y="713"/>
                </a:lnTo>
                <a:lnTo>
                  <a:pt x="554" y="814"/>
                </a:lnTo>
                <a:lnTo>
                  <a:pt x="541" y="836"/>
                </a:lnTo>
                <a:lnTo>
                  <a:pt x="531" y="840"/>
                </a:lnTo>
                <a:lnTo>
                  <a:pt x="532" y="866"/>
                </a:lnTo>
                <a:lnTo>
                  <a:pt x="516" y="863"/>
                </a:lnTo>
                <a:lnTo>
                  <a:pt x="512" y="892"/>
                </a:lnTo>
                <a:lnTo>
                  <a:pt x="489" y="893"/>
                </a:lnTo>
                <a:lnTo>
                  <a:pt x="478" y="882"/>
                </a:lnTo>
                <a:lnTo>
                  <a:pt x="464" y="870"/>
                </a:lnTo>
                <a:lnTo>
                  <a:pt x="452" y="854"/>
                </a:lnTo>
                <a:lnTo>
                  <a:pt x="434" y="832"/>
                </a:lnTo>
                <a:lnTo>
                  <a:pt x="422" y="833"/>
                </a:lnTo>
                <a:lnTo>
                  <a:pt x="410" y="830"/>
                </a:lnTo>
                <a:lnTo>
                  <a:pt x="390" y="804"/>
                </a:lnTo>
                <a:lnTo>
                  <a:pt x="378" y="790"/>
                </a:lnTo>
                <a:lnTo>
                  <a:pt x="378" y="768"/>
                </a:lnTo>
                <a:lnTo>
                  <a:pt x="368" y="759"/>
                </a:lnTo>
                <a:lnTo>
                  <a:pt x="380" y="741"/>
                </a:lnTo>
                <a:lnTo>
                  <a:pt x="380" y="710"/>
                </a:lnTo>
                <a:lnTo>
                  <a:pt x="360" y="714"/>
                </a:lnTo>
                <a:lnTo>
                  <a:pt x="346" y="726"/>
                </a:lnTo>
                <a:lnTo>
                  <a:pt x="336" y="740"/>
                </a:lnTo>
                <a:lnTo>
                  <a:pt x="297" y="741"/>
                </a:lnTo>
                <a:lnTo>
                  <a:pt x="269" y="710"/>
                </a:lnTo>
                <a:lnTo>
                  <a:pt x="235" y="711"/>
                </a:lnTo>
                <a:lnTo>
                  <a:pt x="224" y="690"/>
                </a:lnTo>
                <a:lnTo>
                  <a:pt x="207" y="677"/>
                </a:lnTo>
                <a:lnTo>
                  <a:pt x="190" y="663"/>
                </a:lnTo>
                <a:lnTo>
                  <a:pt x="155" y="657"/>
                </a:lnTo>
                <a:lnTo>
                  <a:pt x="132" y="654"/>
                </a:lnTo>
                <a:lnTo>
                  <a:pt x="134" y="598"/>
                </a:lnTo>
                <a:lnTo>
                  <a:pt x="120" y="592"/>
                </a:lnTo>
                <a:lnTo>
                  <a:pt x="120" y="572"/>
                </a:lnTo>
                <a:lnTo>
                  <a:pt x="106" y="564"/>
                </a:lnTo>
                <a:lnTo>
                  <a:pt x="106" y="528"/>
                </a:lnTo>
                <a:lnTo>
                  <a:pt x="54" y="526"/>
                </a:lnTo>
                <a:lnTo>
                  <a:pt x="54" y="464"/>
                </a:lnTo>
                <a:lnTo>
                  <a:pt x="70" y="454"/>
                </a:lnTo>
                <a:lnTo>
                  <a:pt x="66" y="434"/>
                </a:lnTo>
                <a:lnTo>
                  <a:pt x="52" y="428"/>
                </a:lnTo>
                <a:lnTo>
                  <a:pt x="28" y="422"/>
                </a:lnTo>
                <a:lnTo>
                  <a:pt x="18" y="398"/>
                </a:lnTo>
                <a:lnTo>
                  <a:pt x="0" y="392"/>
                </a:lnTo>
                <a:lnTo>
                  <a:pt x="2" y="330"/>
                </a:lnTo>
                <a:close/>
              </a:path>
            </a:pathLst>
          </a:custGeom>
          <a:solidFill>
            <a:srgbClr val="9A607F"/>
          </a:solidFill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6065334" y="3351225"/>
            <a:ext cx="600047" cy="325303"/>
          </a:xfrm>
          <a:custGeom>
            <a:avLst/>
            <a:gdLst>
              <a:gd name="T0" fmla="*/ 54 w 636"/>
              <a:gd name="T1" fmla="*/ 296 h 359"/>
              <a:gd name="T2" fmla="*/ 2 w 636"/>
              <a:gd name="T3" fmla="*/ 280 h 359"/>
              <a:gd name="T4" fmla="*/ 66 w 636"/>
              <a:gd name="T5" fmla="*/ 240 h 359"/>
              <a:gd name="T6" fmla="*/ 86 w 636"/>
              <a:gd name="T7" fmla="*/ 214 h 359"/>
              <a:gd name="T8" fmla="*/ 158 w 636"/>
              <a:gd name="T9" fmla="*/ 158 h 359"/>
              <a:gd name="T10" fmla="*/ 196 w 636"/>
              <a:gd name="T11" fmla="*/ 108 h 359"/>
              <a:gd name="T12" fmla="*/ 228 w 636"/>
              <a:gd name="T13" fmla="*/ 82 h 359"/>
              <a:gd name="T14" fmla="*/ 254 w 636"/>
              <a:gd name="T15" fmla="*/ 108 h 359"/>
              <a:gd name="T16" fmla="*/ 262 w 636"/>
              <a:gd name="T17" fmla="*/ 70 h 359"/>
              <a:gd name="T18" fmla="*/ 288 w 636"/>
              <a:gd name="T19" fmla="*/ 56 h 359"/>
              <a:gd name="T20" fmla="*/ 326 w 636"/>
              <a:gd name="T21" fmla="*/ 44 h 359"/>
              <a:gd name="T22" fmla="*/ 354 w 636"/>
              <a:gd name="T23" fmla="*/ 42 h 359"/>
              <a:gd name="T24" fmla="*/ 426 w 636"/>
              <a:gd name="T25" fmla="*/ 16 h 359"/>
              <a:gd name="T26" fmla="*/ 452 w 636"/>
              <a:gd name="T27" fmla="*/ 0 h 359"/>
              <a:gd name="T28" fmla="*/ 500 w 636"/>
              <a:gd name="T29" fmla="*/ 40 h 359"/>
              <a:gd name="T30" fmla="*/ 478 w 636"/>
              <a:gd name="T31" fmla="*/ 66 h 359"/>
              <a:gd name="T32" fmla="*/ 516 w 636"/>
              <a:gd name="T33" fmla="*/ 82 h 359"/>
              <a:gd name="T34" fmla="*/ 502 w 636"/>
              <a:gd name="T35" fmla="*/ 112 h 359"/>
              <a:gd name="T36" fmla="*/ 528 w 636"/>
              <a:gd name="T37" fmla="*/ 134 h 359"/>
              <a:gd name="T38" fmla="*/ 580 w 636"/>
              <a:gd name="T39" fmla="*/ 120 h 359"/>
              <a:gd name="T40" fmla="*/ 598 w 636"/>
              <a:gd name="T41" fmla="*/ 158 h 359"/>
              <a:gd name="T42" fmla="*/ 624 w 636"/>
              <a:gd name="T43" fmla="*/ 186 h 359"/>
              <a:gd name="T44" fmla="*/ 636 w 636"/>
              <a:gd name="T45" fmla="*/ 212 h 359"/>
              <a:gd name="T46" fmla="*/ 618 w 636"/>
              <a:gd name="T47" fmla="*/ 250 h 359"/>
              <a:gd name="T48" fmla="*/ 532 w 636"/>
              <a:gd name="T49" fmla="*/ 266 h 359"/>
              <a:gd name="T50" fmla="*/ 504 w 636"/>
              <a:gd name="T51" fmla="*/ 278 h 359"/>
              <a:gd name="T52" fmla="*/ 474 w 636"/>
              <a:gd name="T53" fmla="*/ 286 h 359"/>
              <a:gd name="T54" fmla="*/ 455 w 636"/>
              <a:gd name="T55" fmla="*/ 248 h 359"/>
              <a:gd name="T56" fmla="*/ 476 w 636"/>
              <a:gd name="T57" fmla="*/ 208 h 359"/>
              <a:gd name="T58" fmla="*/ 466 w 636"/>
              <a:gd name="T59" fmla="*/ 185 h 359"/>
              <a:gd name="T60" fmla="*/ 442 w 636"/>
              <a:gd name="T61" fmla="*/ 170 h 359"/>
              <a:gd name="T62" fmla="*/ 403 w 636"/>
              <a:gd name="T63" fmla="*/ 182 h 359"/>
              <a:gd name="T64" fmla="*/ 368 w 636"/>
              <a:gd name="T65" fmla="*/ 198 h 359"/>
              <a:gd name="T66" fmla="*/ 329 w 636"/>
              <a:gd name="T67" fmla="*/ 219 h 359"/>
              <a:gd name="T68" fmla="*/ 304 w 636"/>
              <a:gd name="T69" fmla="*/ 253 h 359"/>
              <a:gd name="T70" fmla="*/ 277 w 636"/>
              <a:gd name="T71" fmla="*/ 260 h 359"/>
              <a:gd name="T72" fmla="*/ 254 w 636"/>
              <a:gd name="T73" fmla="*/ 290 h 359"/>
              <a:gd name="T74" fmla="*/ 241 w 636"/>
              <a:gd name="T75" fmla="*/ 325 h 359"/>
              <a:gd name="T76" fmla="*/ 210 w 636"/>
              <a:gd name="T77" fmla="*/ 344 h 359"/>
              <a:gd name="T78" fmla="*/ 91 w 636"/>
              <a:gd name="T79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6" h="359">
                <a:moveTo>
                  <a:pt x="54" y="354"/>
                </a:moveTo>
                <a:lnTo>
                  <a:pt x="54" y="296"/>
                </a:lnTo>
                <a:lnTo>
                  <a:pt x="40" y="284"/>
                </a:lnTo>
                <a:lnTo>
                  <a:pt x="2" y="280"/>
                </a:lnTo>
                <a:lnTo>
                  <a:pt x="0" y="236"/>
                </a:lnTo>
                <a:lnTo>
                  <a:pt x="66" y="240"/>
                </a:lnTo>
                <a:lnTo>
                  <a:pt x="76" y="224"/>
                </a:lnTo>
                <a:lnTo>
                  <a:pt x="86" y="214"/>
                </a:lnTo>
                <a:lnTo>
                  <a:pt x="106" y="214"/>
                </a:lnTo>
                <a:lnTo>
                  <a:pt x="158" y="158"/>
                </a:lnTo>
                <a:lnTo>
                  <a:pt x="160" y="134"/>
                </a:lnTo>
                <a:lnTo>
                  <a:pt x="196" y="108"/>
                </a:lnTo>
                <a:lnTo>
                  <a:pt x="206" y="78"/>
                </a:lnTo>
                <a:lnTo>
                  <a:pt x="228" y="82"/>
                </a:lnTo>
                <a:lnTo>
                  <a:pt x="236" y="110"/>
                </a:lnTo>
                <a:lnTo>
                  <a:pt x="254" y="108"/>
                </a:lnTo>
                <a:lnTo>
                  <a:pt x="248" y="66"/>
                </a:lnTo>
                <a:lnTo>
                  <a:pt x="262" y="70"/>
                </a:lnTo>
                <a:lnTo>
                  <a:pt x="268" y="56"/>
                </a:lnTo>
                <a:lnTo>
                  <a:pt x="288" y="56"/>
                </a:lnTo>
                <a:lnTo>
                  <a:pt x="294" y="44"/>
                </a:lnTo>
                <a:lnTo>
                  <a:pt x="326" y="44"/>
                </a:lnTo>
                <a:lnTo>
                  <a:pt x="338" y="32"/>
                </a:lnTo>
                <a:lnTo>
                  <a:pt x="354" y="42"/>
                </a:lnTo>
                <a:lnTo>
                  <a:pt x="426" y="42"/>
                </a:lnTo>
                <a:lnTo>
                  <a:pt x="426" y="16"/>
                </a:lnTo>
                <a:lnTo>
                  <a:pt x="444" y="16"/>
                </a:lnTo>
                <a:lnTo>
                  <a:pt x="452" y="0"/>
                </a:lnTo>
                <a:lnTo>
                  <a:pt x="502" y="0"/>
                </a:lnTo>
                <a:lnTo>
                  <a:pt x="500" y="40"/>
                </a:lnTo>
                <a:lnTo>
                  <a:pt x="476" y="44"/>
                </a:lnTo>
                <a:lnTo>
                  <a:pt x="478" y="66"/>
                </a:lnTo>
                <a:lnTo>
                  <a:pt x="532" y="70"/>
                </a:lnTo>
                <a:lnTo>
                  <a:pt x="516" y="82"/>
                </a:lnTo>
                <a:lnTo>
                  <a:pt x="516" y="96"/>
                </a:lnTo>
                <a:lnTo>
                  <a:pt x="502" y="112"/>
                </a:lnTo>
                <a:lnTo>
                  <a:pt x="502" y="134"/>
                </a:lnTo>
                <a:lnTo>
                  <a:pt x="528" y="134"/>
                </a:lnTo>
                <a:lnTo>
                  <a:pt x="542" y="114"/>
                </a:lnTo>
                <a:lnTo>
                  <a:pt x="580" y="120"/>
                </a:lnTo>
                <a:lnTo>
                  <a:pt x="582" y="136"/>
                </a:lnTo>
                <a:lnTo>
                  <a:pt x="598" y="158"/>
                </a:lnTo>
                <a:lnTo>
                  <a:pt x="612" y="172"/>
                </a:lnTo>
                <a:lnTo>
                  <a:pt x="624" y="186"/>
                </a:lnTo>
                <a:lnTo>
                  <a:pt x="636" y="184"/>
                </a:lnTo>
                <a:lnTo>
                  <a:pt x="636" y="212"/>
                </a:lnTo>
                <a:lnTo>
                  <a:pt x="618" y="216"/>
                </a:lnTo>
                <a:lnTo>
                  <a:pt x="618" y="250"/>
                </a:lnTo>
                <a:lnTo>
                  <a:pt x="600" y="264"/>
                </a:lnTo>
                <a:lnTo>
                  <a:pt x="532" y="266"/>
                </a:lnTo>
                <a:lnTo>
                  <a:pt x="528" y="280"/>
                </a:lnTo>
                <a:lnTo>
                  <a:pt x="504" y="278"/>
                </a:lnTo>
                <a:lnTo>
                  <a:pt x="498" y="294"/>
                </a:lnTo>
                <a:lnTo>
                  <a:pt x="474" y="286"/>
                </a:lnTo>
                <a:lnTo>
                  <a:pt x="478" y="250"/>
                </a:lnTo>
                <a:lnTo>
                  <a:pt x="455" y="248"/>
                </a:lnTo>
                <a:lnTo>
                  <a:pt x="449" y="215"/>
                </a:lnTo>
                <a:lnTo>
                  <a:pt x="476" y="208"/>
                </a:lnTo>
                <a:lnTo>
                  <a:pt x="479" y="191"/>
                </a:lnTo>
                <a:lnTo>
                  <a:pt x="466" y="185"/>
                </a:lnTo>
                <a:lnTo>
                  <a:pt x="463" y="170"/>
                </a:lnTo>
                <a:lnTo>
                  <a:pt x="442" y="170"/>
                </a:lnTo>
                <a:lnTo>
                  <a:pt x="431" y="187"/>
                </a:lnTo>
                <a:lnTo>
                  <a:pt x="403" y="182"/>
                </a:lnTo>
                <a:lnTo>
                  <a:pt x="396" y="200"/>
                </a:lnTo>
                <a:lnTo>
                  <a:pt x="368" y="198"/>
                </a:lnTo>
                <a:lnTo>
                  <a:pt x="356" y="227"/>
                </a:lnTo>
                <a:lnTo>
                  <a:pt x="329" y="219"/>
                </a:lnTo>
                <a:lnTo>
                  <a:pt x="313" y="245"/>
                </a:lnTo>
                <a:lnTo>
                  <a:pt x="304" y="253"/>
                </a:lnTo>
                <a:lnTo>
                  <a:pt x="288" y="246"/>
                </a:lnTo>
                <a:lnTo>
                  <a:pt x="277" y="260"/>
                </a:lnTo>
                <a:lnTo>
                  <a:pt x="259" y="263"/>
                </a:lnTo>
                <a:lnTo>
                  <a:pt x="254" y="290"/>
                </a:lnTo>
                <a:lnTo>
                  <a:pt x="238" y="292"/>
                </a:lnTo>
                <a:lnTo>
                  <a:pt x="241" y="325"/>
                </a:lnTo>
                <a:lnTo>
                  <a:pt x="216" y="327"/>
                </a:lnTo>
                <a:lnTo>
                  <a:pt x="210" y="344"/>
                </a:lnTo>
                <a:lnTo>
                  <a:pt x="104" y="342"/>
                </a:lnTo>
                <a:lnTo>
                  <a:pt x="91" y="359"/>
                </a:lnTo>
                <a:lnTo>
                  <a:pt x="54" y="354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5894566" y="3753549"/>
            <a:ext cx="311345" cy="128671"/>
          </a:xfrm>
          <a:custGeom>
            <a:avLst/>
            <a:gdLst>
              <a:gd name="T0" fmla="*/ 28 w 330"/>
              <a:gd name="T1" fmla="*/ 140 h 142"/>
              <a:gd name="T2" fmla="*/ 29 w 330"/>
              <a:gd name="T3" fmla="*/ 127 h 142"/>
              <a:gd name="T4" fmla="*/ 12 w 330"/>
              <a:gd name="T5" fmla="*/ 125 h 142"/>
              <a:gd name="T6" fmla="*/ 15 w 330"/>
              <a:gd name="T7" fmla="*/ 110 h 142"/>
              <a:gd name="T8" fmla="*/ 0 w 330"/>
              <a:gd name="T9" fmla="*/ 112 h 142"/>
              <a:gd name="T10" fmla="*/ 2 w 330"/>
              <a:gd name="T11" fmla="*/ 34 h 142"/>
              <a:gd name="T12" fmla="*/ 15 w 330"/>
              <a:gd name="T13" fmla="*/ 47 h 142"/>
              <a:gd name="T14" fmla="*/ 51 w 330"/>
              <a:gd name="T15" fmla="*/ 47 h 142"/>
              <a:gd name="T16" fmla="*/ 68 w 330"/>
              <a:gd name="T17" fmla="*/ 34 h 142"/>
              <a:gd name="T18" fmla="*/ 91 w 330"/>
              <a:gd name="T19" fmla="*/ 33 h 142"/>
              <a:gd name="T20" fmla="*/ 100 w 330"/>
              <a:gd name="T21" fmla="*/ 44 h 142"/>
              <a:gd name="T22" fmla="*/ 112 w 330"/>
              <a:gd name="T23" fmla="*/ 48 h 142"/>
              <a:gd name="T24" fmla="*/ 142 w 330"/>
              <a:gd name="T25" fmla="*/ 44 h 142"/>
              <a:gd name="T26" fmla="*/ 150 w 330"/>
              <a:gd name="T27" fmla="*/ 62 h 142"/>
              <a:gd name="T28" fmla="*/ 166 w 330"/>
              <a:gd name="T29" fmla="*/ 60 h 142"/>
              <a:gd name="T30" fmla="*/ 182 w 330"/>
              <a:gd name="T31" fmla="*/ 38 h 142"/>
              <a:gd name="T32" fmla="*/ 210 w 330"/>
              <a:gd name="T33" fmla="*/ 34 h 142"/>
              <a:gd name="T34" fmla="*/ 210 w 330"/>
              <a:gd name="T35" fmla="*/ 22 h 142"/>
              <a:gd name="T36" fmla="*/ 223 w 330"/>
              <a:gd name="T37" fmla="*/ 18 h 142"/>
              <a:gd name="T38" fmla="*/ 222 w 330"/>
              <a:gd name="T39" fmla="*/ 0 h 142"/>
              <a:gd name="T40" fmla="*/ 262 w 330"/>
              <a:gd name="T41" fmla="*/ 2 h 142"/>
              <a:gd name="T42" fmla="*/ 265 w 330"/>
              <a:gd name="T43" fmla="*/ 26 h 142"/>
              <a:gd name="T44" fmla="*/ 276 w 330"/>
              <a:gd name="T45" fmla="*/ 36 h 142"/>
              <a:gd name="T46" fmla="*/ 278 w 330"/>
              <a:gd name="T47" fmla="*/ 64 h 142"/>
              <a:gd name="T48" fmla="*/ 302 w 330"/>
              <a:gd name="T49" fmla="*/ 65 h 142"/>
              <a:gd name="T50" fmla="*/ 306 w 330"/>
              <a:gd name="T51" fmla="*/ 84 h 142"/>
              <a:gd name="T52" fmla="*/ 330 w 330"/>
              <a:gd name="T53" fmla="*/ 86 h 142"/>
              <a:gd name="T54" fmla="*/ 329 w 330"/>
              <a:gd name="T55" fmla="*/ 110 h 142"/>
              <a:gd name="T56" fmla="*/ 320 w 330"/>
              <a:gd name="T57" fmla="*/ 124 h 142"/>
              <a:gd name="T58" fmla="*/ 236 w 330"/>
              <a:gd name="T59" fmla="*/ 126 h 142"/>
              <a:gd name="T60" fmla="*/ 230 w 330"/>
              <a:gd name="T61" fmla="*/ 142 h 142"/>
              <a:gd name="T62" fmla="*/ 28 w 330"/>
              <a:gd name="T63" fmla="*/ 14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0" h="142">
                <a:moveTo>
                  <a:pt x="28" y="140"/>
                </a:moveTo>
                <a:lnTo>
                  <a:pt x="29" y="127"/>
                </a:lnTo>
                <a:lnTo>
                  <a:pt x="12" y="125"/>
                </a:lnTo>
                <a:lnTo>
                  <a:pt x="15" y="110"/>
                </a:lnTo>
                <a:lnTo>
                  <a:pt x="0" y="112"/>
                </a:lnTo>
                <a:lnTo>
                  <a:pt x="2" y="34"/>
                </a:lnTo>
                <a:lnTo>
                  <a:pt x="15" y="47"/>
                </a:lnTo>
                <a:lnTo>
                  <a:pt x="51" y="47"/>
                </a:lnTo>
                <a:lnTo>
                  <a:pt x="68" y="34"/>
                </a:lnTo>
                <a:lnTo>
                  <a:pt x="91" y="33"/>
                </a:lnTo>
                <a:lnTo>
                  <a:pt x="100" y="44"/>
                </a:lnTo>
                <a:lnTo>
                  <a:pt x="112" y="48"/>
                </a:lnTo>
                <a:lnTo>
                  <a:pt x="142" y="44"/>
                </a:lnTo>
                <a:lnTo>
                  <a:pt x="150" y="62"/>
                </a:lnTo>
                <a:lnTo>
                  <a:pt x="166" y="60"/>
                </a:lnTo>
                <a:lnTo>
                  <a:pt x="182" y="38"/>
                </a:lnTo>
                <a:lnTo>
                  <a:pt x="210" y="34"/>
                </a:lnTo>
                <a:lnTo>
                  <a:pt x="210" y="22"/>
                </a:lnTo>
                <a:lnTo>
                  <a:pt x="223" y="18"/>
                </a:lnTo>
                <a:lnTo>
                  <a:pt x="222" y="0"/>
                </a:lnTo>
                <a:lnTo>
                  <a:pt x="262" y="2"/>
                </a:lnTo>
                <a:lnTo>
                  <a:pt x="265" y="26"/>
                </a:lnTo>
                <a:lnTo>
                  <a:pt x="276" y="36"/>
                </a:lnTo>
                <a:lnTo>
                  <a:pt x="278" y="64"/>
                </a:lnTo>
                <a:lnTo>
                  <a:pt x="302" y="65"/>
                </a:lnTo>
                <a:lnTo>
                  <a:pt x="306" y="84"/>
                </a:lnTo>
                <a:lnTo>
                  <a:pt x="330" y="86"/>
                </a:lnTo>
                <a:lnTo>
                  <a:pt x="329" y="110"/>
                </a:lnTo>
                <a:lnTo>
                  <a:pt x="320" y="124"/>
                </a:lnTo>
                <a:lnTo>
                  <a:pt x="236" y="126"/>
                </a:lnTo>
                <a:lnTo>
                  <a:pt x="230" y="142"/>
                </a:lnTo>
                <a:lnTo>
                  <a:pt x="28" y="140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>
            <a:off x="6162512" y="3943838"/>
            <a:ext cx="128312" cy="268216"/>
          </a:xfrm>
          <a:custGeom>
            <a:avLst/>
            <a:gdLst>
              <a:gd name="T0" fmla="*/ 94 w 136"/>
              <a:gd name="T1" fmla="*/ 296 h 296"/>
              <a:gd name="T2" fmla="*/ 56 w 136"/>
              <a:gd name="T3" fmla="*/ 296 h 296"/>
              <a:gd name="T4" fmla="*/ 58 w 136"/>
              <a:gd name="T5" fmla="*/ 276 h 296"/>
              <a:gd name="T6" fmla="*/ 42 w 136"/>
              <a:gd name="T7" fmla="*/ 268 h 296"/>
              <a:gd name="T8" fmla="*/ 42 w 136"/>
              <a:gd name="T9" fmla="*/ 220 h 296"/>
              <a:gd name="T10" fmla="*/ 26 w 136"/>
              <a:gd name="T11" fmla="*/ 212 h 296"/>
              <a:gd name="T12" fmla="*/ 34 w 136"/>
              <a:gd name="T13" fmla="*/ 154 h 296"/>
              <a:gd name="T14" fmla="*/ 16 w 136"/>
              <a:gd name="T15" fmla="*/ 152 h 296"/>
              <a:gd name="T16" fmla="*/ 18 w 136"/>
              <a:gd name="T17" fmla="*/ 124 h 296"/>
              <a:gd name="T18" fmla="*/ 0 w 136"/>
              <a:gd name="T19" fmla="*/ 104 h 296"/>
              <a:gd name="T20" fmla="*/ 5 w 136"/>
              <a:gd name="T21" fmla="*/ 71 h 296"/>
              <a:gd name="T22" fmla="*/ 19 w 136"/>
              <a:gd name="T23" fmla="*/ 47 h 296"/>
              <a:gd name="T24" fmla="*/ 31 w 136"/>
              <a:gd name="T25" fmla="*/ 37 h 296"/>
              <a:gd name="T26" fmla="*/ 48 w 136"/>
              <a:gd name="T27" fmla="*/ 20 h 296"/>
              <a:gd name="T28" fmla="*/ 68 w 136"/>
              <a:gd name="T29" fmla="*/ 0 h 296"/>
              <a:gd name="T30" fmla="*/ 92 w 136"/>
              <a:gd name="T31" fmla="*/ 23 h 296"/>
              <a:gd name="T32" fmla="*/ 108 w 136"/>
              <a:gd name="T33" fmla="*/ 38 h 296"/>
              <a:gd name="T34" fmla="*/ 118 w 136"/>
              <a:gd name="T35" fmla="*/ 50 h 296"/>
              <a:gd name="T36" fmla="*/ 136 w 136"/>
              <a:gd name="T37" fmla="*/ 60 h 296"/>
              <a:gd name="T38" fmla="*/ 134 w 136"/>
              <a:gd name="T39" fmla="*/ 82 h 296"/>
              <a:gd name="T40" fmla="*/ 124 w 136"/>
              <a:gd name="T41" fmla="*/ 92 h 296"/>
              <a:gd name="T42" fmla="*/ 122 w 136"/>
              <a:gd name="T43" fmla="*/ 120 h 296"/>
              <a:gd name="T44" fmla="*/ 136 w 136"/>
              <a:gd name="T45" fmla="*/ 128 h 296"/>
              <a:gd name="T46" fmla="*/ 136 w 136"/>
              <a:gd name="T47" fmla="*/ 148 h 296"/>
              <a:gd name="T48" fmla="*/ 122 w 136"/>
              <a:gd name="T49" fmla="*/ 154 h 296"/>
              <a:gd name="T50" fmla="*/ 122 w 136"/>
              <a:gd name="T51" fmla="*/ 180 h 296"/>
              <a:gd name="T52" fmla="*/ 110 w 136"/>
              <a:gd name="T53" fmla="*/ 182 h 296"/>
              <a:gd name="T54" fmla="*/ 108 w 136"/>
              <a:gd name="T55" fmla="*/ 202 h 296"/>
              <a:gd name="T56" fmla="*/ 94 w 136"/>
              <a:gd name="T57" fmla="*/ 206 h 296"/>
              <a:gd name="T58" fmla="*/ 98 w 136"/>
              <a:gd name="T59" fmla="*/ 254 h 296"/>
              <a:gd name="T60" fmla="*/ 114 w 136"/>
              <a:gd name="T61" fmla="*/ 262 h 296"/>
              <a:gd name="T62" fmla="*/ 110 w 136"/>
              <a:gd name="T63" fmla="*/ 280 h 296"/>
              <a:gd name="T64" fmla="*/ 94 w 136"/>
              <a:gd name="T6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6" h="296">
                <a:moveTo>
                  <a:pt x="94" y="296"/>
                </a:moveTo>
                <a:lnTo>
                  <a:pt x="56" y="296"/>
                </a:lnTo>
                <a:lnTo>
                  <a:pt x="58" y="276"/>
                </a:lnTo>
                <a:lnTo>
                  <a:pt x="42" y="268"/>
                </a:lnTo>
                <a:lnTo>
                  <a:pt x="42" y="220"/>
                </a:lnTo>
                <a:lnTo>
                  <a:pt x="26" y="212"/>
                </a:lnTo>
                <a:lnTo>
                  <a:pt x="34" y="154"/>
                </a:lnTo>
                <a:lnTo>
                  <a:pt x="16" y="152"/>
                </a:lnTo>
                <a:lnTo>
                  <a:pt x="18" y="124"/>
                </a:lnTo>
                <a:lnTo>
                  <a:pt x="0" y="104"/>
                </a:lnTo>
                <a:lnTo>
                  <a:pt x="5" y="71"/>
                </a:lnTo>
                <a:lnTo>
                  <a:pt x="19" y="47"/>
                </a:lnTo>
                <a:lnTo>
                  <a:pt x="31" y="37"/>
                </a:lnTo>
                <a:lnTo>
                  <a:pt x="48" y="20"/>
                </a:lnTo>
                <a:lnTo>
                  <a:pt x="68" y="0"/>
                </a:lnTo>
                <a:lnTo>
                  <a:pt x="92" y="23"/>
                </a:lnTo>
                <a:lnTo>
                  <a:pt x="108" y="38"/>
                </a:lnTo>
                <a:lnTo>
                  <a:pt x="118" y="50"/>
                </a:lnTo>
                <a:lnTo>
                  <a:pt x="136" y="60"/>
                </a:lnTo>
                <a:lnTo>
                  <a:pt x="134" y="82"/>
                </a:lnTo>
                <a:lnTo>
                  <a:pt x="124" y="92"/>
                </a:lnTo>
                <a:lnTo>
                  <a:pt x="122" y="120"/>
                </a:lnTo>
                <a:lnTo>
                  <a:pt x="136" y="128"/>
                </a:lnTo>
                <a:lnTo>
                  <a:pt x="136" y="148"/>
                </a:lnTo>
                <a:lnTo>
                  <a:pt x="122" y="154"/>
                </a:lnTo>
                <a:lnTo>
                  <a:pt x="122" y="180"/>
                </a:lnTo>
                <a:lnTo>
                  <a:pt x="110" y="182"/>
                </a:lnTo>
                <a:lnTo>
                  <a:pt x="108" y="202"/>
                </a:lnTo>
                <a:lnTo>
                  <a:pt x="94" y="206"/>
                </a:lnTo>
                <a:lnTo>
                  <a:pt x="98" y="254"/>
                </a:lnTo>
                <a:lnTo>
                  <a:pt x="114" y="262"/>
                </a:lnTo>
                <a:lnTo>
                  <a:pt x="110" y="280"/>
                </a:lnTo>
                <a:lnTo>
                  <a:pt x="94" y="296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8" name="Freeform 9"/>
          <p:cNvSpPr>
            <a:spLocks/>
          </p:cNvSpPr>
          <p:nvPr/>
        </p:nvSpPr>
        <p:spPr bwMode="auto">
          <a:xfrm>
            <a:off x="6226668" y="3797950"/>
            <a:ext cx="188694" cy="201162"/>
          </a:xfrm>
          <a:custGeom>
            <a:avLst/>
            <a:gdLst>
              <a:gd name="T0" fmla="*/ 0 w 200"/>
              <a:gd name="T1" fmla="*/ 158 h 222"/>
              <a:gd name="T2" fmla="*/ 14 w 200"/>
              <a:gd name="T3" fmla="*/ 140 h 222"/>
              <a:gd name="T4" fmla="*/ 12 w 200"/>
              <a:gd name="T5" fmla="*/ 112 h 222"/>
              <a:gd name="T6" fmla="*/ 28 w 200"/>
              <a:gd name="T7" fmla="*/ 110 h 222"/>
              <a:gd name="T8" fmla="*/ 26 w 200"/>
              <a:gd name="T9" fmla="*/ 85 h 222"/>
              <a:gd name="T10" fmla="*/ 40 w 200"/>
              <a:gd name="T11" fmla="*/ 80 h 222"/>
              <a:gd name="T12" fmla="*/ 58 w 200"/>
              <a:gd name="T13" fmla="*/ 50 h 222"/>
              <a:gd name="T14" fmla="*/ 68 w 200"/>
              <a:gd name="T15" fmla="*/ 40 h 222"/>
              <a:gd name="T16" fmla="*/ 84 w 200"/>
              <a:gd name="T17" fmla="*/ 35 h 222"/>
              <a:gd name="T18" fmla="*/ 100 w 200"/>
              <a:gd name="T19" fmla="*/ 25 h 222"/>
              <a:gd name="T20" fmla="*/ 107 w 200"/>
              <a:gd name="T21" fmla="*/ 9 h 222"/>
              <a:gd name="T22" fmla="*/ 126 w 200"/>
              <a:gd name="T23" fmla="*/ 13 h 222"/>
              <a:gd name="T24" fmla="*/ 134 w 200"/>
              <a:gd name="T25" fmla="*/ 25 h 222"/>
              <a:gd name="T26" fmla="*/ 147 w 200"/>
              <a:gd name="T27" fmla="*/ 23 h 222"/>
              <a:gd name="T28" fmla="*/ 170 w 200"/>
              <a:gd name="T29" fmla="*/ 29 h 222"/>
              <a:gd name="T30" fmla="*/ 164 w 200"/>
              <a:gd name="T31" fmla="*/ 13 h 222"/>
              <a:gd name="T32" fmla="*/ 162 w 200"/>
              <a:gd name="T33" fmla="*/ 0 h 222"/>
              <a:gd name="T34" fmla="*/ 178 w 200"/>
              <a:gd name="T35" fmla="*/ 18 h 222"/>
              <a:gd name="T36" fmla="*/ 190 w 200"/>
              <a:gd name="T37" fmla="*/ 36 h 222"/>
              <a:gd name="T38" fmla="*/ 190 w 200"/>
              <a:gd name="T39" fmla="*/ 48 h 222"/>
              <a:gd name="T40" fmla="*/ 200 w 200"/>
              <a:gd name="T41" fmla="*/ 64 h 222"/>
              <a:gd name="T42" fmla="*/ 198 w 200"/>
              <a:gd name="T43" fmla="*/ 116 h 222"/>
              <a:gd name="T44" fmla="*/ 174 w 200"/>
              <a:gd name="T45" fmla="*/ 114 h 222"/>
              <a:gd name="T46" fmla="*/ 170 w 200"/>
              <a:gd name="T47" fmla="*/ 146 h 222"/>
              <a:gd name="T48" fmla="*/ 160 w 200"/>
              <a:gd name="T49" fmla="*/ 158 h 222"/>
              <a:gd name="T50" fmla="*/ 158 w 200"/>
              <a:gd name="T51" fmla="*/ 188 h 222"/>
              <a:gd name="T52" fmla="*/ 146 w 200"/>
              <a:gd name="T53" fmla="*/ 188 h 222"/>
              <a:gd name="T54" fmla="*/ 144 w 200"/>
              <a:gd name="T55" fmla="*/ 222 h 222"/>
              <a:gd name="T56" fmla="*/ 58 w 200"/>
              <a:gd name="T57" fmla="*/ 218 h 222"/>
              <a:gd name="T58" fmla="*/ 22 w 200"/>
              <a:gd name="T59" fmla="*/ 181 h 222"/>
              <a:gd name="T60" fmla="*/ 0 w 200"/>
              <a:gd name="T61" fmla="*/ 15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222">
                <a:moveTo>
                  <a:pt x="0" y="158"/>
                </a:moveTo>
                <a:lnTo>
                  <a:pt x="14" y="140"/>
                </a:lnTo>
                <a:lnTo>
                  <a:pt x="12" y="112"/>
                </a:lnTo>
                <a:lnTo>
                  <a:pt x="28" y="110"/>
                </a:lnTo>
                <a:lnTo>
                  <a:pt x="26" y="85"/>
                </a:lnTo>
                <a:lnTo>
                  <a:pt x="40" y="80"/>
                </a:lnTo>
                <a:lnTo>
                  <a:pt x="58" y="50"/>
                </a:lnTo>
                <a:lnTo>
                  <a:pt x="68" y="40"/>
                </a:lnTo>
                <a:lnTo>
                  <a:pt x="84" y="35"/>
                </a:lnTo>
                <a:lnTo>
                  <a:pt x="100" y="25"/>
                </a:lnTo>
                <a:lnTo>
                  <a:pt x="107" y="9"/>
                </a:lnTo>
                <a:lnTo>
                  <a:pt x="126" y="13"/>
                </a:lnTo>
                <a:lnTo>
                  <a:pt x="134" y="25"/>
                </a:lnTo>
                <a:lnTo>
                  <a:pt x="147" y="23"/>
                </a:lnTo>
                <a:lnTo>
                  <a:pt x="170" y="29"/>
                </a:lnTo>
                <a:lnTo>
                  <a:pt x="164" y="13"/>
                </a:lnTo>
                <a:lnTo>
                  <a:pt x="162" y="0"/>
                </a:lnTo>
                <a:lnTo>
                  <a:pt x="178" y="18"/>
                </a:lnTo>
                <a:lnTo>
                  <a:pt x="190" y="36"/>
                </a:lnTo>
                <a:lnTo>
                  <a:pt x="190" y="48"/>
                </a:lnTo>
                <a:lnTo>
                  <a:pt x="200" y="64"/>
                </a:lnTo>
                <a:lnTo>
                  <a:pt x="198" y="116"/>
                </a:lnTo>
                <a:lnTo>
                  <a:pt x="174" y="114"/>
                </a:lnTo>
                <a:lnTo>
                  <a:pt x="170" y="146"/>
                </a:lnTo>
                <a:lnTo>
                  <a:pt x="160" y="158"/>
                </a:lnTo>
                <a:lnTo>
                  <a:pt x="158" y="188"/>
                </a:lnTo>
                <a:lnTo>
                  <a:pt x="146" y="188"/>
                </a:lnTo>
                <a:lnTo>
                  <a:pt x="144" y="222"/>
                </a:lnTo>
                <a:lnTo>
                  <a:pt x="58" y="218"/>
                </a:lnTo>
                <a:lnTo>
                  <a:pt x="22" y="181"/>
                </a:lnTo>
                <a:lnTo>
                  <a:pt x="0" y="158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4209530" y="2521204"/>
            <a:ext cx="747228" cy="556368"/>
          </a:xfrm>
          <a:custGeom>
            <a:avLst/>
            <a:gdLst>
              <a:gd name="T0" fmla="*/ 60 w 792"/>
              <a:gd name="T1" fmla="*/ 46 h 614"/>
              <a:gd name="T2" fmla="*/ 126 w 792"/>
              <a:gd name="T3" fmla="*/ 44 h 614"/>
              <a:gd name="T4" fmla="*/ 158 w 792"/>
              <a:gd name="T5" fmla="*/ 18 h 614"/>
              <a:gd name="T6" fmla="*/ 286 w 792"/>
              <a:gd name="T7" fmla="*/ 6 h 614"/>
              <a:gd name="T8" fmla="*/ 316 w 792"/>
              <a:gd name="T9" fmla="*/ 44 h 614"/>
              <a:gd name="T10" fmla="*/ 344 w 792"/>
              <a:gd name="T11" fmla="*/ 84 h 614"/>
              <a:gd name="T12" fmla="*/ 396 w 792"/>
              <a:gd name="T13" fmla="*/ 94 h 614"/>
              <a:gd name="T14" fmla="*/ 416 w 792"/>
              <a:gd name="T15" fmla="*/ 142 h 614"/>
              <a:gd name="T16" fmla="*/ 452 w 792"/>
              <a:gd name="T17" fmla="*/ 180 h 614"/>
              <a:gd name="T18" fmla="*/ 490 w 792"/>
              <a:gd name="T19" fmla="*/ 194 h 614"/>
              <a:gd name="T20" fmla="*/ 500 w 792"/>
              <a:gd name="T21" fmla="*/ 226 h 614"/>
              <a:gd name="T22" fmla="*/ 548 w 792"/>
              <a:gd name="T23" fmla="*/ 216 h 614"/>
              <a:gd name="T24" fmla="*/ 586 w 792"/>
              <a:gd name="T25" fmla="*/ 186 h 614"/>
              <a:gd name="T26" fmla="*/ 644 w 792"/>
              <a:gd name="T27" fmla="*/ 172 h 614"/>
              <a:gd name="T28" fmla="*/ 690 w 792"/>
              <a:gd name="T29" fmla="*/ 158 h 614"/>
              <a:gd name="T30" fmla="*/ 728 w 792"/>
              <a:gd name="T31" fmla="*/ 190 h 614"/>
              <a:gd name="T32" fmla="*/ 778 w 792"/>
              <a:gd name="T33" fmla="*/ 228 h 614"/>
              <a:gd name="T34" fmla="*/ 774 w 792"/>
              <a:gd name="T35" fmla="*/ 270 h 614"/>
              <a:gd name="T36" fmla="*/ 750 w 792"/>
              <a:gd name="T37" fmla="*/ 330 h 614"/>
              <a:gd name="T38" fmla="*/ 712 w 792"/>
              <a:gd name="T39" fmla="*/ 368 h 614"/>
              <a:gd name="T40" fmla="*/ 668 w 792"/>
              <a:gd name="T41" fmla="*/ 400 h 614"/>
              <a:gd name="T42" fmla="*/ 630 w 792"/>
              <a:gd name="T43" fmla="*/ 430 h 614"/>
              <a:gd name="T44" fmla="*/ 664 w 792"/>
              <a:gd name="T45" fmla="*/ 490 h 614"/>
              <a:gd name="T46" fmla="*/ 682 w 792"/>
              <a:gd name="T47" fmla="*/ 556 h 614"/>
              <a:gd name="T48" fmla="*/ 682 w 792"/>
              <a:gd name="T49" fmla="*/ 598 h 614"/>
              <a:gd name="T50" fmla="*/ 636 w 792"/>
              <a:gd name="T51" fmla="*/ 614 h 614"/>
              <a:gd name="T52" fmla="*/ 590 w 792"/>
              <a:gd name="T53" fmla="*/ 584 h 614"/>
              <a:gd name="T54" fmla="*/ 562 w 792"/>
              <a:gd name="T55" fmla="*/ 570 h 614"/>
              <a:gd name="T56" fmla="*/ 514 w 792"/>
              <a:gd name="T57" fmla="*/ 532 h 614"/>
              <a:gd name="T58" fmla="*/ 458 w 792"/>
              <a:gd name="T59" fmla="*/ 528 h 614"/>
              <a:gd name="T60" fmla="*/ 406 w 792"/>
              <a:gd name="T61" fmla="*/ 500 h 614"/>
              <a:gd name="T62" fmla="*/ 355 w 792"/>
              <a:gd name="T63" fmla="*/ 520 h 614"/>
              <a:gd name="T64" fmla="*/ 301 w 792"/>
              <a:gd name="T65" fmla="*/ 595 h 614"/>
              <a:gd name="T66" fmla="*/ 250 w 792"/>
              <a:gd name="T67" fmla="*/ 608 h 614"/>
              <a:gd name="T68" fmla="*/ 196 w 792"/>
              <a:gd name="T69" fmla="*/ 560 h 614"/>
              <a:gd name="T70" fmla="*/ 138 w 792"/>
              <a:gd name="T71" fmla="*/ 530 h 614"/>
              <a:gd name="T72" fmla="*/ 94 w 792"/>
              <a:gd name="T73" fmla="*/ 468 h 614"/>
              <a:gd name="T74" fmla="*/ 92 w 792"/>
              <a:gd name="T75" fmla="*/ 300 h 614"/>
              <a:gd name="T76" fmla="*/ 136 w 792"/>
              <a:gd name="T77" fmla="*/ 276 h 614"/>
              <a:gd name="T78" fmla="*/ 118 w 792"/>
              <a:gd name="T79" fmla="*/ 194 h 614"/>
              <a:gd name="T80" fmla="*/ 66 w 792"/>
              <a:gd name="T81" fmla="*/ 162 h 614"/>
              <a:gd name="T82" fmla="*/ 34 w 792"/>
              <a:gd name="T83" fmla="*/ 136 h 614"/>
              <a:gd name="T84" fmla="*/ 12 w 792"/>
              <a:gd name="T85" fmla="*/ 108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92" h="614">
                <a:moveTo>
                  <a:pt x="14" y="86"/>
                </a:moveTo>
                <a:lnTo>
                  <a:pt x="42" y="62"/>
                </a:lnTo>
                <a:lnTo>
                  <a:pt x="60" y="46"/>
                </a:lnTo>
                <a:lnTo>
                  <a:pt x="66" y="32"/>
                </a:lnTo>
                <a:lnTo>
                  <a:pt x="118" y="32"/>
                </a:lnTo>
                <a:lnTo>
                  <a:pt x="126" y="44"/>
                </a:lnTo>
                <a:lnTo>
                  <a:pt x="136" y="30"/>
                </a:lnTo>
                <a:lnTo>
                  <a:pt x="154" y="30"/>
                </a:lnTo>
                <a:lnTo>
                  <a:pt x="158" y="18"/>
                </a:lnTo>
                <a:lnTo>
                  <a:pt x="182" y="18"/>
                </a:lnTo>
                <a:lnTo>
                  <a:pt x="190" y="0"/>
                </a:lnTo>
                <a:lnTo>
                  <a:pt x="286" y="6"/>
                </a:lnTo>
                <a:lnTo>
                  <a:pt x="298" y="22"/>
                </a:lnTo>
                <a:lnTo>
                  <a:pt x="312" y="28"/>
                </a:lnTo>
                <a:lnTo>
                  <a:pt x="316" y="44"/>
                </a:lnTo>
                <a:lnTo>
                  <a:pt x="316" y="56"/>
                </a:lnTo>
                <a:lnTo>
                  <a:pt x="334" y="68"/>
                </a:lnTo>
                <a:lnTo>
                  <a:pt x="344" y="84"/>
                </a:lnTo>
                <a:lnTo>
                  <a:pt x="364" y="84"/>
                </a:lnTo>
                <a:lnTo>
                  <a:pt x="372" y="96"/>
                </a:lnTo>
                <a:lnTo>
                  <a:pt x="396" y="94"/>
                </a:lnTo>
                <a:lnTo>
                  <a:pt x="404" y="114"/>
                </a:lnTo>
                <a:lnTo>
                  <a:pt x="416" y="124"/>
                </a:lnTo>
                <a:lnTo>
                  <a:pt x="416" y="142"/>
                </a:lnTo>
                <a:lnTo>
                  <a:pt x="436" y="156"/>
                </a:lnTo>
                <a:lnTo>
                  <a:pt x="442" y="166"/>
                </a:lnTo>
                <a:lnTo>
                  <a:pt x="452" y="180"/>
                </a:lnTo>
                <a:lnTo>
                  <a:pt x="478" y="174"/>
                </a:lnTo>
                <a:lnTo>
                  <a:pt x="478" y="190"/>
                </a:lnTo>
                <a:lnTo>
                  <a:pt x="490" y="194"/>
                </a:lnTo>
                <a:lnTo>
                  <a:pt x="486" y="216"/>
                </a:lnTo>
                <a:lnTo>
                  <a:pt x="500" y="210"/>
                </a:lnTo>
                <a:lnTo>
                  <a:pt x="500" y="226"/>
                </a:lnTo>
                <a:lnTo>
                  <a:pt x="522" y="228"/>
                </a:lnTo>
                <a:lnTo>
                  <a:pt x="530" y="212"/>
                </a:lnTo>
                <a:lnTo>
                  <a:pt x="548" y="216"/>
                </a:lnTo>
                <a:lnTo>
                  <a:pt x="556" y="198"/>
                </a:lnTo>
                <a:lnTo>
                  <a:pt x="582" y="202"/>
                </a:lnTo>
                <a:lnTo>
                  <a:pt x="586" y="186"/>
                </a:lnTo>
                <a:lnTo>
                  <a:pt x="604" y="186"/>
                </a:lnTo>
                <a:lnTo>
                  <a:pt x="610" y="174"/>
                </a:lnTo>
                <a:lnTo>
                  <a:pt x="644" y="172"/>
                </a:lnTo>
                <a:lnTo>
                  <a:pt x="664" y="174"/>
                </a:lnTo>
                <a:lnTo>
                  <a:pt x="670" y="160"/>
                </a:lnTo>
                <a:lnTo>
                  <a:pt x="690" y="158"/>
                </a:lnTo>
                <a:lnTo>
                  <a:pt x="700" y="178"/>
                </a:lnTo>
                <a:lnTo>
                  <a:pt x="718" y="174"/>
                </a:lnTo>
                <a:lnTo>
                  <a:pt x="728" y="190"/>
                </a:lnTo>
                <a:lnTo>
                  <a:pt x="760" y="184"/>
                </a:lnTo>
                <a:lnTo>
                  <a:pt x="768" y="202"/>
                </a:lnTo>
                <a:lnTo>
                  <a:pt x="778" y="228"/>
                </a:lnTo>
                <a:lnTo>
                  <a:pt x="792" y="232"/>
                </a:lnTo>
                <a:lnTo>
                  <a:pt x="790" y="264"/>
                </a:lnTo>
                <a:lnTo>
                  <a:pt x="774" y="270"/>
                </a:lnTo>
                <a:lnTo>
                  <a:pt x="776" y="304"/>
                </a:lnTo>
                <a:lnTo>
                  <a:pt x="760" y="314"/>
                </a:lnTo>
                <a:lnTo>
                  <a:pt x="750" y="330"/>
                </a:lnTo>
                <a:lnTo>
                  <a:pt x="748" y="346"/>
                </a:lnTo>
                <a:lnTo>
                  <a:pt x="722" y="350"/>
                </a:lnTo>
                <a:lnTo>
                  <a:pt x="712" y="368"/>
                </a:lnTo>
                <a:lnTo>
                  <a:pt x="692" y="382"/>
                </a:lnTo>
                <a:lnTo>
                  <a:pt x="684" y="398"/>
                </a:lnTo>
                <a:lnTo>
                  <a:pt x="668" y="400"/>
                </a:lnTo>
                <a:lnTo>
                  <a:pt x="662" y="412"/>
                </a:lnTo>
                <a:lnTo>
                  <a:pt x="648" y="414"/>
                </a:lnTo>
                <a:lnTo>
                  <a:pt x="630" y="430"/>
                </a:lnTo>
                <a:lnTo>
                  <a:pt x="632" y="472"/>
                </a:lnTo>
                <a:lnTo>
                  <a:pt x="646" y="482"/>
                </a:lnTo>
                <a:lnTo>
                  <a:pt x="664" y="490"/>
                </a:lnTo>
                <a:lnTo>
                  <a:pt x="678" y="502"/>
                </a:lnTo>
                <a:lnTo>
                  <a:pt x="686" y="528"/>
                </a:lnTo>
                <a:lnTo>
                  <a:pt x="682" y="556"/>
                </a:lnTo>
                <a:lnTo>
                  <a:pt x="702" y="572"/>
                </a:lnTo>
                <a:lnTo>
                  <a:pt x="688" y="584"/>
                </a:lnTo>
                <a:lnTo>
                  <a:pt x="682" y="598"/>
                </a:lnTo>
                <a:lnTo>
                  <a:pt x="664" y="596"/>
                </a:lnTo>
                <a:lnTo>
                  <a:pt x="656" y="610"/>
                </a:lnTo>
                <a:lnTo>
                  <a:pt x="636" y="614"/>
                </a:lnTo>
                <a:lnTo>
                  <a:pt x="616" y="608"/>
                </a:lnTo>
                <a:lnTo>
                  <a:pt x="610" y="590"/>
                </a:lnTo>
                <a:lnTo>
                  <a:pt x="590" y="584"/>
                </a:lnTo>
                <a:lnTo>
                  <a:pt x="580" y="598"/>
                </a:lnTo>
                <a:lnTo>
                  <a:pt x="564" y="590"/>
                </a:lnTo>
                <a:lnTo>
                  <a:pt x="562" y="570"/>
                </a:lnTo>
                <a:lnTo>
                  <a:pt x="538" y="570"/>
                </a:lnTo>
                <a:lnTo>
                  <a:pt x="528" y="548"/>
                </a:lnTo>
                <a:lnTo>
                  <a:pt x="514" y="532"/>
                </a:lnTo>
                <a:lnTo>
                  <a:pt x="498" y="544"/>
                </a:lnTo>
                <a:lnTo>
                  <a:pt x="460" y="546"/>
                </a:lnTo>
                <a:lnTo>
                  <a:pt x="458" y="528"/>
                </a:lnTo>
                <a:lnTo>
                  <a:pt x="432" y="534"/>
                </a:lnTo>
                <a:lnTo>
                  <a:pt x="434" y="496"/>
                </a:lnTo>
                <a:lnTo>
                  <a:pt x="406" y="500"/>
                </a:lnTo>
                <a:lnTo>
                  <a:pt x="390" y="482"/>
                </a:lnTo>
                <a:lnTo>
                  <a:pt x="376" y="504"/>
                </a:lnTo>
                <a:lnTo>
                  <a:pt x="355" y="520"/>
                </a:lnTo>
                <a:lnTo>
                  <a:pt x="316" y="520"/>
                </a:lnTo>
                <a:lnTo>
                  <a:pt x="314" y="570"/>
                </a:lnTo>
                <a:lnTo>
                  <a:pt x="301" y="595"/>
                </a:lnTo>
                <a:lnTo>
                  <a:pt x="284" y="607"/>
                </a:lnTo>
                <a:lnTo>
                  <a:pt x="270" y="608"/>
                </a:lnTo>
                <a:lnTo>
                  <a:pt x="250" y="608"/>
                </a:lnTo>
                <a:lnTo>
                  <a:pt x="248" y="584"/>
                </a:lnTo>
                <a:lnTo>
                  <a:pt x="202" y="582"/>
                </a:lnTo>
                <a:lnTo>
                  <a:pt x="196" y="560"/>
                </a:lnTo>
                <a:lnTo>
                  <a:pt x="180" y="540"/>
                </a:lnTo>
                <a:lnTo>
                  <a:pt x="168" y="532"/>
                </a:lnTo>
                <a:lnTo>
                  <a:pt x="138" y="530"/>
                </a:lnTo>
                <a:lnTo>
                  <a:pt x="122" y="508"/>
                </a:lnTo>
                <a:lnTo>
                  <a:pt x="100" y="482"/>
                </a:lnTo>
                <a:lnTo>
                  <a:pt x="94" y="468"/>
                </a:lnTo>
                <a:lnTo>
                  <a:pt x="78" y="454"/>
                </a:lnTo>
                <a:lnTo>
                  <a:pt x="78" y="314"/>
                </a:lnTo>
                <a:lnTo>
                  <a:pt x="92" y="300"/>
                </a:lnTo>
                <a:lnTo>
                  <a:pt x="108" y="292"/>
                </a:lnTo>
                <a:lnTo>
                  <a:pt x="124" y="280"/>
                </a:lnTo>
                <a:lnTo>
                  <a:pt x="136" y="276"/>
                </a:lnTo>
                <a:lnTo>
                  <a:pt x="130" y="242"/>
                </a:lnTo>
                <a:lnTo>
                  <a:pt x="116" y="230"/>
                </a:lnTo>
                <a:lnTo>
                  <a:pt x="118" y="194"/>
                </a:lnTo>
                <a:lnTo>
                  <a:pt x="98" y="190"/>
                </a:lnTo>
                <a:lnTo>
                  <a:pt x="80" y="168"/>
                </a:lnTo>
                <a:lnTo>
                  <a:pt x="66" y="162"/>
                </a:lnTo>
                <a:lnTo>
                  <a:pt x="62" y="150"/>
                </a:lnTo>
                <a:lnTo>
                  <a:pt x="40" y="148"/>
                </a:lnTo>
                <a:lnTo>
                  <a:pt x="34" y="136"/>
                </a:lnTo>
                <a:lnTo>
                  <a:pt x="8" y="138"/>
                </a:lnTo>
                <a:lnTo>
                  <a:pt x="0" y="120"/>
                </a:lnTo>
                <a:lnTo>
                  <a:pt x="12" y="108"/>
                </a:lnTo>
                <a:lnTo>
                  <a:pt x="14" y="86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4607674" y="3297763"/>
            <a:ext cx="762323" cy="747562"/>
          </a:xfrm>
          <a:custGeom>
            <a:avLst/>
            <a:gdLst>
              <a:gd name="T0" fmla="*/ 78 w 808"/>
              <a:gd name="T1" fmla="*/ 92 h 825"/>
              <a:gd name="T2" fmla="*/ 126 w 808"/>
              <a:gd name="T3" fmla="*/ 76 h 825"/>
              <a:gd name="T4" fmla="*/ 150 w 808"/>
              <a:gd name="T5" fmla="*/ 49 h 825"/>
              <a:gd name="T6" fmla="*/ 197 w 808"/>
              <a:gd name="T7" fmla="*/ 67 h 825"/>
              <a:gd name="T8" fmla="*/ 248 w 808"/>
              <a:gd name="T9" fmla="*/ 100 h 825"/>
              <a:gd name="T10" fmla="*/ 344 w 808"/>
              <a:gd name="T11" fmla="*/ 118 h 825"/>
              <a:gd name="T12" fmla="*/ 353 w 808"/>
              <a:gd name="T13" fmla="*/ 208 h 825"/>
              <a:gd name="T14" fmla="*/ 380 w 808"/>
              <a:gd name="T15" fmla="*/ 234 h 825"/>
              <a:gd name="T16" fmla="*/ 433 w 808"/>
              <a:gd name="T17" fmla="*/ 259 h 825"/>
              <a:gd name="T18" fmla="*/ 460 w 808"/>
              <a:gd name="T19" fmla="*/ 288 h 825"/>
              <a:gd name="T20" fmla="*/ 502 w 808"/>
              <a:gd name="T21" fmla="*/ 312 h 825"/>
              <a:gd name="T22" fmla="*/ 552 w 808"/>
              <a:gd name="T23" fmla="*/ 341 h 825"/>
              <a:gd name="T24" fmla="*/ 649 w 808"/>
              <a:gd name="T25" fmla="*/ 364 h 825"/>
              <a:gd name="T26" fmla="*/ 724 w 808"/>
              <a:gd name="T27" fmla="*/ 417 h 825"/>
              <a:gd name="T28" fmla="*/ 734 w 808"/>
              <a:gd name="T29" fmla="*/ 481 h 825"/>
              <a:gd name="T30" fmla="*/ 770 w 808"/>
              <a:gd name="T31" fmla="*/ 563 h 825"/>
              <a:gd name="T32" fmla="*/ 734 w 808"/>
              <a:gd name="T33" fmla="*/ 588 h 825"/>
              <a:gd name="T34" fmla="*/ 704 w 808"/>
              <a:gd name="T35" fmla="*/ 623 h 825"/>
              <a:gd name="T36" fmla="*/ 660 w 808"/>
              <a:gd name="T37" fmla="*/ 689 h 825"/>
              <a:gd name="T38" fmla="*/ 670 w 808"/>
              <a:gd name="T39" fmla="*/ 775 h 825"/>
              <a:gd name="T40" fmla="*/ 620 w 808"/>
              <a:gd name="T41" fmla="*/ 823 h 825"/>
              <a:gd name="T42" fmla="*/ 609 w 808"/>
              <a:gd name="T43" fmla="*/ 775 h 825"/>
              <a:gd name="T44" fmla="*/ 570 w 808"/>
              <a:gd name="T45" fmla="*/ 733 h 825"/>
              <a:gd name="T46" fmla="*/ 506 w 808"/>
              <a:gd name="T47" fmla="*/ 679 h 825"/>
              <a:gd name="T48" fmla="*/ 448 w 808"/>
              <a:gd name="T49" fmla="*/ 665 h 825"/>
              <a:gd name="T50" fmla="*/ 411 w 808"/>
              <a:gd name="T51" fmla="*/ 658 h 825"/>
              <a:gd name="T52" fmla="*/ 358 w 808"/>
              <a:gd name="T53" fmla="*/ 669 h 825"/>
              <a:gd name="T54" fmla="*/ 290 w 808"/>
              <a:gd name="T55" fmla="*/ 644 h 825"/>
              <a:gd name="T56" fmla="*/ 218 w 808"/>
              <a:gd name="T57" fmla="*/ 635 h 825"/>
              <a:gd name="T58" fmla="*/ 144 w 808"/>
              <a:gd name="T59" fmla="*/ 645 h 825"/>
              <a:gd name="T60" fmla="*/ 162 w 808"/>
              <a:gd name="T61" fmla="*/ 717 h 825"/>
              <a:gd name="T62" fmla="*/ 140 w 808"/>
              <a:gd name="T63" fmla="*/ 759 h 825"/>
              <a:gd name="T64" fmla="*/ 102 w 808"/>
              <a:gd name="T65" fmla="*/ 736 h 825"/>
              <a:gd name="T66" fmla="*/ 118 w 808"/>
              <a:gd name="T67" fmla="*/ 627 h 825"/>
              <a:gd name="T68" fmla="*/ 164 w 808"/>
              <a:gd name="T69" fmla="*/ 583 h 825"/>
              <a:gd name="T70" fmla="*/ 194 w 808"/>
              <a:gd name="T71" fmla="*/ 521 h 825"/>
              <a:gd name="T72" fmla="*/ 186 w 808"/>
              <a:gd name="T73" fmla="*/ 485 h 825"/>
              <a:gd name="T74" fmla="*/ 136 w 808"/>
              <a:gd name="T75" fmla="*/ 441 h 825"/>
              <a:gd name="T76" fmla="*/ 62 w 808"/>
              <a:gd name="T77" fmla="*/ 437 h 825"/>
              <a:gd name="T78" fmla="*/ 51 w 808"/>
              <a:gd name="T79" fmla="*/ 416 h 825"/>
              <a:gd name="T80" fmla="*/ 22 w 808"/>
              <a:gd name="T81" fmla="*/ 349 h 825"/>
              <a:gd name="T82" fmla="*/ 28 w 808"/>
              <a:gd name="T83" fmla="*/ 291 h 825"/>
              <a:gd name="T84" fmla="*/ 12 w 808"/>
              <a:gd name="T85" fmla="*/ 227 h 825"/>
              <a:gd name="T86" fmla="*/ 28 w 808"/>
              <a:gd name="T87" fmla="*/ 171 h 825"/>
              <a:gd name="T88" fmla="*/ 0 w 808"/>
              <a:gd name="T89" fmla="*/ 70 h 825"/>
              <a:gd name="T90" fmla="*/ 34 w 808"/>
              <a:gd name="T91" fmla="*/ 25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8" h="825">
                <a:moveTo>
                  <a:pt x="59" y="0"/>
                </a:moveTo>
                <a:lnTo>
                  <a:pt x="75" y="10"/>
                </a:lnTo>
                <a:lnTo>
                  <a:pt x="78" y="92"/>
                </a:lnTo>
                <a:lnTo>
                  <a:pt x="98" y="94"/>
                </a:lnTo>
                <a:lnTo>
                  <a:pt x="105" y="77"/>
                </a:lnTo>
                <a:lnTo>
                  <a:pt x="126" y="76"/>
                </a:lnTo>
                <a:lnTo>
                  <a:pt x="128" y="52"/>
                </a:lnTo>
                <a:lnTo>
                  <a:pt x="140" y="37"/>
                </a:lnTo>
                <a:lnTo>
                  <a:pt x="150" y="49"/>
                </a:lnTo>
                <a:lnTo>
                  <a:pt x="162" y="37"/>
                </a:lnTo>
                <a:lnTo>
                  <a:pt x="197" y="37"/>
                </a:lnTo>
                <a:lnTo>
                  <a:pt x="197" y="67"/>
                </a:lnTo>
                <a:lnTo>
                  <a:pt x="182" y="80"/>
                </a:lnTo>
                <a:lnTo>
                  <a:pt x="183" y="104"/>
                </a:lnTo>
                <a:lnTo>
                  <a:pt x="248" y="100"/>
                </a:lnTo>
                <a:lnTo>
                  <a:pt x="251" y="121"/>
                </a:lnTo>
                <a:lnTo>
                  <a:pt x="302" y="121"/>
                </a:lnTo>
                <a:lnTo>
                  <a:pt x="344" y="118"/>
                </a:lnTo>
                <a:lnTo>
                  <a:pt x="328" y="145"/>
                </a:lnTo>
                <a:lnTo>
                  <a:pt x="325" y="207"/>
                </a:lnTo>
                <a:lnTo>
                  <a:pt x="353" y="208"/>
                </a:lnTo>
                <a:lnTo>
                  <a:pt x="355" y="222"/>
                </a:lnTo>
                <a:lnTo>
                  <a:pt x="379" y="223"/>
                </a:lnTo>
                <a:lnTo>
                  <a:pt x="380" y="234"/>
                </a:lnTo>
                <a:lnTo>
                  <a:pt x="407" y="234"/>
                </a:lnTo>
                <a:lnTo>
                  <a:pt x="407" y="250"/>
                </a:lnTo>
                <a:lnTo>
                  <a:pt x="433" y="259"/>
                </a:lnTo>
                <a:lnTo>
                  <a:pt x="436" y="274"/>
                </a:lnTo>
                <a:lnTo>
                  <a:pt x="457" y="273"/>
                </a:lnTo>
                <a:lnTo>
                  <a:pt x="460" y="288"/>
                </a:lnTo>
                <a:lnTo>
                  <a:pt x="474" y="299"/>
                </a:lnTo>
                <a:lnTo>
                  <a:pt x="494" y="297"/>
                </a:lnTo>
                <a:lnTo>
                  <a:pt x="502" y="312"/>
                </a:lnTo>
                <a:lnTo>
                  <a:pt x="514" y="327"/>
                </a:lnTo>
                <a:lnTo>
                  <a:pt x="548" y="328"/>
                </a:lnTo>
                <a:lnTo>
                  <a:pt x="552" y="341"/>
                </a:lnTo>
                <a:lnTo>
                  <a:pt x="590" y="343"/>
                </a:lnTo>
                <a:lnTo>
                  <a:pt x="608" y="367"/>
                </a:lnTo>
                <a:lnTo>
                  <a:pt x="649" y="364"/>
                </a:lnTo>
                <a:lnTo>
                  <a:pt x="664" y="379"/>
                </a:lnTo>
                <a:lnTo>
                  <a:pt x="719" y="382"/>
                </a:lnTo>
                <a:lnTo>
                  <a:pt x="724" y="417"/>
                </a:lnTo>
                <a:lnTo>
                  <a:pt x="770" y="457"/>
                </a:lnTo>
                <a:lnTo>
                  <a:pt x="773" y="480"/>
                </a:lnTo>
                <a:lnTo>
                  <a:pt x="734" y="481"/>
                </a:lnTo>
                <a:lnTo>
                  <a:pt x="734" y="549"/>
                </a:lnTo>
                <a:lnTo>
                  <a:pt x="762" y="549"/>
                </a:lnTo>
                <a:lnTo>
                  <a:pt x="770" y="563"/>
                </a:lnTo>
                <a:lnTo>
                  <a:pt x="804" y="567"/>
                </a:lnTo>
                <a:lnTo>
                  <a:pt x="808" y="587"/>
                </a:lnTo>
                <a:lnTo>
                  <a:pt x="734" y="588"/>
                </a:lnTo>
                <a:lnTo>
                  <a:pt x="736" y="613"/>
                </a:lnTo>
                <a:lnTo>
                  <a:pt x="716" y="611"/>
                </a:lnTo>
                <a:lnTo>
                  <a:pt x="704" y="623"/>
                </a:lnTo>
                <a:lnTo>
                  <a:pt x="686" y="627"/>
                </a:lnTo>
                <a:lnTo>
                  <a:pt x="658" y="659"/>
                </a:lnTo>
                <a:lnTo>
                  <a:pt x="660" y="689"/>
                </a:lnTo>
                <a:lnTo>
                  <a:pt x="693" y="727"/>
                </a:lnTo>
                <a:lnTo>
                  <a:pt x="670" y="748"/>
                </a:lnTo>
                <a:lnTo>
                  <a:pt x="670" y="775"/>
                </a:lnTo>
                <a:lnTo>
                  <a:pt x="660" y="799"/>
                </a:lnTo>
                <a:lnTo>
                  <a:pt x="650" y="825"/>
                </a:lnTo>
                <a:lnTo>
                  <a:pt x="620" y="823"/>
                </a:lnTo>
                <a:lnTo>
                  <a:pt x="594" y="815"/>
                </a:lnTo>
                <a:lnTo>
                  <a:pt x="597" y="796"/>
                </a:lnTo>
                <a:lnTo>
                  <a:pt x="609" y="775"/>
                </a:lnTo>
                <a:lnTo>
                  <a:pt x="608" y="759"/>
                </a:lnTo>
                <a:lnTo>
                  <a:pt x="597" y="737"/>
                </a:lnTo>
                <a:lnTo>
                  <a:pt x="570" y="733"/>
                </a:lnTo>
                <a:lnTo>
                  <a:pt x="554" y="705"/>
                </a:lnTo>
                <a:lnTo>
                  <a:pt x="534" y="709"/>
                </a:lnTo>
                <a:lnTo>
                  <a:pt x="506" y="679"/>
                </a:lnTo>
                <a:lnTo>
                  <a:pt x="482" y="655"/>
                </a:lnTo>
                <a:lnTo>
                  <a:pt x="472" y="665"/>
                </a:lnTo>
                <a:lnTo>
                  <a:pt x="448" y="665"/>
                </a:lnTo>
                <a:lnTo>
                  <a:pt x="440" y="683"/>
                </a:lnTo>
                <a:lnTo>
                  <a:pt x="412" y="681"/>
                </a:lnTo>
                <a:lnTo>
                  <a:pt x="411" y="658"/>
                </a:lnTo>
                <a:lnTo>
                  <a:pt x="398" y="645"/>
                </a:lnTo>
                <a:lnTo>
                  <a:pt x="389" y="671"/>
                </a:lnTo>
                <a:lnTo>
                  <a:pt x="358" y="669"/>
                </a:lnTo>
                <a:lnTo>
                  <a:pt x="340" y="639"/>
                </a:lnTo>
                <a:lnTo>
                  <a:pt x="300" y="635"/>
                </a:lnTo>
                <a:lnTo>
                  <a:pt x="290" y="644"/>
                </a:lnTo>
                <a:lnTo>
                  <a:pt x="276" y="653"/>
                </a:lnTo>
                <a:lnTo>
                  <a:pt x="234" y="659"/>
                </a:lnTo>
                <a:lnTo>
                  <a:pt x="218" y="635"/>
                </a:lnTo>
                <a:lnTo>
                  <a:pt x="188" y="645"/>
                </a:lnTo>
                <a:lnTo>
                  <a:pt x="182" y="611"/>
                </a:lnTo>
                <a:lnTo>
                  <a:pt x="144" y="645"/>
                </a:lnTo>
                <a:lnTo>
                  <a:pt x="146" y="675"/>
                </a:lnTo>
                <a:lnTo>
                  <a:pt x="162" y="693"/>
                </a:lnTo>
                <a:lnTo>
                  <a:pt x="162" y="717"/>
                </a:lnTo>
                <a:lnTo>
                  <a:pt x="182" y="727"/>
                </a:lnTo>
                <a:lnTo>
                  <a:pt x="174" y="759"/>
                </a:lnTo>
                <a:lnTo>
                  <a:pt x="140" y="759"/>
                </a:lnTo>
                <a:lnTo>
                  <a:pt x="125" y="757"/>
                </a:lnTo>
                <a:lnTo>
                  <a:pt x="116" y="740"/>
                </a:lnTo>
                <a:lnTo>
                  <a:pt x="102" y="736"/>
                </a:lnTo>
                <a:lnTo>
                  <a:pt x="102" y="661"/>
                </a:lnTo>
                <a:lnTo>
                  <a:pt x="118" y="653"/>
                </a:lnTo>
                <a:lnTo>
                  <a:pt x="118" y="627"/>
                </a:lnTo>
                <a:lnTo>
                  <a:pt x="131" y="615"/>
                </a:lnTo>
                <a:lnTo>
                  <a:pt x="154" y="601"/>
                </a:lnTo>
                <a:lnTo>
                  <a:pt x="164" y="583"/>
                </a:lnTo>
                <a:lnTo>
                  <a:pt x="186" y="559"/>
                </a:lnTo>
                <a:lnTo>
                  <a:pt x="198" y="549"/>
                </a:lnTo>
                <a:lnTo>
                  <a:pt x="194" y="521"/>
                </a:lnTo>
                <a:lnTo>
                  <a:pt x="212" y="523"/>
                </a:lnTo>
                <a:lnTo>
                  <a:pt x="210" y="495"/>
                </a:lnTo>
                <a:lnTo>
                  <a:pt x="186" y="485"/>
                </a:lnTo>
                <a:lnTo>
                  <a:pt x="180" y="459"/>
                </a:lnTo>
                <a:lnTo>
                  <a:pt x="176" y="443"/>
                </a:lnTo>
                <a:lnTo>
                  <a:pt x="136" y="441"/>
                </a:lnTo>
                <a:lnTo>
                  <a:pt x="104" y="437"/>
                </a:lnTo>
                <a:lnTo>
                  <a:pt x="88" y="425"/>
                </a:lnTo>
                <a:lnTo>
                  <a:pt x="62" y="437"/>
                </a:lnTo>
                <a:lnTo>
                  <a:pt x="42" y="447"/>
                </a:lnTo>
                <a:lnTo>
                  <a:pt x="40" y="433"/>
                </a:lnTo>
                <a:lnTo>
                  <a:pt x="51" y="416"/>
                </a:lnTo>
                <a:lnTo>
                  <a:pt x="50" y="377"/>
                </a:lnTo>
                <a:lnTo>
                  <a:pt x="26" y="365"/>
                </a:lnTo>
                <a:lnTo>
                  <a:pt x="22" y="349"/>
                </a:lnTo>
                <a:lnTo>
                  <a:pt x="16" y="335"/>
                </a:lnTo>
                <a:lnTo>
                  <a:pt x="4" y="315"/>
                </a:lnTo>
                <a:lnTo>
                  <a:pt x="28" y="291"/>
                </a:lnTo>
                <a:lnTo>
                  <a:pt x="28" y="259"/>
                </a:lnTo>
                <a:lnTo>
                  <a:pt x="14" y="257"/>
                </a:lnTo>
                <a:lnTo>
                  <a:pt x="12" y="227"/>
                </a:lnTo>
                <a:lnTo>
                  <a:pt x="42" y="209"/>
                </a:lnTo>
                <a:lnTo>
                  <a:pt x="42" y="183"/>
                </a:lnTo>
                <a:lnTo>
                  <a:pt x="28" y="171"/>
                </a:lnTo>
                <a:lnTo>
                  <a:pt x="22" y="143"/>
                </a:lnTo>
                <a:lnTo>
                  <a:pt x="2" y="127"/>
                </a:lnTo>
                <a:lnTo>
                  <a:pt x="0" y="70"/>
                </a:lnTo>
                <a:lnTo>
                  <a:pt x="16" y="61"/>
                </a:lnTo>
                <a:lnTo>
                  <a:pt x="16" y="41"/>
                </a:lnTo>
                <a:lnTo>
                  <a:pt x="34" y="25"/>
                </a:lnTo>
                <a:lnTo>
                  <a:pt x="59" y="0"/>
                </a:lnTo>
                <a:close/>
              </a:path>
            </a:pathLst>
          </a:custGeom>
          <a:solidFill>
            <a:srgbClr val="9A607F"/>
          </a:solidFill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>
            <a:off x="4261421" y="3684683"/>
            <a:ext cx="960452" cy="634295"/>
          </a:xfrm>
          <a:custGeom>
            <a:avLst/>
            <a:gdLst>
              <a:gd name="T0" fmla="*/ 902 w 1018"/>
              <a:gd name="T1" fmla="*/ 449 h 700"/>
              <a:gd name="T2" fmla="*/ 848 w 1018"/>
              <a:gd name="T3" fmla="*/ 414 h 700"/>
              <a:gd name="T4" fmla="*/ 951 w 1018"/>
              <a:gd name="T5" fmla="*/ 426 h 700"/>
              <a:gd name="T6" fmla="*/ 984 w 1018"/>
              <a:gd name="T7" fmla="*/ 396 h 700"/>
              <a:gd name="T8" fmla="*/ 978 w 1018"/>
              <a:gd name="T9" fmla="*/ 342 h 700"/>
              <a:gd name="T10" fmla="*/ 922 w 1018"/>
              <a:gd name="T11" fmla="*/ 280 h 700"/>
              <a:gd name="T12" fmla="*/ 850 w 1018"/>
              <a:gd name="T13" fmla="*/ 230 h 700"/>
              <a:gd name="T14" fmla="*/ 809 w 1018"/>
              <a:gd name="T15" fmla="*/ 255 h 700"/>
              <a:gd name="T16" fmla="*/ 766 w 1018"/>
              <a:gd name="T17" fmla="*/ 220 h 700"/>
              <a:gd name="T18" fmla="*/ 708 w 1018"/>
              <a:gd name="T19" fmla="*/ 214 h 700"/>
              <a:gd name="T20" fmla="*/ 600 w 1018"/>
              <a:gd name="T21" fmla="*/ 230 h 700"/>
              <a:gd name="T22" fmla="*/ 550 w 1018"/>
              <a:gd name="T23" fmla="*/ 186 h 700"/>
              <a:gd name="T24" fmla="*/ 530 w 1018"/>
              <a:gd name="T25" fmla="*/ 268 h 700"/>
              <a:gd name="T26" fmla="*/ 542 w 1018"/>
              <a:gd name="T27" fmla="*/ 334 h 700"/>
              <a:gd name="T28" fmla="*/ 483 w 1018"/>
              <a:gd name="T29" fmla="*/ 311 h 700"/>
              <a:gd name="T30" fmla="*/ 486 w 1018"/>
              <a:gd name="T31" fmla="*/ 228 h 700"/>
              <a:gd name="T32" fmla="*/ 522 w 1018"/>
              <a:gd name="T33" fmla="*/ 176 h 700"/>
              <a:gd name="T34" fmla="*/ 566 w 1018"/>
              <a:gd name="T35" fmla="*/ 124 h 700"/>
              <a:gd name="T36" fmla="*/ 579 w 1018"/>
              <a:gd name="T37" fmla="*/ 69 h 700"/>
              <a:gd name="T38" fmla="*/ 544 w 1018"/>
              <a:gd name="T39" fmla="*/ 18 h 700"/>
              <a:gd name="T40" fmla="*/ 456 w 1018"/>
              <a:gd name="T41" fmla="*/ 0 h 700"/>
              <a:gd name="T42" fmla="*/ 418 w 1018"/>
              <a:gd name="T43" fmla="*/ 55 h 700"/>
              <a:gd name="T44" fmla="*/ 379 w 1018"/>
              <a:gd name="T45" fmla="*/ 90 h 700"/>
              <a:gd name="T46" fmla="*/ 334 w 1018"/>
              <a:gd name="T47" fmla="*/ 104 h 700"/>
              <a:gd name="T48" fmla="*/ 284 w 1018"/>
              <a:gd name="T49" fmla="*/ 128 h 700"/>
              <a:gd name="T50" fmla="*/ 295 w 1018"/>
              <a:gd name="T51" fmla="*/ 178 h 700"/>
              <a:gd name="T52" fmla="*/ 346 w 1018"/>
              <a:gd name="T53" fmla="*/ 184 h 700"/>
              <a:gd name="T54" fmla="*/ 328 w 1018"/>
              <a:gd name="T55" fmla="*/ 222 h 700"/>
              <a:gd name="T56" fmla="*/ 342 w 1018"/>
              <a:gd name="T57" fmla="*/ 288 h 700"/>
              <a:gd name="T58" fmla="*/ 334 w 1018"/>
              <a:gd name="T59" fmla="*/ 331 h 700"/>
              <a:gd name="T60" fmla="*/ 289 w 1018"/>
              <a:gd name="T61" fmla="*/ 327 h 700"/>
              <a:gd name="T62" fmla="*/ 192 w 1018"/>
              <a:gd name="T63" fmla="*/ 358 h 700"/>
              <a:gd name="T64" fmla="*/ 156 w 1018"/>
              <a:gd name="T65" fmla="*/ 360 h 700"/>
              <a:gd name="T66" fmla="*/ 188 w 1018"/>
              <a:gd name="T67" fmla="*/ 318 h 700"/>
              <a:gd name="T68" fmla="*/ 210 w 1018"/>
              <a:gd name="T69" fmla="*/ 276 h 700"/>
              <a:gd name="T70" fmla="*/ 175 w 1018"/>
              <a:gd name="T71" fmla="*/ 264 h 700"/>
              <a:gd name="T72" fmla="*/ 112 w 1018"/>
              <a:gd name="T73" fmla="*/ 225 h 700"/>
              <a:gd name="T74" fmla="*/ 76 w 1018"/>
              <a:gd name="T75" fmla="*/ 274 h 700"/>
              <a:gd name="T76" fmla="*/ 82 w 1018"/>
              <a:gd name="T77" fmla="*/ 403 h 700"/>
              <a:gd name="T78" fmla="*/ 54 w 1018"/>
              <a:gd name="T79" fmla="*/ 434 h 700"/>
              <a:gd name="T80" fmla="*/ 27 w 1018"/>
              <a:gd name="T81" fmla="*/ 514 h 700"/>
              <a:gd name="T82" fmla="*/ 0 w 1018"/>
              <a:gd name="T83" fmla="*/ 572 h 700"/>
              <a:gd name="T84" fmla="*/ 54 w 1018"/>
              <a:gd name="T85" fmla="*/ 604 h 700"/>
              <a:gd name="T86" fmla="*/ 104 w 1018"/>
              <a:gd name="T87" fmla="*/ 638 h 700"/>
              <a:gd name="T88" fmla="*/ 198 w 1018"/>
              <a:gd name="T89" fmla="*/ 662 h 700"/>
              <a:gd name="T90" fmla="*/ 256 w 1018"/>
              <a:gd name="T91" fmla="*/ 700 h 700"/>
              <a:gd name="T92" fmla="*/ 290 w 1018"/>
              <a:gd name="T93" fmla="*/ 652 h 700"/>
              <a:gd name="T94" fmla="*/ 340 w 1018"/>
              <a:gd name="T95" fmla="*/ 618 h 700"/>
              <a:gd name="T96" fmla="*/ 394 w 1018"/>
              <a:gd name="T97" fmla="*/ 650 h 700"/>
              <a:gd name="T98" fmla="*/ 448 w 1018"/>
              <a:gd name="T99" fmla="*/ 656 h 700"/>
              <a:gd name="T100" fmla="*/ 492 w 1018"/>
              <a:gd name="T101" fmla="*/ 674 h 700"/>
              <a:gd name="T102" fmla="*/ 558 w 1018"/>
              <a:gd name="T103" fmla="*/ 646 h 700"/>
              <a:gd name="T104" fmla="*/ 648 w 1018"/>
              <a:gd name="T105" fmla="*/ 660 h 700"/>
              <a:gd name="T106" fmla="*/ 705 w 1018"/>
              <a:gd name="T107" fmla="*/ 677 h 700"/>
              <a:gd name="T108" fmla="*/ 732 w 1018"/>
              <a:gd name="T109" fmla="*/ 656 h 700"/>
              <a:gd name="T110" fmla="*/ 762 w 1018"/>
              <a:gd name="T111" fmla="*/ 612 h 700"/>
              <a:gd name="T112" fmla="*/ 786 w 1018"/>
              <a:gd name="T113" fmla="*/ 579 h 700"/>
              <a:gd name="T114" fmla="*/ 835 w 1018"/>
              <a:gd name="T115" fmla="*/ 567 h 700"/>
              <a:gd name="T116" fmla="*/ 891 w 1018"/>
              <a:gd name="T117" fmla="*/ 51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8" h="700">
                <a:moveTo>
                  <a:pt x="882" y="498"/>
                </a:moveTo>
                <a:lnTo>
                  <a:pt x="903" y="479"/>
                </a:lnTo>
                <a:lnTo>
                  <a:pt x="902" y="449"/>
                </a:lnTo>
                <a:lnTo>
                  <a:pt x="864" y="450"/>
                </a:lnTo>
                <a:lnTo>
                  <a:pt x="854" y="432"/>
                </a:lnTo>
                <a:lnTo>
                  <a:pt x="848" y="414"/>
                </a:lnTo>
                <a:lnTo>
                  <a:pt x="902" y="406"/>
                </a:lnTo>
                <a:lnTo>
                  <a:pt x="905" y="423"/>
                </a:lnTo>
                <a:lnTo>
                  <a:pt x="951" y="426"/>
                </a:lnTo>
                <a:lnTo>
                  <a:pt x="969" y="399"/>
                </a:lnTo>
                <a:lnTo>
                  <a:pt x="1018" y="400"/>
                </a:lnTo>
                <a:lnTo>
                  <a:pt x="984" y="396"/>
                </a:lnTo>
                <a:lnTo>
                  <a:pt x="962" y="390"/>
                </a:lnTo>
                <a:lnTo>
                  <a:pt x="962" y="369"/>
                </a:lnTo>
                <a:lnTo>
                  <a:pt x="978" y="342"/>
                </a:lnTo>
                <a:lnTo>
                  <a:pt x="965" y="311"/>
                </a:lnTo>
                <a:lnTo>
                  <a:pt x="938" y="306"/>
                </a:lnTo>
                <a:lnTo>
                  <a:pt x="922" y="280"/>
                </a:lnTo>
                <a:lnTo>
                  <a:pt x="904" y="280"/>
                </a:lnTo>
                <a:lnTo>
                  <a:pt x="874" y="254"/>
                </a:lnTo>
                <a:lnTo>
                  <a:pt x="850" y="230"/>
                </a:lnTo>
                <a:lnTo>
                  <a:pt x="833" y="239"/>
                </a:lnTo>
                <a:lnTo>
                  <a:pt x="815" y="237"/>
                </a:lnTo>
                <a:lnTo>
                  <a:pt x="809" y="255"/>
                </a:lnTo>
                <a:lnTo>
                  <a:pt x="780" y="256"/>
                </a:lnTo>
                <a:lnTo>
                  <a:pt x="777" y="230"/>
                </a:lnTo>
                <a:lnTo>
                  <a:pt x="766" y="220"/>
                </a:lnTo>
                <a:lnTo>
                  <a:pt x="758" y="242"/>
                </a:lnTo>
                <a:lnTo>
                  <a:pt x="726" y="244"/>
                </a:lnTo>
                <a:lnTo>
                  <a:pt x="708" y="214"/>
                </a:lnTo>
                <a:lnTo>
                  <a:pt x="668" y="210"/>
                </a:lnTo>
                <a:lnTo>
                  <a:pt x="648" y="224"/>
                </a:lnTo>
                <a:lnTo>
                  <a:pt x="600" y="230"/>
                </a:lnTo>
                <a:lnTo>
                  <a:pt x="586" y="210"/>
                </a:lnTo>
                <a:lnTo>
                  <a:pt x="556" y="220"/>
                </a:lnTo>
                <a:lnTo>
                  <a:pt x="550" y="186"/>
                </a:lnTo>
                <a:lnTo>
                  <a:pt x="513" y="217"/>
                </a:lnTo>
                <a:lnTo>
                  <a:pt x="514" y="250"/>
                </a:lnTo>
                <a:lnTo>
                  <a:pt x="530" y="268"/>
                </a:lnTo>
                <a:lnTo>
                  <a:pt x="530" y="292"/>
                </a:lnTo>
                <a:lnTo>
                  <a:pt x="550" y="302"/>
                </a:lnTo>
                <a:lnTo>
                  <a:pt x="542" y="334"/>
                </a:lnTo>
                <a:lnTo>
                  <a:pt x="508" y="334"/>
                </a:lnTo>
                <a:lnTo>
                  <a:pt x="489" y="326"/>
                </a:lnTo>
                <a:lnTo>
                  <a:pt x="483" y="311"/>
                </a:lnTo>
                <a:lnTo>
                  <a:pt x="469" y="309"/>
                </a:lnTo>
                <a:lnTo>
                  <a:pt x="467" y="233"/>
                </a:lnTo>
                <a:lnTo>
                  <a:pt x="486" y="228"/>
                </a:lnTo>
                <a:lnTo>
                  <a:pt x="486" y="202"/>
                </a:lnTo>
                <a:lnTo>
                  <a:pt x="501" y="187"/>
                </a:lnTo>
                <a:lnTo>
                  <a:pt x="522" y="176"/>
                </a:lnTo>
                <a:lnTo>
                  <a:pt x="528" y="158"/>
                </a:lnTo>
                <a:lnTo>
                  <a:pt x="553" y="133"/>
                </a:lnTo>
                <a:lnTo>
                  <a:pt x="566" y="124"/>
                </a:lnTo>
                <a:lnTo>
                  <a:pt x="562" y="96"/>
                </a:lnTo>
                <a:lnTo>
                  <a:pt x="580" y="96"/>
                </a:lnTo>
                <a:lnTo>
                  <a:pt x="579" y="69"/>
                </a:lnTo>
                <a:lnTo>
                  <a:pt x="554" y="60"/>
                </a:lnTo>
                <a:lnTo>
                  <a:pt x="548" y="34"/>
                </a:lnTo>
                <a:lnTo>
                  <a:pt x="544" y="18"/>
                </a:lnTo>
                <a:lnTo>
                  <a:pt x="504" y="16"/>
                </a:lnTo>
                <a:lnTo>
                  <a:pt x="471" y="10"/>
                </a:lnTo>
                <a:lnTo>
                  <a:pt x="456" y="0"/>
                </a:lnTo>
                <a:lnTo>
                  <a:pt x="458" y="28"/>
                </a:lnTo>
                <a:lnTo>
                  <a:pt x="450" y="48"/>
                </a:lnTo>
                <a:lnTo>
                  <a:pt x="418" y="55"/>
                </a:lnTo>
                <a:lnTo>
                  <a:pt x="408" y="76"/>
                </a:lnTo>
                <a:lnTo>
                  <a:pt x="385" y="78"/>
                </a:lnTo>
                <a:lnTo>
                  <a:pt x="379" y="90"/>
                </a:lnTo>
                <a:lnTo>
                  <a:pt x="356" y="90"/>
                </a:lnTo>
                <a:lnTo>
                  <a:pt x="355" y="105"/>
                </a:lnTo>
                <a:lnTo>
                  <a:pt x="334" y="104"/>
                </a:lnTo>
                <a:lnTo>
                  <a:pt x="330" y="118"/>
                </a:lnTo>
                <a:lnTo>
                  <a:pt x="288" y="118"/>
                </a:lnTo>
                <a:lnTo>
                  <a:pt x="284" y="128"/>
                </a:lnTo>
                <a:lnTo>
                  <a:pt x="276" y="136"/>
                </a:lnTo>
                <a:lnTo>
                  <a:pt x="277" y="171"/>
                </a:lnTo>
                <a:lnTo>
                  <a:pt x="295" y="178"/>
                </a:lnTo>
                <a:lnTo>
                  <a:pt x="303" y="195"/>
                </a:lnTo>
                <a:lnTo>
                  <a:pt x="340" y="195"/>
                </a:lnTo>
                <a:lnTo>
                  <a:pt x="346" y="184"/>
                </a:lnTo>
                <a:lnTo>
                  <a:pt x="369" y="187"/>
                </a:lnTo>
                <a:lnTo>
                  <a:pt x="369" y="220"/>
                </a:lnTo>
                <a:lnTo>
                  <a:pt x="328" y="222"/>
                </a:lnTo>
                <a:lnTo>
                  <a:pt x="327" y="256"/>
                </a:lnTo>
                <a:lnTo>
                  <a:pt x="344" y="274"/>
                </a:lnTo>
                <a:lnTo>
                  <a:pt x="342" y="288"/>
                </a:lnTo>
                <a:lnTo>
                  <a:pt x="309" y="292"/>
                </a:lnTo>
                <a:lnTo>
                  <a:pt x="318" y="315"/>
                </a:lnTo>
                <a:lnTo>
                  <a:pt x="334" y="331"/>
                </a:lnTo>
                <a:lnTo>
                  <a:pt x="328" y="346"/>
                </a:lnTo>
                <a:lnTo>
                  <a:pt x="298" y="340"/>
                </a:lnTo>
                <a:lnTo>
                  <a:pt x="289" y="327"/>
                </a:lnTo>
                <a:lnTo>
                  <a:pt x="226" y="328"/>
                </a:lnTo>
                <a:lnTo>
                  <a:pt x="216" y="351"/>
                </a:lnTo>
                <a:lnTo>
                  <a:pt x="192" y="358"/>
                </a:lnTo>
                <a:lnTo>
                  <a:pt x="174" y="360"/>
                </a:lnTo>
                <a:lnTo>
                  <a:pt x="159" y="375"/>
                </a:lnTo>
                <a:lnTo>
                  <a:pt x="156" y="360"/>
                </a:lnTo>
                <a:lnTo>
                  <a:pt x="163" y="348"/>
                </a:lnTo>
                <a:lnTo>
                  <a:pt x="178" y="337"/>
                </a:lnTo>
                <a:lnTo>
                  <a:pt x="188" y="318"/>
                </a:lnTo>
                <a:lnTo>
                  <a:pt x="196" y="303"/>
                </a:lnTo>
                <a:lnTo>
                  <a:pt x="212" y="298"/>
                </a:lnTo>
                <a:lnTo>
                  <a:pt x="210" y="276"/>
                </a:lnTo>
                <a:lnTo>
                  <a:pt x="204" y="262"/>
                </a:lnTo>
                <a:lnTo>
                  <a:pt x="194" y="248"/>
                </a:lnTo>
                <a:lnTo>
                  <a:pt x="175" y="264"/>
                </a:lnTo>
                <a:lnTo>
                  <a:pt x="144" y="262"/>
                </a:lnTo>
                <a:lnTo>
                  <a:pt x="144" y="225"/>
                </a:lnTo>
                <a:lnTo>
                  <a:pt x="112" y="225"/>
                </a:lnTo>
                <a:lnTo>
                  <a:pt x="97" y="235"/>
                </a:lnTo>
                <a:lnTo>
                  <a:pt x="82" y="248"/>
                </a:lnTo>
                <a:lnTo>
                  <a:pt x="76" y="274"/>
                </a:lnTo>
                <a:lnTo>
                  <a:pt x="94" y="280"/>
                </a:lnTo>
                <a:lnTo>
                  <a:pt x="93" y="381"/>
                </a:lnTo>
                <a:lnTo>
                  <a:pt x="82" y="403"/>
                </a:lnTo>
                <a:lnTo>
                  <a:pt x="68" y="410"/>
                </a:lnTo>
                <a:lnTo>
                  <a:pt x="68" y="434"/>
                </a:lnTo>
                <a:lnTo>
                  <a:pt x="54" y="434"/>
                </a:lnTo>
                <a:lnTo>
                  <a:pt x="50" y="462"/>
                </a:lnTo>
                <a:lnTo>
                  <a:pt x="26" y="462"/>
                </a:lnTo>
                <a:lnTo>
                  <a:pt x="27" y="514"/>
                </a:lnTo>
                <a:lnTo>
                  <a:pt x="14" y="518"/>
                </a:lnTo>
                <a:lnTo>
                  <a:pt x="14" y="566"/>
                </a:lnTo>
                <a:lnTo>
                  <a:pt x="0" y="572"/>
                </a:lnTo>
                <a:lnTo>
                  <a:pt x="2" y="592"/>
                </a:lnTo>
                <a:lnTo>
                  <a:pt x="40" y="590"/>
                </a:lnTo>
                <a:lnTo>
                  <a:pt x="54" y="604"/>
                </a:lnTo>
                <a:lnTo>
                  <a:pt x="70" y="614"/>
                </a:lnTo>
                <a:lnTo>
                  <a:pt x="78" y="632"/>
                </a:lnTo>
                <a:lnTo>
                  <a:pt x="104" y="638"/>
                </a:lnTo>
                <a:lnTo>
                  <a:pt x="114" y="648"/>
                </a:lnTo>
                <a:lnTo>
                  <a:pt x="122" y="660"/>
                </a:lnTo>
                <a:lnTo>
                  <a:pt x="198" y="662"/>
                </a:lnTo>
                <a:lnTo>
                  <a:pt x="200" y="688"/>
                </a:lnTo>
                <a:lnTo>
                  <a:pt x="250" y="686"/>
                </a:lnTo>
                <a:lnTo>
                  <a:pt x="256" y="700"/>
                </a:lnTo>
                <a:lnTo>
                  <a:pt x="268" y="684"/>
                </a:lnTo>
                <a:lnTo>
                  <a:pt x="274" y="664"/>
                </a:lnTo>
                <a:lnTo>
                  <a:pt x="290" y="652"/>
                </a:lnTo>
                <a:lnTo>
                  <a:pt x="301" y="631"/>
                </a:lnTo>
                <a:lnTo>
                  <a:pt x="324" y="633"/>
                </a:lnTo>
                <a:lnTo>
                  <a:pt x="340" y="618"/>
                </a:lnTo>
                <a:lnTo>
                  <a:pt x="368" y="618"/>
                </a:lnTo>
                <a:lnTo>
                  <a:pt x="378" y="640"/>
                </a:lnTo>
                <a:lnTo>
                  <a:pt x="394" y="650"/>
                </a:lnTo>
                <a:lnTo>
                  <a:pt x="396" y="674"/>
                </a:lnTo>
                <a:lnTo>
                  <a:pt x="442" y="672"/>
                </a:lnTo>
                <a:lnTo>
                  <a:pt x="448" y="656"/>
                </a:lnTo>
                <a:lnTo>
                  <a:pt x="466" y="646"/>
                </a:lnTo>
                <a:lnTo>
                  <a:pt x="478" y="656"/>
                </a:lnTo>
                <a:lnTo>
                  <a:pt x="492" y="674"/>
                </a:lnTo>
                <a:lnTo>
                  <a:pt x="524" y="676"/>
                </a:lnTo>
                <a:lnTo>
                  <a:pt x="542" y="658"/>
                </a:lnTo>
                <a:lnTo>
                  <a:pt x="558" y="646"/>
                </a:lnTo>
                <a:lnTo>
                  <a:pt x="590" y="648"/>
                </a:lnTo>
                <a:lnTo>
                  <a:pt x="598" y="660"/>
                </a:lnTo>
                <a:lnTo>
                  <a:pt x="648" y="660"/>
                </a:lnTo>
                <a:lnTo>
                  <a:pt x="682" y="660"/>
                </a:lnTo>
                <a:lnTo>
                  <a:pt x="693" y="674"/>
                </a:lnTo>
                <a:lnTo>
                  <a:pt x="705" y="677"/>
                </a:lnTo>
                <a:lnTo>
                  <a:pt x="713" y="675"/>
                </a:lnTo>
                <a:lnTo>
                  <a:pt x="717" y="669"/>
                </a:lnTo>
                <a:lnTo>
                  <a:pt x="732" y="656"/>
                </a:lnTo>
                <a:lnTo>
                  <a:pt x="731" y="636"/>
                </a:lnTo>
                <a:lnTo>
                  <a:pt x="744" y="624"/>
                </a:lnTo>
                <a:lnTo>
                  <a:pt x="762" y="612"/>
                </a:lnTo>
                <a:lnTo>
                  <a:pt x="767" y="597"/>
                </a:lnTo>
                <a:lnTo>
                  <a:pt x="788" y="593"/>
                </a:lnTo>
                <a:lnTo>
                  <a:pt x="786" y="579"/>
                </a:lnTo>
                <a:lnTo>
                  <a:pt x="815" y="582"/>
                </a:lnTo>
                <a:lnTo>
                  <a:pt x="815" y="566"/>
                </a:lnTo>
                <a:lnTo>
                  <a:pt x="835" y="567"/>
                </a:lnTo>
                <a:lnTo>
                  <a:pt x="849" y="546"/>
                </a:lnTo>
                <a:lnTo>
                  <a:pt x="870" y="530"/>
                </a:lnTo>
                <a:lnTo>
                  <a:pt x="891" y="515"/>
                </a:lnTo>
                <a:lnTo>
                  <a:pt x="882" y="498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2" name="Freeform 13"/>
          <p:cNvSpPr>
            <a:spLocks/>
          </p:cNvSpPr>
          <p:nvPr/>
        </p:nvSpPr>
        <p:spPr bwMode="auto">
          <a:xfrm>
            <a:off x="4510496" y="4483895"/>
            <a:ext cx="862331" cy="813710"/>
          </a:xfrm>
          <a:custGeom>
            <a:avLst/>
            <a:gdLst>
              <a:gd name="T0" fmla="*/ 169 w 914"/>
              <a:gd name="T1" fmla="*/ 898 h 898"/>
              <a:gd name="T2" fmla="*/ 208 w 914"/>
              <a:gd name="T3" fmla="*/ 853 h 898"/>
              <a:gd name="T4" fmla="*/ 286 w 914"/>
              <a:gd name="T5" fmla="*/ 825 h 898"/>
              <a:gd name="T6" fmla="*/ 334 w 914"/>
              <a:gd name="T7" fmla="*/ 829 h 898"/>
              <a:gd name="T8" fmla="*/ 380 w 914"/>
              <a:gd name="T9" fmla="*/ 795 h 898"/>
              <a:gd name="T10" fmla="*/ 392 w 914"/>
              <a:gd name="T11" fmla="*/ 749 h 898"/>
              <a:gd name="T12" fmla="*/ 376 w 914"/>
              <a:gd name="T13" fmla="*/ 645 h 898"/>
              <a:gd name="T14" fmla="*/ 404 w 914"/>
              <a:gd name="T15" fmla="*/ 535 h 898"/>
              <a:gd name="T16" fmla="*/ 448 w 914"/>
              <a:gd name="T17" fmla="*/ 497 h 898"/>
              <a:gd name="T18" fmla="*/ 496 w 914"/>
              <a:gd name="T19" fmla="*/ 511 h 898"/>
              <a:gd name="T20" fmla="*/ 524 w 914"/>
              <a:gd name="T21" fmla="*/ 465 h 898"/>
              <a:gd name="T22" fmla="*/ 546 w 914"/>
              <a:gd name="T23" fmla="*/ 435 h 898"/>
              <a:gd name="T24" fmla="*/ 614 w 914"/>
              <a:gd name="T25" fmla="*/ 451 h 898"/>
              <a:gd name="T26" fmla="*/ 658 w 914"/>
              <a:gd name="T27" fmla="*/ 409 h 898"/>
              <a:gd name="T28" fmla="*/ 640 w 914"/>
              <a:gd name="T29" fmla="*/ 361 h 898"/>
              <a:gd name="T30" fmla="*/ 706 w 914"/>
              <a:gd name="T31" fmla="*/ 331 h 898"/>
              <a:gd name="T32" fmla="*/ 736 w 914"/>
              <a:gd name="T33" fmla="*/ 297 h 898"/>
              <a:gd name="T34" fmla="*/ 774 w 914"/>
              <a:gd name="T35" fmla="*/ 255 h 898"/>
              <a:gd name="T36" fmla="*/ 814 w 914"/>
              <a:gd name="T37" fmla="*/ 225 h 898"/>
              <a:gd name="T38" fmla="*/ 846 w 914"/>
              <a:gd name="T39" fmla="*/ 201 h 898"/>
              <a:gd name="T40" fmla="*/ 892 w 914"/>
              <a:gd name="T41" fmla="*/ 157 h 898"/>
              <a:gd name="T42" fmla="*/ 914 w 914"/>
              <a:gd name="T43" fmla="*/ 119 h 898"/>
              <a:gd name="T44" fmla="*/ 808 w 914"/>
              <a:gd name="T45" fmla="*/ 111 h 898"/>
              <a:gd name="T46" fmla="*/ 750 w 914"/>
              <a:gd name="T47" fmla="*/ 129 h 898"/>
              <a:gd name="T48" fmla="*/ 718 w 914"/>
              <a:gd name="T49" fmla="*/ 161 h 898"/>
              <a:gd name="T50" fmla="*/ 682 w 914"/>
              <a:gd name="T51" fmla="*/ 187 h 898"/>
              <a:gd name="T52" fmla="*/ 636 w 914"/>
              <a:gd name="T53" fmla="*/ 171 h 898"/>
              <a:gd name="T54" fmla="*/ 608 w 914"/>
              <a:gd name="T55" fmla="*/ 235 h 898"/>
              <a:gd name="T56" fmla="*/ 500 w 914"/>
              <a:gd name="T57" fmla="*/ 249 h 898"/>
              <a:gd name="T58" fmla="*/ 472 w 914"/>
              <a:gd name="T59" fmla="*/ 201 h 898"/>
              <a:gd name="T60" fmla="*/ 444 w 914"/>
              <a:gd name="T61" fmla="*/ 149 h 898"/>
              <a:gd name="T62" fmla="*/ 382 w 914"/>
              <a:gd name="T63" fmla="*/ 137 h 898"/>
              <a:gd name="T64" fmla="*/ 366 w 914"/>
              <a:gd name="T65" fmla="*/ 27 h 898"/>
              <a:gd name="T66" fmla="*/ 303 w 914"/>
              <a:gd name="T67" fmla="*/ 58 h 898"/>
              <a:gd name="T68" fmla="*/ 266 w 914"/>
              <a:gd name="T69" fmla="*/ 21 h 898"/>
              <a:gd name="T70" fmla="*/ 194 w 914"/>
              <a:gd name="T71" fmla="*/ 25 h 898"/>
              <a:gd name="T72" fmla="*/ 164 w 914"/>
              <a:gd name="T73" fmla="*/ 67 h 898"/>
              <a:gd name="T74" fmla="*/ 120 w 914"/>
              <a:gd name="T75" fmla="*/ 97 h 898"/>
              <a:gd name="T76" fmla="*/ 129 w 914"/>
              <a:gd name="T77" fmla="*/ 141 h 898"/>
              <a:gd name="T78" fmla="*/ 104 w 914"/>
              <a:gd name="T79" fmla="*/ 191 h 898"/>
              <a:gd name="T80" fmla="*/ 90 w 914"/>
              <a:gd name="T81" fmla="*/ 249 h 898"/>
              <a:gd name="T82" fmla="*/ 88 w 914"/>
              <a:gd name="T83" fmla="*/ 279 h 898"/>
              <a:gd name="T84" fmla="*/ 80 w 914"/>
              <a:gd name="T85" fmla="*/ 331 h 898"/>
              <a:gd name="T86" fmla="*/ 74 w 914"/>
              <a:gd name="T87" fmla="*/ 375 h 898"/>
              <a:gd name="T88" fmla="*/ 64 w 914"/>
              <a:gd name="T89" fmla="*/ 435 h 898"/>
              <a:gd name="T90" fmla="*/ 75 w 914"/>
              <a:gd name="T91" fmla="*/ 475 h 898"/>
              <a:gd name="T92" fmla="*/ 22 w 914"/>
              <a:gd name="T93" fmla="*/ 543 h 898"/>
              <a:gd name="T94" fmla="*/ 16 w 914"/>
              <a:gd name="T95" fmla="*/ 573 h 898"/>
              <a:gd name="T96" fmla="*/ 42 w 914"/>
              <a:gd name="T97" fmla="*/ 669 h 898"/>
              <a:gd name="T98" fmla="*/ 51 w 914"/>
              <a:gd name="T99" fmla="*/ 713 h 898"/>
              <a:gd name="T100" fmla="*/ 36 w 914"/>
              <a:gd name="T101" fmla="*/ 732 h 898"/>
              <a:gd name="T102" fmla="*/ 33 w 914"/>
              <a:gd name="T103" fmla="*/ 782 h 898"/>
              <a:gd name="T104" fmla="*/ 63 w 914"/>
              <a:gd name="T105" fmla="*/ 751 h 898"/>
              <a:gd name="T106" fmla="*/ 126 w 914"/>
              <a:gd name="T107" fmla="*/ 743 h 898"/>
              <a:gd name="T108" fmla="*/ 174 w 914"/>
              <a:gd name="T109" fmla="*/ 785 h 898"/>
              <a:gd name="T110" fmla="*/ 184 w 914"/>
              <a:gd name="T111" fmla="*/ 835 h 898"/>
              <a:gd name="T112" fmla="*/ 138 w 914"/>
              <a:gd name="T113" fmla="*/ 86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4" h="898">
                <a:moveTo>
                  <a:pt x="154" y="879"/>
                </a:moveTo>
                <a:lnTo>
                  <a:pt x="170" y="885"/>
                </a:lnTo>
                <a:lnTo>
                  <a:pt x="169" y="898"/>
                </a:lnTo>
                <a:lnTo>
                  <a:pt x="201" y="894"/>
                </a:lnTo>
                <a:lnTo>
                  <a:pt x="198" y="871"/>
                </a:lnTo>
                <a:lnTo>
                  <a:pt x="208" y="853"/>
                </a:lnTo>
                <a:lnTo>
                  <a:pt x="272" y="857"/>
                </a:lnTo>
                <a:lnTo>
                  <a:pt x="274" y="833"/>
                </a:lnTo>
                <a:lnTo>
                  <a:pt x="286" y="825"/>
                </a:lnTo>
                <a:lnTo>
                  <a:pt x="298" y="817"/>
                </a:lnTo>
                <a:lnTo>
                  <a:pt x="324" y="817"/>
                </a:lnTo>
                <a:lnTo>
                  <a:pt x="334" y="829"/>
                </a:lnTo>
                <a:lnTo>
                  <a:pt x="352" y="831"/>
                </a:lnTo>
                <a:lnTo>
                  <a:pt x="366" y="803"/>
                </a:lnTo>
                <a:lnTo>
                  <a:pt x="380" y="795"/>
                </a:lnTo>
                <a:lnTo>
                  <a:pt x="410" y="769"/>
                </a:lnTo>
                <a:lnTo>
                  <a:pt x="406" y="751"/>
                </a:lnTo>
                <a:lnTo>
                  <a:pt x="392" y="749"/>
                </a:lnTo>
                <a:lnTo>
                  <a:pt x="394" y="713"/>
                </a:lnTo>
                <a:lnTo>
                  <a:pt x="376" y="703"/>
                </a:lnTo>
                <a:lnTo>
                  <a:pt x="376" y="645"/>
                </a:lnTo>
                <a:lnTo>
                  <a:pt x="394" y="641"/>
                </a:lnTo>
                <a:lnTo>
                  <a:pt x="392" y="541"/>
                </a:lnTo>
                <a:lnTo>
                  <a:pt x="404" y="535"/>
                </a:lnTo>
                <a:lnTo>
                  <a:pt x="418" y="517"/>
                </a:lnTo>
                <a:lnTo>
                  <a:pt x="432" y="517"/>
                </a:lnTo>
                <a:lnTo>
                  <a:pt x="448" y="497"/>
                </a:lnTo>
                <a:lnTo>
                  <a:pt x="470" y="505"/>
                </a:lnTo>
                <a:lnTo>
                  <a:pt x="480" y="517"/>
                </a:lnTo>
                <a:lnTo>
                  <a:pt x="496" y="511"/>
                </a:lnTo>
                <a:lnTo>
                  <a:pt x="506" y="497"/>
                </a:lnTo>
                <a:lnTo>
                  <a:pt x="522" y="491"/>
                </a:lnTo>
                <a:lnTo>
                  <a:pt x="524" y="465"/>
                </a:lnTo>
                <a:lnTo>
                  <a:pt x="526" y="449"/>
                </a:lnTo>
                <a:lnTo>
                  <a:pt x="540" y="445"/>
                </a:lnTo>
                <a:lnTo>
                  <a:pt x="546" y="435"/>
                </a:lnTo>
                <a:lnTo>
                  <a:pt x="566" y="439"/>
                </a:lnTo>
                <a:lnTo>
                  <a:pt x="580" y="451"/>
                </a:lnTo>
                <a:lnTo>
                  <a:pt x="614" y="451"/>
                </a:lnTo>
                <a:lnTo>
                  <a:pt x="620" y="435"/>
                </a:lnTo>
                <a:lnTo>
                  <a:pt x="640" y="433"/>
                </a:lnTo>
                <a:lnTo>
                  <a:pt x="658" y="409"/>
                </a:lnTo>
                <a:lnTo>
                  <a:pt x="656" y="383"/>
                </a:lnTo>
                <a:lnTo>
                  <a:pt x="640" y="377"/>
                </a:lnTo>
                <a:lnTo>
                  <a:pt x="640" y="361"/>
                </a:lnTo>
                <a:lnTo>
                  <a:pt x="658" y="353"/>
                </a:lnTo>
                <a:lnTo>
                  <a:pt x="672" y="331"/>
                </a:lnTo>
                <a:lnTo>
                  <a:pt x="706" y="331"/>
                </a:lnTo>
                <a:lnTo>
                  <a:pt x="712" y="315"/>
                </a:lnTo>
                <a:lnTo>
                  <a:pt x="736" y="319"/>
                </a:lnTo>
                <a:lnTo>
                  <a:pt x="736" y="297"/>
                </a:lnTo>
                <a:lnTo>
                  <a:pt x="750" y="285"/>
                </a:lnTo>
                <a:lnTo>
                  <a:pt x="754" y="269"/>
                </a:lnTo>
                <a:lnTo>
                  <a:pt x="774" y="255"/>
                </a:lnTo>
                <a:lnTo>
                  <a:pt x="790" y="249"/>
                </a:lnTo>
                <a:lnTo>
                  <a:pt x="796" y="227"/>
                </a:lnTo>
                <a:lnTo>
                  <a:pt x="814" y="225"/>
                </a:lnTo>
                <a:lnTo>
                  <a:pt x="814" y="213"/>
                </a:lnTo>
                <a:lnTo>
                  <a:pt x="838" y="215"/>
                </a:lnTo>
                <a:lnTo>
                  <a:pt x="846" y="201"/>
                </a:lnTo>
                <a:lnTo>
                  <a:pt x="870" y="183"/>
                </a:lnTo>
                <a:lnTo>
                  <a:pt x="886" y="173"/>
                </a:lnTo>
                <a:lnTo>
                  <a:pt x="892" y="157"/>
                </a:lnTo>
                <a:lnTo>
                  <a:pt x="892" y="143"/>
                </a:lnTo>
                <a:lnTo>
                  <a:pt x="912" y="137"/>
                </a:lnTo>
                <a:lnTo>
                  <a:pt x="914" y="119"/>
                </a:lnTo>
                <a:lnTo>
                  <a:pt x="868" y="121"/>
                </a:lnTo>
                <a:lnTo>
                  <a:pt x="816" y="123"/>
                </a:lnTo>
                <a:lnTo>
                  <a:pt x="808" y="111"/>
                </a:lnTo>
                <a:lnTo>
                  <a:pt x="772" y="107"/>
                </a:lnTo>
                <a:lnTo>
                  <a:pt x="768" y="125"/>
                </a:lnTo>
                <a:lnTo>
                  <a:pt x="750" y="129"/>
                </a:lnTo>
                <a:lnTo>
                  <a:pt x="736" y="131"/>
                </a:lnTo>
                <a:lnTo>
                  <a:pt x="730" y="149"/>
                </a:lnTo>
                <a:lnTo>
                  <a:pt x="718" y="161"/>
                </a:lnTo>
                <a:lnTo>
                  <a:pt x="712" y="177"/>
                </a:lnTo>
                <a:lnTo>
                  <a:pt x="696" y="185"/>
                </a:lnTo>
                <a:lnTo>
                  <a:pt x="682" y="187"/>
                </a:lnTo>
                <a:lnTo>
                  <a:pt x="664" y="189"/>
                </a:lnTo>
                <a:lnTo>
                  <a:pt x="664" y="175"/>
                </a:lnTo>
                <a:lnTo>
                  <a:pt x="636" y="171"/>
                </a:lnTo>
                <a:lnTo>
                  <a:pt x="642" y="203"/>
                </a:lnTo>
                <a:lnTo>
                  <a:pt x="624" y="221"/>
                </a:lnTo>
                <a:lnTo>
                  <a:pt x="608" y="235"/>
                </a:lnTo>
                <a:lnTo>
                  <a:pt x="588" y="243"/>
                </a:lnTo>
                <a:lnTo>
                  <a:pt x="556" y="255"/>
                </a:lnTo>
                <a:lnTo>
                  <a:pt x="500" y="249"/>
                </a:lnTo>
                <a:lnTo>
                  <a:pt x="496" y="217"/>
                </a:lnTo>
                <a:lnTo>
                  <a:pt x="486" y="205"/>
                </a:lnTo>
                <a:lnTo>
                  <a:pt x="472" y="201"/>
                </a:lnTo>
                <a:lnTo>
                  <a:pt x="472" y="159"/>
                </a:lnTo>
                <a:lnTo>
                  <a:pt x="452" y="163"/>
                </a:lnTo>
                <a:lnTo>
                  <a:pt x="444" y="149"/>
                </a:lnTo>
                <a:lnTo>
                  <a:pt x="418" y="147"/>
                </a:lnTo>
                <a:lnTo>
                  <a:pt x="418" y="131"/>
                </a:lnTo>
                <a:lnTo>
                  <a:pt x="382" y="137"/>
                </a:lnTo>
                <a:lnTo>
                  <a:pt x="382" y="97"/>
                </a:lnTo>
                <a:lnTo>
                  <a:pt x="368" y="89"/>
                </a:lnTo>
                <a:lnTo>
                  <a:pt x="366" y="27"/>
                </a:lnTo>
                <a:lnTo>
                  <a:pt x="346" y="25"/>
                </a:lnTo>
                <a:lnTo>
                  <a:pt x="330" y="47"/>
                </a:lnTo>
                <a:lnTo>
                  <a:pt x="303" y="58"/>
                </a:lnTo>
                <a:lnTo>
                  <a:pt x="298" y="41"/>
                </a:lnTo>
                <a:lnTo>
                  <a:pt x="278" y="41"/>
                </a:lnTo>
                <a:lnTo>
                  <a:pt x="266" y="21"/>
                </a:lnTo>
                <a:lnTo>
                  <a:pt x="244" y="4"/>
                </a:lnTo>
                <a:lnTo>
                  <a:pt x="198" y="0"/>
                </a:lnTo>
                <a:lnTo>
                  <a:pt x="194" y="25"/>
                </a:lnTo>
                <a:lnTo>
                  <a:pt x="180" y="31"/>
                </a:lnTo>
                <a:lnTo>
                  <a:pt x="182" y="51"/>
                </a:lnTo>
                <a:lnTo>
                  <a:pt x="164" y="67"/>
                </a:lnTo>
                <a:lnTo>
                  <a:pt x="150" y="69"/>
                </a:lnTo>
                <a:lnTo>
                  <a:pt x="130" y="83"/>
                </a:lnTo>
                <a:lnTo>
                  <a:pt x="120" y="97"/>
                </a:lnTo>
                <a:lnTo>
                  <a:pt x="147" y="111"/>
                </a:lnTo>
                <a:lnTo>
                  <a:pt x="144" y="137"/>
                </a:lnTo>
                <a:lnTo>
                  <a:pt x="129" y="141"/>
                </a:lnTo>
                <a:lnTo>
                  <a:pt x="112" y="161"/>
                </a:lnTo>
                <a:lnTo>
                  <a:pt x="96" y="165"/>
                </a:lnTo>
                <a:lnTo>
                  <a:pt x="104" y="191"/>
                </a:lnTo>
                <a:lnTo>
                  <a:pt x="104" y="219"/>
                </a:lnTo>
                <a:lnTo>
                  <a:pt x="90" y="231"/>
                </a:lnTo>
                <a:lnTo>
                  <a:pt x="90" y="249"/>
                </a:lnTo>
                <a:lnTo>
                  <a:pt x="108" y="259"/>
                </a:lnTo>
                <a:lnTo>
                  <a:pt x="104" y="275"/>
                </a:lnTo>
                <a:lnTo>
                  <a:pt x="88" y="279"/>
                </a:lnTo>
                <a:lnTo>
                  <a:pt x="90" y="303"/>
                </a:lnTo>
                <a:lnTo>
                  <a:pt x="76" y="315"/>
                </a:lnTo>
                <a:lnTo>
                  <a:pt x="80" y="331"/>
                </a:lnTo>
                <a:lnTo>
                  <a:pt x="92" y="343"/>
                </a:lnTo>
                <a:lnTo>
                  <a:pt x="92" y="371"/>
                </a:lnTo>
                <a:lnTo>
                  <a:pt x="74" y="375"/>
                </a:lnTo>
                <a:lnTo>
                  <a:pt x="78" y="401"/>
                </a:lnTo>
                <a:lnTo>
                  <a:pt x="64" y="402"/>
                </a:lnTo>
                <a:lnTo>
                  <a:pt x="64" y="435"/>
                </a:lnTo>
                <a:lnTo>
                  <a:pt x="80" y="443"/>
                </a:lnTo>
                <a:lnTo>
                  <a:pt x="82" y="467"/>
                </a:lnTo>
                <a:lnTo>
                  <a:pt x="75" y="475"/>
                </a:lnTo>
                <a:lnTo>
                  <a:pt x="40" y="475"/>
                </a:lnTo>
                <a:lnTo>
                  <a:pt x="34" y="489"/>
                </a:lnTo>
                <a:lnTo>
                  <a:pt x="22" y="543"/>
                </a:lnTo>
                <a:lnTo>
                  <a:pt x="40" y="545"/>
                </a:lnTo>
                <a:lnTo>
                  <a:pt x="40" y="567"/>
                </a:lnTo>
                <a:lnTo>
                  <a:pt x="16" y="573"/>
                </a:lnTo>
                <a:lnTo>
                  <a:pt x="0" y="581"/>
                </a:lnTo>
                <a:lnTo>
                  <a:pt x="0" y="669"/>
                </a:lnTo>
                <a:lnTo>
                  <a:pt x="42" y="669"/>
                </a:lnTo>
                <a:lnTo>
                  <a:pt x="54" y="688"/>
                </a:lnTo>
                <a:lnTo>
                  <a:pt x="78" y="689"/>
                </a:lnTo>
                <a:lnTo>
                  <a:pt x="51" y="713"/>
                </a:lnTo>
                <a:lnTo>
                  <a:pt x="35" y="719"/>
                </a:lnTo>
                <a:lnTo>
                  <a:pt x="10" y="727"/>
                </a:lnTo>
                <a:lnTo>
                  <a:pt x="36" y="732"/>
                </a:lnTo>
                <a:lnTo>
                  <a:pt x="45" y="735"/>
                </a:lnTo>
                <a:lnTo>
                  <a:pt x="46" y="750"/>
                </a:lnTo>
                <a:lnTo>
                  <a:pt x="33" y="782"/>
                </a:lnTo>
                <a:lnTo>
                  <a:pt x="44" y="791"/>
                </a:lnTo>
                <a:lnTo>
                  <a:pt x="57" y="783"/>
                </a:lnTo>
                <a:lnTo>
                  <a:pt x="63" y="751"/>
                </a:lnTo>
                <a:lnTo>
                  <a:pt x="88" y="749"/>
                </a:lnTo>
                <a:lnTo>
                  <a:pt x="110" y="727"/>
                </a:lnTo>
                <a:lnTo>
                  <a:pt x="126" y="743"/>
                </a:lnTo>
                <a:lnTo>
                  <a:pt x="146" y="753"/>
                </a:lnTo>
                <a:lnTo>
                  <a:pt x="158" y="773"/>
                </a:lnTo>
                <a:lnTo>
                  <a:pt x="174" y="785"/>
                </a:lnTo>
                <a:lnTo>
                  <a:pt x="186" y="797"/>
                </a:lnTo>
                <a:lnTo>
                  <a:pt x="186" y="817"/>
                </a:lnTo>
                <a:lnTo>
                  <a:pt x="184" y="835"/>
                </a:lnTo>
                <a:lnTo>
                  <a:pt x="178" y="857"/>
                </a:lnTo>
                <a:lnTo>
                  <a:pt x="156" y="861"/>
                </a:lnTo>
                <a:lnTo>
                  <a:pt x="138" y="867"/>
                </a:lnTo>
                <a:lnTo>
                  <a:pt x="154" y="879"/>
                </a:lnTo>
                <a:close/>
              </a:path>
            </a:pathLst>
          </a:custGeom>
          <a:solidFill>
            <a:srgbClr val="9A607F"/>
          </a:solidFill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3" name="Freeform 14"/>
          <p:cNvSpPr>
            <a:spLocks/>
          </p:cNvSpPr>
          <p:nvPr/>
        </p:nvSpPr>
        <p:spPr bwMode="auto">
          <a:xfrm>
            <a:off x="4153865" y="4634314"/>
            <a:ext cx="534004" cy="768403"/>
          </a:xfrm>
          <a:custGeom>
            <a:avLst/>
            <a:gdLst>
              <a:gd name="T0" fmla="*/ 68 w 566"/>
              <a:gd name="T1" fmla="*/ 325 h 848"/>
              <a:gd name="T2" fmla="*/ 100 w 566"/>
              <a:gd name="T3" fmla="*/ 290 h 848"/>
              <a:gd name="T4" fmla="*/ 75 w 566"/>
              <a:gd name="T5" fmla="*/ 234 h 848"/>
              <a:gd name="T6" fmla="*/ 105 w 566"/>
              <a:gd name="T7" fmla="*/ 186 h 848"/>
              <a:gd name="T8" fmla="*/ 165 w 566"/>
              <a:gd name="T9" fmla="*/ 176 h 848"/>
              <a:gd name="T10" fmla="*/ 207 w 566"/>
              <a:gd name="T11" fmla="*/ 158 h 848"/>
              <a:gd name="T12" fmla="*/ 237 w 566"/>
              <a:gd name="T13" fmla="*/ 136 h 848"/>
              <a:gd name="T14" fmla="*/ 273 w 566"/>
              <a:gd name="T15" fmla="*/ 106 h 848"/>
              <a:gd name="T16" fmla="*/ 335 w 566"/>
              <a:gd name="T17" fmla="*/ 122 h 848"/>
              <a:gd name="T18" fmla="*/ 355 w 566"/>
              <a:gd name="T19" fmla="*/ 68 h 848"/>
              <a:gd name="T20" fmla="*/ 378 w 566"/>
              <a:gd name="T21" fmla="*/ 53 h 848"/>
              <a:gd name="T22" fmla="*/ 414 w 566"/>
              <a:gd name="T23" fmla="*/ 26 h 848"/>
              <a:gd name="T24" fmla="*/ 473 w 566"/>
              <a:gd name="T25" fmla="*/ 2 h 848"/>
              <a:gd name="T26" fmla="*/ 480 w 566"/>
              <a:gd name="T27" fmla="*/ 58 h 848"/>
              <a:gd name="T28" fmla="*/ 468 w 566"/>
              <a:gd name="T29" fmla="*/ 77 h 848"/>
              <a:gd name="T30" fmla="*/ 479 w 566"/>
              <a:gd name="T31" fmla="*/ 113 h 848"/>
              <a:gd name="T32" fmla="*/ 467 w 566"/>
              <a:gd name="T33" fmla="*/ 139 h 848"/>
              <a:gd name="T34" fmla="*/ 455 w 566"/>
              <a:gd name="T35" fmla="*/ 161 h 848"/>
              <a:gd name="T36" fmla="*/ 468 w 566"/>
              <a:gd name="T37" fmla="*/ 205 h 848"/>
              <a:gd name="T38" fmla="*/ 455 w 566"/>
              <a:gd name="T39" fmla="*/ 233 h 848"/>
              <a:gd name="T40" fmla="*/ 443 w 566"/>
              <a:gd name="T41" fmla="*/ 269 h 848"/>
              <a:gd name="T42" fmla="*/ 459 w 566"/>
              <a:gd name="T43" fmla="*/ 302 h 848"/>
              <a:gd name="T44" fmla="*/ 417 w 566"/>
              <a:gd name="T45" fmla="*/ 311 h 848"/>
              <a:gd name="T46" fmla="*/ 401 w 566"/>
              <a:gd name="T47" fmla="*/ 376 h 848"/>
              <a:gd name="T48" fmla="*/ 417 w 566"/>
              <a:gd name="T49" fmla="*/ 403 h 848"/>
              <a:gd name="T50" fmla="*/ 378 w 566"/>
              <a:gd name="T51" fmla="*/ 416 h 848"/>
              <a:gd name="T52" fmla="*/ 419 w 566"/>
              <a:gd name="T53" fmla="*/ 503 h 848"/>
              <a:gd name="T54" fmla="*/ 458 w 566"/>
              <a:gd name="T55" fmla="*/ 526 h 848"/>
              <a:gd name="T56" fmla="*/ 428 w 566"/>
              <a:gd name="T57" fmla="*/ 551 h 848"/>
              <a:gd name="T58" fmla="*/ 395 w 566"/>
              <a:gd name="T59" fmla="*/ 563 h 848"/>
              <a:gd name="T60" fmla="*/ 425 w 566"/>
              <a:gd name="T61" fmla="*/ 580 h 848"/>
              <a:gd name="T62" fmla="*/ 420 w 566"/>
              <a:gd name="T63" fmla="*/ 625 h 848"/>
              <a:gd name="T64" fmla="*/ 441 w 566"/>
              <a:gd name="T65" fmla="*/ 588 h 848"/>
              <a:gd name="T66" fmla="*/ 486 w 566"/>
              <a:gd name="T67" fmla="*/ 560 h 848"/>
              <a:gd name="T68" fmla="*/ 525 w 566"/>
              <a:gd name="T69" fmla="*/ 587 h 848"/>
              <a:gd name="T70" fmla="*/ 566 w 566"/>
              <a:gd name="T71" fmla="*/ 631 h 848"/>
              <a:gd name="T72" fmla="*/ 533 w 566"/>
              <a:gd name="T73" fmla="*/ 694 h 848"/>
              <a:gd name="T74" fmla="*/ 495 w 566"/>
              <a:gd name="T75" fmla="*/ 696 h 848"/>
              <a:gd name="T76" fmla="*/ 449 w 566"/>
              <a:gd name="T77" fmla="*/ 714 h 848"/>
              <a:gd name="T78" fmla="*/ 437 w 566"/>
              <a:gd name="T79" fmla="*/ 776 h 848"/>
              <a:gd name="T80" fmla="*/ 462 w 566"/>
              <a:gd name="T81" fmla="*/ 805 h 848"/>
              <a:gd name="T82" fmla="*/ 423 w 566"/>
              <a:gd name="T83" fmla="*/ 820 h 848"/>
              <a:gd name="T84" fmla="*/ 381 w 566"/>
              <a:gd name="T85" fmla="*/ 832 h 848"/>
              <a:gd name="T86" fmla="*/ 356 w 566"/>
              <a:gd name="T87" fmla="*/ 847 h 848"/>
              <a:gd name="T88" fmla="*/ 323 w 566"/>
              <a:gd name="T89" fmla="*/ 833 h 848"/>
              <a:gd name="T90" fmla="*/ 282 w 566"/>
              <a:gd name="T91" fmla="*/ 838 h 848"/>
              <a:gd name="T92" fmla="*/ 267 w 566"/>
              <a:gd name="T93" fmla="*/ 811 h 848"/>
              <a:gd name="T94" fmla="*/ 215 w 566"/>
              <a:gd name="T95" fmla="*/ 796 h 848"/>
              <a:gd name="T96" fmla="*/ 200 w 566"/>
              <a:gd name="T97" fmla="*/ 764 h 848"/>
              <a:gd name="T98" fmla="*/ 191 w 566"/>
              <a:gd name="T99" fmla="*/ 742 h 848"/>
              <a:gd name="T100" fmla="*/ 150 w 566"/>
              <a:gd name="T101" fmla="*/ 716 h 848"/>
              <a:gd name="T102" fmla="*/ 119 w 566"/>
              <a:gd name="T103" fmla="*/ 696 h 848"/>
              <a:gd name="T104" fmla="*/ 113 w 566"/>
              <a:gd name="T105" fmla="*/ 599 h 848"/>
              <a:gd name="T106" fmla="*/ 101 w 566"/>
              <a:gd name="T107" fmla="*/ 530 h 848"/>
              <a:gd name="T108" fmla="*/ 87 w 566"/>
              <a:gd name="T109" fmla="*/ 505 h 848"/>
              <a:gd name="T110" fmla="*/ 75 w 566"/>
              <a:gd name="T111" fmla="*/ 454 h 848"/>
              <a:gd name="T112" fmla="*/ 60 w 566"/>
              <a:gd name="T113" fmla="*/ 406 h 848"/>
              <a:gd name="T114" fmla="*/ 50 w 566"/>
              <a:gd name="T115" fmla="*/ 376 h 848"/>
              <a:gd name="T116" fmla="*/ 19 w 566"/>
              <a:gd name="T117" fmla="*/ 358 h 848"/>
              <a:gd name="T118" fmla="*/ 0 w 566"/>
              <a:gd name="T119" fmla="*/ 325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6" h="848">
                <a:moveTo>
                  <a:pt x="0" y="325"/>
                </a:moveTo>
                <a:lnTo>
                  <a:pt x="68" y="325"/>
                </a:lnTo>
                <a:lnTo>
                  <a:pt x="81" y="294"/>
                </a:lnTo>
                <a:lnTo>
                  <a:pt x="100" y="290"/>
                </a:lnTo>
                <a:lnTo>
                  <a:pt x="100" y="237"/>
                </a:lnTo>
                <a:lnTo>
                  <a:pt x="75" y="234"/>
                </a:lnTo>
                <a:lnTo>
                  <a:pt x="83" y="198"/>
                </a:lnTo>
                <a:lnTo>
                  <a:pt x="105" y="186"/>
                </a:lnTo>
                <a:lnTo>
                  <a:pt x="145" y="188"/>
                </a:lnTo>
                <a:lnTo>
                  <a:pt x="165" y="176"/>
                </a:lnTo>
                <a:lnTo>
                  <a:pt x="197" y="174"/>
                </a:lnTo>
                <a:lnTo>
                  <a:pt x="207" y="158"/>
                </a:lnTo>
                <a:lnTo>
                  <a:pt x="227" y="154"/>
                </a:lnTo>
                <a:lnTo>
                  <a:pt x="237" y="136"/>
                </a:lnTo>
                <a:lnTo>
                  <a:pt x="243" y="104"/>
                </a:lnTo>
                <a:lnTo>
                  <a:pt x="273" y="106"/>
                </a:lnTo>
                <a:lnTo>
                  <a:pt x="274" y="120"/>
                </a:lnTo>
                <a:lnTo>
                  <a:pt x="335" y="122"/>
                </a:lnTo>
                <a:lnTo>
                  <a:pt x="335" y="67"/>
                </a:lnTo>
                <a:lnTo>
                  <a:pt x="355" y="68"/>
                </a:lnTo>
                <a:lnTo>
                  <a:pt x="366" y="55"/>
                </a:lnTo>
                <a:lnTo>
                  <a:pt x="378" y="53"/>
                </a:lnTo>
                <a:lnTo>
                  <a:pt x="392" y="28"/>
                </a:lnTo>
                <a:lnTo>
                  <a:pt x="414" y="26"/>
                </a:lnTo>
                <a:lnTo>
                  <a:pt x="421" y="0"/>
                </a:lnTo>
                <a:lnTo>
                  <a:pt x="473" y="2"/>
                </a:lnTo>
                <a:lnTo>
                  <a:pt x="483" y="37"/>
                </a:lnTo>
                <a:lnTo>
                  <a:pt x="480" y="58"/>
                </a:lnTo>
                <a:lnTo>
                  <a:pt x="467" y="67"/>
                </a:lnTo>
                <a:lnTo>
                  <a:pt x="468" y="77"/>
                </a:lnTo>
                <a:lnTo>
                  <a:pt x="486" y="95"/>
                </a:lnTo>
                <a:lnTo>
                  <a:pt x="479" y="113"/>
                </a:lnTo>
                <a:lnTo>
                  <a:pt x="467" y="112"/>
                </a:lnTo>
                <a:lnTo>
                  <a:pt x="467" y="139"/>
                </a:lnTo>
                <a:lnTo>
                  <a:pt x="456" y="148"/>
                </a:lnTo>
                <a:lnTo>
                  <a:pt x="455" y="161"/>
                </a:lnTo>
                <a:lnTo>
                  <a:pt x="471" y="179"/>
                </a:lnTo>
                <a:lnTo>
                  <a:pt x="468" y="205"/>
                </a:lnTo>
                <a:lnTo>
                  <a:pt x="453" y="212"/>
                </a:lnTo>
                <a:lnTo>
                  <a:pt x="455" y="233"/>
                </a:lnTo>
                <a:lnTo>
                  <a:pt x="440" y="235"/>
                </a:lnTo>
                <a:lnTo>
                  <a:pt x="443" y="269"/>
                </a:lnTo>
                <a:lnTo>
                  <a:pt x="458" y="280"/>
                </a:lnTo>
                <a:lnTo>
                  <a:pt x="459" y="302"/>
                </a:lnTo>
                <a:lnTo>
                  <a:pt x="453" y="308"/>
                </a:lnTo>
                <a:lnTo>
                  <a:pt x="417" y="311"/>
                </a:lnTo>
                <a:lnTo>
                  <a:pt x="411" y="331"/>
                </a:lnTo>
                <a:lnTo>
                  <a:pt x="401" y="376"/>
                </a:lnTo>
                <a:lnTo>
                  <a:pt x="417" y="380"/>
                </a:lnTo>
                <a:lnTo>
                  <a:pt x="417" y="403"/>
                </a:lnTo>
                <a:lnTo>
                  <a:pt x="408" y="403"/>
                </a:lnTo>
                <a:lnTo>
                  <a:pt x="378" y="416"/>
                </a:lnTo>
                <a:lnTo>
                  <a:pt x="378" y="503"/>
                </a:lnTo>
                <a:lnTo>
                  <a:pt x="419" y="503"/>
                </a:lnTo>
                <a:lnTo>
                  <a:pt x="432" y="521"/>
                </a:lnTo>
                <a:lnTo>
                  <a:pt x="458" y="526"/>
                </a:lnTo>
                <a:lnTo>
                  <a:pt x="441" y="536"/>
                </a:lnTo>
                <a:lnTo>
                  <a:pt x="428" y="551"/>
                </a:lnTo>
                <a:lnTo>
                  <a:pt x="385" y="558"/>
                </a:lnTo>
                <a:lnTo>
                  <a:pt x="395" y="563"/>
                </a:lnTo>
                <a:lnTo>
                  <a:pt x="420" y="568"/>
                </a:lnTo>
                <a:lnTo>
                  <a:pt x="425" y="580"/>
                </a:lnTo>
                <a:lnTo>
                  <a:pt x="411" y="614"/>
                </a:lnTo>
                <a:lnTo>
                  <a:pt x="420" y="625"/>
                </a:lnTo>
                <a:lnTo>
                  <a:pt x="432" y="620"/>
                </a:lnTo>
                <a:lnTo>
                  <a:pt x="441" y="588"/>
                </a:lnTo>
                <a:lnTo>
                  <a:pt x="467" y="584"/>
                </a:lnTo>
                <a:lnTo>
                  <a:pt x="486" y="560"/>
                </a:lnTo>
                <a:lnTo>
                  <a:pt x="501" y="572"/>
                </a:lnTo>
                <a:lnTo>
                  <a:pt x="525" y="587"/>
                </a:lnTo>
                <a:lnTo>
                  <a:pt x="540" y="611"/>
                </a:lnTo>
                <a:lnTo>
                  <a:pt x="566" y="631"/>
                </a:lnTo>
                <a:lnTo>
                  <a:pt x="558" y="692"/>
                </a:lnTo>
                <a:lnTo>
                  <a:pt x="533" y="694"/>
                </a:lnTo>
                <a:lnTo>
                  <a:pt x="519" y="706"/>
                </a:lnTo>
                <a:lnTo>
                  <a:pt x="495" y="696"/>
                </a:lnTo>
                <a:lnTo>
                  <a:pt x="473" y="704"/>
                </a:lnTo>
                <a:lnTo>
                  <a:pt x="449" y="714"/>
                </a:lnTo>
                <a:lnTo>
                  <a:pt x="441" y="727"/>
                </a:lnTo>
                <a:lnTo>
                  <a:pt x="437" y="776"/>
                </a:lnTo>
                <a:lnTo>
                  <a:pt x="463" y="780"/>
                </a:lnTo>
                <a:lnTo>
                  <a:pt x="462" y="805"/>
                </a:lnTo>
                <a:lnTo>
                  <a:pt x="453" y="818"/>
                </a:lnTo>
                <a:lnTo>
                  <a:pt x="423" y="820"/>
                </a:lnTo>
                <a:lnTo>
                  <a:pt x="395" y="818"/>
                </a:lnTo>
                <a:lnTo>
                  <a:pt x="381" y="832"/>
                </a:lnTo>
                <a:lnTo>
                  <a:pt x="360" y="833"/>
                </a:lnTo>
                <a:lnTo>
                  <a:pt x="356" y="847"/>
                </a:lnTo>
                <a:lnTo>
                  <a:pt x="329" y="848"/>
                </a:lnTo>
                <a:lnTo>
                  <a:pt x="323" y="833"/>
                </a:lnTo>
                <a:lnTo>
                  <a:pt x="309" y="833"/>
                </a:lnTo>
                <a:lnTo>
                  <a:pt x="282" y="838"/>
                </a:lnTo>
                <a:lnTo>
                  <a:pt x="287" y="815"/>
                </a:lnTo>
                <a:lnTo>
                  <a:pt x="267" y="811"/>
                </a:lnTo>
                <a:lnTo>
                  <a:pt x="259" y="788"/>
                </a:lnTo>
                <a:lnTo>
                  <a:pt x="215" y="796"/>
                </a:lnTo>
                <a:lnTo>
                  <a:pt x="215" y="772"/>
                </a:lnTo>
                <a:lnTo>
                  <a:pt x="200" y="764"/>
                </a:lnTo>
                <a:lnTo>
                  <a:pt x="209" y="740"/>
                </a:lnTo>
                <a:lnTo>
                  <a:pt x="191" y="742"/>
                </a:lnTo>
                <a:lnTo>
                  <a:pt x="169" y="712"/>
                </a:lnTo>
                <a:lnTo>
                  <a:pt x="150" y="716"/>
                </a:lnTo>
                <a:lnTo>
                  <a:pt x="147" y="700"/>
                </a:lnTo>
                <a:lnTo>
                  <a:pt x="119" y="696"/>
                </a:lnTo>
                <a:lnTo>
                  <a:pt x="113" y="692"/>
                </a:lnTo>
                <a:lnTo>
                  <a:pt x="113" y="599"/>
                </a:lnTo>
                <a:lnTo>
                  <a:pt x="99" y="589"/>
                </a:lnTo>
                <a:lnTo>
                  <a:pt x="101" y="530"/>
                </a:lnTo>
                <a:lnTo>
                  <a:pt x="86" y="530"/>
                </a:lnTo>
                <a:lnTo>
                  <a:pt x="87" y="505"/>
                </a:lnTo>
                <a:lnTo>
                  <a:pt x="72" y="503"/>
                </a:lnTo>
                <a:lnTo>
                  <a:pt x="75" y="454"/>
                </a:lnTo>
                <a:lnTo>
                  <a:pt x="59" y="449"/>
                </a:lnTo>
                <a:lnTo>
                  <a:pt x="60" y="406"/>
                </a:lnTo>
                <a:lnTo>
                  <a:pt x="45" y="400"/>
                </a:lnTo>
                <a:lnTo>
                  <a:pt x="50" y="376"/>
                </a:lnTo>
                <a:lnTo>
                  <a:pt x="32" y="373"/>
                </a:lnTo>
                <a:lnTo>
                  <a:pt x="19" y="358"/>
                </a:lnTo>
                <a:lnTo>
                  <a:pt x="13" y="334"/>
                </a:lnTo>
                <a:lnTo>
                  <a:pt x="0" y="325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4" name="Freeform 15"/>
          <p:cNvSpPr>
            <a:spLocks/>
          </p:cNvSpPr>
          <p:nvPr/>
        </p:nvSpPr>
        <p:spPr bwMode="auto">
          <a:xfrm>
            <a:off x="4265194" y="5263172"/>
            <a:ext cx="269832" cy="562711"/>
          </a:xfrm>
          <a:custGeom>
            <a:avLst/>
            <a:gdLst>
              <a:gd name="T0" fmla="*/ 0 w 286"/>
              <a:gd name="T1" fmla="*/ 0 h 621"/>
              <a:gd name="T2" fmla="*/ 18 w 286"/>
              <a:gd name="T3" fmla="*/ 6 h 621"/>
              <a:gd name="T4" fmla="*/ 30 w 286"/>
              <a:gd name="T5" fmla="*/ 6 h 621"/>
              <a:gd name="T6" fmla="*/ 33 w 286"/>
              <a:gd name="T7" fmla="*/ 22 h 621"/>
              <a:gd name="T8" fmla="*/ 56 w 286"/>
              <a:gd name="T9" fmla="*/ 20 h 621"/>
              <a:gd name="T10" fmla="*/ 62 w 286"/>
              <a:gd name="T11" fmla="*/ 32 h 621"/>
              <a:gd name="T12" fmla="*/ 74 w 286"/>
              <a:gd name="T13" fmla="*/ 46 h 621"/>
              <a:gd name="T14" fmla="*/ 90 w 286"/>
              <a:gd name="T15" fmla="*/ 48 h 621"/>
              <a:gd name="T16" fmla="*/ 82 w 286"/>
              <a:gd name="T17" fmla="*/ 66 h 621"/>
              <a:gd name="T18" fmla="*/ 96 w 286"/>
              <a:gd name="T19" fmla="*/ 76 h 621"/>
              <a:gd name="T20" fmla="*/ 98 w 286"/>
              <a:gd name="T21" fmla="*/ 104 h 621"/>
              <a:gd name="T22" fmla="*/ 141 w 286"/>
              <a:gd name="T23" fmla="*/ 95 h 621"/>
              <a:gd name="T24" fmla="*/ 152 w 286"/>
              <a:gd name="T25" fmla="*/ 119 h 621"/>
              <a:gd name="T26" fmla="*/ 170 w 286"/>
              <a:gd name="T27" fmla="*/ 122 h 621"/>
              <a:gd name="T28" fmla="*/ 166 w 286"/>
              <a:gd name="T29" fmla="*/ 140 h 621"/>
              <a:gd name="T30" fmla="*/ 174 w 286"/>
              <a:gd name="T31" fmla="*/ 152 h 621"/>
              <a:gd name="T32" fmla="*/ 190 w 286"/>
              <a:gd name="T33" fmla="*/ 169 h 621"/>
              <a:gd name="T34" fmla="*/ 189 w 286"/>
              <a:gd name="T35" fmla="*/ 205 h 621"/>
              <a:gd name="T36" fmla="*/ 201 w 286"/>
              <a:gd name="T37" fmla="*/ 211 h 621"/>
              <a:gd name="T38" fmla="*/ 202 w 286"/>
              <a:gd name="T39" fmla="*/ 228 h 621"/>
              <a:gd name="T40" fmla="*/ 220 w 286"/>
              <a:gd name="T41" fmla="*/ 238 h 621"/>
              <a:gd name="T42" fmla="*/ 216 w 286"/>
              <a:gd name="T43" fmla="*/ 268 h 621"/>
              <a:gd name="T44" fmla="*/ 230 w 286"/>
              <a:gd name="T45" fmla="*/ 278 h 621"/>
              <a:gd name="T46" fmla="*/ 233 w 286"/>
              <a:gd name="T47" fmla="*/ 320 h 621"/>
              <a:gd name="T48" fmla="*/ 242 w 286"/>
              <a:gd name="T49" fmla="*/ 330 h 621"/>
              <a:gd name="T50" fmla="*/ 282 w 286"/>
              <a:gd name="T51" fmla="*/ 334 h 621"/>
              <a:gd name="T52" fmla="*/ 281 w 286"/>
              <a:gd name="T53" fmla="*/ 365 h 621"/>
              <a:gd name="T54" fmla="*/ 266 w 286"/>
              <a:gd name="T55" fmla="*/ 378 h 621"/>
              <a:gd name="T56" fmla="*/ 268 w 286"/>
              <a:gd name="T57" fmla="*/ 412 h 621"/>
              <a:gd name="T58" fmla="*/ 286 w 286"/>
              <a:gd name="T59" fmla="*/ 422 h 621"/>
              <a:gd name="T60" fmla="*/ 282 w 286"/>
              <a:gd name="T61" fmla="*/ 472 h 621"/>
              <a:gd name="T62" fmla="*/ 266 w 286"/>
              <a:gd name="T63" fmla="*/ 474 h 621"/>
              <a:gd name="T64" fmla="*/ 265 w 286"/>
              <a:gd name="T65" fmla="*/ 582 h 621"/>
              <a:gd name="T66" fmla="*/ 253 w 286"/>
              <a:gd name="T67" fmla="*/ 594 h 621"/>
              <a:gd name="T68" fmla="*/ 250 w 286"/>
              <a:gd name="T69" fmla="*/ 621 h 621"/>
              <a:gd name="T70" fmla="*/ 230 w 286"/>
              <a:gd name="T71" fmla="*/ 601 h 621"/>
              <a:gd name="T72" fmla="*/ 224 w 286"/>
              <a:gd name="T73" fmla="*/ 576 h 621"/>
              <a:gd name="T74" fmla="*/ 198 w 286"/>
              <a:gd name="T75" fmla="*/ 556 h 621"/>
              <a:gd name="T76" fmla="*/ 192 w 286"/>
              <a:gd name="T77" fmla="*/ 534 h 621"/>
              <a:gd name="T78" fmla="*/ 186 w 286"/>
              <a:gd name="T79" fmla="*/ 518 h 621"/>
              <a:gd name="T80" fmla="*/ 176 w 286"/>
              <a:gd name="T81" fmla="*/ 500 h 621"/>
              <a:gd name="T82" fmla="*/ 160 w 286"/>
              <a:gd name="T83" fmla="*/ 490 h 621"/>
              <a:gd name="T84" fmla="*/ 146 w 286"/>
              <a:gd name="T85" fmla="*/ 470 h 621"/>
              <a:gd name="T86" fmla="*/ 150 w 286"/>
              <a:gd name="T87" fmla="*/ 402 h 621"/>
              <a:gd name="T88" fmla="*/ 132 w 286"/>
              <a:gd name="T89" fmla="*/ 396 h 621"/>
              <a:gd name="T90" fmla="*/ 136 w 286"/>
              <a:gd name="T91" fmla="*/ 354 h 621"/>
              <a:gd name="T92" fmla="*/ 120 w 286"/>
              <a:gd name="T93" fmla="*/ 348 h 621"/>
              <a:gd name="T94" fmla="*/ 124 w 286"/>
              <a:gd name="T95" fmla="*/ 278 h 621"/>
              <a:gd name="T96" fmla="*/ 108 w 286"/>
              <a:gd name="T97" fmla="*/ 266 h 621"/>
              <a:gd name="T98" fmla="*/ 110 w 286"/>
              <a:gd name="T99" fmla="*/ 252 h 621"/>
              <a:gd name="T100" fmla="*/ 94 w 286"/>
              <a:gd name="T101" fmla="*/ 242 h 621"/>
              <a:gd name="T102" fmla="*/ 94 w 286"/>
              <a:gd name="T103" fmla="*/ 206 h 621"/>
              <a:gd name="T104" fmla="*/ 80 w 286"/>
              <a:gd name="T105" fmla="*/ 204 h 621"/>
              <a:gd name="T106" fmla="*/ 78 w 286"/>
              <a:gd name="T107" fmla="*/ 176 h 621"/>
              <a:gd name="T108" fmla="*/ 54 w 286"/>
              <a:gd name="T109" fmla="*/ 160 h 621"/>
              <a:gd name="T110" fmla="*/ 58 w 286"/>
              <a:gd name="T111" fmla="*/ 134 h 621"/>
              <a:gd name="T112" fmla="*/ 44 w 286"/>
              <a:gd name="T113" fmla="*/ 122 h 621"/>
              <a:gd name="T114" fmla="*/ 44 w 286"/>
              <a:gd name="T115" fmla="*/ 100 h 621"/>
              <a:gd name="T116" fmla="*/ 28 w 286"/>
              <a:gd name="T117" fmla="*/ 90 h 621"/>
              <a:gd name="T118" fmla="*/ 30 w 286"/>
              <a:gd name="T119" fmla="*/ 72 h 621"/>
              <a:gd name="T120" fmla="*/ 8 w 286"/>
              <a:gd name="T121" fmla="*/ 60 h 621"/>
              <a:gd name="T122" fmla="*/ 4 w 286"/>
              <a:gd name="T123" fmla="*/ 32 h 621"/>
              <a:gd name="T124" fmla="*/ 0 w 286"/>
              <a:gd name="T125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6" h="621">
                <a:moveTo>
                  <a:pt x="0" y="0"/>
                </a:moveTo>
                <a:lnTo>
                  <a:pt x="18" y="6"/>
                </a:lnTo>
                <a:lnTo>
                  <a:pt x="30" y="6"/>
                </a:lnTo>
                <a:lnTo>
                  <a:pt x="33" y="22"/>
                </a:lnTo>
                <a:lnTo>
                  <a:pt x="56" y="20"/>
                </a:lnTo>
                <a:lnTo>
                  <a:pt x="62" y="32"/>
                </a:lnTo>
                <a:lnTo>
                  <a:pt x="74" y="46"/>
                </a:lnTo>
                <a:lnTo>
                  <a:pt x="90" y="48"/>
                </a:lnTo>
                <a:lnTo>
                  <a:pt x="82" y="66"/>
                </a:lnTo>
                <a:lnTo>
                  <a:pt x="96" y="76"/>
                </a:lnTo>
                <a:lnTo>
                  <a:pt x="98" y="104"/>
                </a:lnTo>
                <a:lnTo>
                  <a:pt x="141" y="95"/>
                </a:lnTo>
                <a:lnTo>
                  <a:pt x="152" y="119"/>
                </a:lnTo>
                <a:lnTo>
                  <a:pt x="170" y="122"/>
                </a:lnTo>
                <a:lnTo>
                  <a:pt x="166" y="140"/>
                </a:lnTo>
                <a:lnTo>
                  <a:pt x="174" y="152"/>
                </a:lnTo>
                <a:lnTo>
                  <a:pt x="190" y="169"/>
                </a:lnTo>
                <a:lnTo>
                  <a:pt x="189" y="205"/>
                </a:lnTo>
                <a:lnTo>
                  <a:pt x="201" y="211"/>
                </a:lnTo>
                <a:lnTo>
                  <a:pt x="202" y="228"/>
                </a:lnTo>
                <a:lnTo>
                  <a:pt x="220" y="238"/>
                </a:lnTo>
                <a:lnTo>
                  <a:pt x="216" y="268"/>
                </a:lnTo>
                <a:lnTo>
                  <a:pt x="230" y="278"/>
                </a:lnTo>
                <a:lnTo>
                  <a:pt x="233" y="320"/>
                </a:lnTo>
                <a:lnTo>
                  <a:pt x="242" y="330"/>
                </a:lnTo>
                <a:lnTo>
                  <a:pt x="282" y="334"/>
                </a:lnTo>
                <a:lnTo>
                  <a:pt x="281" y="365"/>
                </a:lnTo>
                <a:lnTo>
                  <a:pt x="266" y="378"/>
                </a:lnTo>
                <a:lnTo>
                  <a:pt x="268" y="412"/>
                </a:lnTo>
                <a:lnTo>
                  <a:pt x="286" y="422"/>
                </a:lnTo>
                <a:lnTo>
                  <a:pt x="282" y="472"/>
                </a:lnTo>
                <a:lnTo>
                  <a:pt x="266" y="474"/>
                </a:lnTo>
                <a:lnTo>
                  <a:pt x="265" y="582"/>
                </a:lnTo>
                <a:lnTo>
                  <a:pt x="253" y="594"/>
                </a:lnTo>
                <a:lnTo>
                  <a:pt x="250" y="621"/>
                </a:lnTo>
                <a:lnTo>
                  <a:pt x="230" y="601"/>
                </a:lnTo>
                <a:lnTo>
                  <a:pt x="224" y="576"/>
                </a:lnTo>
                <a:lnTo>
                  <a:pt x="198" y="556"/>
                </a:lnTo>
                <a:lnTo>
                  <a:pt x="192" y="534"/>
                </a:lnTo>
                <a:lnTo>
                  <a:pt x="186" y="518"/>
                </a:lnTo>
                <a:lnTo>
                  <a:pt x="176" y="500"/>
                </a:lnTo>
                <a:lnTo>
                  <a:pt x="160" y="490"/>
                </a:lnTo>
                <a:lnTo>
                  <a:pt x="146" y="470"/>
                </a:lnTo>
                <a:lnTo>
                  <a:pt x="150" y="402"/>
                </a:lnTo>
                <a:lnTo>
                  <a:pt x="132" y="396"/>
                </a:lnTo>
                <a:lnTo>
                  <a:pt x="136" y="354"/>
                </a:lnTo>
                <a:lnTo>
                  <a:pt x="120" y="348"/>
                </a:lnTo>
                <a:lnTo>
                  <a:pt x="124" y="278"/>
                </a:lnTo>
                <a:lnTo>
                  <a:pt x="108" y="266"/>
                </a:lnTo>
                <a:lnTo>
                  <a:pt x="110" y="252"/>
                </a:lnTo>
                <a:lnTo>
                  <a:pt x="94" y="242"/>
                </a:lnTo>
                <a:lnTo>
                  <a:pt x="94" y="206"/>
                </a:lnTo>
                <a:lnTo>
                  <a:pt x="80" y="204"/>
                </a:lnTo>
                <a:lnTo>
                  <a:pt x="78" y="176"/>
                </a:lnTo>
                <a:lnTo>
                  <a:pt x="54" y="160"/>
                </a:lnTo>
                <a:lnTo>
                  <a:pt x="58" y="134"/>
                </a:lnTo>
                <a:lnTo>
                  <a:pt x="44" y="122"/>
                </a:lnTo>
                <a:lnTo>
                  <a:pt x="44" y="100"/>
                </a:lnTo>
                <a:lnTo>
                  <a:pt x="28" y="90"/>
                </a:lnTo>
                <a:lnTo>
                  <a:pt x="30" y="72"/>
                </a:lnTo>
                <a:lnTo>
                  <a:pt x="8" y="60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5" name="Freeform 16"/>
          <p:cNvSpPr>
            <a:spLocks/>
          </p:cNvSpPr>
          <p:nvPr/>
        </p:nvSpPr>
        <p:spPr bwMode="auto">
          <a:xfrm>
            <a:off x="3657600" y="3888564"/>
            <a:ext cx="628351" cy="480252"/>
          </a:xfrm>
          <a:custGeom>
            <a:avLst/>
            <a:gdLst>
              <a:gd name="T0" fmla="*/ 44 w 666"/>
              <a:gd name="T1" fmla="*/ 68 h 530"/>
              <a:gd name="T2" fmla="*/ 62 w 666"/>
              <a:gd name="T3" fmla="*/ 38 h 530"/>
              <a:gd name="T4" fmla="*/ 108 w 666"/>
              <a:gd name="T5" fmla="*/ 28 h 530"/>
              <a:gd name="T6" fmla="*/ 178 w 666"/>
              <a:gd name="T7" fmla="*/ 42 h 530"/>
              <a:gd name="T8" fmla="*/ 196 w 666"/>
              <a:gd name="T9" fmla="*/ 42 h 530"/>
              <a:gd name="T10" fmla="*/ 280 w 666"/>
              <a:gd name="T11" fmla="*/ 32 h 530"/>
              <a:gd name="T12" fmla="*/ 308 w 666"/>
              <a:gd name="T13" fmla="*/ 42 h 530"/>
              <a:gd name="T14" fmla="*/ 339 w 666"/>
              <a:gd name="T15" fmla="*/ 0 h 530"/>
              <a:gd name="T16" fmla="*/ 382 w 666"/>
              <a:gd name="T17" fmla="*/ 16 h 530"/>
              <a:gd name="T18" fmla="*/ 406 w 666"/>
              <a:gd name="T19" fmla="*/ 34 h 530"/>
              <a:gd name="T20" fmla="*/ 428 w 666"/>
              <a:gd name="T21" fmla="*/ 54 h 530"/>
              <a:gd name="T22" fmla="*/ 462 w 666"/>
              <a:gd name="T23" fmla="*/ 72 h 530"/>
              <a:gd name="T24" fmla="*/ 512 w 666"/>
              <a:gd name="T25" fmla="*/ 84 h 530"/>
              <a:gd name="T26" fmla="*/ 532 w 666"/>
              <a:gd name="T27" fmla="*/ 60 h 530"/>
              <a:gd name="T28" fmla="*/ 558 w 666"/>
              <a:gd name="T29" fmla="*/ 88 h 530"/>
              <a:gd name="T30" fmla="*/ 556 w 666"/>
              <a:gd name="T31" fmla="*/ 108 h 530"/>
              <a:gd name="T32" fmla="*/ 572 w 666"/>
              <a:gd name="T33" fmla="*/ 150 h 530"/>
              <a:gd name="T34" fmla="*/ 590 w 666"/>
              <a:gd name="T35" fmla="*/ 174 h 530"/>
              <a:gd name="T36" fmla="*/ 628 w 666"/>
              <a:gd name="T37" fmla="*/ 192 h 530"/>
              <a:gd name="T38" fmla="*/ 649 w 666"/>
              <a:gd name="T39" fmla="*/ 219 h 530"/>
              <a:gd name="T40" fmla="*/ 664 w 666"/>
              <a:gd name="T41" fmla="*/ 244 h 530"/>
              <a:gd name="T42" fmla="*/ 654 w 666"/>
              <a:gd name="T43" fmla="*/ 291 h 530"/>
              <a:gd name="T44" fmla="*/ 640 w 666"/>
              <a:gd name="T45" fmla="*/ 347 h 530"/>
              <a:gd name="T46" fmla="*/ 628 w 666"/>
              <a:gd name="T47" fmla="*/ 388 h 530"/>
              <a:gd name="T48" fmla="*/ 610 w 666"/>
              <a:gd name="T49" fmla="*/ 414 h 530"/>
              <a:gd name="T50" fmla="*/ 584 w 666"/>
              <a:gd name="T51" fmla="*/ 444 h 530"/>
              <a:gd name="T52" fmla="*/ 570 w 666"/>
              <a:gd name="T53" fmla="*/ 472 h 530"/>
              <a:gd name="T54" fmla="*/ 556 w 666"/>
              <a:gd name="T55" fmla="*/ 502 h 530"/>
              <a:gd name="T56" fmla="*/ 549 w 666"/>
              <a:gd name="T57" fmla="*/ 530 h 530"/>
              <a:gd name="T58" fmla="*/ 516 w 666"/>
              <a:gd name="T59" fmla="*/ 515 h 530"/>
              <a:gd name="T60" fmla="*/ 480 w 666"/>
              <a:gd name="T61" fmla="*/ 506 h 530"/>
              <a:gd name="T62" fmla="*/ 468 w 666"/>
              <a:gd name="T63" fmla="*/ 470 h 530"/>
              <a:gd name="T64" fmla="*/ 452 w 666"/>
              <a:gd name="T65" fmla="*/ 416 h 530"/>
              <a:gd name="T66" fmla="*/ 466 w 666"/>
              <a:gd name="T67" fmla="*/ 370 h 530"/>
              <a:gd name="T68" fmla="*/ 452 w 666"/>
              <a:gd name="T69" fmla="*/ 348 h 530"/>
              <a:gd name="T70" fmla="*/ 440 w 666"/>
              <a:gd name="T71" fmla="*/ 300 h 530"/>
              <a:gd name="T72" fmla="*/ 408 w 666"/>
              <a:gd name="T73" fmla="*/ 322 h 530"/>
              <a:gd name="T74" fmla="*/ 402 w 666"/>
              <a:gd name="T75" fmla="*/ 350 h 530"/>
              <a:gd name="T76" fmla="*/ 416 w 666"/>
              <a:gd name="T77" fmla="*/ 384 h 530"/>
              <a:gd name="T78" fmla="*/ 426 w 666"/>
              <a:gd name="T79" fmla="*/ 412 h 530"/>
              <a:gd name="T80" fmla="*/ 412 w 666"/>
              <a:gd name="T81" fmla="*/ 434 h 530"/>
              <a:gd name="T82" fmla="*/ 398 w 666"/>
              <a:gd name="T83" fmla="*/ 452 h 530"/>
              <a:gd name="T84" fmla="*/ 372 w 666"/>
              <a:gd name="T85" fmla="*/ 466 h 530"/>
              <a:gd name="T86" fmla="*/ 336 w 666"/>
              <a:gd name="T87" fmla="*/ 476 h 530"/>
              <a:gd name="T88" fmla="*/ 280 w 666"/>
              <a:gd name="T89" fmla="*/ 490 h 530"/>
              <a:gd name="T90" fmla="*/ 220 w 666"/>
              <a:gd name="T91" fmla="*/ 459 h 530"/>
              <a:gd name="T92" fmla="*/ 160 w 666"/>
              <a:gd name="T93" fmla="*/ 402 h 530"/>
              <a:gd name="T94" fmla="*/ 96 w 666"/>
              <a:gd name="T95" fmla="*/ 334 h 530"/>
              <a:gd name="T96" fmla="*/ 70 w 666"/>
              <a:gd name="T97" fmla="*/ 300 h 530"/>
              <a:gd name="T98" fmla="*/ 58 w 666"/>
              <a:gd name="T99" fmla="*/ 254 h 530"/>
              <a:gd name="T100" fmla="*/ 94 w 666"/>
              <a:gd name="T101" fmla="*/ 270 h 530"/>
              <a:gd name="T102" fmla="*/ 158 w 666"/>
              <a:gd name="T103" fmla="*/ 278 h 530"/>
              <a:gd name="T104" fmla="*/ 188 w 666"/>
              <a:gd name="T105" fmla="*/ 268 h 530"/>
              <a:gd name="T106" fmla="*/ 206 w 666"/>
              <a:gd name="T107" fmla="*/ 242 h 530"/>
              <a:gd name="T108" fmla="*/ 232 w 666"/>
              <a:gd name="T109" fmla="*/ 216 h 530"/>
              <a:gd name="T110" fmla="*/ 86 w 666"/>
              <a:gd name="T111" fmla="*/ 212 h 530"/>
              <a:gd name="T112" fmla="*/ 78 w 666"/>
              <a:gd name="T113" fmla="*/ 186 h 530"/>
              <a:gd name="T114" fmla="*/ 44 w 666"/>
              <a:gd name="T115" fmla="*/ 172 h 530"/>
              <a:gd name="T116" fmla="*/ 20 w 666"/>
              <a:gd name="T117" fmla="*/ 132 h 530"/>
              <a:gd name="T118" fmla="*/ 2 w 666"/>
              <a:gd name="T119" fmla="*/ 84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6" h="530">
                <a:moveTo>
                  <a:pt x="0" y="70"/>
                </a:moveTo>
                <a:lnTo>
                  <a:pt x="44" y="68"/>
                </a:lnTo>
                <a:lnTo>
                  <a:pt x="44" y="48"/>
                </a:lnTo>
                <a:lnTo>
                  <a:pt x="62" y="38"/>
                </a:lnTo>
                <a:lnTo>
                  <a:pt x="62" y="26"/>
                </a:lnTo>
                <a:lnTo>
                  <a:pt x="108" y="28"/>
                </a:lnTo>
                <a:lnTo>
                  <a:pt x="116" y="44"/>
                </a:lnTo>
                <a:lnTo>
                  <a:pt x="178" y="42"/>
                </a:lnTo>
                <a:lnTo>
                  <a:pt x="186" y="54"/>
                </a:lnTo>
                <a:lnTo>
                  <a:pt x="196" y="42"/>
                </a:lnTo>
                <a:lnTo>
                  <a:pt x="214" y="30"/>
                </a:lnTo>
                <a:lnTo>
                  <a:pt x="280" y="32"/>
                </a:lnTo>
                <a:lnTo>
                  <a:pt x="290" y="46"/>
                </a:lnTo>
                <a:lnTo>
                  <a:pt x="308" y="42"/>
                </a:lnTo>
                <a:lnTo>
                  <a:pt x="310" y="0"/>
                </a:lnTo>
                <a:lnTo>
                  <a:pt x="339" y="0"/>
                </a:lnTo>
                <a:lnTo>
                  <a:pt x="369" y="5"/>
                </a:lnTo>
                <a:lnTo>
                  <a:pt x="382" y="16"/>
                </a:lnTo>
                <a:lnTo>
                  <a:pt x="390" y="26"/>
                </a:lnTo>
                <a:lnTo>
                  <a:pt x="406" y="34"/>
                </a:lnTo>
                <a:lnTo>
                  <a:pt x="410" y="50"/>
                </a:lnTo>
                <a:lnTo>
                  <a:pt x="428" y="54"/>
                </a:lnTo>
                <a:lnTo>
                  <a:pt x="448" y="54"/>
                </a:lnTo>
                <a:lnTo>
                  <a:pt x="462" y="72"/>
                </a:lnTo>
                <a:lnTo>
                  <a:pt x="474" y="82"/>
                </a:lnTo>
                <a:lnTo>
                  <a:pt x="512" y="84"/>
                </a:lnTo>
                <a:lnTo>
                  <a:pt x="522" y="70"/>
                </a:lnTo>
                <a:lnTo>
                  <a:pt x="532" y="60"/>
                </a:lnTo>
                <a:lnTo>
                  <a:pt x="558" y="54"/>
                </a:lnTo>
                <a:lnTo>
                  <a:pt x="558" y="88"/>
                </a:lnTo>
                <a:lnTo>
                  <a:pt x="544" y="104"/>
                </a:lnTo>
                <a:lnTo>
                  <a:pt x="556" y="108"/>
                </a:lnTo>
                <a:lnTo>
                  <a:pt x="555" y="134"/>
                </a:lnTo>
                <a:lnTo>
                  <a:pt x="572" y="150"/>
                </a:lnTo>
                <a:lnTo>
                  <a:pt x="580" y="164"/>
                </a:lnTo>
                <a:lnTo>
                  <a:pt x="590" y="174"/>
                </a:lnTo>
                <a:lnTo>
                  <a:pt x="612" y="176"/>
                </a:lnTo>
                <a:lnTo>
                  <a:pt x="628" y="192"/>
                </a:lnTo>
                <a:lnTo>
                  <a:pt x="638" y="208"/>
                </a:lnTo>
                <a:lnTo>
                  <a:pt x="649" y="219"/>
                </a:lnTo>
                <a:lnTo>
                  <a:pt x="666" y="233"/>
                </a:lnTo>
                <a:lnTo>
                  <a:pt x="664" y="244"/>
                </a:lnTo>
                <a:lnTo>
                  <a:pt x="666" y="291"/>
                </a:lnTo>
                <a:lnTo>
                  <a:pt x="654" y="291"/>
                </a:lnTo>
                <a:lnTo>
                  <a:pt x="652" y="338"/>
                </a:lnTo>
                <a:lnTo>
                  <a:pt x="640" y="347"/>
                </a:lnTo>
                <a:lnTo>
                  <a:pt x="643" y="366"/>
                </a:lnTo>
                <a:lnTo>
                  <a:pt x="628" y="388"/>
                </a:lnTo>
                <a:lnTo>
                  <a:pt x="610" y="400"/>
                </a:lnTo>
                <a:lnTo>
                  <a:pt x="610" y="414"/>
                </a:lnTo>
                <a:lnTo>
                  <a:pt x="586" y="407"/>
                </a:lnTo>
                <a:lnTo>
                  <a:pt x="584" y="444"/>
                </a:lnTo>
                <a:lnTo>
                  <a:pt x="574" y="452"/>
                </a:lnTo>
                <a:lnTo>
                  <a:pt x="570" y="472"/>
                </a:lnTo>
                <a:lnTo>
                  <a:pt x="561" y="483"/>
                </a:lnTo>
                <a:lnTo>
                  <a:pt x="556" y="502"/>
                </a:lnTo>
                <a:lnTo>
                  <a:pt x="544" y="512"/>
                </a:lnTo>
                <a:lnTo>
                  <a:pt x="549" y="530"/>
                </a:lnTo>
                <a:lnTo>
                  <a:pt x="531" y="522"/>
                </a:lnTo>
                <a:cubicBezTo>
                  <a:pt x="524" y="521"/>
                  <a:pt x="532" y="512"/>
                  <a:pt x="516" y="515"/>
                </a:cubicBezTo>
                <a:cubicBezTo>
                  <a:pt x="514" y="513"/>
                  <a:pt x="504" y="487"/>
                  <a:pt x="504" y="498"/>
                </a:cubicBezTo>
                <a:lnTo>
                  <a:pt x="480" y="506"/>
                </a:lnTo>
                <a:lnTo>
                  <a:pt x="470" y="520"/>
                </a:lnTo>
                <a:lnTo>
                  <a:pt x="468" y="470"/>
                </a:lnTo>
                <a:lnTo>
                  <a:pt x="454" y="460"/>
                </a:lnTo>
                <a:lnTo>
                  <a:pt x="452" y="416"/>
                </a:lnTo>
                <a:lnTo>
                  <a:pt x="466" y="410"/>
                </a:lnTo>
                <a:lnTo>
                  <a:pt x="466" y="370"/>
                </a:lnTo>
                <a:lnTo>
                  <a:pt x="450" y="366"/>
                </a:lnTo>
                <a:lnTo>
                  <a:pt x="452" y="348"/>
                </a:lnTo>
                <a:lnTo>
                  <a:pt x="438" y="340"/>
                </a:lnTo>
                <a:lnTo>
                  <a:pt x="440" y="300"/>
                </a:lnTo>
                <a:lnTo>
                  <a:pt x="418" y="308"/>
                </a:lnTo>
                <a:lnTo>
                  <a:pt x="408" y="322"/>
                </a:lnTo>
                <a:lnTo>
                  <a:pt x="412" y="336"/>
                </a:lnTo>
                <a:lnTo>
                  <a:pt x="402" y="350"/>
                </a:lnTo>
                <a:lnTo>
                  <a:pt x="410" y="360"/>
                </a:lnTo>
                <a:lnTo>
                  <a:pt x="416" y="384"/>
                </a:lnTo>
                <a:lnTo>
                  <a:pt x="428" y="388"/>
                </a:lnTo>
                <a:lnTo>
                  <a:pt x="426" y="412"/>
                </a:lnTo>
                <a:lnTo>
                  <a:pt x="412" y="412"/>
                </a:lnTo>
                <a:lnTo>
                  <a:pt x="412" y="434"/>
                </a:lnTo>
                <a:lnTo>
                  <a:pt x="398" y="438"/>
                </a:lnTo>
                <a:lnTo>
                  <a:pt x="398" y="452"/>
                </a:lnTo>
                <a:lnTo>
                  <a:pt x="374" y="450"/>
                </a:lnTo>
                <a:lnTo>
                  <a:pt x="372" y="466"/>
                </a:lnTo>
                <a:lnTo>
                  <a:pt x="348" y="466"/>
                </a:lnTo>
                <a:lnTo>
                  <a:pt x="336" y="476"/>
                </a:lnTo>
                <a:lnTo>
                  <a:pt x="296" y="476"/>
                </a:lnTo>
                <a:lnTo>
                  <a:pt x="280" y="490"/>
                </a:lnTo>
                <a:lnTo>
                  <a:pt x="246" y="488"/>
                </a:lnTo>
                <a:lnTo>
                  <a:pt x="220" y="459"/>
                </a:lnTo>
                <a:lnTo>
                  <a:pt x="190" y="428"/>
                </a:lnTo>
                <a:lnTo>
                  <a:pt x="160" y="402"/>
                </a:lnTo>
                <a:lnTo>
                  <a:pt x="122" y="364"/>
                </a:lnTo>
                <a:lnTo>
                  <a:pt x="96" y="334"/>
                </a:lnTo>
                <a:lnTo>
                  <a:pt x="86" y="318"/>
                </a:lnTo>
                <a:lnTo>
                  <a:pt x="70" y="300"/>
                </a:lnTo>
                <a:lnTo>
                  <a:pt x="58" y="288"/>
                </a:lnTo>
                <a:lnTo>
                  <a:pt x="58" y="254"/>
                </a:lnTo>
                <a:lnTo>
                  <a:pt x="82" y="254"/>
                </a:lnTo>
                <a:lnTo>
                  <a:pt x="94" y="270"/>
                </a:lnTo>
                <a:lnTo>
                  <a:pt x="106" y="278"/>
                </a:lnTo>
                <a:lnTo>
                  <a:pt x="158" y="278"/>
                </a:lnTo>
                <a:lnTo>
                  <a:pt x="168" y="266"/>
                </a:lnTo>
                <a:lnTo>
                  <a:pt x="188" y="268"/>
                </a:lnTo>
                <a:lnTo>
                  <a:pt x="198" y="252"/>
                </a:lnTo>
                <a:lnTo>
                  <a:pt x="206" y="242"/>
                </a:lnTo>
                <a:lnTo>
                  <a:pt x="228" y="234"/>
                </a:lnTo>
                <a:lnTo>
                  <a:pt x="232" y="216"/>
                </a:lnTo>
                <a:lnTo>
                  <a:pt x="156" y="212"/>
                </a:lnTo>
                <a:lnTo>
                  <a:pt x="86" y="212"/>
                </a:lnTo>
                <a:lnTo>
                  <a:pt x="86" y="198"/>
                </a:lnTo>
                <a:lnTo>
                  <a:pt x="78" y="186"/>
                </a:lnTo>
                <a:lnTo>
                  <a:pt x="70" y="172"/>
                </a:lnTo>
                <a:lnTo>
                  <a:pt x="44" y="172"/>
                </a:lnTo>
                <a:lnTo>
                  <a:pt x="46" y="152"/>
                </a:lnTo>
                <a:lnTo>
                  <a:pt x="20" y="132"/>
                </a:lnTo>
                <a:lnTo>
                  <a:pt x="24" y="100"/>
                </a:lnTo>
                <a:lnTo>
                  <a:pt x="2" y="84"/>
                </a:lnTo>
                <a:lnTo>
                  <a:pt x="0" y="70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6" name="Freeform 17"/>
          <p:cNvSpPr>
            <a:spLocks/>
          </p:cNvSpPr>
          <p:nvPr/>
        </p:nvSpPr>
        <p:spPr bwMode="auto">
          <a:xfrm>
            <a:off x="4207643" y="3072135"/>
            <a:ext cx="385879" cy="288151"/>
          </a:xfrm>
          <a:custGeom>
            <a:avLst/>
            <a:gdLst>
              <a:gd name="T0" fmla="*/ 0 w 409"/>
              <a:gd name="T1" fmla="*/ 210 h 318"/>
              <a:gd name="T2" fmla="*/ 34 w 409"/>
              <a:gd name="T3" fmla="*/ 212 h 318"/>
              <a:gd name="T4" fmla="*/ 48 w 409"/>
              <a:gd name="T5" fmla="*/ 194 h 318"/>
              <a:gd name="T6" fmla="*/ 80 w 409"/>
              <a:gd name="T7" fmla="*/ 196 h 318"/>
              <a:gd name="T8" fmla="*/ 86 w 409"/>
              <a:gd name="T9" fmla="*/ 208 h 318"/>
              <a:gd name="T10" fmla="*/ 96 w 409"/>
              <a:gd name="T11" fmla="*/ 210 h 318"/>
              <a:gd name="T12" fmla="*/ 92 w 409"/>
              <a:gd name="T13" fmla="*/ 242 h 318"/>
              <a:gd name="T14" fmla="*/ 111 w 409"/>
              <a:gd name="T15" fmla="*/ 262 h 318"/>
              <a:gd name="T16" fmla="*/ 124 w 409"/>
              <a:gd name="T17" fmla="*/ 262 h 318"/>
              <a:gd name="T18" fmla="*/ 132 w 409"/>
              <a:gd name="T19" fmla="*/ 272 h 318"/>
              <a:gd name="T20" fmla="*/ 151 w 409"/>
              <a:gd name="T21" fmla="*/ 271 h 318"/>
              <a:gd name="T22" fmla="*/ 196 w 409"/>
              <a:gd name="T23" fmla="*/ 274 h 318"/>
              <a:gd name="T24" fmla="*/ 196 w 409"/>
              <a:gd name="T25" fmla="*/ 288 h 318"/>
              <a:gd name="T26" fmla="*/ 212 w 409"/>
              <a:gd name="T27" fmla="*/ 286 h 318"/>
              <a:gd name="T28" fmla="*/ 214 w 409"/>
              <a:gd name="T29" fmla="*/ 302 h 318"/>
              <a:gd name="T30" fmla="*/ 236 w 409"/>
              <a:gd name="T31" fmla="*/ 302 h 318"/>
              <a:gd name="T32" fmla="*/ 246 w 409"/>
              <a:gd name="T33" fmla="*/ 318 h 318"/>
              <a:gd name="T34" fmla="*/ 269 w 409"/>
              <a:gd name="T35" fmla="*/ 318 h 318"/>
              <a:gd name="T36" fmla="*/ 274 w 409"/>
              <a:gd name="T37" fmla="*/ 300 h 318"/>
              <a:gd name="T38" fmla="*/ 328 w 409"/>
              <a:gd name="T39" fmla="*/ 300 h 318"/>
              <a:gd name="T40" fmla="*/ 334 w 409"/>
              <a:gd name="T41" fmla="*/ 280 h 318"/>
              <a:gd name="T42" fmla="*/ 348 w 409"/>
              <a:gd name="T43" fmla="*/ 268 h 318"/>
              <a:gd name="T44" fmla="*/ 358 w 409"/>
              <a:gd name="T45" fmla="*/ 258 h 318"/>
              <a:gd name="T46" fmla="*/ 376 w 409"/>
              <a:gd name="T47" fmla="*/ 271 h 318"/>
              <a:gd name="T48" fmla="*/ 387 w 409"/>
              <a:gd name="T49" fmla="*/ 272 h 318"/>
              <a:gd name="T50" fmla="*/ 396 w 409"/>
              <a:gd name="T51" fmla="*/ 252 h 318"/>
              <a:gd name="T52" fmla="*/ 408 w 409"/>
              <a:gd name="T53" fmla="*/ 243 h 318"/>
              <a:gd name="T54" fmla="*/ 409 w 409"/>
              <a:gd name="T55" fmla="*/ 173 h 318"/>
              <a:gd name="T56" fmla="*/ 390 w 409"/>
              <a:gd name="T57" fmla="*/ 160 h 318"/>
              <a:gd name="T58" fmla="*/ 385 w 409"/>
              <a:gd name="T59" fmla="*/ 139 h 318"/>
              <a:gd name="T60" fmla="*/ 376 w 409"/>
              <a:gd name="T61" fmla="*/ 128 h 318"/>
              <a:gd name="T62" fmla="*/ 358 w 409"/>
              <a:gd name="T63" fmla="*/ 106 h 318"/>
              <a:gd name="T64" fmla="*/ 330 w 409"/>
              <a:gd name="T65" fmla="*/ 98 h 318"/>
              <a:gd name="T66" fmla="*/ 333 w 409"/>
              <a:gd name="T67" fmla="*/ 70 h 318"/>
              <a:gd name="T68" fmla="*/ 315 w 409"/>
              <a:gd name="T69" fmla="*/ 61 h 318"/>
              <a:gd name="T70" fmla="*/ 306 w 409"/>
              <a:gd name="T71" fmla="*/ 37 h 318"/>
              <a:gd name="T72" fmla="*/ 306 w 409"/>
              <a:gd name="T73" fmla="*/ 17 h 318"/>
              <a:gd name="T74" fmla="*/ 294 w 409"/>
              <a:gd name="T75" fmla="*/ 4 h 318"/>
              <a:gd name="T76" fmla="*/ 272 w 409"/>
              <a:gd name="T77" fmla="*/ 0 h 318"/>
              <a:gd name="T78" fmla="*/ 254 w 409"/>
              <a:gd name="T79" fmla="*/ 0 h 318"/>
              <a:gd name="T80" fmla="*/ 250 w 409"/>
              <a:gd name="T81" fmla="*/ 14 h 318"/>
              <a:gd name="T82" fmla="*/ 228 w 409"/>
              <a:gd name="T83" fmla="*/ 12 h 318"/>
              <a:gd name="T84" fmla="*/ 224 w 409"/>
              <a:gd name="T85" fmla="*/ 24 h 318"/>
              <a:gd name="T86" fmla="*/ 202 w 409"/>
              <a:gd name="T87" fmla="*/ 30 h 318"/>
              <a:gd name="T88" fmla="*/ 194 w 409"/>
              <a:gd name="T89" fmla="*/ 42 h 318"/>
              <a:gd name="T90" fmla="*/ 182 w 409"/>
              <a:gd name="T91" fmla="*/ 46 h 318"/>
              <a:gd name="T92" fmla="*/ 174 w 409"/>
              <a:gd name="T93" fmla="*/ 61 h 318"/>
              <a:gd name="T94" fmla="*/ 161 w 409"/>
              <a:gd name="T95" fmla="*/ 64 h 318"/>
              <a:gd name="T96" fmla="*/ 160 w 409"/>
              <a:gd name="T97" fmla="*/ 106 h 318"/>
              <a:gd name="T98" fmla="*/ 116 w 409"/>
              <a:gd name="T99" fmla="*/ 102 h 318"/>
              <a:gd name="T100" fmla="*/ 98 w 409"/>
              <a:gd name="T101" fmla="*/ 106 h 318"/>
              <a:gd name="T102" fmla="*/ 80 w 409"/>
              <a:gd name="T103" fmla="*/ 126 h 318"/>
              <a:gd name="T104" fmla="*/ 84 w 409"/>
              <a:gd name="T105" fmla="*/ 144 h 318"/>
              <a:gd name="T106" fmla="*/ 110 w 409"/>
              <a:gd name="T107" fmla="*/ 148 h 318"/>
              <a:gd name="T108" fmla="*/ 124 w 409"/>
              <a:gd name="T109" fmla="*/ 146 h 318"/>
              <a:gd name="T110" fmla="*/ 110 w 409"/>
              <a:gd name="T111" fmla="*/ 164 h 318"/>
              <a:gd name="T112" fmla="*/ 70 w 409"/>
              <a:gd name="T113" fmla="*/ 170 h 318"/>
              <a:gd name="T114" fmla="*/ 50 w 409"/>
              <a:gd name="T115" fmla="*/ 156 h 318"/>
              <a:gd name="T116" fmla="*/ 18 w 409"/>
              <a:gd name="T117" fmla="*/ 154 h 318"/>
              <a:gd name="T118" fmla="*/ 14 w 409"/>
              <a:gd name="T119" fmla="*/ 168 h 318"/>
              <a:gd name="T120" fmla="*/ 0 w 409"/>
              <a:gd name="T121" fmla="*/ 172 h 318"/>
              <a:gd name="T122" fmla="*/ 0 w 409"/>
              <a:gd name="T123" fmla="*/ 21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9" h="318">
                <a:moveTo>
                  <a:pt x="0" y="210"/>
                </a:moveTo>
                <a:lnTo>
                  <a:pt x="34" y="212"/>
                </a:lnTo>
                <a:lnTo>
                  <a:pt x="48" y="194"/>
                </a:lnTo>
                <a:lnTo>
                  <a:pt x="80" y="196"/>
                </a:lnTo>
                <a:lnTo>
                  <a:pt x="86" y="208"/>
                </a:lnTo>
                <a:lnTo>
                  <a:pt x="96" y="210"/>
                </a:lnTo>
                <a:lnTo>
                  <a:pt x="92" y="242"/>
                </a:lnTo>
                <a:lnTo>
                  <a:pt x="111" y="262"/>
                </a:lnTo>
                <a:lnTo>
                  <a:pt x="124" y="262"/>
                </a:lnTo>
                <a:lnTo>
                  <a:pt x="132" y="272"/>
                </a:lnTo>
                <a:lnTo>
                  <a:pt x="151" y="271"/>
                </a:lnTo>
                <a:lnTo>
                  <a:pt x="196" y="274"/>
                </a:lnTo>
                <a:lnTo>
                  <a:pt x="196" y="288"/>
                </a:lnTo>
                <a:lnTo>
                  <a:pt x="212" y="286"/>
                </a:lnTo>
                <a:lnTo>
                  <a:pt x="214" y="302"/>
                </a:lnTo>
                <a:lnTo>
                  <a:pt x="236" y="302"/>
                </a:lnTo>
                <a:lnTo>
                  <a:pt x="246" y="318"/>
                </a:lnTo>
                <a:lnTo>
                  <a:pt x="269" y="318"/>
                </a:lnTo>
                <a:lnTo>
                  <a:pt x="274" y="300"/>
                </a:lnTo>
                <a:lnTo>
                  <a:pt x="328" y="300"/>
                </a:lnTo>
                <a:lnTo>
                  <a:pt x="334" y="280"/>
                </a:lnTo>
                <a:lnTo>
                  <a:pt x="348" y="268"/>
                </a:lnTo>
                <a:lnTo>
                  <a:pt x="358" y="258"/>
                </a:lnTo>
                <a:lnTo>
                  <a:pt x="376" y="271"/>
                </a:lnTo>
                <a:lnTo>
                  <a:pt x="387" y="272"/>
                </a:lnTo>
                <a:lnTo>
                  <a:pt x="396" y="252"/>
                </a:lnTo>
                <a:lnTo>
                  <a:pt x="408" y="243"/>
                </a:lnTo>
                <a:lnTo>
                  <a:pt x="409" y="173"/>
                </a:lnTo>
                <a:lnTo>
                  <a:pt x="390" y="160"/>
                </a:lnTo>
                <a:lnTo>
                  <a:pt x="385" y="139"/>
                </a:lnTo>
                <a:lnTo>
                  <a:pt x="376" y="128"/>
                </a:lnTo>
                <a:lnTo>
                  <a:pt x="358" y="106"/>
                </a:lnTo>
                <a:lnTo>
                  <a:pt x="330" y="98"/>
                </a:lnTo>
                <a:lnTo>
                  <a:pt x="333" y="70"/>
                </a:lnTo>
                <a:lnTo>
                  <a:pt x="315" y="61"/>
                </a:lnTo>
                <a:lnTo>
                  <a:pt x="306" y="37"/>
                </a:lnTo>
                <a:lnTo>
                  <a:pt x="306" y="17"/>
                </a:lnTo>
                <a:lnTo>
                  <a:pt x="294" y="4"/>
                </a:lnTo>
                <a:lnTo>
                  <a:pt x="272" y="0"/>
                </a:lnTo>
                <a:lnTo>
                  <a:pt x="254" y="0"/>
                </a:lnTo>
                <a:lnTo>
                  <a:pt x="250" y="14"/>
                </a:lnTo>
                <a:lnTo>
                  <a:pt x="228" y="12"/>
                </a:lnTo>
                <a:lnTo>
                  <a:pt x="224" y="24"/>
                </a:lnTo>
                <a:lnTo>
                  <a:pt x="202" y="30"/>
                </a:lnTo>
                <a:lnTo>
                  <a:pt x="194" y="42"/>
                </a:lnTo>
                <a:lnTo>
                  <a:pt x="182" y="46"/>
                </a:lnTo>
                <a:lnTo>
                  <a:pt x="174" y="61"/>
                </a:lnTo>
                <a:lnTo>
                  <a:pt x="161" y="64"/>
                </a:lnTo>
                <a:lnTo>
                  <a:pt x="160" y="106"/>
                </a:lnTo>
                <a:lnTo>
                  <a:pt x="116" y="102"/>
                </a:lnTo>
                <a:lnTo>
                  <a:pt x="98" y="106"/>
                </a:lnTo>
                <a:lnTo>
                  <a:pt x="80" y="126"/>
                </a:lnTo>
                <a:lnTo>
                  <a:pt x="84" y="144"/>
                </a:lnTo>
                <a:lnTo>
                  <a:pt x="110" y="148"/>
                </a:lnTo>
                <a:lnTo>
                  <a:pt x="124" y="146"/>
                </a:lnTo>
                <a:lnTo>
                  <a:pt x="110" y="164"/>
                </a:lnTo>
                <a:lnTo>
                  <a:pt x="70" y="170"/>
                </a:lnTo>
                <a:lnTo>
                  <a:pt x="50" y="156"/>
                </a:lnTo>
                <a:lnTo>
                  <a:pt x="18" y="154"/>
                </a:lnTo>
                <a:lnTo>
                  <a:pt x="14" y="168"/>
                </a:lnTo>
                <a:lnTo>
                  <a:pt x="0" y="172"/>
                </a:lnTo>
                <a:lnTo>
                  <a:pt x="0" y="210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7" name="Freeform 18"/>
          <p:cNvSpPr>
            <a:spLocks/>
          </p:cNvSpPr>
          <p:nvPr/>
        </p:nvSpPr>
        <p:spPr bwMode="auto">
          <a:xfrm>
            <a:off x="4479362" y="2958868"/>
            <a:ext cx="313232" cy="343426"/>
          </a:xfrm>
          <a:custGeom>
            <a:avLst/>
            <a:gdLst>
              <a:gd name="T0" fmla="*/ 0 w 332"/>
              <a:gd name="T1" fmla="*/ 121 h 379"/>
              <a:gd name="T2" fmla="*/ 15 w 332"/>
              <a:gd name="T3" fmla="*/ 109 h 379"/>
              <a:gd name="T4" fmla="*/ 28 w 332"/>
              <a:gd name="T5" fmla="*/ 93 h 379"/>
              <a:gd name="T6" fmla="*/ 28 w 332"/>
              <a:gd name="T7" fmla="*/ 37 h 379"/>
              <a:gd name="T8" fmla="*/ 69 w 332"/>
              <a:gd name="T9" fmla="*/ 36 h 379"/>
              <a:gd name="T10" fmla="*/ 87 w 332"/>
              <a:gd name="T11" fmla="*/ 25 h 379"/>
              <a:gd name="T12" fmla="*/ 96 w 332"/>
              <a:gd name="T13" fmla="*/ 7 h 379"/>
              <a:gd name="T14" fmla="*/ 106 w 332"/>
              <a:gd name="T15" fmla="*/ 0 h 379"/>
              <a:gd name="T16" fmla="*/ 121 w 332"/>
              <a:gd name="T17" fmla="*/ 18 h 379"/>
              <a:gd name="T18" fmla="*/ 147 w 332"/>
              <a:gd name="T19" fmla="*/ 15 h 379"/>
              <a:gd name="T20" fmla="*/ 148 w 332"/>
              <a:gd name="T21" fmla="*/ 51 h 379"/>
              <a:gd name="T22" fmla="*/ 170 w 332"/>
              <a:gd name="T23" fmla="*/ 45 h 379"/>
              <a:gd name="T24" fmla="*/ 174 w 332"/>
              <a:gd name="T25" fmla="*/ 63 h 379"/>
              <a:gd name="T26" fmla="*/ 213 w 332"/>
              <a:gd name="T27" fmla="*/ 61 h 379"/>
              <a:gd name="T28" fmla="*/ 228 w 332"/>
              <a:gd name="T29" fmla="*/ 49 h 379"/>
              <a:gd name="T30" fmla="*/ 243 w 332"/>
              <a:gd name="T31" fmla="*/ 64 h 379"/>
              <a:gd name="T32" fmla="*/ 247 w 332"/>
              <a:gd name="T33" fmla="*/ 78 h 379"/>
              <a:gd name="T34" fmla="*/ 256 w 332"/>
              <a:gd name="T35" fmla="*/ 85 h 379"/>
              <a:gd name="T36" fmla="*/ 276 w 332"/>
              <a:gd name="T37" fmla="*/ 85 h 379"/>
              <a:gd name="T38" fmla="*/ 280 w 332"/>
              <a:gd name="T39" fmla="*/ 111 h 379"/>
              <a:gd name="T40" fmla="*/ 292 w 332"/>
              <a:gd name="T41" fmla="*/ 115 h 379"/>
              <a:gd name="T42" fmla="*/ 296 w 332"/>
              <a:gd name="T43" fmla="*/ 149 h 379"/>
              <a:gd name="T44" fmla="*/ 316 w 332"/>
              <a:gd name="T45" fmla="*/ 149 h 379"/>
              <a:gd name="T46" fmla="*/ 320 w 332"/>
              <a:gd name="T47" fmla="*/ 173 h 379"/>
              <a:gd name="T48" fmla="*/ 332 w 332"/>
              <a:gd name="T49" fmla="*/ 187 h 379"/>
              <a:gd name="T50" fmla="*/ 332 w 332"/>
              <a:gd name="T51" fmla="*/ 251 h 379"/>
              <a:gd name="T52" fmla="*/ 330 w 332"/>
              <a:gd name="T53" fmla="*/ 269 h 379"/>
              <a:gd name="T54" fmla="*/ 298 w 332"/>
              <a:gd name="T55" fmla="*/ 269 h 379"/>
              <a:gd name="T56" fmla="*/ 290 w 332"/>
              <a:gd name="T57" fmla="*/ 253 h 379"/>
              <a:gd name="T58" fmla="*/ 256 w 332"/>
              <a:gd name="T59" fmla="*/ 253 h 379"/>
              <a:gd name="T60" fmla="*/ 234 w 332"/>
              <a:gd name="T61" fmla="*/ 279 h 379"/>
              <a:gd name="T62" fmla="*/ 214 w 332"/>
              <a:gd name="T63" fmla="*/ 297 h 379"/>
              <a:gd name="T64" fmla="*/ 210 w 332"/>
              <a:gd name="T65" fmla="*/ 357 h 379"/>
              <a:gd name="T66" fmla="*/ 192 w 332"/>
              <a:gd name="T67" fmla="*/ 379 h 379"/>
              <a:gd name="T68" fmla="*/ 189 w 332"/>
              <a:gd name="T69" fmla="*/ 345 h 379"/>
              <a:gd name="T70" fmla="*/ 162 w 332"/>
              <a:gd name="T71" fmla="*/ 342 h 379"/>
              <a:gd name="T72" fmla="*/ 145 w 332"/>
              <a:gd name="T73" fmla="*/ 330 h 379"/>
              <a:gd name="T74" fmla="*/ 130 w 332"/>
              <a:gd name="T75" fmla="*/ 313 h 379"/>
              <a:gd name="T76" fmla="*/ 116 w 332"/>
              <a:gd name="T77" fmla="*/ 293 h 379"/>
              <a:gd name="T78" fmla="*/ 100 w 332"/>
              <a:gd name="T79" fmla="*/ 281 h 379"/>
              <a:gd name="T80" fmla="*/ 99 w 332"/>
              <a:gd name="T81" fmla="*/ 265 h 379"/>
              <a:gd name="T82" fmla="*/ 88 w 332"/>
              <a:gd name="T83" fmla="*/ 255 h 379"/>
              <a:gd name="T84" fmla="*/ 68 w 332"/>
              <a:gd name="T85" fmla="*/ 229 h 379"/>
              <a:gd name="T86" fmla="*/ 40 w 332"/>
              <a:gd name="T87" fmla="*/ 223 h 379"/>
              <a:gd name="T88" fmla="*/ 44 w 332"/>
              <a:gd name="T89" fmla="*/ 193 h 379"/>
              <a:gd name="T90" fmla="*/ 28 w 332"/>
              <a:gd name="T91" fmla="*/ 187 h 379"/>
              <a:gd name="T92" fmla="*/ 19 w 332"/>
              <a:gd name="T93" fmla="*/ 166 h 379"/>
              <a:gd name="T94" fmla="*/ 18 w 332"/>
              <a:gd name="T95" fmla="*/ 148 h 379"/>
              <a:gd name="T96" fmla="*/ 16 w 332"/>
              <a:gd name="T97" fmla="*/ 139 h 379"/>
              <a:gd name="T98" fmla="*/ 0 w 332"/>
              <a:gd name="T99" fmla="*/ 121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2" h="379">
                <a:moveTo>
                  <a:pt x="0" y="121"/>
                </a:moveTo>
                <a:lnTo>
                  <a:pt x="15" y="109"/>
                </a:lnTo>
                <a:lnTo>
                  <a:pt x="28" y="93"/>
                </a:lnTo>
                <a:lnTo>
                  <a:pt x="28" y="37"/>
                </a:lnTo>
                <a:lnTo>
                  <a:pt x="69" y="36"/>
                </a:lnTo>
                <a:lnTo>
                  <a:pt x="87" y="25"/>
                </a:lnTo>
                <a:lnTo>
                  <a:pt x="96" y="7"/>
                </a:lnTo>
                <a:lnTo>
                  <a:pt x="106" y="0"/>
                </a:lnTo>
                <a:lnTo>
                  <a:pt x="121" y="18"/>
                </a:lnTo>
                <a:lnTo>
                  <a:pt x="147" y="15"/>
                </a:lnTo>
                <a:lnTo>
                  <a:pt x="148" y="51"/>
                </a:lnTo>
                <a:lnTo>
                  <a:pt x="170" y="45"/>
                </a:lnTo>
                <a:lnTo>
                  <a:pt x="174" y="63"/>
                </a:lnTo>
                <a:lnTo>
                  <a:pt x="213" y="61"/>
                </a:lnTo>
                <a:lnTo>
                  <a:pt x="228" y="49"/>
                </a:lnTo>
                <a:lnTo>
                  <a:pt x="243" y="64"/>
                </a:lnTo>
                <a:lnTo>
                  <a:pt x="247" y="78"/>
                </a:lnTo>
                <a:lnTo>
                  <a:pt x="256" y="85"/>
                </a:lnTo>
                <a:lnTo>
                  <a:pt x="276" y="85"/>
                </a:lnTo>
                <a:lnTo>
                  <a:pt x="280" y="111"/>
                </a:lnTo>
                <a:lnTo>
                  <a:pt x="292" y="115"/>
                </a:lnTo>
                <a:lnTo>
                  <a:pt x="296" y="149"/>
                </a:lnTo>
                <a:lnTo>
                  <a:pt x="316" y="149"/>
                </a:lnTo>
                <a:lnTo>
                  <a:pt x="320" y="173"/>
                </a:lnTo>
                <a:lnTo>
                  <a:pt x="332" y="187"/>
                </a:lnTo>
                <a:lnTo>
                  <a:pt x="332" y="251"/>
                </a:lnTo>
                <a:lnTo>
                  <a:pt x="330" y="269"/>
                </a:lnTo>
                <a:lnTo>
                  <a:pt x="298" y="269"/>
                </a:lnTo>
                <a:lnTo>
                  <a:pt x="290" y="253"/>
                </a:lnTo>
                <a:lnTo>
                  <a:pt x="256" y="253"/>
                </a:lnTo>
                <a:lnTo>
                  <a:pt x="234" y="279"/>
                </a:lnTo>
                <a:lnTo>
                  <a:pt x="214" y="297"/>
                </a:lnTo>
                <a:lnTo>
                  <a:pt x="210" y="357"/>
                </a:lnTo>
                <a:lnTo>
                  <a:pt x="192" y="379"/>
                </a:lnTo>
                <a:lnTo>
                  <a:pt x="189" y="345"/>
                </a:lnTo>
                <a:lnTo>
                  <a:pt x="162" y="342"/>
                </a:lnTo>
                <a:lnTo>
                  <a:pt x="145" y="330"/>
                </a:lnTo>
                <a:lnTo>
                  <a:pt x="130" y="313"/>
                </a:lnTo>
                <a:lnTo>
                  <a:pt x="116" y="293"/>
                </a:lnTo>
                <a:lnTo>
                  <a:pt x="100" y="281"/>
                </a:lnTo>
                <a:lnTo>
                  <a:pt x="99" y="265"/>
                </a:lnTo>
                <a:lnTo>
                  <a:pt x="88" y="255"/>
                </a:lnTo>
                <a:lnTo>
                  <a:pt x="68" y="229"/>
                </a:lnTo>
                <a:lnTo>
                  <a:pt x="40" y="223"/>
                </a:lnTo>
                <a:lnTo>
                  <a:pt x="44" y="193"/>
                </a:lnTo>
                <a:lnTo>
                  <a:pt x="28" y="187"/>
                </a:lnTo>
                <a:lnTo>
                  <a:pt x="19" y="166"/>
                </a:lnTo>
                <a:lnTo>
                  <a:pt x="18" y="148"/>
                </a:lnTo>
                <a:lnTo>
                  <a:pt x="16" y="139"/>
                </a:lnTo>
                <a:lnTo>
                  <a:pt x="0" y="121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8" name="Freeform 19"/>
          <p:cNvSpPr>
            <a:spLocks/>
          </p:cNvSpPr>
          <p:nvPr/>
        </p:nvSpPr>
        <p:spPr bwMode="auto">
          <a:xfrm>
            <a:off x="5707759" y="3542419"/>
            <a:ext cx="188694" cy="241032"/>
          </a:xfrm>
          <a:custGeom>
            <a:avLst/>
            <a:gdLst>
              <a:gd name="T0" fmla="*/ 44 w 200"/>
              <a:gd name="T1" fmla="*/ 214 h 266"/>
              <a:gd name="T2" fmla="*/ 22 w 200"/>
              <a:gd name="T3" fmla="*/ 194 h 266"/>
              <a:gd name="T4" fmla="*/ 26 w 200"/>
              <a:gd name="T5" fmla="*/ 198 h 266"/>
              <a:gd name="T6" fmla="*/ 29 w 200"/>
              <a:gd name="T7" fmla="*/ 163 h 266"/>
              <a:gd name="T8" fmla="*/ 15 w 200"/>
              <a:gd name="T9" fmla="*/ 165 h 266"/>
              <a:gd name="T10" fmla="*/ 20 w 200"/>
              <a:gd name="T11" fmla="*/ 145 h 266"/>
              <a:gd name="T12" fmla="*/ 2 w 200"/>
              <a:gd name="T13" fmla="*/ 146 h 266"/>
              <a:gd name="T14" fmla="*/ 0 w 200"/>
              <a:gd name="T15" fmla="*/ 70 h 266"/>
              <a:gd name="T16" fmla="*/ 14 w 200"/>
              <a:gd name="T17" fmla="*/ 62 h 266"/>
              <a:gd name="T18" fmla="*/ 18 w 200"/>
              <a:gd name="T19" fmla="*/ 46 h 266"/>
              <a:gd name="T20" fmla="*/ 30 w 200"/>
              <a:gd name="T21" fmla="*/ 38 h 266"/>
              <a:gd name="T22" fmla="*/ 30 w 200"/>
              <a:gd name="T23" fmla="*/ 16 h 266"/>
              <a:gd name="T24" fmla="*/ 48 w 200"/>
              <a:gd name="T25" fmla="*/ 0 h 266"/>
              <a:gd name="T26" fmla="*/ 80 w 200"/>
              <a:gd name="T27" fmla="*/ 4 h 266"/>
              <a:gd name="T28" fmla="*/ 90 w 200"/>
              <a:gd name="T29" fmla="*/ 24 h 266"/>
              <a:gd name="T30" fmla="*/ 108 w 200"/>
              <a:gd name="T31" fmla="*/ 36 h 266"/>
              <a:gd name="T32" fmla="*/ 94 w 200"/>
              <a:gd name="T33" fmla="*/ 60 h 266"/>
              <a:gd name="T34" fmla="*/ 92 w 200"/>
              <a:gd name="T35" fmla="*/ 142 h 266"/>
              <a:gd name="T36" fmla="*/ 108 w 200"/>
              <a:gd name="T37" fmla="*/ 150 h 266"/>
              <a:gd name="T38" fmla="*/ 102 w 200"/>
              <a:gd name="T39" fmla="*/ 168 h 266"/>
              <a:gd name="T40" fmla="*/ 123 w 200"/>
              <a:gd name="T41" fmla="*/ 163 h 266"/>
              <a:gd name="T42" fmla="*/ 128 w 200"/>
              <a:gd name="T43" fmla="*/ 178 h 266"/>
              <a:gd name="T44" fmla="*/ 167 w 200"/>
              <a:gd name="T45" fmla="*/ 177 h 266"/>
              <a:gd name="T46" fmla="*/ 186 w 200"/>
              <a:gd name="T47" fmla="*/ 178 h 266"/>
              <a:gd name="T48" fmla="*/ 183 w 200"/>
              <a:gd name="T49" fmla="*/ 204 h 266"/>
              <a:gd name="T50" fmla="*/ 200 w 200"/>
              <a:gd name="T51" fmla="*/ 205 h 266"/>
              <a:gd name="T52" fmla="*/ 199 w 200"/>
              <a:gd name="T53" fmla="*/ 224 h 266"/>
              <a:gd name="T54" fmla="*/ 182 w 200"/>
              <a:gd name="T55" fmla="*/ 234 h 266"/>
              <a:gd name="T56" fmla="*/ 180 w 200"/>
              <a:gd name="T57" fmla="*/ 250 h 266"/>
              <a:gd name="T58" fmla="*/ 164 w 200"/>
              <a:gd name="T59" fmla="*/ 266 h 266"/>
              <a:gd name="T60" fmla="*/ 144 w 200"/>
              <a:gd name="T61" fmla="*/ 262 h 266"/>
              <a:gd name="T62" fmla="*/ 136 w 200"/>
              <a:gd name="T63" fmla="*/ 250 h 266"/>
              <a:gd name="T64" fmla="*/ 132 w 200"/>
              <a:gd name="T65" fmla="*/ 236 h 266"/>
              <a:gd name="T66" fmla="*/ 116 w 200"/>
              <a:gd name="T67" fmla="*/ 222 h 266"/>
              <a:gd name="T68" fmla="*/ 105 w 200"/>
              <a:gd name="T69" fmla="*/ 222 h 266"/>
              <a:gd name="T70" fmla="*/ 105 w 200"/>
              <a:gd name="T71" fmla="*/ 241 h 266"/>
              <a:gd name="T72" fmla="*/ 90 w 200"/>
              <a:gd name="T73" fmla="*/ 242 h 266"/>
              <a:gd name="T74" fmla="*/ 74 w 200"/>
              <a:gd name="T75" fmla="*/ 238 h 266"/>
              <a:gd name="T76" fmla="*/ 80 w 200"/>
              <a:gd name="T77" fmla="*/ 220 h 266"/>
              <a:gd name="T78" fmla="*/ 72 w 200"/>
              <a:gd name="T79" fmla="*/ 208 h 266"/>
              <a:gd name="T80" fmla="*/ 69 w 200"/>
              <a:gd name="T81" fmla="*/ 198 h 266"/>
              <a:gd name="T82" fmla="*/ 57 w 200"/>
              <a:gd name="T83" fmla="*/ 199 h 266"/>
              <a:gd name="T84" fmla="*/ 56 w 200"/>
              <a:gd name="T85" fmla="*/ 216 h 266"/>
              <a:gd name="T86" fmla="*/ 44 w 200"/>
              <a:gd name="T87" fmla="*/ 21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" h="266">
                <a:moveTo>
                  <a:pt x="44" y="214"/>
                </a:moveTo>
                <a:lnTo>
                  <a:pt x="22" y="194"/>
                </a:lnTo>
                <a:lnTo>
                  <a:pt x="26" y="198"/>
                </a:lnTo>
                <a:lnTo>
                  <a:pt x="29" y="163"/>
                </a:lnTo>
                <a:lnTo>
                  <a:pt x="15" y="165"/>
                </a:lnTo>
                <a:lnTo>
                  <a:pt x="20" y="145"/>
                </a:lnTo>
                <a:lnTo>
                  <a:pt x="2" y="146"/>
                </a:lnTo>
                <a:lnTo>
                  <a:pt x="0" y="70"/>
                </a:lnTo>
                <a:lnTo>
                  <a:pt x="14" y="62"/>
                </a:lnTo>
                <a:lnTo>
                  <a:pt x="18" y="46"/>
                </a:lnTo>
                <a:lnTo>
                  <a:pt x="30" y="38"/>
                </a:lnTo>
                <a:lnTo>
                  <a:pt x="30" y="16"/>
                </a:lnTo>
                <a:lnTo>
                  <a:pt x="48" y="0"/>
                </a:lnTo>
                <a:lnTo>
                  <a:pt x="80" y="4"/>
                </a:lnTo>
                <a:lnTo>
                  <a:pt x="90" y="24"/>
                </a:lnTo>
                <a:lnTo>
                  <a:pt x="108" y="36"/>
                </a:lnTo>
                <a:lnTo>
                  <a:pt x="94" y="60"/>
                </a:lnTo>
                <a:lnTo>
                  <a:pt x="92" y="142"/>
                </a:lnTo>
                <a:lnTo>
                  <a:pt x="108" y="150"/>
                </a:lnTo>
                <a:lnTo>
                  <a:pt x="102" y="168"/>
                </a:lnTo>
                <a:lnTo>
                  <a:pt x="123" y="163"/>
                </a:lnTo>
                <a:lnTo>
                  <a:pt x="128" y="178"/>
                </a:lnTo>
                <a:lnTo>
                  <a:pt x="167" y="177"/>
                </a:lnTo>
                <a:lnTo>
                  <a:pt x="186" y="178"/>
                </a:lnTo>
                <a:lnTo>
                  <a:pt x="183" y="204"/>
                </a:lnTo>
                <a:lnTo>
                  <a:pt x="200" y="205"/>
                </a:lnTo>
                <a:lnTo>
                  <a:pt x="199" y="224"/>
                </a:lnTo>
                <a:lnTo>
                  <a:pt x="182" y="234"/>
                </a:lnTo>
                <a:lnTo>
                  <a:pt x="180" y="250"/>
                </a:lnTo>
                <a:lnTo>
                  <a:pt x="164" y="266"/>
                </a:lnTo>
                <a:lnTo>
                  <a:pt x="144" y="262"/>
                </a:lnTo>
                <a:lnTo>
                  <a:pt x="136" y="250"/>
                </a:lnTo>
                <a:lnTo>
                  <a:pt x="132" y="236"/>
                </a:lnTo>
                <a:lnTo>
                  <a:pt x="116" y="222"/>
                </a:lnTo>
                <a:lnTo>
                  <a:pt x="105" y="222"/>
                </a:lnTo>
                <a:lnTo>
                  <a:pt x="105" y="241"/>
                </a:lnTo>
                <a:lnTo>
                  <a:pt x="90" y="242"/>
                </a:lnTo>
                <a:lnTo>
                  <a:pt x="74" y="238"/>
                </a:lnTo>
                <a:lnTo>
                  <a:pt x="80" y="220"/>
                </a:lnTo>
                <a:lnTo>
                  <a:pt x="72" y="208"/>
                </a:lnTo>
                <a:lnTo>
                  <a:pt x="69" y="198"/>
                </a:lnTo>
                <a:lnTo>
                  <a:pt x="57" y="199"/>
                </a:lnTo>
                <a:lnTo>
                  <a:pt x="56" y="216"/>
                </a:lnTo>
                <a:lnTo>
                  <a:pt x="44" y="214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5879471" y="3503456"/>
            <a:ext cx="638729" cy="483877"/>
          </a:xfrm>
          <a:custGeom>
            <a:avLst/>
            <a:gdLst>
              <a:gd name="T0" fmla="*/ 16 w 677"/>
              <a:gd name="T1" fmla="*/ 266 h 534"/>
              <a:gd name="T2" fmla="*/ 49 w 677"/>
              <a:gd name="T3" fmla="*/ 228 h 534"/>
              <a:gd name="T4" fmla="*/ 139 w 677"/>
              <a:gd name="T5" fmla="*/ 200 h 534"/>
              <a:gd name="T6" fmla="*/ 171 w 677"/>
              <a:gd name="T7" fmla="*/ 218 h 534"/>
              <a:gd name="T8" fmla="*/ 227 w 677"/>
              <a:gd name="T9" fmla="*/ 200 h 534"/>
              <a:gd name="T10" fmla="*/ 289 w 677"/>
              <a:gd name="T11" fmla="*/ 190 h 534"/>
              <a:gd name="T12" fmla="*/ 405 w 677"/>
              <a:gd name="T13" fmla="*/ 176 h 534"/>
              <a:gd name="T14" fmla="*/ 437 w 677"/>
              <a:gd name="T15" fmla="*/ 158 h 534"/>
              <a:gd name="T16" fmla="*/ 451 w 677"/>
              <a:gd name="T17" fmla="*/ 120 h 534"/>
              <a:gd name="T18" fmla="*/ 473 w 677"/>
              <a:gd name="T19" fmla="*/ 94 h 534"/>
              <a:gd name="T20" fmla="*/ 503 w 677"/>
              <a:gd name="T21" fmla="*/ 84 h 534"/>
              <a:gd name="T22" fmla="*/ 554 w 677"/>
              <a:gd name="T23" fmla="*/ 60 h 534"/>
              <a:gd name="T24" fmla="*/ 565 w 677"/>
              <a:gd name="T25" fmla="*/ 32 h 534"/>
              <a:gd name="T26" fmla="*/ 597 w 677"/>
              <a:gd name="T27" fmla="*/ 14 h 534"/>
              <a:gd name="T28" fmla="*/ 638 w 677"/>
              <a:gd name="T29" fmla="*/ 0 h 534"/>
              <a:gd name="T30" fmla="*/ 664 w 677"/>
              <a:gd name="T31" fmla="*/ 17 h 534"/>
              <a:gd name="T32" fmla="*/ 673 w 677"/>
              <a:gd name="T33" fmla="*/ 41 h 534"/>
              <a:gd name="T34" fmla="*/ 651 w 677"/>
              <a:gd name="T35" fmla="*/ 80 h 534"/>
              <a:gd name="T36" fmla="*/ 673 w 677"/>
              <a:gd name="T37" fmla="*/ 106 h 534"/>
              <a:gd name="T38" fmla="*/ 643 w 677"/>
              <a:gd name="T39" fmla="*/ 132 h 534"/>
              <a:gd name="T40" fmla="*/ 637 w 677"/>
              <a:gd name="T41" fmla="*/ 168 h 534"/>
              <a:gd name="T42" fmla="*/ 611 w 677"/>
              <a:gd name="T43" fmla="*/ 132 h 534"/>
              <a:gd name="T44" fmla="*/ 581 w 677"/>
              <a:gd name="T45" fmla="*/ 146 h 534"/>
              <a:gd name="T46" fmla="*/ 549 w 677"/>
              <a:gd name="T47" fmla="*/ 194 h 534"/>
              <a:gd name="T48" fmla="*/ 511 w 677"/>
              <a:gd name="T49" fmla="*/ 224 h 534"/>
              <a:gd name="T50" fmla="*/ 477 w 677"/>
              <a:gd name="T51" fmla="*/ 256 h 534"/>
              <a:gd name="T52" fmla="*/ 463 w 677"/>
              <a:gd name="T53" fmla="*/ 296 h 534"/>
              <a:gd name="T54" fmla="*/ 450 w 677"/>
              <a:gd name="T55" fmla="*/ 325 h 534"/>
              <a:gd name="T56" fmla="*/ 421 w 677"/>
              <a:gd name="T57" fmla="*/ 368 h 534"/>
              <a:gd name="T58" fmla="*/ 406 w 677"/>
              <a:gd name="T59" fmla="*/ 406 h 534"/>
              <a:gd name="T60" fmla="*/ 395 w 677"/>
              <a:gd name="T61" fmla="*/ 434 h 534"/>
              <a:gd name="T62" fmla="*/ 379 w 677"/>
              <a:gd name="T63" fmla="*/ 466 h 534"/>
              <a:gd name="T64" fmla="*/ 335 w 677"/>
              <a:gd name="T65" fmla="*/ 518 h 534"/>
              <a:gd name="T66" fmla="*/ 317 w 677"/>
              <a:gd name="T67" fmla="*/ 498 h 534"/>
              <a:gd name="T68" fmla="*/ 307 w 677"/>
              <a:gd name="T69" fmla="*/ 472 h 534"/>
              <a:gd name="T70" fmla="*/ 289 w 677"/>
              <a:gd name="T71" fmla="*/ 456 h 534"/>
              <a:gd name="T72" fmla="*/ 313 w 677"/>
              <a:gd name="T73" fmla="*/ 438 h 534"/>
              <a:gd name="T74" fmla="*/ 335 w 677"/>
              <a:gd name="T75" fmla="*/ 418 h 534"/>
              <a:gd name="T76" fmla="*/ 345 w 677"/>
              <a:gd name="T77" fmla="*/ 384 h 534"/>
              <a:gd name="T78" fmla="*/ 321 w 677"/>
              <a:gd name="T79" fmla="*/ 360 h 534"/>
              <a:gd name="T80" fmla="*/ 310 w 677"/>
              <a:gd name="T81" fmla="*/ 340 h 534"/>
              <a:gd name="T82" fmla="*/ 294 w 677"/>
              <a:gd name="T83" fmla="*/ 314 h 534"/>
              <a:gd name="T84" fmla="*/ 279 w 677"/>
              <a:gd name="T85" fmla="*/ 278 h 534"/>
              <a:gd name="T86" fmla="*/ 240 w 677"/>
              <a:gd name="T87" fmla="*/ 295 h 534"/>
              <a:gd name="T88" fmla="*/ 220 w 677"/>
              <a:gd name="T89" fmla="*/ 313 h 534"/>
              <a:gd name="T90" fmla="*/ 185 w 677"/>
              <a:gd name="T91" fmla="*/ 334 h 534"/>
              <a:gd name="T92" fmla="*/ 157 w 677"/>
              <a:gd name="T93" fmla="*/ 320 h 534"/>
              <a:gd name="T94" fmla="*/ 111 w 677"/>
              <a:gd name="T95" fmla="*/ 313 h 534"/>
              <a:gd name="T96" fmla="*/ 84 w 677"/>
              <a:gd name="T97" fmla="*/ 310 h 534"/>
              <a:gd name="T98" fmla="*/ 40 w 677"/>
              <a:gd name="T99" fmla="*/ 323 h 534"/>
              <a:gd name="T100" fmla="*/ 19 w 677"/>
              <a:gd name="T101" fmla="*/ 296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77" h="534">
                <a:moveTo>
                  <a:pt x="0" y="281"/>
                </a:moveTo>
                <a:lnTo>
                  <a:pt x="16" y="266"/>
                </a:lnTo>
                <a:lnTo>
                  <a:pt x="17" y="226"/>
                </a:lnTo>
                <a:lnTo>
                  <a:pt x="49" y="228"/>
                </a:lnTo>
                <a:lnTo>
                  <a:pt x="73" y="202"/>
                </a:lnTo>
                <a:lnTo>
                  <a:pt x="139" y="200"/>
                </a:lnTo>
                <a:lnTo>
                  <a:pt x="149" y="214"/>
                </a:lnTo>
                <a:lnTo>
                  <a:pt x="171" y="218"/>
                </a:lnTo>
                <a:lnTo>
                  <a:pt x="179" y="198"/>
                </a:lnTo>
                <a:lnTo>
                  <a:pt x="227" y="200"/>
                </a:lnTo>
                <a:lnTo>
                  <a:pt x="231" y="184"/>
                </a:lnTo>
                <a:lnTo>
                  <a:pt x="289" y="190"/>
                </a:lnTo>
                <a:lnTo>
                  <a:pt x="303" y="172"/>
                </a:lnTo>
                <a:lnTo>
                  <a:pt x="405" y="176"/>
                </a:lnTo>
                <a:lnTo>
                  <a:pt x="413" y="158"/>
                </a:lnTo>
                <a:lnTo>
                  <a:pt x="437" y="158"/>
                </a:lnTo>
                <a:lnTo>
                  <a:pt x="437" y="124"/>
                </a:lnTo>
                <a:lnTo>
                  <a:pt x="451" y="120"/>
                </a:lnTo>
                <a:lnTo>
                  <a:pt x="455" y="90"/>
                </a:lnTo>
                <a:lnTo>
                  <a:pt x="473" y="94"/>
                </a:lnTo>
                <a:lnTo>
                  <a:pt x="483" y="78"/>
                </a:lnTo>
                <a:lnTo>
                  <a:pt x="503" y="84"/>
                </a:lnTo>
                <a:lnTo>
                  <a:pt x="527" y="50"/>
                </a:lnTo>
                <a:lnTo>
                  <a:pt x="554" y="60"/>
                </a:lnTo>
                <a:lnTo>
                  <a:pt x="559" y="42"/>
                </a:lnTo>
                <a:lnTo>
                  <a:pt x="565" y="32"/>
                </a:lnTo>
                <a:lnTo>
                  <a:pt x="597" y="32"/>
                </a:lnTo>
                <a:lnTo>
                  <a:pt x="597" y="14"/>
                </a:lnTo>
                <a:lnTo>
                  <a:pt x="627" y="18"/>
                </a:lnTo>
                <a:lnTo>
                  <a:pt x="638" y="0"/>
                </a:lnTo>
                <a:lnTo>
                  <a:pt x="661" y="2"/>
                </a:lnTo>
                <a:lnTo>
                  <a:pt x="664" y="17"/>
                </a:lnTo>
                <a:lnTo>
                  <a:pt x="677" y="20"/>
                </a:lnTo>
                <a:lnTo>
                  <a:pt x="673" y="41"/>
                </a:lnTo>
                <a:lnTo>
                  <a:pt x="646" y="47"/>
                </a:lnTo>
                <a:lnTo>
                  <a:pt x="651" y="80"/>
                </a:lnTo>
                <a:lnTo>
                  <a:pt x="677" y="83"/>
                </a:lnTo>
                <a:lnTo>
                  <a:pt x="673" y="106"/>
                </a:lnTo>
                <a:lnTo>
                  <a:pt x="659" y="112"/>
                </a:lnTo>
                <a:lnTo>
                  <a:pt x="643" y="132"/>
                </a:lnTo>
                <a:lnTo>
                  <a:pt x="651" y="142"/>
                </a:lnTo>
                <a:lnTo>
                  <a:pt x="637" y="168"/>
                </a:lnTo>
                <a:lnTo>
                  <a:pt x="635" y="134"/>
                </a:lnTo>
                <a:lnTo>
                  <a:pt x="611" y="132"/>
                </a:lnTo>
                <a:lnTo>
                  <a:pt x="603" y="146"/>
                </a:lnTo>
                <a:lnTo>
                  <a:pt x="581" y="146"/>
                </a:lnTo>
                <a:lnTo>
                  <a:pt x="565" y="172"/>
                </a:lnTo>
                <a:lnTo>
                  <a:pt x="549" y="194"/>
                </a:lnTo>
                <a:lnTo>
                  <a:pt x="532" y="206"/>
                </a:lnTo>
                <a:lnTo>
                  <a:pt x="511" y="224"/>
                </a:lnTo>
                <a:lnTo>
                  <a:pt x="495" y="238"/>
                </a:lnTo>
                <a:lnTo>
                  <a:pt x="477" y="256"/>
                </a:lnTo>
                <a:lnTo>
                  <a:pt x="480" y="287"/>
                </a:lnTo>
                <a:lnTo>
                  <a:pt x="463" y="296"/>
                </a:lnTo>
                <a:lnTo>
                  <a:pt x="461" y="310"/>
                </a:lnTo>
                <a:lnTo>
                  <a:pt x="450" y="325"/>
                </a:lnTo>
                <a:lnTo>
                  <a:pt x="420" y="323"/>
                </a:lnTo>
                <a:lnTo>
                  <a:pt x="421" y="368"/>
                </a:lnTo>
                <a:lnTo>
                  <a:pt x="421" y="388"/>
                </a:lnTo>
                <a:lnTo>
                  <a:pt x="406" y="406"/>
                </a:lnTo>
                <a:lnTo>
                  <a:pt x="397" y="409"/>
                </a:lnTo>
                <a:lnTo>
                  <a:pt x="395" y="434"/>
                </a:lnTo>
                <a:lnTo>
                  <a:pt x="381" y="438"/>
                </a:lnTo>
                <a:lnTo>
                  <a:pt x="379" y="466"/>
                </a:lnTo>
                <a:lnTo>
                  <a:pt x="369" y="484"/>
                </a:lnTo>
                <a:lnTo>
                  <a:pt x="335" y="518"/>
                </a:lnTo>
                <a:lnTo>
                  <a:pt x="319" y="534"/>
                </a:lnTo>
                <a:lnTo>
                  <a:pt x="317" y="498"/>
                </a:lnTo>
                <a:lnTo>
                  <a:pt x="311" y="486"/>
                </a:lnTo>
                <a:lnTo>
                  <a:pt x="307" y="472"/>
                </a:lnTo>
                <a:lnTo>
                  <a:pt x="301" y="460"/>
                </a:lnTo>
                <a:lnTo>
                  <a:pt x="289" y="456"/>
                </a:lnTo>
                <a:lnTo>
                  <a:pt x="293" y="434"/>
                </a:lnTo>
                <a:lnTo>
                  <a:pt x="313" y="438"/>
                </a:lnTo>
                <a:lnTo>
                  <a:pt x="323" y="420"/>
                </a:lnTo>
                <a:lnTo>
                  <a:pt x="335" y="418"/>
                </a:lnTo>
                <a:lnTo>
                  <a:pt x="337" y="398"/>
                </a:lnTo>
                <a:lnTo>
                  <a:pt x="345" y="384"/>
                </a:lnTo>
                <a:lnTo>
                  <a:pt x="346" y="361"/>
                </a:lnTo>
                <a:lnTo>
                  <a:pt x="321" y="360"/>
                </a:lnTo>
                <a:lnTo>
                  <a:pt x="317" y="342"/>
                </a:lnTo>
                <a:lnTo>
                  <a:pt x="310" y="340"/>
                </a:lnTo>
                <a:lnTo>
                  <a:pt x="291" y="338"/>
                </a:lnTo>
                <a:lnTo>
                  <a:pt x="294" y="314"/>
                </a:lnTo>
                <a:lnTo>
                  <a:pt x="279" y="302"/>
                </a:lnTo>
                <a:lnTo>
                  <a:pt x="279" y="278"/>
                </a:lnTo>
                <a:lnTo>
                  <a:pt x="238" y="278"/>
                </a:lnTo>
                <a:lnTo>
                  <a:pt x="240" y="295"/>
                </a:lnTo>
                <a:lnTo>
                  <a:pt x="226" y="301"/>
                </a:lnTo>
                <a:lnTo>
                  <a:pt x="220" y="313"/>
                </a:lnTo>
                <a:lnTo>
                  <a:pt x="196" y="313"/>
                </a:lnTo>
                <a:lnTo>
                  <a:pt x="185" y="334"/>
                </a:lnTo>
                <a:lnTo>
                  <a:pt x="166" y="338"/>
                </a:lnTo>
                <a:lnTo>
                  <a:pt x="157" y="320"/>
                </a:lnTo>
                <a:lnTo>
                  <a:pt x="124" y="323"/>
                </a:lnTo>
                <a:lnTo>
                  <a:pt x="111" y="313"/>
                </a:lnTo>
                <a:lnTo>
                  <a:pt x="99" y="310"/>
                </a:lnTo>
                <a:lnTo>
                  <a:pt x="84" y="310"/>
                </a:lnTo>
                <a:lnTo>
                  <a:pt x="70" y="323"/>
                </a:lnTo>
                <a:lnTo>
                  <a:pt x="40" y="323"/>
                </a:lnTo>
                <a:lnTo>
                  <a:pt x="21" y="316"/>
                </a:lnTo>
                <a:lnTo>
                  <a:pt x="19" y="296"/>
                </a:lnTo>
                <a:lnTo>
                  <a:pt x="0" y="281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0" name="Freeform 21"/>
          <p:cNvSpPr>
            <a:spLocks/>
          </p:cNvSpPr>
          <p:nvPr/>
        </p:nvSpPr>
        <p:spPr bwMode="auto">
          <a:xfrm>
            <a:off x="6274785" y="3681058"/>
            <a:ext cx="163220" cy="165823"/>
          </a:xfrm>
          <a:custGeom>
            <a:avLst/>
            <a:gdLst>
              <a:gd name="T0" fmla="*/ 1 w 173"/>
              <a:gd name="T1" fmla="*/ 183 h 183"/>
              <a:gd name="T2" fmla="*/ 0 w 173"/>
              <a:gd name="T3" fmla="*/ 128 h 183"/>
              <a:gd name="T4" fmla="*/ 20 w 173"/>
              <a:gd name="T5" fmla="*/ 130 h 183"/>
              <a:gd name="T6" fmla="*/ 33 w 173"/>
              <a:gd name="T7" fmla="*/ 128 h 183"/>
              <a:gd name="T8" fmla="*/ 43 w 173"/>
              <a:gd name="T9" fmla="*/ 114 h 183"/>
              <a:gd name="T10" fmla="*/ 45 w 173"/>
              <a:gd name="T11" fmla="*/ 100 h 183"/>
              <a:gd name="T12" fmla="*/ 62 w 173"/>
              <a:gd name="T13" fmla="*/ 91 h 183"/>
              <a:gd name="T14" fmla="*/ 59 w 173"/>
              <a:gd name="T15" fmla="*/ 62 h 183"/>
              <a:gd name="T16" fmla="*/ 81 w 173"/>
              <a:gd name="T17" fmla="*/ 37 h 183"/>
              <a:gd name="T18" fmla="*/ 105 w 173"/>
              <a:gd name="T19" fmla="*/ 18 h 183"/>
              <a:gd name="T20" fmla="*/ 114 w 173"/>
              <a:gd name="T21" fmla="*/ 8 h 183"/>
              <a:gd name="T22" fmla="*/ 129 w 173"/>
              <a:gd name="T23" fmla="*/ 0 h 183"/>
              <a:gd name="T24" fmla="*/ 147 w 173"/>
              <a:gd name="T25" fmla="*/ 12 h 183"/>
              <a:gd name="T26" fmla="*/ 151 w 173"/>
              <a:gd name="T27" fmla="*/ 28 h 183"/>
              <a:gd name="T28" fmla="*/ 163 w 173"/>
              <a:gd name="T29" fmla="*/ 26 h 183"/>
              <a:gd name="T30" fmla="*/ 163 w 173"/>
              <a:gd name="T31" fmla="*/ 58 h 183"/>
              <a:gd name="T32" fmla="*/ 173 w 173"/>
              <a:gd name="T33" fmla="*/ 64 h 183"/>
              <a:gd name="T34" fmla="*/ 173 w 173"/>
              <a:gd name="T35" fmla="*/ 94 h 183"/>
              <a:gd name="T36" fmla="*/ 159 w 173"/>
              <a:gd name="T37" fmla="*/ 108 h 183"/>
              <a:gd name="T38" fmla="*/ 159 w 173"/>
              <a:gd name="T39" fmla="*/ 126 h 183"/>
              <a:gd name="T40" fmla="*/ 155 w 173"/>
              <a:gd name="T41" fmla="*/ 138 h 183"/>
              <a:gd name="T42" fmla="*/ 145 w 173"/>
              <a:gd name="T43" fmla="*/ 110 h 183"/>
              <a:gd name="T44" fmla="*/ 129 w 173"/>
              <a:gd name="T45" fmla="*/ 102 h 183"/>
              <a:gd name="T46" fmla="*/ 115 w 173"/>
              <a:gd name="T47" fmla="*/ 102 h 183"/>
              <a:gd name="T48" fmla="*/ 107 w 173"/>
              <a:gd name="T49" fmla="*/ 86 h 183"/>
              <a:gd name="T50" fmla="*/ 107 w 173"/>
              <a:gd name="T51" fmla="*/ 126 h 183"/>
              <a:gd name="T52" fmla="*/ 114 w 173"/>
              <a:gd name="T53" fmla="*/ 142 h 183"/>
              <a:gd name="T54" fmla="*/ 117 w 173"/>
              <a:gd name="T55" fmla="*/ 156 h 183"/>
              <a:gd name="T56" fmla="*/ 99 w 173"/>
              <a:gd name="T57" fmla="*/ 152 h 183"/>
              <a:gd name="T58" fmla="*/ 81 w 173"/>
              <a:gd name="T59" fmla="*/ 152 h 183"/>
              <a:gd name="T60" fmla="*/ 75 w 173"/>
              <a:gd name="T61" fmla="*/ 140 h 183"/>
              <a:gd name="T62" fmla="*/ 55 w 173"/>
              <a:gd name="T63" fmla="*/ 138 h 183"/>
              <a:gd name="T64" fmla="*/ 45 w 173"/>
              <a:gd name="T65" fmla="*/ 158 h 183"/>
              <a:gd name="T66" fmla="*/ 18 w 173"/>
              <a:gd name="T67" fmla="*/ 169 h 183"/>
              <a:gd name="T68" fmla="*/ 1 w 173"/>
              <a:gd name="T69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3" h="183">
                <a:moveTo>
                  <a:pt x="1" y="183"/>
                </a:moveTo>
                <a:lnTo>
                  <a:pt x="0" y="128"/>
                </a:lnTo>
                <a:lnTo>
                  <a:pt x="20" y="130"/>
                </a:lnTo>
                <a:lnTo>
                  <a:pt x="33" y="128"/>
                </a:lnTo>
                <a:lnTo>
                  <a:pt x="43" y="114"/>
                </a:lnTo>
                <a:lnTo>
                  <a:pt x="45" y="100"/>
                </a:lnTo>
                <a:lnTo>
                  <a:pt x="62" y="91"/>
                </a:lnTo>
                <a:lnTo>
                  <a:pt x="59" y="62"/>
                </a:lnTo>
                <a:lnTo>
                  <a:pt x="81" y="37"/>
                </a:lnTo>
                <a:lnTo>
                  <a:pt x="105" y="18"/>
                </a:lnTo>
                <a:lnTo>
                  <a:pt x="114" y="8"/>
                </a:lnTo>
                <a:lnTo>
                  <a:pt x="129" y="0"/>
                </a:lnTo>
                <a:lnTo>
                  <a:pt x="147" y="12"/>
                </a:lnTo>
                <a:lnTo>
                  <a:pt x="151" y="28"/>
                </a:lnTo>
                <a:lnTo>
                  <a:pt x="163" y="26"/>
                </a:lnTo>
                <a:lnTo>
                  <a:pt x="163" y="58"/>
                </a:lnTo>
                <a:lnTo>
                  <a:pt x="173" y="64"/>
                </a:lnTo>
                <a:lnTo>
                  <a:pt x="173" y="94"/>
                </a:lnTo>
                <a:lnTo>
                  <a:pt x="159" y="108"/>
                </a:lnTo>
                <a:lnTo>
                  <a:pt x="159" y="126"/>
                </a:lnTo>
                <a:lnTo>
                  <a:pt x="155" y="138"/>
                </a:lnTo>
                <a:lnTo>
                  <a:pt x="145" y="110"/>
                </a:lnTo>
                <a:lnTo>
                  <a:pt x="129" y="102"/>
                </a:lnTo>
                <a:lnTo>
                  <a:pt x="115" y="102"/>
                </a:lnTo>
                <a:lnTo>
                  <a:pt x="107" y="86"/>
                </a:lnTo>
                <a:lnTo>
                  <a:pt x="107" y="126"/>
                </a:lnTo>
                <a:lnTo>
                  <a:pt x="114" y="142"/>
                </a:lnTo>
                <a:lnTo>
                  <a:pt x="117" y="156"/>
                </a:lnTo>
                <a:lnTo>
                  <a:pt x="99" y="152"/>
                </a:lnTo>
                <a:lnTo>
                  <a:pt x="81" y="152"/>
                </a:lnTo>
                <a:lnTo>
                  <a:pt x="75" y="140"/>
                </a:lnTo>
                <a:lnTo>
                  <a:pt x="55" y="138"/>
                </a:lnTo>
                <a:lnTo>
                  <a:pt x="45" y="158"/>
                </a:lnTo>
                <a:lnTo>
                  <a:pt x="18" y="169"/>
                </a:lnTo>
                <a:lnTo>
                  <a:pt x="1" y="183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1" name="Freeform 22"/>
          <p:cNvSpPr>
            <a:spLocks/>
          </p:cNvSpPr>
          <p:nvPr/>
        </p:nvSpPr>
        <p:spPr bwMode="auto">
          <a:xfrm>
            <a:off x="6043635" y="3956524"/>
            <a:ext cx="137747" cy="161292"/>
          </a:xfrm>
          <a:custGeom>
            <a:avLst/>
            <a:gdLst>
              <a:gd name="T0" fmla="*/ 74 w 146"/>
              <a:gd name="T1" fmla="*/ 178 h 178"/>
              <a:gd name="T2" fmla="*/ 52 w 146"/>
              <a:gd name="T3" fmla="*/ 176 h 178"/>
              <a:gd name="T4" fmla="*/ 54 w 146"/>
              <a:gd name="T5" fmla="*/ 154 h 178"/>
              <a:gd name="T6" fmla="*/ 36 w 146"/>
              <a:gd name="T7" fmla="*/ 152 h 178"/>
              <a:gd name="T8" fmla="*/ 26 w 146"/>
              <a:gd name="T9" fmla="*/ 140 h 178"/>
              <a:gd name="T10" fmla="*/ 12 w 146"/>
              <a:gd name="T11" fmla="*/ 140 h 178"/>
              <a:gd name="T12" fmla="*/ 12 w 146"/>
              <a:gd name="T13" fmla="*/ 108 h 178"/>
              <a:gd name="T14" fmla="*/ 0 w 146"/>
              <a:gd name="T15" fmla="*/ 90 h 178"/>
              <a:gd name="T16" fmla="*/ 0 w 146"/>
              <a:gd name="T17" fmla="*/ 64 h 178"/>
              <a:gd name="T18" fmla="*/ 24 w 146"/>
              <a:gd name="T19" fmla="*/ 40 h 178"/>
              <a:gd name="T20" fmla="*/ 38 w 146"/>
              <a:gd name="T21" fmla="*/ 32 h 178"/>
              <a:gd name="T22" fmla="*/ 50 w 146"/>
              <a:gd name="T23" fmla="*/ 32 h 178"/>
              <a:gd name="T24" fmla="*/ 56 w 146"/>
              <a:gd name="T25" fmla="*/ 20 h 178"/>
              <a:gd name="T26" fmla="*/ 114 w 146"/>
              <a:gd name="T27" fmla="*/ 20 h 178"/>
              <a:gd name="T28" fmla="*/ 136 w 146"/>
              <a:gd name="T29" fmla="*/ 0 h 178"/>
              <a:gd name="T30" fmla="*/ 146 w 146"/>
              <a:gd name="T31" fmla="*/ 18 h 178"/>
              <a:gd name="T32" fmla="*/ 140 w 146"/>
              <a:gd name="T33" fmla="*/ 38 h 178"/>
              <a:gd name="T34" fmla="*/ 133 w 146"/>
              <a:gd name="T35" fmla="*/ 50 h 178"/>
              <a:gd name="T36" fmla="*/ 128 w 146"/>
              <a:gd name="T37" fmla="*/ 74 h 178"/>
              <a:gd name="T38" fmla="*/ 90 w 146"/>
              <a:gd name="T39" fmla="*/ 100 h 178"/>
              <a:gd name="T40" fmla="*/ 90 w 146"/>
              <a:gd name="T41" fmla="*/ 150 h 178"/>
              <a:gd name="T42" fmla="*/ 76 w 146"/>
              <a:gd name="T43" fmla="*/ 158 h 178"/>
              <a:gd name="T44" fmla="*/ 74 w 146"/>
              <a:gd name="T45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6" h="178">
                <a:moveTo>
                  <a:pt x="74" y="178"/>
                </a:moveTo>
                <a:lnTo>
                  <a:pt x="52" y="176"/>
                </a:lnTo>
                <a:lnTo>
                  <a:pt x="54" y="154"/>
                </a:lnTo>
                <a:lnTo>
                  <a:pt x="36" y="152"/>
                </a:lnTo>
                <a:lnTo>
                  <a:pt x="26" y="140"/>
                </a:lnTo>
                <a:lnTo>
                  <a:pt x="12" y="140"/>
                </a:lnTo>
                <a:lnTo>
                  <a:pt x="12" y="108"/>
                </a:lnTo>
                <a:lnTo>
                  <a:pt x="0" y="90"/>
                </a:lnTo>
                <a:lnTo>
                  <a:pt x="0" y="64"/>
                </a:lnTo>
                <a:lnTo>
                  <a:pt x="24" y="40"/>
                </a:lnTo>
                <a:lnTo>
                  <a:pt x="38" y="32"/>
                </a:lnTo>
                <a:lnTo>
                  <a:pt x="50" y="32"/>
                </a:lnTo>
                <a:lnTo>
                  <a:pt x="56" y="20"/>
                </a:lnTo>
                <a:lnTo>
                  <a:pt x="114" y="20"/>
                </a:lnTo>
                <a:lnTo>
                  <a:pt x="136" y="0"/>
                </a:lnTo>
                <a:lnTo>
                  <a:pt x="146" y="18"/>
                </a:lnTo>
                <a:lnTo>
                  <a:pt x="140" y="38"/>
                </a:lnTo>
                <a:lnTo>
                  <a:pt x="133" y="50"/>
                </a:lnTo>
                <a:lnTo>
                  <a:pt x="128" y="74"/>
                </a:lnTo>
                <a:lnTo>
                  <a:pt x="90" y="100"/>
                </a:lnTo>
                <a:lnTo>
                  <a:pt x="90" y="150"/>
                </a:lnTo>
                <a:lnTo>
                  <a:pt x="76" y="158"/>
                </a:lnTo>
                <a:lnTo>
                  <a:pt x="74" y="178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2" name="Freeform 23"/>
          <p:cNvSpPr>
            <a:spLocks/>
          </p:cNvSpPr>
          <p:nvPr/>
        </p:nvSpPr>
        <p:spPr bwMode="auto">
          <a:xfrm>
            <a:off x="4662395" y="3174528"/>
            <a:ext cx="329271" cy="231971"/>
          </a:xfrm>
          <a:custGeom>
            <a:avLst/>
            <a:gdLst>
              <a:gd name="T0" fmla="*/ 41 w 349"/>
              <a:gd name="T1" fmla="*/ 230 h 256"/>
              <a:gd name="T2" fmla="*/ 19 w 349"/>
              <a:gd name="T3" fmla="*/ 230 h 256"/>
              <a:gd name="T4" fmla="*/ 19 w 349"/>
              <a:gd name="T5" fmla="*/ 146 h 256"/>
              <a:gd name="T6" fmla="*/ 0 w 349"/>
              <a:gd name="T7" fmla="*/ 136 h 256"/>
              <a:gd name="T8" fmla="*/ 15 w 349"/>
              <a:gd name="T9" fmla="*/ 119 h 256"/>
              <a:gd name="T10" fmla="*/ 18 w 349"/>
              <a:gd name="T11" fmla="*/ 99 h 256"/>
              <a:gd name="T12" fmla="*/ 19 w 349"/>
              <a:gd name="T13" fmla="*/ 57 h 256"/>
              <a:gd name="T14" fmla="*/ 35 w 349"/>
              <a:gd name="T15" fmla="*/ 45 h 256"/>
              <a:gd name="T16" fmla="*/ 49 w 349"/>
              <a:gd name="T17" fmla="*/ 30 h 256"/>
              <a:gd name="T18" fmla="*/ 63 w 349"/>
              <a:gd name="T19" fmla="*/ 17 h 256"/>
              <a:gd name="T20" fmla="*/ 96 w 349"/>
              <a:gd name="T21" fmla="*/ 17 h 256"/>
              <a:gd name="T22" fmla="*/ 103 w 349"/>
              <a:gd name="T23" fmla="*/ 30 h 256"/>
              <a:gd name="T24" fmla="*/ 139 w 349"/>
              <a:gd name="T25" fmla="*/ 30 h 256"/>
              <a:gd name="T26" fmla="*/ 159 w 349"/>
              <a:gd name="T27" fmla="*/ 0 h 256"/>
              <a:gd name="T28" fmla="*/ 175 w 349"/>
              <a:gd name="T29" fmla="*/ 4 h 256"/>
              <a:gd name="T30" fmla="*/ 187 w 349"/>
              <a:gd name="T31" fmla="*/ 20 h 256"/>
              <a:gd name="T32" fmla="*/ 191 w 349"/>
              <a:gd name="T33" fmla="*/ 38 h 256"/>
              <a:gd name="T34" fmla="*/ 205 w 349"/>
              <a:gd name="T35" fmla="*/ 55 h 256"/>
              <a:gd name="T36" fmla="*/ 237 w 349"/>
              <a:gd name="T37" fmla="*/ 52 h 256"/>
              <a:gd name="T38" fmla="*/ 253 w 349"/>
              <a:gd name="T39" fmla="*/ 70 h 256"/>
              <a:gd name="T40" fmla="*/ 271 w 349"/>
              <a:gd name="T41" fmla="*/ 88 h 256"/>
              <a:gd name="T42" fmla="*/ 283 w 349"/>
              <a:gd name="T43" fmla="*/ 94 h 256"/>
              <a:gd name="T44" fmla="*/ 299 w 349"/>
              <a:gd name="T45" fmla="*/ 96 h 256"/>
              <a:gd name="T46" fmla="*/ 311 w 349"/>
              <a:gd name="T47" fmla="*/ 118 h 256"/>
              <a:gd name="T48" fmla="*/ 329 w 349"/>
              <a:gd name="T49" fmla="*/ 124 h 256"/>
              <a:gd name="T50" fmla="*/ 343 w 349"/>
              <a:gd name="T51" fmla="*/ 124 h 256"/>
              <a:gd name="T52" fmla="*/ 349 w 349"/>
              <a:gd name="T53" fmla="*/ 140 h 256"/>
              <a:gd name="T54" fmla="*/ 349 w 349"/>
              <a:gd name="T55" fmla="*/ 162 h 256"/>
              <a:gd name="T56" fmla="*/ 341 w 349"/>
              <a:gd name="T57" fmla="*/ 180 h 256"/>
              <a:gd name="T58" fmla="*/ 326 w 349"/>
              <a:gd name="T59" fmla="*/ 201 h 256"/>
              <a:gd name="T60" fmla="*/ 306 w 349"/>
              <a:gd name="T61" fmla="*/ 217 h 256"/>
              <a:gd name="T62" fmla="*/ 300 w 349"/>
              <a:gd name="T63" fmla="*/ 236 h 256"/>
              <a:gd name="T64" fmla="*/ 284 w 349"/>
              <a:gd name="T65" fmla="*/ 253 h 256"/>
              <a:gd name="T66" fmla="*/ 247 w 349"/>
              <a:gd name="T67" fmla="*/ 256 h 256"/>
              <a:gd name="T68" fmla="*/ 193 w 349"/>
              <a:gd name="T69" fmla="*/ 256 h 256"/>
              <a:gd name="T70" fmla="*/ 189 w 349"/>
              <a:gd name="T71" fmla="*/ 236 h 256"/>
              <a:gd name="T72" fmla="*/ 125 w 349"/>
              <a:gd name="T73" fmla="*/ 240 h 256"/>
              <a:gd name="T74" fmla="*/ 125 w 349"/>
              <a:gd name="T75" fmla="*/ 214 h 256"/>
              <a:gd name="T76" fmla="*/ 137 w 349"/>
              <a:gd name="T77" fmla="*/ 204 h 256"/>
              <a:gd name="T78" fmla="*/ 138 w 349"/>
              <a:gd name="T79" fmla="*/ 172 h 256"/>
              <a:gd name="T80" fmla="*/ 105 w 349"/>
              <a:gd name="T81" fmla="*/ 172 h 256"/>
              <a:gd name="T82" fmla="*/ 93 w 349"/>
              <a:gd name="T83" fmla="*/ 185 h 256"/>
              <a:gd name="T84" fmla="*/ 82 w 349"/>
              <a:gd name="T85" fmla="*/ 172 h 256"/>
              <a:gd name="T86" fmla="*/ 71 w 349"/>
              <a:gd name="T87" fmla="*/ 184 h 256"/>
              <a:gd name="T88" fmla="*/ 71 w 349"/>
              <a:gd name="T89" fmla="*/ 210 h 256"/>
              <a:gd name="T90" fmla="*/ 47 w 349"/>
              <a:gd name="T91" fmla="*/ 214 h 256"/>
              <a:gd name="T92" fmla="*/ 41 w 349"/>
              <a:gd name="T93" fmla="*/ 23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9" h="256">
                <a:moveTo>
                  <a:pt x="41" y="230"/>
                </a:moveTo>
                <a:lnTo>
                  <a:pt x="19" y="230"/>
                </a:lnTo>
                <a:lnTo>
                  <a:pt x="19" y="146"/>
                </a:lnTo>
                <a:lnTo>
                  <a:pt x="0" y="136"/>
                </a:lnTo>
                <a:lnTo>
                  <a:pt x="15" y="119"/>
                </a:lnTo>
                <a:lnTo>
                  <a:pt x="18" y="99"/>
                </a:lnTo>
                <a:lnTo>
                  <a:pt x="19" y="57"/>
                </a:lnTo>
                <a:lnTo>
                  <a:pt x="35" y="45"/>
                </a:lnTo>
                <a:lnTo>
                  <a:pt x="49" y="30"/>
                </a:lnTo>
                <a:lnTo>
                  <a:pt x="63" y="17"/>
                </a:lnTo>
                <a:lnTo>
                  <a:pt x="96" y="17"/>
                </a:lnTo>
                <a:lnTo>
                  <a:pt x="103" y="30"/>
                </a:lnTo>
                <a:lnTo>
                  <a:pt x="139" y="30"/>
                </a:lnTo>
                <a:lnTo>
                  <a:pt x="159" y="0"/>
                </a:lnTo>
                <a:lnTo>
                  <a:pt x="175" y="4"/>
                </a:lnTo>
                <a:lnTo>
                  <a:pt x="187" y="20"/>
                </a:lnTo>
                <a:lnTo>
                  <a:pt x="191" y="38"/>
                </a:lnTo>
                <a:lnTo>
                  <a:pt x="205" y="55"/>
                </a:lnTo>
                <a:lnTo>
                  <a:pt x="237" y="52"/>
                </a:lnTo>
                <a:lnTo>
                  <a:pt x="253" y="70"/>
                </a:lnTo>
                <a:lnTo>
                  <a:pt x="271" y="88"/>
                </a:lnTo>
                <a:lnTo>
                  <a:pt x="283" y="94"/>
                </a:lnTo>
                <a:lnTo>
                  <a:pt x="299" y="96"/>
                </a:lnTo>
                <a:lnTo>
                  <a:pt x="311" y="118"/>
                </a:lnTo>
                <a:lnTo>
                  <a:pt x="329" y="124"/>
                </a:lnTo>
                <a:lnTo>
                  <a:pt x="343" y="124"/>
                </a:lnTo>
                <a:lnTo>
                  <a:pt x="349" y="140"/>
                </a:lnTo>
                <a:lnTo>
                  <a:pt x="349" y="162"/>
                </a:lnTo>
                <a:lnTo>
                  <a:pt x="341" y="180"/>
                </a:lnTo>
                <a:lnTo>
                  <a:pt x="326" y="201"/>
                </a:lnTo>
                <a:lnTo>
                  <a:pt x="306" y="217"/>
                </a:lnTo>
                <a:lnTo>
                  <a:pt x="300" y="236"/>
                </a:lnTo>
                <a:lnTo>
                  <a:pt x="284" y="253"/>
                </a:lnTo>
                <a:lnTo>
                  <a:pt x="247" y="256"/>
                </a:lnTo>
                <a:lnTo>
                  <a:pt x="193" y="256"/>
                </a:lnTo>
                <a:lnTo>
                  <a:pt x="189" y="236"/>
                </a:lnTo>
                <a:lnTo>
                  <a:pt x="125" y="240"/>
                </a:lnTo>
                <a:lnTo>
                  <a:pt x="125" y="214"/>
                </a:lnTo>
                <a:lnTo>
                  <a:pt x="137" y="204"/>
                </a:lnTo>
                <a:lnTo>
                  <a:pt x="138" y="172"/>
                </a:lnTo>
                <a:lnTo>
                  <a:pt x="105" y="172"/>
                </a:lnTo>
                <a:lnTo>
                  <a:pt x="93" y="185"/>
                </a:lnTo>
                <a:lnTo>
                  <a:pt x="82" y="172"/>
                </a:lnTo>
                <a:lnTo>
                  <a:pt x="71" y="184"/>
                </a:lnTo>
                <a:lnTo>
                  <a:pt x="71" y="210"/>
                </a:lnTo>
                <a:lnTo>
                  <a:pt x="47" y="214"/>
                </a:lnTo>
                <a:lnTo>
                  <a:pt x="41" y="230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3" name="Freeform 24"/>
          <p:cNvSpPr>
            <a:spLocks/>
          </p:cNvSpPr>
          <p:nvPr/>
        </p:nvSpPr>
        <p:spPr bwMode="auto">
          <a:xfrm>
            <a:off x="5220929" y="3626690"/>
            <a:ext cx="528343" cy="413198"/>
          </a:xfrm>
          <a:custGeom>
            <a:avLst/>
            <a:gdLst>
              <a:gd name="T0" fmla="*/ 111 w 560"/>
              <a:gd name="T1" fmla="*/ 186 h 456"/>
              <a:gd name="T2" fmla="*/ 82 w 560"/>
              <a:gd name="T3" fmla="*/ 116 h 456"/>
              <a:gd name="T4" fmla="*/ 123 w 560"/>
              <a:gd name="T5" fmla="*/ 97 h 456"/>
              <a:gd name="T6" fmla="*/ 94 w 560"/>
              <a:gd name="T7" fmla="*/ 70 h 456"/>
              <a:gd name="T8" fmla="*/ 70 w 560"/>
              <a:gd name="T9" fmla="*/ 28 h 456"/>
              <a:gd name="T10" fmla="*/ 90 w 560"/>
              <a:gd name="T11" fmla="*/ 0 h 456"/>
              <a:gd name="T12" fmla="*/ 123 w 560"/>
              <a:gd name="T13" fmla="*/ 16 h 456"/>
              <a:gd name="T14" fmla="*/ 143 w 560"/>
              <a:gd name="T15" fmla="*/ 34 h 456"/>
              <a:gd name="T16" fmla="*/ 162 w 560"/>
              <a:gd name="T17" fmla="*/ 54 h 456"/>
              <a:gd name="T18" fmla="*/ 186 w 560"/>
              <a:gd name="T19" fmla="*/ 72 h 456"/>
              <a:gd name="T20" fmla="*/ 218 w 560"/>
              <a:gd name="T21" fmla="*/ 90 h 456"/>
              <a:gd name="T22" fmla="*/ 266 w 560"/>
              <a:gd name="T23" fmla="*/ 94 h 456"/>
              <a:gd name="T24" fmla="*/ 292 w 560"/>
              <a:gd name="T25" fmla="*/ 124 h 456"/>
              <a:gd name="T26" fmla="*/ 360 w 560"/>
              <a:gd name="T27" fmla="*/ 122 h 456"/>
              <a:gd name="T28" fmla="*/ 436 w 560"/>
              <a:gd name="T29" fmla="*/ 134 h 456"/>
              <a:gd name="T30" fmla="*/ 474 w 560"/>
              <a:gd name="T31" fmla="*/ 146 h 456"/>
              <a:gd name="T32" fmla="*/ 518 w 560"/>
              <a:gd name="T33" fmla="*/ 134 h 456"/>
              <a:gd name="T34" fmla="*/ 532 w 560"/>
              <a:gd name="T35" fmla="*/ 120 h 456"/>
              <a:gd name="T36" fmla="*/ 560 w 560"/>
              <a:gd name="T37" fmla="*/ 118 h 456"/>
              <a:gd name="T38" fmla="*/ 554 w 560"/>
              <a:gd name="T39" fmla="*/ 156 h 456"/>
              <a:gd name="T40" fmla="*/ 519 w 560"/>
              <a:gd name="T41" fmla="*/ 163 h 456"/>
              <a:gd name="T42" fmla="*/ 507 w 560"/>
              <a:gd name="T43" fmla="*/ 212 h 456"/>
              <a:gd name="T44" fmla="*/ 532 w 560"/>
              <a:gd name="T45" fmla="*/ 232 h 456"/>
              <a:gd name="T46" fmla="*/ 506 w 560"/>
              <a:gd name="T47" fmla="*/ 252 h 456"/>
              <a:gd name="T48" fmla="*/ 495 w 560"/>
              <a:gd name="T49" fmla="*/ 287 h 456"/>
              <a:gd name="T50" fmla="*/ 518 w 560"/>
              <a:gd name="T51" fmla="*/ 322 h 456"/>
              <a:gd name="T52" fmla="*/ 504 w 560"/>
              <a:gd name="T53" fmla="*/ 344 h 456"/>
              <a:gd name="T54" fmla="*/ 456 w 560"/>
              <a:gd name="T55" fmla="*/ 370 h 456"/>
              <a:gd name="T56" fmla="*/ 429 w 560"/>
              <a:gd name="T57" fmla="*/ 385 h 456"/>
              <a:gd name="T58" fmla="*/ 390 w 560"/>
              <a:gd name="T59" fmla="*/ 404 h 456"/>
              <a:gd name="T60" fmla="*/ 366 w 560"/>
              <a:gd name="T61" fmla="*/ 436 h 456"/>
              <a:gd name="T62" fmla="*/ 296 w 560"/>
              <a:gd name="T63" fmla="*/ 436 h 456"/>
              <a:gd name="T64" fmla="*/ 254 w 560"/>
              <a:gd name="T65" fmla="*/ 422 h 456"/>
              <a:gd name="T66" fmla="*/ 227 w 560"/>
              <a:gd name="T67" fmla="*/ 412 h 456"/>
              <a:gd name="T68" fmla="*/ 147 w 560"/>
              <a:gd name="T69" fmla="*/ 394 h 456"/>
              <a:gd name="T70" fmla="*/ 110 w 560"/>
              <a:gd name="T71" fmla="*/ 412 h 456"/>
              <a:gd name="T72" fmla="*/ 53 w 560"/>
              <a:gd name="T73" fmla="*/ 423 h 456"/>
              <a:gd name="T74" fmla="*/ 29 w 560"/>
              <a:gd name="T75" fmla="*/ 435 h 456"/>
              <a:gd name="T76" fmla="*/ 0 w 560"/>
              <a:gd name="T77" fmla="*/ 456 h 456"/>
              <a:gd name="T78" fmla="*/ 20 w 560"/>
              <a:gd name="T79" fmla="*/ 384 h 456"/>
              <a:gd name="T80" fmla="*/ 32 w 560"/>
              <a:gd name="T81" fmla="*/ 348 h 456"/>
              <a:gd name="T82" fmla="*/ 9 w 560"/>
              <a:gd name="T83" fmla="*/ 298 h 456"/>
              <a:gd name="T84" fmla="*/ 32 w 560"/>
              <a:gd name="T85" fmla="*/ 267 h 456"/>
              <a:gd name="T86" fmla="*/ 66 w 560"/>
              <a:gd name="T87" fmla="*/ 249 h 456"/>
              <a:gd name="T88" fmla="*/ 84 w 560"/>
              <a:gd name="T89" fmla="*/ 226 h 456"/>
              <a:gd name="T90" fmla="*/ 157 w 560"/>
              <a:gd name="T91" fmla="*/ 226 h 456"/>
              <a:gd name="T92" fmla="*/ 145 w 560"/>
              <a:gd name="T93" fmla="*/ 203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0" h="456">
                <a:moveTo>
                  <a:pt x="117" y="199"/>
                </a:moveTo>
                <a:lnTo>
                  <a:pt x="111" y="186"/>
                </a:lnTo>
                <a:lnTo>
                  <a:pt x="83" y="187"/>
                </a:lnTo>
                <a:lnTo>
                  <a:pt x="82" y="116"/>
                </a:lnTo>
                <a:lnTo>
                  <a:pt x="123" y="118"/>
                </a:lnTo>
                <a:lnTo>
                  <a:pt x="123" y="97"/>
                </a:lnTo>
                <a:lnTo>
                  <a:pt x="110" y="86"/>
                </a:lnTo>
                <a:lnTo>
                  <a:pt x="94" y="70"/>
                </a:lnTo>
                <a:lnTo>
                  <a:pt x="76" y="56"/>
                </a:lnTo>
                <a:lnTo>
                  <a:pt x="70" y="28"/>
                </a:lnTo>
                <a:lnTo>
                  <a:pt x="80" y="12"/>
                </a:lnTo>
                <a:lnTo>
                  <a:pt x="90" y="0"/>
                </a:lnTo>
                <a:lnTo>
                  <a:pt x="119" y="0"/>
                </a:lnTo>
                <a:lnTo>
                  <a:pt x="123" y="16"/>
                </a:lnTo>
                <a:lnTo>
                  <a:pt x="143" y="19"/>
                </a:lnTo>
                <a:lnTo>
                  <a:pt x="143" y="34"/>
                </a:lnTo>
                <a:lnTo>
                  <a:pt x="158" y="40"/>
                </a:lnTo>
                <a:lnTo>
                  <a:pt x="162" y="54"/>
                </a:lnTo>
                <a:lnTo>
                  <a:pt x="159" y="70"/>
                </a:lnTo>
                <a:lnTo>
                  <a:pt x="186" y="72"/>
                </a:lnTo>
                <a:lnTo>
                  <a:pt x="202" y="68"/>
                </a:lnTo>
                <a:lnTo>
                  <a:pt x="218" y="90"/>
                </a:lnTo>
                <a:lnTo>
                  <a:pt x="230" y="94"/>
                </a:lnTo>
                <a:lnTo>
                  <a:pt x="266" y="94"/>
                </a:lnTo>
                <a:lnTo>
                  <a:pt x="278" y="112"/>
                </a:lnTo>
                <a:lnTo>
                  <a:pt x="292" y="124"/>
                </a:lnTo>
                <a:lnTo>
                  <a:pt x="336" y="122"/>
                </a:lnTo>
                <a:lnTo>
                  <a:pt x="360" y="122"/>
                </a:lnTo>
                <a:lnTo>
                  <a:pt x="364" y="136"/>
                </a:lnTo>
                <a:lnTo>
                  <a:pt x="436" y="134"/>
                </a:lnTo>
                <a:lnTo>
                  <a:pt x="442" y="148"/>
                </a:lnTo>
                <a:lnTo>
                  <a:pt x="474" y="146"/>
                </a:lnTo>
                <a:lnTo>
                  <a:pt x="480" y="132"/>
                </a:lnTo>
                <a:lnTo>
                  <a:pt x="518" y="134"/>
                </a:lnTo>
                <a:lnTo>
                  <a:pt x="532" y="132"/>
                </a:lnTo>
                <a:lnTo>
                  <a:pt x="532" y="120"/>
                </a:lnTo>
                <a:lnTo>
                  <a:pt x="540" y="106"/>
                </a:lnTo>
                <a:lnTo>
                  <a:pt x="560" y="118"/>
                </a:lnTo>
                <a:lnTo>
                  <a:pt x="558" y="138"/>
                </a:lnTo>
                <a:lnTo>
                  <a:pt x="554" y="156"/>
                </a:lnTo>
                <a:lnTo>
                  <a:pt x="544" y="158"/>
                </a:lnTo>
                <a:lnTo>
                  <a:pt x="519" y="163"/>
                </a:lnTo>
                <a:lnTo>
                  <a:pt x="506" y="174"/>
                </a:lnTo>
                <a:lnTo>
                  <a:pt x="507" y="212"/>
                </a:lnTo>
                <a:lnTo>
                  <a:pt x="524" y="218"/>
                </a:lnTo>
                <a:lnTo>
                  <a:pt x="532" y="232"/>
                </a:lnTo>
                <a:lnTo>
                  <a:pt x="530" y="254"/>
                </a:lnTo>
                <a:lnTo>
                  <a:pt x="506" y="252"/>
                </a:lnTo>
                <a:lnTo>
                  <a:pt x="493" y="266"/>
                </a:lnTo>
                <a:lnTo>
                  <a:pt x="495" y="287"/>
                </a:lnTo>
                <a:lnTo>
                  <a:pt x="514" y="304"/>
                </a:lnTo>
                <a:lnTo>
                  <a:pt x="518" y="322"/>
                </a:lnTo>
                <a:lnTo>
                  <a:pt x="517" y="341"/>
                </a:lnTo>
                <a:lnTo>
                  <a:pt x="504" y="344"/>
                </a:lnTo>
                <a:lnTo>
                  <a:pt x="501" y="370"/>
                </a:lnTo>
                <a:lnTo>
                  <a:pt x="456" y="370"/>
                </a:lnTo>
                <a:lnTo>
                  <a:pt x="434" y="373"/>
                </a:lnTo>
                <a:lnTo>
                  <a:pt x="429" y="385"/>
                </a:lnTo>
                <a:lnTo>
                  <a:pt x="396" y="385"/>
                </a:lnTo>
                <a:lnTo>
                  <a:pt x="390" y="404"/>
                </a:lnTo>
                <a:lnTo>
                  <a:pt x="372" y="414"/>
                </a:lnTo>
                <a:lnTo>
                  <a:pt x="366" y="436"/>
                </a:lnTo>
                <a:lnTo>
                  <a:pt x="337" y="437"/>
                </a:lnTo>
                <a:lnTo>
                  <a:pt x="296" y="436"/>
                </a:lnTo>
                <a:lnTo>
                  <a:pt x="296" y="422"/>
                </a:lnTo>
                <a:lnTo>
                  <a:pt x="254" y="422"/>
                </a:lnTo>
                <a:lnTo>
                  <a:pt x="254" y="411"/>
                </a:lnTo>
                <a:lnTo>
                  <a:pt x="227" y="412"/>
                </a:lnTo>
                <a:lnTo>
                  <a:pt x="227" y="397"/>
                </a:lnTo>
                <a:lnTo>
                  <a:pt x="147" y="394"/>
                </a:lnTo>
                <a:lnTo>
                  <a:pt x="111" y="394"/>
                </a:lnTo>
                <a:lnTo>
                  <a:pt x="110" y="412"/>
                </a:lnTo>
                <a:lnTo>
                  <a:pt x="60" y="408"/>
                </a:lnTo>
                <a:lnTo>
                  <a:pt x="53" y="423"/>
                </a:lnTo>
                <a:lnTo>
                  <a:pt x="30" y="418"/>
                </a:lnTo>
                <a:lnTo>
                  <a:pt x="29" y="435"/>
                </a:lnTo>
                <a:lnTo>
                  <a:pt x="17" y="439"/>
                </a:lnTo>
                <a:lnTo>
                  <a:pt x="0" y="456"/>
                </a:lnTo>
                <a:lnTo>
                  <a:pt x="20" y="406"/>
                </a:lnTo>
                <a:lnTo>
                  <a:pt x="20" y="384"/>
                </a:lnTo>
                <a:lnTo>
                  <a:pt x="41" y="367"/>
                </a:lnTo>
                <a:lnTo>
                  <a:pt x="32" y="348"/>
                </a:lnTo>
                <a:lnTo>
                  <a:pt x="10" y="328"/>
                </a:lnTo>
                <a:lnTo>
                  <a:pt x="9" y="298"/>
                </a:lnTo>
                <a:lnTo>
                  <a:pt x="16" y="286"/>
                </a:lnTo>
                <a:lnTo>
                  <a:pt x="32" y="267"/>
                </a:lnTo>
                <a:lnTo>
                  <a:pt x="55" y="260"/>
                </a:lnTo>
                <a:lnTo>
                  <a:pt x="66" y="249"/>
                </a:lnTo>
                <a:lnTo>
                  <a:pt x="85" y="250"/>
                </a:lnTo>
                <a:lnTo>
                  <a:pt x="84" y="226"/>
                </a:lnTo>
                <a:lnTo>
                  <a:pt x="120" y="226"/>
                </a:lnTo>
                <a:lnTo>
                  <a:pt x="157" y="226"/>
                </a:lnTo>
                <a:lnTo>
                  <a:pt x="157" y="203"/>
                </a:lnTo>
                <a:lnTo>
                  <a:pt x="145" y="203"/>
                </a:lnTo>
                <a:lnTo>
                  <a:pt x="117" y="199"/>
                </a:lnTo>
                <a:close/>
              </a:path>
            </a:pathLst>
          </a:cu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4" name="Freeform 25"/>
          <p:cNvSpPr>
            <a:spLocks/>
          </p:cNvSpPr>
          <p:nvPr/>
        </p:nvSpPr>
        <p:spPr bwMode="auto">
          <a:xfrm>
            <a:off x="4305764" y="3230709"/>
            <a:ext cx="353801" cy="362454"/>
          </a:xfrm>
          <a:custGeom>
            <a:avLst/>
            <a:gdLst>
              <a:gd name="T0" fmla="*/ 91 w 375"/>
              <a:gd name="T1" fmla="*/ 99 h 400"/>
              <a:gd name="T2" fmla="*/ 111 w 375"/>
              <a:gd name="T3" fmla="*/ 112 h 400"/>
              <a:gd name="T4" fmla="*/ 132 w 375"/>
              <a:gd name="T5" fmla="*/ 125 h 400"/>
              <a:gd name="T6" fmla="*/ 167 w 375"/>
              <a:gd name="T7" fmla="*/ 144 h 400"/>
              <a:gd name="T8" fmla="*/ 226 w 375"/>
              <a:gd name="T9" fmla="*/ 124 h 400"/>
              <a:gd name="T10" fmla="*/ 244 w 375"/>
              <a:gd name="T11" fmla="*/ 93 h 400"/>
              <a:gd name="T12" fmla="*/ 271 w 375"/>
              <a:gd name="T13" fmla="*/ 94 h 400"/>
              <a:gd name="T14" fmla="*/ 292 w 375"/>
              <a:gd name="T15" fmla="*/ 77 h 400"/>
              <a:gd name="T16" fmla="*/ 305 w 375"/>
              <a:gd name="T17" fmla="*/ 0 h 400"/>
              <a:gd name="T18" fmla="*/ 348 w 375"/>
              <a:gd name="T19" fmla="*/ 42 h 400"/>
              <a:gd name="T20" fmla="*/ 375 w 375"/>
              <a:gd name="T21" fmla="*/ 79 h 400"/>
              <a:gd name="T22" fmla="*/ 332 w 375"/>
              <a:gd name="T23" fmla="*/ 119 h 400"/>
              <a:gd name="T24" fmla="*/ 320 w 375"/>
              <a:gd name="T25" fmla="*/ 142 h 400"/>
              <a:gd name="T26" fmla="*/ 340 w 375"/>
              <a:gd name="T27" fmla="*/ 213 h 400"/>
              <a:gd name="T28" fmla="*/ 350 w 375"/>
              <a:gd name="T29" fmla="*/ 245 h 400"/>
              <a:gd name="T30" fmla="*/ 362 w 375"/>
              <a:gd name="T31" fmla="*/ 273 h 400"/>
              <a:gd name="T32" fmla="*/ 334 w 375"/>
              <a:gd name="T33" fmla="*/ 297 h 400"/>
              <a:gd name="T34" fmla="*/ 348 w 375"/>
              <a:gd name="T35" fmla="*/ 333 h 400"/>
              <a:gd name="T36" fmla="*/ 328 w 375"/>
              <a:gd name="T37" fmla="*/ 384 h 400"/>
              <a:gd name="T38" fmla="*/ 283 w 375"/>
              <a:gd name="T39" fmla="*/ 400 h 400"/>
              <a:gd name="T40" fmla="*/ 269 w 375"/>
              <a:gd name="T41" fmla="*/ 348 h 400"/>
              <a:gd name="T42" fmla="*/ 241 w 375"/>
              <a:gd name="T43" fmla="*/ 346 h 400"/>
              <a:gd name="T44" fmla="*/ 201 w 375"/>
              <a:gd name="T45" fmla="*/ 364 h 400"/>
              <a:gd name="T46" fmla="*/ 187 w 375"/>
              <a:gd name="T47" fmla="*/ 324 h 400"/>
              <a:gd name="T48" fmla="*/ 149 w 375"/>
              <a:gd name="T49" fmla="*/ 288 h 400"/>
              <a:gd name="T50" fmla="*/ 146 w 375"/>
              <a:gd name="T51" fmla="*/ 243 h 400"/>
              <a:gd name="T52" fmla="*/ 134 w 375"/>
              <a:gd name="T53" fmla="*/ 215 h 400"/>
              <a:gd name="T54" fmla="*/ 115 w 375"/>
              <a:gd name="T55" fmla="*/ 195 h 400"/>
              <a:gd name="T56" fmla="*/ 88 w 375"/>
              <a:gd name="T57" fmla="*/ 217 h 400"/>
              <a:gd name="T58" fmla="*/ 25 w 375"/>
              <a:gd name="T59" fmla="*/ 201 h 400"/>
              <a:gd name="T60" fmla="*/ 0 w 375"/>
              <a:gd name="T61" fmla="*/ 178 h 400"/>
              <a:gd name="T62" fmla="*/ 28 w 375"/>
              <a:gd name="T63" fmla="*/ 166 h 400"/>
              <a:gd name="T64" fmla="*/ 46 w 375"/>
              <a:gd name="T65" fmla="*/ 14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5" h="400">
                <a:moveTo>
                  <a:pt x="45" y="96"/>
                </a:moveTo>
                <a:lnTo>
                  <a:pt x="91" y="99"/>
                </a:lnTo>
                <a:lnTo>
                  <a:pt x="94" y="111"/>
                </a:lnTo>
                <a:lnTo>
                  <a:pt x="111" y="112"/>
                </a:lnTo>
                <a:lnTo>
                  <a:pt x="112" y="127"/>
                </a:lnTo>
                <a:lnTo>
                  <a:pt x="132" y="125"/>
                </a:lnTo>
                <a:lnTo>
                  <a:pt x="143" y="144"/>
                </a:lnTo>
                <a:lnTo>
                  <a:pt x="167" y="144"/>
                </a:lnTo>
                <a:lnTo>
                  <a:pt x="172" y="126"/>
                </a:lnTo>
                <a:lnTo>
                  <a:pt x="226" y="124"/>
                </a:lnTo>
                <a:lnTo>
                  <a:pt x="232" y="103"/>
                </a:lnTo>
                <a:lnTo>
                  <a:pt x="244" y="93"/>
                </a:lnTo>
                <a:lnTo>
                  <a:pt x="253" y="82"/>
                </a:lnTo>
                <a:lnTo>
                  <a:pt x="271" y="94"/>
                </a:lnTo>
                <a:lnTo>
                  <a:pt x="282" y="97"/>
                </a:lnTo>
                <a:lnTo>
                  <a:pt x="292" y="77"/>
                </a:lnTo>
                <a:lnTo>
                  <a:pt x="305" y="63"/>
                </a:lnTo>
                <a:lnTo>
                  <a:pt x="305" y="0"/>
                </a:lnTo>
                <a:lnTo>
                  <a:pt x="326" y="27"/>
                </a:lnTo>
                <a:lnTo>
                  <a:pt x="348" y="42"/>
                </a:lnTo>
                <a:lnTo>
                  <a:pt x="372" y="45"/>
                </a:lnTo>
                <a:lnTo>
                  <a:pt x="375" y="79"/>
                </a:lnTo>
                <a:lnTo>
                  <a:pt x="344" y="106"/>
                </a:lnTo>
                <a:lnTo>
                  <a:pt x="332" y="119"/>
                </a:lnTo>
                <a:lnTo>
                  <a:pt x="336" y="133"/>
                </a:lnTo>
                <a:lnTo>
                  <a:pt x="320" y="142"/>
                </a:lnTo>
                <a:lnTo>
                  <a:pt x="320" y="197"/>
                </a:lnTo>
                <a:lnTo>
                  <a:pt x="340" y="213"/>
                </a:lnTo>
                <a:lnTo>
                  <a:pt x="344" y="227"/>
                </a:lnTo>
                <a:lnTo>
                  <a:pt x="350" y="245"/>
                </a:lnTo>
                <a:lnTo>
                  <a:pt x="358" y="253"/>
                </a:lnTo>
                <a:cubicBezTo>
                  <a:pt x="360" y="258"/>
                  <a:pt x="362" y="267"/>
                  <a:pt x="362" y="273"/>
                </a:cubicBezTo>
                <a:cubicBezTo>
                  <a:pt x="362" y="279"/>
                  <a:pt x="360" y="285"/>
                  <a:pt x="355" y="289"/>
                </a:cubicBezTo>
                <a:lnTo>
                  <a:pt x="334" y="297"/>
                </a:lnTo>
                <a:lnTo>
                  <a:pt x="334" y="330"/>
                </a:lnTo>
                <a:lnTo>
                  <a:pt x="348" y="333"/>
                </a:lnTo>
                <a:lnTo>
                  <a:pt x="345" y="369"/>
                </a:lnTo>
                <a:lnTo>
                  <a:pt x="328" y="384"/>
                </a:lnTo>
                <a:lnTo>
                  <a:pt x="324" y="397"/>
                </a:lnTo>
                <a:lnTo>
                  <a:pt x="283" y="400"/>
                </a:lnTo>
                <a:lnTo>
                  <a:pt x="284" y="340"/>
                </a:lnTo>
                <a:lnTo>
                  <a:pt x="269" y="348"/>
                </a:lnTo>
                <a:lnTo>
                  <a:pt x="256" y="370"/>
                </a:lnTo>
                <a:lnTo>
                  <a:pt x="241" y="346"/>
                </a:lnTo>
                <a:lnTo>
                  <a:pt x="213" y="343"/>
                </a:lnTo>
                <a:lnTo>
                  <a:pt x="201" y="364"/>
                </a:lnTo>
                <a:lnTo>
                  <a:pt x="190" y="349"/>
                </a:lnTo>
                <a:lnTo>
                  <a:pt x="187" y="324"/>
                </a:lnTo>
                <a:lnTo>
                  <a:pt x="168" y="303"/>
                </a:lnTo>
                <a:lnTo>
                  <a:pt x="149" y="288"/>
                </a:lnTo>
                <a:lnTo>
                  <a:pt x="150" y="252"/>
                </a:lnTo>
                <a:lnTo>
                  <a:pt x="146" y="243"/>
                </a:lnTo>
                <a:lnTo>
                  <a:pt x="136" y="231"/>
                </a:lnTo>
                <a:lnTo>
                  <a:pt x="134" y="215"/>
                </a:lnTo>
                <a:lnTo>
                  <a:pt x="119" y="211"/>
                </a:lnTo>
                <a:lnTo>
                  <a:pt x="115" y="195"/>
                </a:lnTo>
                <a:lnTo>
                  <a:pt x="100" y="198"/>
                </a:lnTo>
                <a:lnTo>
                  <a:pt x="88" y="217"/>
                </a:lnTo>
                <a:lnTo>
                  <a:pt x="36" y="217"/>
                </a:lnTo>
                <a:lnTo>
                  <a:pt x="25" y="201"/>
                </a:lnTo>
                <a:lnTo>
                  <a:pt x="3" y="199"/>
                </a:lnTo>
                <a:lnTo>
                  <a:pt x="0" y="178"/>
                </a:lnTo>
                <a:lnTo>
                  <a:pt x="27" y="180"/>
                </a:lnTo>
                <a:lnTo>
                  <a:pt x="28" y="166"/>
                </a:lnTo>
                <a:lnTo>
                  <a:pt x="40" y="160"/>
                </a:lnTo>
                <a:lnTo>
                  <a:pt x="46" y="142"/>
                </a:lnTo>
                <a:lnTo>
                  <a:pt x="45" y="96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5" name="Freeform 26"/>
          <p:cNvSpPr>
            <a:spLocks/>
          </p:cNvSpPr>
          <p:nvPr/>
        </p:nvSpPr>
        <p:spPr bwMode="auto">
          <a:xfrm>
            <a:off x="4903923" y="4027202"/>
            <a:ext cx="431166" cy="686851"/>
          </a:xfrm>
          <a:custGeom>
            <a:avLst/>
            <a:gdLst>
              <a:gd name="T0" fmla="*/ 222 w 457"/>
              <a:gd name="T1" fmla="*/ 104 h 758"/>
              <a:gd name="T2" fmla="*/ 180 w 457"/>
              <a:gd name="T3" fmla="*/ 72 h 758"/>
              <a:gd name="T4" fmla="*/ 164 w 457"/>
              <a:gd name="T5" fmla="*/ 36 h 758"/>
              <a:gd name="T6" fmla="*/ 222 w 457"/>
              <a:gd name="T7" fmla="*/ 45 h 758"/>
              <a:gd name="T8" fmla="*/ 284 w 457"/>
              <a:gd name="T9" fmla="*/ 22 h 758"/>
              <a:gd name="T10" fmla="*/ 352 w 457"/>
              <a:gd name="T11" fmla="*/ 0 h 758"/>
              <a:gd name="T12" fmla="*/ 370 w 457"/>
              <a:gd name="T13" fmla="*/ 31 h 758"/>
              <a:gd name="T14" fmla="*/ 411 w 457"/>
              <a:gd name="T15" fmla="*/ 55 h 758"/>
              <a:gd name="T16" fmla="*/ 435 w 457"/>
              <a:gd name="T17" fmla="*/ 75 h 758"/>
              <a:gd name="T18" fmla="*/ 452 w 457"/>
              <a:gd name="T19" fmla="*/ 124 h 758"/>
              <a:gd name="T20" fmla="*/ 432 w 457"/>
              <a:gd name="T21" fmla="*/ 170 h 758"/>
              <a:gd name="T22" fmla="*/ 413 w 457"/>
              <a:gd name="T23" fmla="*/ 197 h 758"/>
              <a:gd name="T24" fmla="*/ 392 w 457"/>
              <a:gd name="T25" fmla="*/ 216 h 758"/>
              <a:gd name="T26" fmla="*/ 374 w 457"/>
              <a:gd name="T27" fmla="*/ 254 h 758"/>
              <a:gd name="T28" fmla="*/ 346 w 457"/>
              <a:gd name="T29" fmla="*/ 308 h 758"/>
              <a:gd name="T30" fmla="*/ 260 w 457"/>
              <a:gd name="T31" fmla="*/ 350 h 758"/>
              <a:gd name="T32" fmla="*/ 216 w 457"/>
              <a:gd name="T33" fmla="*/ 390 h 758"/>
              <a:gd name="T34" fmla="*/ 232 w 457"/>
              <a:gd name="T35" fmla="*/ 444 h 758"/>
              <a:gd name="T36" fmla="*/ 246 w 457"/>
              <a:gd name="T37" fmla="*/ 465 h 758"/>
              <a:gd name="T38" fmla="*/ 266 w 457"/>
              <a:gd name="T39" fmla="*/ 482 h 758"/>
              <a:gd name="T40" fmla="*/ 276 w 457"/>
              <a:gd name="T41" fmla="*/ 509 h 758"/>
              <a:gd name="T42" fmla="*/ 261 w 457"/>
              <a:gd name="T43" fmla="*/ 508 h 758"/>
              <a:gd name="T44" fmla="*/ 233 w 457"/>
              <a:gd name="T45" fmla="*/ 492 h 758"/>
              <a:gd name="T46" fmla="*/ 208 w 457"/>
              <a:gd name="T47" fmla="*/ 468 h 758"/>
              <a:gd name="T48" fmla="*/ 180 w 457"/>
              <a:gd name="T49" fmla="*/ 472 h 758"/>
              <a:gd name="T50" fmla="*/ 186 w 457"/>
              <a:gd name="T51" fmla="*/ 494 h 758"/>
              <a:gd name="T52" fmla="*/ 188 w 457"/>
              <a:gd name="T53" fmla="*/ 524 h 758"/>
              <a:gd name="T54" fmla="*/ 194 w 457"/>
              <a:gd name="T55" fmla="*/ 548 h 758"/>
              <a:gd name="T56" fmla="*/ 209 w 457"/>
              <a:gd name="T57" fmla="*/ 573 h 758"/>
              <a:gd name="T58" fmla="*/ 224 w 457"/>
              <a:gd name="T59" fmla="*/ 614 h 758"/>
              <a:gd name="T60" fmla="*/ 206 w 457"/>
              <a:gd name="T61" fmla="*/ 652 h 758"/>
              <a:gd name="T62" fmla="*/ 160 w 457"/>
              <a:gd name="T63" fmla="*/ 690 h 758"/>
              <a:gd name="T64" fmla="*/ 138 w 457"/>
              <a:gd name="T65" fmla="*/ 712 h 758"/>
              <a:gd name="T66" fmla="*/ 138 w 457"/>
              <a:gd name="T67" fmla="*/ 744 h 758"/>
              <a:gd name="T68" fmla="*/ 81 w 457"/>
              <a:gd name="T69" fmla="*/ 750 h 758"/>
              <a:gd name="T70" fmla="*/ 64 w 457"/>
              <a:gd name="T71" fmla="*/ 708 h 758"/>
              <a:gd name="T72" fmla="*/ 55 w 457"/>
              <a:gd name="T73" fmla="*/ 663 h 758"/>
              <a:gd name="T74" fmla="*/ 27 w 457"/>
              <a:gd name="T75" fmla="*/ 654 h 758"/>
              <a:gd name="T76" fmla="*/ 0 w 457"/>
              <a:gd name="T77" fmla="*/ 604 h 758"/>
              <a:gd name="T78" fmla="*/ 17 w 457"/>
              <a:gd name="T79" fmla="*/ 584 h 758"/>
              <a:gd name="T80" fmla="*/ 39 w 457"/>
              <a:gd name="T81" fmla="*/ 558 h 758"/>
              <a:gd name="T82" fmla="*/ 64 w 457"/>
              <a:gd name="T83" fmla="*/ 536 h 758"/>
              <a:gd name="T84" fmla="*/ 23 w 457"/>
              <a:gd name="T85" fmla="*/ 441 h 758"/>
              <a:gd name="T86" fmla="*/ 38 w 457"/>
              <a:gd name="T87" fmla="*/ 384 h 758"/>
              <a:gd name="T88" fmla="*/ 16 w 457"/>
              <a:gd name="T89" fmla="*/ 336 h 758"/>
              <a:gd name="T90" fmla="*/ 32 w 457"/>
              <a:gd name="T91" fmla="*/ 306 h 758"/>
              <a:gd name="T92" fmla="*/ 50 w 457"/>
              <a:gd name="T93" fmla="*/ 280 h 758"/>
              <a:gd name="T94" fmla="*/ 58 w 457"/>
              <a:gd name="T95" fmla="*/ 248 h 758"/>
              <a:gd name="T96" fmla="*/ 86 w 457"/>
              <a:gd name="T97" fmla="*/ 221 h 758"/>
              <a:gd name="T98" fmla="*/ 105 w 457"/>
              <a:gd name="T99" fmla="*/ 199 h 758"/>
              <a:gd name="T100" fmla="*/ 134 w 457"/>
              <a:gd name="T101" fmla="*/ 188 h 758"/>
              <a:gd name="T102" fmla="*/ 168 w 457"/>
              <a:gd name="T103" fmla="*/ 170 h 758"/>
              <a:gd name="T104" fmla="*/ 210 w 457"/>
              <a:gd name="T105" fmla="*/ 138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7" h="758">
                <a:moveTo>
                  <a:pt x="204" y="120"/>
                </a:moveTo>
                <a:lnTo>
                  <a:pt x="222" y="104"/>
                </a:lnTo>
                <a:lnTo>
                  <a:pt x="220" y="70"/>
                </a:lnTo>
                <a:lnTo>
                  <a:pt x="180" y="72"/>
                </a:lnTo>
                <a:lnTo>
                  <a:pt x="174" y="55"/>
                </a:lnTo>
                <a:lnTo>
                  <a:pt x="164" y="36"/>
                </a:lnTo>
                <a:lnTo>
                  <a:pt x="220" y="28"/>
                </a:lnTo>
                <a:lnTo>
                  <a:pt x="222" y="45"/>
                </a:lnTo>
                <a:lnTo>
                  <a:pt x="270" y="48"/>
                </a:lnTo>
                <a:lnTo>
                  <a:pt x="284" y="22"/>
                </a:lnTo>
                <a:lnTo>
                  <a:pt x="332" y="24"/>
                </a:lnTo>
                <a:lnTo>
                  <a:pt x="352" y="0"/>
                </a:lnTo>
                <a:lnTo>
                  <a:pt x="368" y="6"/>
                </a:lnTo>
                <a:lnTo>
                  <a:pt x="370" y="31"/>
                </a:lnTo>
                <a:lnTo>
                  <a:pt x="394" y="38"/>
                </a:lnTo>
                <a:lnTo>
                  <a:pt x="411" y="55"/>
                </a:lnTo>
                <a:lnTo>
                  <a:pt x="418" y="79"/>
                </a:lnTo>
                <a:lnTo>
                  <a:pt x="435" y="75"/>
                </a:lnTo>
                <a:lnTo>
                  <a:pt x="432" y="110"/>
                </a:lnTo>
                <a:lnTo>
                  <a:pt x="452" y="124"/>
                </a:lnTo>
                <a:lnTo>
                  <a:pt x="457" y="148"/>
                </a:lnTo>
                <a:lnTo>
                  <a:pt x="432" y="170"/>
                </a:lnTo>
                <a:lnTo>
                  <a:pt x="417" y="175"/>
                </a:lnTo>
                <a:lnTo>
                  <a:pt x="413" y="197"/>
                </a:lnTo>
                <a:lnTo>
                  <a:pt x="397" y="199"/>
                </a:lnTo>
                <a:lnTo>
                  <a:pt x="392" y="216"/>
                </a:lnTo>
                <a:lnTo>
                  <a:pt x="378" y="224"/>
                </a:lnTo>
                <a:lnTo>
                  <a:pt x="374" y="254"/>
                </a:lnTo>
                <a:lnTo>
                  <a:pt x="350" y="278"/>
                </a:lnTo>
                <a:lnTo>
                  <a:pt x="346" y="308"/>
                </a:lnTo>
                <a:lnTo>
                  <a:pt x="306" y="349"/>
                </a:lnTo>
                <a:lnTo>
                  <a:pt x="260" y="350"/>
                </a:lnTo>
                <a:lnTo>
                  <a:pt x="235" y="384"/>
                </a:lnTo>
                <a:lnTo>
                  <a:pt x="216" y="390"/>
                </a:lnTo>
                <a:lnTo>
                  <a:pt x="236" y="402"/>
                </a:lnTo>
                <a:lnTo>
                  <a:pt x="232" y="444"/>
                </a:lnTo>
                <a:lnTo>
                  <a:pt x="249" y="444"/>
                </a:lnTo>
                <a:lnTo>
                  <a:pt x="246" y="465"/>
                </a:lnTo>
                <a:lnTo>
                  <a:pt x="266" y="468"/>
                </a:lnTo>
                <a:lnTo>
                  <a:pt x="266" y="482"/>
                </a:lnTo>
                <a:lnTo>
                  <a:pt x="291" y="493"/>
                </a:lnTo>
                <a:lnTo>
                  <a:pt x="276" y="509"/>
                </a:lnTo>
                <a:lnTo>
                  <a:pt x="270" y="523"/>
                </a:lnTo>
                <a:lnTo>
                  <a:pt x="261" y="508"/>
                </a:lnTo>
                <a:lnTo>
                  <a:pt x="240" y="508"/>
                </a:lnTo>
                <a:lnTo>
                  <a:pt x="233" y="492"/>
                </a:lnTo>
                <a:lnTo>
                  <a:pt x="221" y="489"/>
                </a:lnTo>
                <a:lnTo>
                  <a:pt x="208" y="468"/>
                </a:lnTo>
                <a:lnTo>
                  <a:pt x="192" y="462"/>
                </a:lnTo>
                <a:lnTo>
                  <a:pt x="180" y="472"/>
                </a:lnTo>
                <a:lnTo>
                  <a:pt x="166" y="493"/>
                </a:lnTo>
                <a:lnTo>
                  <a:pt x="186" y="494"/>
                </a:lnTo>
                <a:lnTo>
                  <a:pt x="184" y="512"/>
                </a:lnTo>
                <a:lnTo>
                  <a:pt x="188" y="524"/>
                </a:lnTo>
                <a:lnTo>
                  <a:pt x="200" y="525"/>
                </a:lnTo>
                <a:lnTo>
                  <a:pt x="194" y="548"/>
                </a:lnTo>
                <a:lnTo>
                  <a:pt x="213" y="545"/>
                </a:lnTo>
                <a:lnTo>
                  <a:pt x="209" y="573"/>
                </a:lnTo>
                <a:lnTo>
                  <a:pt x="224" y="575"/>
                </a:lnTo>
                <a:lnTo>
                  <a:pt x="224" y="614"/>
                </a:lnTo>
                <a:lnTo>
                  <a:pt x="208" y="630"/>
                </a:lnTo>
                <a:lnTo>
                  <a:pt x="206" y="652"/>
                </a:lnTo>
                <a:lnTo>
                  <a:pt x="176" y="672"/>
                </a:lnTo>
                <a:lnTo>
                  <a:pt x="160" y="690"/>
                </a:lnTo>
                <a:lnTo>
                  <a:pt x="135" y="690"/>
                </a:lnTo>
                <a:lnTo>
                  <a:pt x="138" y="712"/>
                </a:lnTo>
                <a:lnTo>
                  <a:pt x="138" y="729"/>
                </a:lnTo>
                <a:lnTo>
                  <a:pt x="138" y="744"/>
                </a:lnTo>
                <a:lnTo>
                  <a:pt x="122" y="758"/>
                </a:lnTo>
                <a:lnTo>
                  <a:pt x="81" y="750"/>
                </a:lnTo>
                <a:lnTo>
                  <a:pt x="81" y="720"/>
                </a:lnTo>
                <a:lnTo>
                  <a:pt x="64" y="708"/>
                </a:lnTo>
                <a:lnTo>
                  <a:pt x="54" y="705"/>
                </a:lnTo>
                <a:lnTo>
                  <a:pt x="55" y="663"/>
                </a:lnTo>
                <a:lnTo>
                  <a:pt x="36" y="669"/>
                </a:lnTo>
                <a:lnTo>
                  <a:pt x="27" y="654"/>
                </a:lnTo>
                <a:lnTo>
                  <a:pt x="0" y="651"/>
                </a:lnTo>
                <a:lnTo>
                  <a:pt x="0" y="604"/>
                </a:lnTo>
                <a:lnTo>
                  <a:pt x="17" y="597"/>
                </a:lnTo>
                <a:lnTo>
                  <a:pt x="17" y="584"/>
                </a:lnTo>
                <a:lnTo>
                  <a:pt x="30" y="575"/>
                </a:lnTo>
                <a:lnTo>
                  <a:pt x="39" y="558"/>
                </a:lnTo>
                <a:lnTo>
                  <a:pt x="70" y="564"/>
                </a:lnTo>
                <a:lnTo>
                  <a:pt x="64" y="536"/>
                </a:lnTo>
                <a:lnTo>
                  <a:pt x="21" y="504"/>
                </a:lnTo>
                <a:lnTo>
                  <a:pt x="23" y="441"/>
                </a:lnTo>
                <a:lnTo>
                  <a:pt x="38" y="438"/>
                </a:lnTo>
                <a:lnTo>
                  <a:pt x="38" y="384"/>
                </a:lnTo>
                <a:lnTo>
                  <a:pt x="18" y="364"/>
                </a:lnTo>
                <a:lnTo>
                  <a:pt x="16" y="336"/>
                </a:lnTo>
                <a:lnTo>
                  <a:pt x="32" y="330"/>
                </a:lnTo>
                <a:lnTo>
                  <a:pt x="32" y="306"/>
                </a:lnTo>
                <a:lnTo>
                  <a:pt x="34" y="290"/>
                </a:lnTo>
                <a:lnTo>
                  <a:pt x="50" y="280"/>
                </a:lnTo>
                <a:lnTo>
                  <a:pt x="50" y="262"/>
                </a:lnTo>
                <a:lnTo>
                  <a:pt x="58" y="248"/>
                </a:lnTo>
                <a:lnTo>
                  <a:pt x="78" y="236"/>
                </a:lnTo>
                <a:lnTo>
                  <a:pt x="86" y="221"/>
                </a:lnTo>
                <a:lnTo>
                  <a:pt x="107" y="215"/>
                </a:lnTo>
                <a:lnTo>
                  <a:pt x="105" y="199"/>
                </a:lnTo>
                <a:lnTo>
                  <a:pt x="133" y="202"/>
                </a:lnTo>
                <a:lnTo>
                  <a:pt x="134" y="188"/>
                </a:lnTo>
                <a:lnTo>
                  <a:pt x="155" y="188"/>
                </a:lnTo>
                <a:lnTo>
                  <a:pt x="168" y="170"/>
                </a:lnTo>
                <a:lnTo>
                  <a:pt x="184" y="154"/>
                </a:lnTo>
                <a:lnTo>
                  <a:pt x="210" y="138"/>
                </a:lnTo>
                <a:lnTo>
                  <a:pt x="204" y="120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7" name="Freeform 28"/>
          <p:cNvSpPr>
            <a:spLocks/>
          </p:cNvSpPr>
          <p:nvPr/>
        </p:nvSpPr>
        <p:spPr bwMode="auto">
          <a:xfrm>
            <a:off x="5486044" y="3770766"/>
            <a:ext cx="345310" cy="516498"/>
          </a:xfrm>
          <a:custGeom>
            <a:avLst/>
            <a:gdLst>
              <a:gd name="T0" fmla="*/ 174 w 366"/>
              <a:gd name="T1" fmla="*/ 524 h 570"/>
              <a:gd name="T2" fmla="*/ 132 w 366"/>
              <a:gd name="T3" fmla="*/ 516 h 570"/>
              <a:gd name="T4" fmla="*/ 118 w 366"/>
              <a:gd name="T5" fmla="*/ 448 h 570"/>
              <a:gd name="T6" fmla="*/ 76 w 366"/>
              <a:gd name="T7" fmla="*/ 427 h 570"/>
              <a:gd name="T8" fmla="*/ 43 w 366"/>
              <a:gd name="T9" fmla="*/ 397 h 570"/>
              <a:gd name="T10" fmla="*/ 16 w 366"/>
              <a:gd name="T11" fmla="*/ 376 h 570"/>
              <a:gd name="T12" fmla="*/ 0 w 366"/>
              <a:gd name="T13" fmla="*/ 344 h 570"/>
              <a:gd name="T14" fmla="*/ 37 w 366"/>
              <a:gd name="T15" fmla="*/ 327 h 570"/>
              <a:gd name="T16" fmla="*/ 63 w 366"/>
              <a:gd name="T17" fmla="*/ 349 h 570"/>
              <a:gd name="T18" fmla="*/ 94 w 366"/>
              <a:gd name="T19" fmla="*/ 318 h 570"/>
              <a:gd name="T20" fmla="*/ 164 w 366"/>
              <a:gd name="T21" fmla="*/ 304 h 570"/>
              <a:gd name="T22" fmla="*/ 183 w 366"/>
              <a:gd name="T23" fmla="*/ 283 h 570"/>
              <a:gd name="T24" fmla="*/ 207 w 366"/>
              <a:gd name="T25" fmla="*/ 256 h 570"/>
              <a:gd name="T26" fmla="*/ 222 w 366"/>
              <a:gd name="T27" fmla="*/ 206 h 570"/>
              <a:gd name="T28" fmla="*/ 236 w 366"/>
              <a:gd name="T29" fmla="*/ 180 h 570"/>
              <a:gd name="T30" fmla="*/ 224 w 366"/>
              <a:gd name="T31" fmla="*/ 134 h 570"/>
              <a:gd name="T32" fmla="*/ 212 w 366"/>
              <a:gd name="T33" fmla="*/ 106 h 570"/>
              <a:gd name="T34" fmla="*/ 248 w 366"/>
              <a:gd name="T35" fmla="*/ 96 h 570"/>
              <a:gd name="T36" fmla="*/ 246 w 366"/>
              <a:gd name="T37" fmla="*/ 61 h 570"/>
              <a:gd name="T38" fmla="*/ 226 w 366"/>
              <a:gd name="T39" fmla="*/ 28 h 570"/>
              <a:gd name="T40" fmla="*/ 237 w 366"/>
              <a:gd name="T41" fmla="*/ 3 h 570"/>
              <a:gd name="T42" fmla="*/ 266 w 366"/>
              <a:gd name="T43" fmla="*/ 0 h 570"/>
              <a:gd name="T44" fmla="*/ 262 w 366"/>
              <a:gd name="T45" fmla="*/ 44 h 570"/>
              <a:gd name="T46" fmla="*/ 288 w 366"/>
              <a:gd name="T47" fmla="*/ 68 h 570"/>
              <a:gd name="T48" fmla="*/ 342 w 366"/>
              <a:gd name="T49" fmla="*/ 80 h 570"/>
              <a:gd name="T50" fmla="*/ 352 w 366"/>
              <a:gd name="T51" fmla="*/ 110 h 570"/>
              <a:gd name="T52" fmla="*/ 308 w 366"/>
              <a:gd name="T53" fmla="*/ 118 h 570"/>
              <a:gd name="T54" fmla="*/ 280 w 366"/>
              <a:gd name="T55" fmla="*/ 144 h 570"/>
              <a:gd name="T56" fmla="*/ 260 w 366"/>
              <a:gd name="T57" fmla="*/ 172 h 570"/>
              <a:gd name="T58" fmla="*/ 276 w 366"/>
              <a:gd name="T59" fmla="*/ 213 h 570"/>
              <a:gd name="T60" fmla="*/ 302 w 366"/>
              <a:gd name="T61" fmla="*/ 226 h 570"/>
              <a:gd name="T62" fmla="*/ 333 w 366"/>
              <a:gd name="T63" fmla="*/ 250 h 570"/>
              <a:gd name="T64" fmla="*/ 314 w 366"/>
              <a:gd name="T65" fmla="*/ 292 h 570"/>
              <a:gd name="T66" fmla="*/ 340 w 366"/>
              <a:gd name="T67" fmla="*/ 330 h 570"/>
              <a:gd name="T68" fmla="*/ 332 w 366"/>
              <a:gd name="T69" fmla="*/ 368 h 570"/>
              <a:gd name="T70" fmla="*/ 356 w 366"/>
              <a:gd name="T71" fmla="*/ 412 h 570"/>
              <a:gd name="T72" fmla="*/ 366 w 366"/>
              <a:gd name="T73" fmla="*/ 508 h 570"/>
              <a:gd name="T74" fmla="*/ 322 w 366"/>
              <a:gd name="T75" fmla="*/ 524 h 570"/>
              <a:gd name="T76" fmla="*/ 298 w 366"/>
              <a:gd name="T77" fmla="*/ 510 h 570"/>
              <a:gd name="T78" fmla="*/ 260 w 366"/>
              <a:gd name="T79" fmla="*/ 526 h 570"/>
              <a:gd name="T80" fmla="*/ 236 w 366"/>
              <a:gd name="T81" fmla="*/ 546 h 570"/>
              <a:gd name="T82" fmla="*/ 204 w 366"/>
              <a:gd name="T83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6" h="570">
                <a:moveTo>
                  <a:pt x="172" y="564"/>
                </a:moveTo>
                <a:lnTo>
                  <a:pt x="174" y="524"/>
                </a:lnTo>
                <a:lnTo>
                  <a:pt x="150" y="526"/>
                </a:lnTo>
                <a:lnTo>
                  <a:pt x="132" y="516"/>
                </a:lnTo>
                <a:lnTo>
                  <a:pt x="118" y="512"/>
                </a:lnTo>
                <a:lnTo>
                  <a:pt x="118" y="448"/>
                </a:lnTo>
                <a:lnTo>
                  <a:pt x="97" y="451"/>
                </a:lnTo>
                <a:lnTo>
                  <a:pt x="76" y="427"/>
                </a:lnTo>
                <a:lnTo>
                  <a:pt x="78" y="396"/>
                </a:lnTo>
                <a:lnTo>
                  <a:pt x="43" y="397"/>
                </a:lnTo>
                <a:lnTo>
                  <a:pt x="34" y="378"/>
                </a:lnTo>
                <a:lnTo>
                  <a:pt x="16" y="376"/>
                </a:lnTo>
                <a:lnTo>
                  <a:pt x="0" y="370"/>
                </a:lnTo>
                <a:lnTo>
                  <a:pt x="0" y="344"/>
                </a:lnTo>
                <a:lnTo>
                  <a:pt x="34" y="342"/>
                </a:lnTo>
                <a:lnTo>
                  <a:pt x="37" y="327"/>
                </a:lnTo>
                <a:lnTo>
                  <a:pt x="61" y="327"/>
                </a:lnTo>
                <a:lnTo>
                  <a:pt x="63" y="349"/>
                </a:lnTo>
                <a:lnTo>
                  <a:pt x="88" y="328"/>
                </a:lnTo>
                <a:lnTo>
                  <a:pt x="94" y="318"/>
                </a:lnTo>
                <a:lnTo>
                  <a:pt x="152" y="316"/>
                </a:lnTo>
                <a:lnTo>
                  <a:pt x="164" y="304"/>
                </a:lnTo>
                <a:lnTo>
                  <a:pt x="176" y="292"/>
                </a:lnTo>
                <a:lnTo>
                  <a:pt x="183" y="283"/>
                </a:lnTo>
                <a:lnTo>
                  <a:pt x="201" y="273"/>
                </a:lnTo>
                <a:lnTo>
                  <a:pt x="207" y="256"/>
                </a:lnTo>
                <a:lnTo>
                  <a:pt x="208" y="219"/>
                </a:lnTo>
                <a:lnTo>
                  <a:pt x="222" y="206"/>
                </a:lnTo>
                <a:lnTo>
                  <a:pt x="222" y="186"/>
                </a:lnTo>
                <a:lnTo>
                  <a:pt x="236" y="180"/>
                </a:lnTo>
                <a:lnTo>
                  <a:pt x="238" y="152"/>
                </a:lnTo>
                <a:lnTo>
                  <a:pt x="224" y="134"/>
                </a:lnTo>
                <a:lnTo>
                  <a:pt x="212" y="126"/>
                </a:lnTo>
                <a:lnTo>
                  <a:pt x="212" y="106"/>
                </a:lnTo>
                <a:lnTo>
                  <a:pt x="228" y="94"/>
                </a:lnTo>
                <a:lnTo>
                  <a:pt x="248" y="96"/>
                </a:lnTo>
                <a:lnTo>
                  <a:pt x="252" y="82"/>
                </a:lnTo>
                <a:lnTo>
                  <a:pt x="246" y="61"/>
                </a:lnTo>
                <a:lnTo>
                  <a:pt x="224" y="52"/>
                </a:lnTo>
                <a:lnTo>
                  <a:pt x="226" y="28"/>
                </a:lnTo>
                <a:lnTo>
                  <a:pt x="226" y="14"/>
                </a:lnTo>
                <a:lnTo>
                  <a:pt x="237" y="3"/>
                </a:lnTo>
                <a:lnTo>
                  <a:pt x="255" y="1"/>
                </a:lnTo>
                <a:lnTo>
                  <a:pt x="266" y="0"/>
                </a:lnTo>
                <a:lnTo>
                  <a:pt x="264" y="26"/>
                </a:lnTo>
                <a:lnTo>
                  <a:pt x="262" y="44"/>
                </a:lnTo>
                <a:lnTo>
                  <a:pt x="274" y="56"/>
                </a:lnTo>
                <a:lnTo>
                  <a:pt x="288" y="68"/>
                </a:lnTo>
                <a:lnTo>
                  <a:pt x="302" y="78"/>
                </a:lnTo>
                <a:lnTo>
                  <a:pt x="342" y="80"/>
                </a:lnTo>
                <a:lnTo>
                  <a:pt x="342" y="96"/>
                </a:lnTo>
                <a:lnTo>
                  <a:pt x="352" y="110"/>
                </a:lnTo>
                <a:lnTo>
                  <a:pt x="348" y="123"/>
                </a:lnTo>
                <a:lnTo>
                  <a:pt x="308" y="118"/>
                </a:lnTo>
                <a:lnTo>
                  <a:pt x="292" y="134"/>
                </a:lnTo>
                <a:lnTo>
                  <a:pt x="280" y="144"/>
                </a:lnTo>
                <a:lnTo>
                  <a:pt x="272" y="172"/>
                </a:lnTo>
                <a:lnTo>
                  <a:pt x="260" y="172"/>
                </a:lnTo>
                <a:lnTo>
                  <a:pt x="264" y="208"/>
                </a:lnTo>
                <a:lnTo>
                  <a:pt x="276" y="213"/>
                </a:lnTo>
                <a:lnTo>
                  <a:pt x="280" y="228"/>
                </a:lnTo>
                <a:lnTo>
                  <a:pt x="302" y="226"/>
                </a:lnTo>
                <a:lnTo>
                  <a:pt x="309" y="244"/>
                </a:lnTo>
                <a:lnTo>
                  <a:pt x="333" y="250"/>
                </a:lnTo>
                <a:lnTo>
                  <a:pt x="328" y="286"/>
                </a:lnTo>
                <a:lnTo>
                  <a:pt x="314" y="292"/>
                </a:lnTo>
                <a:lnTo>
                  <a:pt x="314" y="324"/>
                </a:lnTo>
                <a:lnTo>
                  <a:pt x="340" y="330"/>
                </a:lnTo>
                <a:lnTo>
                  <a:pt x="342" y="360"/>
                </a:lnTo>
                <a:lnTo>
                  <a:pt x="332" y="368"/>
                </a:lnTo>
                <a:lnTo>
                  <a:pt x="350" y="380"/>
                </a:lnTo>
                <a:lnTo>
                  <a:pt x="356" y="412"/>
                </a:lnTo>
                <a:lnTo>
                  <a:pt x="366" y="420"/>
                </a:lnTo>
                <a:lnTo>
                  <a:pt x="366" y="508"/>
                </a:lnTo>
                <a:lnTo>
                  <a:pt x="332" y="514"/>
                </a:lnTo>
                <a:lnTo>
                  <a:pt x="322" y="524"/>
                </a:lnTo>
                <a:lnTo>
                  <a:pt x="302" y="522"/>
                </a:lnTo>
                <a:lnTo>
                  <a:pt x="298" y="510"/>
                </a:lnTo>
                <a:lnTo>
                  <a:pt x="266" y="510"/>
                </a:lnTo>
                <a:lnTo>
                  <a:pt x="260" y="526"/>
                </a:lnTo>
                <a:lnTo>
                  <a:pt x="242" y="530"/>
                </a:lnTo>
                <a:lnTo>
                  <a:pt x="236" y="546"/>
                </a:lnTo>
                <a:lnTo>
                  <a:pt x="212" y="548"/>
                </a:lnTo>
                <a:lnTo>
                  <a:pt x="204" y="570"/>
                </a:lnTo>
                <a:lnTo>
                  <a:pt x="172" y="564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8" name="Freeform 29"/>
          <p:cNvSpPr>
            <a:spLocks/>
          </p:cNvSpPr>
          <p:nvPr/>
        </p:nvSpPr>
        <p:spPr bwMode="auto">
          <a:xfrm>
            <a:off x="5023744" y="4197556"/>
            <a:ext cx="628351" cy="518310"/>
          </a:xfrm>
          <a:custGeom>
            <a:avLst/>
            <a:gdLst>
              <a:gd name="T0" fmla="*/ 11 w 666"/>
              <a:gd name="T1" fmla="*/ 554 h 572"/>
              <a:gd name="T2" fmla="*/ 11 w 666"/>
              <a:gd name="T3" fmla="*/ 501 h 572"/>
              <a:gd name="T4" fmla="*/ 47 w 666"/>
              <a:gd name="T5" fmla="*/ 487 h 572"/>
              <a:gd name="T6" fmla="*/ 80 w 666"/>
              <a:gd name="T7" fmla="*/ 465 h 572"/>
              <a:gd name="T8" fmla="*/ 97 w 666"/>
              <a:gd name="T9" fmla="*/ 429 h 572"/>
              <a:gd name="T10" fmla="*/ 81 w 666"/>
              <a:gd name="T11" fmla="*/ 384 h 572"/>
              <a:gd name="T12" fmla="*/ 68 w 666"/>
              <a:gd name="T13" fmla="*/ 360 h 572"/>
              <a:gd name="T14" fmla="*/ 59 w 666"/>
              <a:gd name="T15" fmla="*/ 335 h 572"/>
              <a:gd name="T16" fmla="*/ 39 w 666"/>
              <a:gd name="T17" fmla="*/ 307 h 572"/>
              <a:gd name="T18" fmla="*/ 65 w 666"/>
              <a:gd name="T19" fmla="*/ 274 h 572"/>
              <a:gd name="T20" fmla="*/ 92 w 666"/>
              <a:gd name="T21" fmla="*/ 299 h 572"/>
              <a:gd name="T22" fmla="*/ 113 w 666"/>
              <a:gd name="T23" fmla="*/ 321 h 572"/>
              <a:gd name="T24" fmla="*/ 142 w 666"/>
              <a:gd name="T25" fmla="*/ 334 h 572"/>
              <a:gd name="T26" fmla="*/ 166 w 666"/>
              <a:gd name="T27" fmla="*/ 307 h 572"/>
              <a:gd name="T28" fmla="*/ 138 w 666"/>
              <a:gd name="T29" fmla="*/ 278 h 572"/>
              <a:gd name="T30" fmla="*/ 122 w 666"/>
              <a:gd name="T31" fmla="*/ 256 h 572"/>
              <a:gd name="T32" fmla="*/ 110 w 666"/>
              <a:gd name="T33" fmla="*/ 217 h 572"/>
              <a:gd name="T34" fmla="*/ 109 w 666"/>
              <a:gd name="T35" fmla="*/ 195 h 572"/>
              <a:gd name="T36" fmla="*/ 124 w 666"/>
              <a:gd name="T37" fmla="*/ 171 h 572"/>
              <a:gd name="T38" fmla="*/ 179 w 666"/>
              <a:gd name="T39" fmla="*/ 161 h 572"/>
              <a:gd name="T40" fmla="*/ 203 w 666"/>
              <a:gd name="T41" fmla="*/ 140 h 572"/>
              <a:gd name="T42" fmla="*/ 221 w 666"/>
              <a:gd name="T43" fmla="*/ 117 h 572"/>
              <a:gd name="T44" fmla="*/ 234 w 666"/>
              <a:gd name="T45" fmla="*/ 79 h 572"/>
              <a:gd name="T46" fmla="*/ 251 w 666"/>
              <a:gd name="T47" fmla="*/ 34 h 572"/>
              <a:gd name="T48" fmla="*/ 271 w 666"/>
              <a:gd name="T49" fmla="*/ 12 h 572"/>
              <a:gd name="T50" fmla="*/ 290 w 666"/>
              <a:gd name="T51" fmla="*/ 0 h 572"/>
              <a:gd name="T52" fmla="*/ 315 w 666"/>
              <a:gd name="T53" fmla="*/ 14 h 572"/>
              <a:gd name="T54" fmla="*/ 364 w 666"/>
              <a:gd name="T55" fmla="*/ 1 h 572"/>
              <a:gd name="T56" fmla="*/ 425 w 666"/>
              <a:gd name="T57" fmla="*/ 22 h 572"/>
              <a:gd name="T58" fmla="*/ 413 w 666"/>
              <a:gd name="T59" fmla="*/ 42 h 572"/>
              <a:gd name="T60" fmla="*/ 441 w 666"/>
              <a:gd name="T61" fmla="*/ 56 h 572"/>
              <a:gd name="T62" fmla="*/ 515 w 666"/>
              <a:gd name="T63" fmla="*/ 1 h 572"/>
              <a:gd name="T64" fmla="*/ 548 w 666"/>
              <a:gd name="T65" fmla="*/ 19 h 572"/>
              <a:gd name="T66" fmla="*/ 605 w 666"/>
              <a:gd name="T67" fmla="*/ 26 h 572"/>
              <a:gd name="T68" fmla="*/ 623 w 666"/>
              <a:gd name="T69" fmla="*/ 42 h 572"/>
              <a:gd name="T70" fmla="*/ 666 w 666"/>
              <a:gd name="T71" fmla="*/ 55 h 572"/>
              <a:gd name="T72" fmla="*/ 661 w 666"/>
              <a:gd name="T73" fmla="*/ 106 h 572"/>
              <a:gd name="T74" fmla="*/ 631 w 666"/>
              <a:gd name="T75" fmla="*/ 122 h 572"/>
              <a:gd name="T76" fmla="*/ 619 w 666"/>
              <a:gd name="T77" fmla="*/ 168 h 572"/>
              <a:gd name="T78" fmla="*/ 633 w 666"/>
              <a:gd name="T79" fmla="*/ 228 h 572"/>
              <a:gd name="T80" fmla="*/ 607 w 666"/>
              <a:gd name="T81" fmla="*/ 254 h 572"/>
              <a:gd name="T82" fmla="*/ 577 w 666"/>
              <a:gd name="T83" fmla="*/ 292 h 572"/>
              <a:gd name="T84" fmla="*/ 541 w 666"/>
              <a:gd name="T85" fmla="*/ 318 h 572"/>
              <a:gd name="T86" fmla="*/ 511 w 666"/>
              <a:gd name="T87" fmla="*/ 334 h 572"/>
              <a:gd name="T88" fmla="*/ 473 w 666"/>
              <a:gd name="T89" fmla="*/ 316 h 572"/>
              <a:gd name="T90" fmla="*/ 439 w 666"/>
              <a:gd name="T91" fmla="*/ 340 h 572"/>
              <a:gd name="T92" fmla="*/ 429 w 666"/>
              <a:gd name="T93" fmla="*/ 380 h 572"/>
              <a:gd name="T94" fmla="*/ 398 w 666"/>
              <a:gd name="T95" fmla="*/ 384 h 572"/>
              <a:gd name="T96" fmla="*/ 385 w 666"/>
              <a:gd name="T97" fmla="*/ 402 h 572"/>
              <a:gd name="T98" fmla="*/ 366 w 666"/>
              <a:gd name="T99" fmla="*/ 437 h 572"/>
              <a:gd name="T100" fmla="*/ 261 w 666"/>
              <a:gd name="T101" fmla="*/ 427 h 572"/>
              <a:gd name="T102" fmla="*/ 225 w 666"/>
              <a:gd name="T103" fmla="*/ 443 h 572"/>
              <a:gd name="T104" fmla="*/ 200 w 666"/>
              <a:gd name="T105" fmla="*/ 447 h 572"/>
              <a:gd name="T106" fmla="*/ 183 w 666"/>
              <a:gd name="T107" fmla="*/ 467 h 572"/>
              <a:gd name="T108" fmla="*/ 171 w 666"/>
              <a:gd name="T109" fmla="*/ 488 h 572"/>
              <a:gd name="T110" fmla="*/ 147 w 666"/>
              <a:gd name="T111" fmla="*/ 502 h 572"/>
              <a:gd name="T112" fmla="*/ 122 w 666"/>
              <a:gd name="T113" fmla="*/ 491 h 572"/>
              <a:gd name="T114" fmla="*/ 96 w 666"/>
              <a:gd name="T115" fmla="*/ 523 h 572"/>
              <a:gd name="T116" fmla="*/ 77 w 666"/>
              <a:gd name="T117" fmla="*/ 542 h 572"/>
              <a:gd name="T118" fmla="*/ 41 w 666"/>
              <a:gd name="T119" fmla="*/ 562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6" h="572">
                <a:moveTo>
                  <a:pt x="0" y="572"/>
                </a:moveTo>
                <a:lnTo>
                  <a:pt x="11" y="554"/>
                </a:lnTo>
                <a:lnTo>
                  <a:pt x="11" y="534"/>
                </a:lnTo>
                <a:lnTo>
                  <a:pt x="11" y="501"/>
                </a:lnTo>
                <a:lnTo>
                  <a:pt x="34" y="501"/>
                </a:lnTo>
                <a:lnTo>
                  <a:pt x="47" y="487"/>
                </a:lnTo>
                <a:lnTo>
                  <a:pt x="61" y="475"/>
                </a:lnTo>
                <a:lnTo>
                  <a:pt x="80" y="465"/>
                </a:lnTo>
                <a:lnTo>
                  <a:pt x="83" y="442"/>
                </a:lnTo>
                <a:lnTo>
                  <a:pt x="97" y="429"/>
                </a:lnTo>
                <a:lnTo>
                  <a:pt x="97" y="388"/>
                </a:lnTo>
                <a:lnTo>
                  <a:pt x="81" y="384"/>
                </a:lnTo>
                <a:lnTo>
                  <a:pt x="86" y="360"/>
                </a:lnTo>
                <a:lnTo>
                  <a:pt x="68" y="360"/>
                </a:lnTo>
                <a:lnTo>
                  <a:pt x="74" y="335"/>
                </a:lnTo>
                <a:lnTo>
                  <a:pt x="59" y="335"/>
                </a:lnTo>
                <a:lnTo>
                  <a:pt x="59" y="307"/>
                </a:lnTo>
                <a:lnTo>
                  <a:pt x="39" y="307"/>
                </a:lnTo>
                <a:lnTo>
                  <a:pt x="51" y="286"/>
                </a:lnTo>
                <a:lnTo>
                  <a:pt x="65" y="274"/>
                </a:lnTo>
                <a:lnTo>
                  <a:pt x="81" y="278"/>
                </a:lnTo>
                <a:lnTo>
                  <a:pt x="92" y="299"/>
                </a:lnTo>
                <a:lnTo>
                  <a:pt x="106" y="304"/>
                </a:lnTo>
                <a:lnTo>
                  <a:pt x="113" y="321"/>
                </a:lnTo>
                <a:lnTo>
                  <a:pt x="131" y="318"/>
                </a:lnTo>
                <a:lnTo>
                  <a:pt x="142" y="334"/>
                </a:lnTo>
                <a:lnTo>
                  <a:pt x="151" y="319"/>
                </a:lnTo>
                <a:lnTo>
                  <a:pt x="166" y="307"/>
                </a:lnTo>
                <a:lnTo>
                  <a:pt x="139" y="295"/>
                </a:lnTo>
                <a:lnTo>
                  <a:pt x="138" y="278"/>
                </a:lnTo>
                <a:lnTo>
                  <a:pt x="119" y="277"/>
                </a:lnTo>
                <a:lnTo>
                  <a:pt x="122" y="256"/>
                </a:lnTo>
                <a:lnTo>
                  <a:pt x="104" y="253"/>
                </a:lnTo>
                <a:lnTo>
                  <a:pt x="110" y="217"/>
                </a:lnTo>
                <a:lnTo>
                  <a:pt x="92" y="202"/>
                </a:lnTo>
                <a:lnTo>
                  <a:pt x="109" y="195"/>
                </a:lnTo>
                <a:lnTo>
                  <a:pt x="117" y="182"/>
                </a:lnTo>
                <a:lnTo>
                  <a:pt x="124" y="171"/>
                </a:lnTo>
                <a:lnTo>
                  <a:pt x="135" y="162"/>
                </a:lnTo>
                <a:lnTo>
                  <a:pt x="179" y="161"/>
                </a:lnTo>
                <a:lnTo>
                  <a:pt x="191" y="150"/>
                </a:lnTo>
                <a:lnTo>
                  <a:pt x="203" y="140"/>
                </a:lnTo>
                <a:lnTo>
                  <a:pt x="211" y="130"/>
                </a:lnTo>
                <a:lnTo>
                  <a:pt x="221" y="117"/>
                </a:lnTo>
                <a:lnTo>
                  <a:pt x="224" y="87"/>
                </a:lnTo>
                <a:lnTo>
                  <a:pt x="234" y="79"/>
                </a:lnTo>
                <a:lnTo>
                  <a:pt x="247" y="66"/>
                </a:lnTo>
                <a:lnTo>
                  <a:pt x="251" y="34"/>
                </a:lnTo>
                <a:lnTo>
                  <a:pt x="263" y="30"/>
                </a:lnTo>
                <a:lnTo>
                  <a:pt x="271" y="12"/>
                </a:lnTo>
                <a:lnTo>
                  <a:pt x="286" y="9"/>
                </a:lnTo>
                <a:lnTo>
                  <a:pt x="290" y="0"/>
                </a:lnTo>
                <a:lnTo>
                  <a:pt x="316" y="0"/>
                </a:lnTo>
                <a:lnTo>
                  <a:pt x="315" y="14"/>
                </a:lnTo>
                <a:lnTo>
                  <a:pt x="345" y="20"/>
                </a:lnTo>
                <a:lnTo>
                  <a:pt x="364" y="1"/>
                </a:lnTo>
                <a:lnTo>
                  <a:pt x="422" y="2"/>
                </a:lnTo>
                <a:lnTo>
                  <a:pt x="425" y="22"/>
                </a:lnTo>
                <a:lnTo>
                  <a:pt x="410" y="27"/>
                </a:lnTo>
                <a:lnTo>
                  <a:pt x="413" y="42"/>
                </a:lnTo>
                <a:lnTo>
                  <a:pt x="431" y="37"/>
                </a:lnTo>
                <a:lnTo>
                  <a:pt x="441" y="56"/>
                </a:lnTo>
                <a:lnTo>
                  <a:pt x="514" y="55"/>
                </a:lnTo>
                <a:lnTo>
                  <a:pt x="515" y="1"/>
                </a:lnTo>
                <a:lnTo>
                  <a:pt x="540" y="4"/>
                </a:lnTo>
                <a:lnTo>
                  <a:pt x="548" y="19"/>
                </a:lnTo>
                <a:lnTo>
                  <a:pt x="557" y="32"/>
                </a:lnTo>
                <a:lnTo>
                  <a:pt x="605" y="26"/>
                </a:lnTo>
                <a:lnTo>
                  <a:pt x="609" y="40"/>
                </a:lnTo>
                <a:lnTo>
                  <a:pt x="623" y="42"/>
                </a:lnTo>
                <a:lnTo>
                  <a:pt x="633" y="52"/>
                </a:lnTo>
                <a:lnTo>
                  <a:pt x="666" y="55"/>
                </a:lnTo>
                <a:lnTo>
                  <a:pt x="662" y="89"/>
                </a:lnTo>
                <a:lnTo>
                  <a:pt x="661" y="106"/>
                </a:lnTo>
                <a:lnTo>
                  <a:pt x="645" y="108"/>
                </a:lnTo>
                <a:lnTo>
                  <a:pt x="631" y="122"/>
                </a:lnTo>
                <a:lnTo>
                  <a:pt x="619" y="124"/>
                </a:lnTo>
                <a:lnTo>
                  <a:pt x="619" y="168"/>
                </a:lnTo>
                <a:lnTo>
                  <a:pt x="631" y="176"/>
                </a:lnTo>
                <a:lnTo>
                  <a:pt x="633" y="228"/>
                </a:lnTo>
                <a:lnTo>
                  <a:pt x="615" y="236"/>
                </a:lnTo>
                <a:lnTo>
                  <a:pt x="607" y="254"/>
                </a:lnTo>
                <a:lnTo>
                  <a:pt x="597" y="274"/>
                </a:lnTo>
                <a:lnTo>
                  <a:pt x="577" y="292"/>
                </a:lnTo>
                <a:lnTo>
                  <a:pt x="555" y="294"/>
                </a:lnTo>
                <a:lnTo>
                  <a:pt x="541" y="318"/>
                </a:lnTo>
                <a:lnTo>
                  <a:pt x="514" y="316"/>
                </a:lnTo>
                <a:lnTo>
                  <a:pt x="511" y="334"/>
                </a:lnTo>
                <a:lnTo>
                  <a:pt x="479" y="332"/>
                </a:lnTo>
                <a:lnTo>
                  <a:pt x="473" y="316"/>
                </a:lnTo>
                <a:lnTo>
                  <a:pt x="434" y="313"/>
                </a:lnTo>
                <a:lnTo>
                  <a:pt x="439" y="340"/>
                </a:lnTo>
                <a:lnTo>
                  <a:pt x="427" y="348"/>
                </a:lnTo>
                <a:lnTo>
                  <a:pt x="429" y="380"/>
                </a:lnTo>
                <a:lnTo>
                  <a:pt x="415" y="379"/>
                </a:lnTo>
                <a:lnTo>
                  <a:pt x="398" y="384"/>
                </a:lnTo>
                <a:lnTo>
                  <a:pt x="401" y="399"/>
                </a:lnTo>
                <a:lnTo>
                  <a:pt x="385" y="402"/>
                </a:lnTo>
                <a:lnTo>
                  <a:pt x="375" y="424"/>
                </a:lnTo>
                <a:lnTo>
                  <a:pt x="366" y="437"/>
                </a:lnTo>
                <a:lnTo>
                  <a:pt x="272" y="439"/>
                </a:lnTo>
                <a:lnTo>
                  <a:pt x="261" y="427"/>
                </a:lnTo>
                <a:lnTo>
                  <a:pt x="229" y="422"/>
                </a:lnTo>
                <a:lnTo>
                  <a:pt x="225" y="443"/>
                </a:lnTo>
                <a:lnTo>
                  <a:pt x="215" y="443"/>
                </a:lnTo>
                <a:lnTo>
                  <a:pt x="200" y="447"/>
                </a:lnTo>
                <a:lnTo>
                  <a:pt x="189" y="452"/>
                </a:lnTo>
                <a:lnTo>
                  <a:pt x="183" y="467"/>
                </a:lnTo>
                <a:lnTo>
                  <a:pt x="173" y="478"/>
                </a:lnTo>
                <a:lnTo>
                  <a:pt x="171" y="488"/>
                </a:lnTo>
                <a:lnTo>
                  <a:pt x="161" y="497"/>
                </a:lnTo>
                <a:lnTo>
                  <a:pt x="147" y="502"/>
                </a:lnTo>
                <a:lnTo>
                  <a:pt x="121" y="504"/>
                </a:lnTo>
                <a:lnTo>
                  <a:pt x="122" y="491"/>
                </a:lnTo>
                <a:lnTo>
                  <a:pt x="93" y="487"/>
                </a:lnTo>
                <a:lnTo>
                  <a:pt x="96" y="523"/>
                </a:lnTo>
                <a:lnTo>
                  <a:pt x="81" y="534"/>
                </a:lnTo>
                <a:lnTo>
                  <a:pt x="77" y="542"/>
                </a:lnTo>
                <a:lnTo>
                  <a:pt x="60" y="553"/>
                </a:lnTo>
                <a:lnTo>
                  <a:pt x="41" y="562"/>
                </a:lnTo>
                <a:lnTo>
                  <a:pt x="0" y="572"/>
                </a:lnTo>
                <a:close/>
              </a:path>
            </a:pathLst>
          </a:custGeom>
          <a:noFill/>
          <a:ln w="9525" cmpd="sng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1628162" name="Picture 2" descr="https://d30y9cdsu7xlg0.cloudfront.net/png/144789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88" y="3398132"/>
            <a:ext cx="274144" cy="2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5759" y="3190305"/>
            <a:ext cx="1201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i="1" dirty="0" smtClean="0"/>
              <a:t>Jaunpur, rural</a:t>
            </a:r>
          </a:p>
        </p:txBody>
      </p:sp>
      <p:pic>
        <p:nvPicPr>
          <p:cNvPr id="59" name="Picture 2" descr="https://d30y9cdsu7xlg0.cloudfront.net/png/144789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74" y="3602886"/>
            <a:ext cx="274144" cy="2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276600" y="3575923"/>
            <a:ext cx="1346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i="1" dirty="0" smtClean="0"/>
              <a:t>Kota, small town</a:t>
            </a:r>
          </a:p>
        </p:txBody>
      </p:sp>
      <p:pic>
        <p:nvPicPr>
          <p:cNvPr id="62" name="Picture 2" descr="https://d30y9cdsu7xlg0.cloudfront.net/png/144789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00" y="4530812"/>
            <a:ext cx="274144" cy="2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870377" y="4503849"/>
            <a:ext cx="125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i="1" dirty="0" smtClean="0"/>
              <a:t>Mumbai, metro</a:t>
            </a:r>
          </a:p>
        </p:txBody>
      </p:sp>
      <p:pic>
        <p:nvPicPr>
          <p:cNvPr id="64" name="Picture 2" descr="https://d30y9cdsu7xlg0.cloudfront.net/png/144789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89" y="4708126"/>
            <a:ext cx="274144" cy="2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4841654" y="4909537"/>
            <a:ext cx="1201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i="1" dirty="0" smtClean="0"/>
              <a:t>Guntur, rural</a:t>
            </a:r>
          </a:p>
        </p:txBody>
      </p:sp>
      <p:pic>
        <p:nvPicPr>
          <p:cNvPr id="66" name="Picture 2" descr="https://d30y9cdsu7xlg0.cloudfront.net/png/144789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41" y="4647905"/>
            <a:ext cx="274144" cy="2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5257800" y="4559540"/>
            <a:ext cx="1937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i="1" dirty="0" smtClean="0"/>
              <a:t>Vishakhapatnam, small town</a:t>
            </a:r>
          </a:p>
        </p:txBody>
      </p:sp>
      <p:pic>
        <p:nvPicPr>
          <p:cNvPr id="68" name="Picture 2" descr="https://d30y9cdsu7xlg0.cloudfront.net/png/144789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32" y="4639289"/>
            <a:ext cx="274144" cy="2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284843" y="4840570"/>
            <a:ext cx="1507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i="1" dirty="0" smtClean="0"/>
              <a:t>Hyderabad, metro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950" y="2652446"/>
            <a:ext cx="2236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 smtClean="0"/>
              <a:t>In-depth </a:t>
            </a:r>
            <a:r>
              <a:rPr lang="en-IN" sz="1600" b="1" dirty="0" smtClean="0">
                <a:solidFill>
                  <a:srgbClr val="9A607F"/>
                </a:solidFill>
              </a:rPr>
              <a:t>quantitative survey </a:t>
            </a:r>
            <a:r>
              <a:rPr lang="en-IN" sz="1200" dirty="0" smtClean="0"/>
              <a:t>across </a:t>
            </a:r>
            <a:r>
              <a:rPr lang="en-IN" sz="1600" b="1" dirty="0" smtClean="0">
                <a:solidFill>
                  <a:srgbClr val="9A607F"/>
                </a:solidFill>
              </a:rPr>
              <a:t>6 locations </a:t>
            </a:r>
            <a:r>
              <a:rPr lang="en-IN" sz="1200" dirty="0"/>
              <a:t>in </a:t>
            </a:r>
            <a:r>
              <a:rPr lang="en-IN" sz="1600" b="1" dirty="0" smtClean="0">
                <a:solidFill>
                  <a:srgbClr val="9A607F"/>
                </a:solidFill>
              </a:rPr>
              <a:t>4 states, </a:t>
            </a:r>
            <a:r>
              <a:rPr lang="en-IN" sz="1200" dirty="0"/>
              <a:t>covering </a:t>
            </a:r>
            <a:r>
              <a:rPr lang="en-IN" sz="1600" b="1" dirty="0">
                <a:solidFill>
                  <a:srgbClr val="9A607F"/>
                </a:solidFill>
              </a:rPr>
              <a:t>2400 consumers </a:t>
            </a:r>
            <a:r>
              <a:rPr lang="en-IN" sz="1200" dirty="0"/>
              <a:t>and</a:t>
            </a:r>
            <a:r>
              <a:rPr lang="en-IN" sz="1600" b="1" dirty="0">
                <a:solidFill>
                  <a:srgbClr val="9A607F"/>
                </a:solidFill>
              </a:rPr>
              <a:t> </a:t>
            </a:r>
            <a:r>
              <a:rPr lang="en-IN" sz="1600" b="1" dirty="0" smtClean="0">
                <a:solidFill>
                  <a:srgbClr val="9A607F"/>
                </a:solidFill>
              </a:rPr>
              <a:t>merchants</a:t>
            </a:r>
            <a:r>
              <a:rPr lang="en-IN" sz="1200" dirty="0"/>
              <a:t>…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26593" y="4409834"/>
            <a:ext cx="22364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dirty="0" smtClean="0"/>
              <a:t>… In-depth </a:t>
            </a: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</a:rPr>
              <a:t>ethnographic research</a:t>
            </a:r>
            <a:r>
              <a:rPr lang="en-IN" sz="1200" dirty="0" smtClean="0"/>
              <a:t> across </a:t>
            </a: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</a:rPr>
              <a:t>3 locations</a:t>
            </a:r>
            <a:r>
              <a:rPr lang="en-IN" sz="1200" dirty="0" smtClean="0"/>
              <a:t>, in </a:t>
            </a: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</a:rPr>
              <a:t>3 states</a:t>
            </a:r>
            <a:r>
              <a:rPr lang="en-IN" sz="1200" dirty="0" smtClean="0"/>
              <a:t>, covering </a:t>
            </a:r>
            <a:r>
              <a:rPr lang="en-IN" sz="1600" b="1" dirty="0" smtClean="0">
                <a:solidFill>
                  <a:schemeClr val="accent1">
                    <a:lumMod val="50000"/>
                  </a:schemeClr>
                </a:solidFill>
              </a:rPr>
              <a:t>64 </a:t>
            </a:r>
            <a:r>
              <a:rPr lang="en-IN" sz="1600" b="1" dirty="0">
                <a:solidFill>
                  <a:schemeClr val="accent1">
                    <a:lumMod val="50000"/>
                  </a:schemeClr>
                </a:solidFill>
              </a:rPr>
              <a:t>consumers and merchants</a:t>
            </a:r>
          </a:p>
        </p:txBody>
      </p:sp>
      <p:pic>
        <p:nvPicPr>
          <p:cNvPr id="87" name="Picture 2" descr="https://d30y9cdsu7xlg0.cloudfront.net/png/144789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2" y="6254564"/>
            <a:ext cx="274144" cy="2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/>
          <p:cNvSpPr/>
          <p:nvPr/>
        </p:nvSpPr>
        <p:spPr bwMode="auto">
          <a:xfrm>
            <a:off x="1044000" y="6248400"/>
            <a:ext cx="1394400" cy="278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IN" sz="1000" b="1" i="1" dirty="0" smtClean="0">
                <a:latin typeface="Arial" panose="020B0604020202020204" pitchFamily="34" charset="0"/>
              </a:rPr>
              <a:t>Quantitative + Ethnographic research</a:t>
            </a:r>
            <a:endParaRPr kumimoji="0" lang="en-IN" sz="1000" b="1" i="1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89" name="Picture 2" descr="https://d30y9cdsu7xlg0.cloudfront.net/png/144789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33" y="6254564"/>
            <a:ext cx="274144" cy="27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/>
          <p:cNvSpPr/>
          <p:nvPr/>
        </p:nvSpPr>
        <p:spPr bwMode="auto">
          <a:xfrm>
            <a:off x="2883971" y="6248400"/>
            <a:ext cx="1401980" cy="2788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IN" sz="1000" b="1" i="1" dirty="0" smtClean="0">
                <a:latin typeface="Arial" panose="020B0604020202020204" pitchFamily="34" charset="0"/>
              </a:rPr>
              <a:t>Quantitative research</a:t>
            </a:r>
            <a:endParaRPr kumimoji="0" lang="en-IN" sz="1000" b="1" i="1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Based on field research, we </a:t>
            </a:r>
            <a:r>
              <a:rPr lang="en-IN" dirty="0" smtClean="0"/>
              <a:t>developed seven consumer personas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36BAB-30DE-4F0B-A3E8-B23C12426C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4" name="Right Triangle 23"/>
          <p:cNvSpPr/>
          <p:nvPr/>
        </p:nvSpPr>
        <p:spPr>
          <a:xfrm flipH="1">
            <a:off x="416496" y="4891868"/>
            <a:ext cx="9000999" cy="1345444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en-US" sz="1200" b="1" i="1" dirty="0" smtClean="0">
                <a:solidFill>
                  <a:srgbClr val="FFFFFF"/>
                </a:solidFill>
              </a:rPr>
              <a:t>Propensity to adopt digital payments</a:t>
            </a:r>
            <a:endParaRPr lang="en-US" sz="1200" b="1" i="1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7059372" y="2733203"/>
            <a:ext cx="2358124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7230322" y="2444663"/>
            <a:ext cx="201622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sz="1050" i="1" dirty="0" smtClean="0">
                <a:solidFill>
                  <a:srgbClr val="000000"/>
                </a:solidFill>
              </a:rPr>
              <a:t>Reflect the highest likelihood for adoption, and some may already be digital users</a:t>
            </a:r>
            <a:endParaRPr lang="en-IN" sz="1050" i="1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203284" y="3309267"/>
            <a:ext cx="26290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474215" y="3020727"/>
            <a:ext cx="201622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sz="1050" i="1" dirty="0" smtClean="0">
                <a:solidFill>
                  <a:srgbClr val="000000"/>
                </a:solidFill>
              </a:rPr>
              <a:t>Can potentially move to digital payments, however need strong, targeted uses cases</a:t>
            </a:r>
            <a:endParaRPr lang="en-IN" sz="1050" i="1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74130" y="3763133"/>
            <a:ext cx="36712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1101625" y="3474594"/>
            <a:ext cx="201622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sz="1050" i="1" dirty="0" smtClean="0">
                <a:solidFill>
                  <a:srgbClr val="000000"/>
                </a:solidFill>
              </a:rPr>
              <a:t>Have limited disposable income, and are less likely to adopt digital payments</a:t>
            </a:r>
            <a:endParaRPr lang="en-IN" sz="1050" i="1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933665" y="3497641"/>
            <a:ext cx="1188000" cy="1734372"/>
            <a:chOff x="6963574" y="3497641"/>
            <a:chExt cx="1188000" cy="173437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57"/>
            <a:stretch/>
          </p:blipFill>
          <p:spPr>
            <a:xfrm>
              <a:off x="6963574" y="3497641"/>
              <a:ext cx="1188000" cy="1188000"/>
            </a:xfrm>
            <a:prstGeom prst="ellipse">
              <a:avLst/>
            </a:prstGeom>
          </p:spPr>
        </p:pic>
        <p:sp>
          <p:nvSpPr>
            <p:cNvPr id="33" name="Rectangle 32"/>
            <p:cNvSpPr/>
            <p:nvPr/>
          </p:nvSpPr>
          <p:spPr bwMode="auto">
            <a:xfrm>
              <a:off x="7003174" y="4692013"/>
              <a:ext cx="1108800" cy="54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1200" b="1" dirty="0" smtClean="0">
                  <a:solidFill>
                    <a:srgbClr val="0070C0"/>
                  </a:solidFill>
                </a:rPr>
                <a:t>The rising striver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239248" y="3284984"/>
            <a:ext cx="1188000" cy="1734372"/>
            <a:chOff x="8239248" y="3284984"/>
            <a:chExt cx="1188000" cy="173437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39248" y="3284984"/>
              <a:ext cx="1188000" cy="1188000"/>
            </a:xfrm>
            <a:prstGeom prst="ellipse">
              <a:avLst/>
            </a:prstGeom>
          </p:spPr>
        </p:pic>
        <p:sp>
          <p:nvSpPr>
            <p:cNvPr id="36" name="Rectangle 35"/>
            <p:cNvSpPr/>
            <p:nvPr/>
          </p:nvSpPr>
          <p:spPr bwMode="auto">
            <a:xfrm>
              <a:off x="8278848" y="4479356"/>
              <a:ext cx="1108800" cy="54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1200" dirty="0" smtClean="0">
                  <a:solidFill>
                    <a:srgbClr val="0070C0"/>
                  </a:solidFill>
                </a:rPr>
                <a:t>The frontrunner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28081" y="3692780"/>
            <a:ext cx="1188000" cy="1734371"/>
            <a:chOff x="5711937" y="3692780"/>
            <a:chExt cx="1188000" cy="173437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63"/>
            <a:stretch/>
          </p:blipFill>
          <p:spPr>
            <a:xfrm rot="16200000">
              <a:off x="5711937" y="3692780"/>
              <a:ext cx="1188000" cy="1188000"/>
            </a:xfrm>
            <a:prstGeom prst="ellipse">
              <a:avLst/>
            </a:prstGeom>
          </p:spPr>
        </p:pic>
        <p:sp>
          <p:nvSpPr>
            <p:cNvPr id="39" name="Rectangle 38"/>
            <p:cNvSpPr/>
            <p:nvPr/>
          </p:nvSpPr>
          <p:spPr bwMode="auto">
            <a:xfrm>
              <a:off x="5751537" y="4887151"/>
              <a:ext cx="1108800" cy="54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1200" dirty="0" smtClean="0">
                  <a:solidFill>
                    <a:srgbClr val="0070C0"/>
                  </a:solidFill>
                </a:rPr>
                <a:t>The constrained explorer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22497" y="3886348"/>
            <a:ext cx="1188000" cy="1734372"/>
            <a:chOff x="4446711" y="3886348"/>
            <a:chExt cx="1188000" cy="173437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446711" y="3886348"/>
              <a:ext cx="1188000" cy="1188000"/>
            </a:xfrm>
            <a:prstGeom prst="ellipse">
              <a:avLst/>
            </a:prstGeom>
          </p:spPr>
        </p:pic>
        <p:sp>
          <p:nvSpPr>
            <p:cNvPr id="42" name="Rectangle 41"/>
            <p:cNvSpPr/>
            <p:nvPr/>
          </p:nvSpPr>
          <p:spPr bwMode="auto">
            <a:xfrm>
              <a:off x="4486311" y="5080720"/>
              <a:ext cx="1108800" cy="54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1200" dirty="0" smtClean="0">
                  <a:solidFill>
                    <a:srgbClr val="0070C0"/>
                  </a:solidFill>
                </a:rPr>
                <a:t>The scrappy saver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11329" y="4415971"/>
            <a:ext cx="1188000" cy="1734372"/>
            <a:chOff x="1712640" y="4415971"/>
            <a:chExt cx="1188000" cy="173437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57"/>
            <a:stretch/>
          </p:blipFill>
          <p:spPr>
            <a:xfrm>
              <a:off x="1712640" y="4415971"/>
              <a:ext cx="1188000" cy="1188000"/>
            </a:xfrm>
            <a:prstGeom prst="ellipse">
              <a:avLst/>
            </a:prstGeom>
          </p:spPr>
        </p:pic>
        <p:sp>
          <p:nvSpPr>
            <p:cNvPr id="45" name="Rectangle 44"/>
            <p:cNvSpPr/>
            <p:nvPr/>
          </p:nvSpPr>
          <p:spPr bwMode="auto">
            <a:xfrm>
              <a:off x="1752240" y="5610343"/>
              <a:ext cx="1108800" cy="54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1200" dirty="0" smtClean="0">
                  <a:solidFill>
                    <a:srgbClr val="0070C0"/>
                  </a:solidFill>
                </a:rPr>
                <a:t>The survivor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16913" y="4091641"/>
            <a:ext cx="1188000" cy="1734372"/>
            <a:chOff x="3059135" y="4091641"/>
            <a:chExt cx="1188000" cy="173437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3059135" y="4091641"/>
              <a:ext cx="1188000" cy="1188000"/>
            </a:xfrm>
            <a:prstGeom prst="ellipse">
              <a:avLst/>
            </a:prstGeom>
          </p:spPr>
        </p:pic>
        <p:sp>
          <p:nvSpPr>
            <p:cNvPr id="48" name="Rectangle 47"/>
            <p:cNvSpPr/>
            <p:nvPr/>
          </p:nvSpPr>
          <p:spPr bwMode="auto">
            <a:xfrm>
              <a:off x="3098735" y="5286013"/>
              <a:ext cx="1108800" cy="54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1200" dirty="0" smtClean="0">
                  <a:solidFill>
                    <a:srgbClr val="0070C0"/>
                  </a:solidFill>
                </a:rPr>
                <a:t>The family conformist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5745" y="4650005"/>
            <a:ext cx="1188000" cy="1734372"/>
            <a:chOff x="405745" y="4650005"/>
            <a:chExt cx="1188000" cy="173437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5745" y="4650005"/>
              <a:ext cx="1188000" cy="1188000"/>
            </a:xfrm>
            <a:prstGeom prst="ellipse">
              <a:avLst/>
            </a:prstGeom>
          </p:spPr>
        </p:pic>
        <p:sp>
          <p:nvSpPr>
            <p:cNvPr id="51" name="Rectangle 50"/>
            <p:cNvSpPr/>
            <p:nvPr/>
          </p:nvSpPr>
          <p:spPr bwMode="auto">
            <a:xfrm>
              <a:off x="445345" y="5844377"/>
              <a:ext cx="1108800" cy="54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sz="1200" dirty="0" smtClean="0">
                  <a:solidFill>
                    <a:srgbClr val="0070C0"/>
                  </a:solidFill>
                </a:rPr>
                <a:t>The dependent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63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771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8420100" cy="609600"/>
          </a:xfrm>
        </p:spPr>
        <p:txBody>
          <a:bodyPr/>
          <a:lstStyle/>
          <a:p>
            <a:r>
              <a:rPr lang="en-IN" dirty="0" smtClean="0"/>
              <a:t>Key insights for consumers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36BAB-30DE-4F0B-A3E8-B23C12426C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8464" y="73354"/>
            <a:ext cx="3096344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smtClean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322451" y="2057400"/>
            <a:ext cx="2487549" cy="165618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Create opportunities for daily use</a:t>
            </a:r>
          </a:p>
          <a:p>
            <a:endParaRPr lang="en-IN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IN" sz="28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294251" y="2057400"/>
            <a:ext cx="2487549" cy="165618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Micro-savings </a:t>
            </a:r>
            <a:r>
              <a:rPr lang="en-US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are a valuable hook</a:t>
            </a:r>
          </a:p>
          <a:p>
            <a:endParaRPr lang="en-US" sz="28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239000" y="2057400"/>
            <a:ext cx="2514600" cy="165618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Communicate sharply defined use </a:t>
            </a:r>
            <a:r>
              <a:rPr lang="en-IN" sz="2800" b="1" dirty="0" smtClean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cases</a:t>
            </a:r>
            <a:endParaRPr lang="en-US" sz="28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1828800" y="4191000"/>
            <a:ext cx="2971800" cy="137774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Assisted </a:t>
            </a:r>
            <a:r>
              <a:rPr lang="en-IN" sz="2800" b="1" dirty="0" smtClean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first-time </a:t>
            </a:r>
            <a:r>
              <a:rPr lang="en-IN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use is important</a:t>
            </a:r>
          </a:p>
          <a:p>
            <a:endParaRPr lang="en-IN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IN" sz="28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978885" y="4191000"/>
            <a:ext cx="2860315" cy="165618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The payment instrument should match the purchase type</a:t>
            </a:r>
          </a:p>
          <a:p>
            <a:endParaRPr lang="en-IN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IN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12" descr="https://d30y9cdsu7xlg0.cloudfront.net/png/61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2" y="2414072"/>
            <a:ext cx="786328" cy="7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d30y9cdsu7xlg0.cloudfront.net/png/200461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64" y="2438400"/>
            <a:ext cx="586736" cy="58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d30y9cdsu7xlg0.cloudfront.net/png/64865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48" y="2590800"/>
            <a:ext cx="366852" cy="3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https://d30y9cdsu7xlg0.cloudfront.net/png/175968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469493" cy="4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https://d30y9cdsu7xlg0.cloudfront.net/png/174856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421327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9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Similarly, we </a:t>
            </a:r>
            <a:r>
              <a:rPr lang="en-IN" dirty="0" smtClean="0"/>
              <a:t>developed six merchant personas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36BAB-30DE-4F0B-A3E8-B23C12426C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416496" y="4891868"/>
            <a:ext cx="9000999" cy="1345444"/>
          </a:xfrm>
          <a:prstGeom prst="rtTriangle">
            <a:avLst/>
          </a:prstGeom>
          <a:solidFill>
            <a:srgbClr val="CCA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en-US" sz="1200" b="1" i="1" dirty="0" smtClean="0">
                <a:solidFill>
                  <a:srgbClr val="000000"/>
                </a:solidFill>
              </a:rPr>
              <a:t>Propensity to adopt digital payments</a:t>
            </a:r>
            <a:endParaRPr lang="en-US" sz="1200" b="1" i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63"/>
          <a:stretch/>
        </p:blipFill>
        <p:spPr>
          <a:xfrm>
            <a:off x="8067340" y="3130500"/>
            <a:ext cx="1188000" cy="1188000"/>
          </a:xfrm>
          <a:prstGeom prst="ellipse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111200" y="4336327"/>
            <a:ext cx="1108800" cy="356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dirty="0" smtClean="0">
                <a:solidFill>
                  <a:srgbClr val="67103F"/>
                </a:solidFill>
              </a:rPr>
              <a:t>The modernist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285" y="3447949"/>
            <a:ext cx="1188000" cy="1188000"/>
          </a:xfrm>
          <a:prstGeom prst="ellipse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669080" y="4653776"/>
            <a:ext cx="1108800" cy="356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b="1" dirty="0" smtClean="0">
                <a:solidFill>
                  <a:srgbClr val="67103F"/>
                </a:solidFill>
              </a:rPr>
              <a:t>The ambitious small timer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2743" y="3954863"/>
            <a:ext cx="1177349" cy="1188000"/>
          </a:xfrm>
          <a:prstGeom prst="ellipse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677017" y="5160690"/>
            <a:ext cx="1108800" cy="356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dirty="0" smtClean="0">
                <a:solidFill>
                  <a:srgbClr val="67103F"/>
                </a:solidFill>
              </a:rPr>
              <a:t>The small traditionalist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6"/>
          <a:stretch/>
        </p:blipFill>
        <p:spPr>
          <a:xfrm>
            <a:off x="5153412" y="3686041"/>
            <a:ext cx="1188000" cy="1188000"/>
          </a:xfrm>
          <a:prstGeom prst="ellipse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5194077" y="4891868"/>
            <a:ext cx="1108800" cy="356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dirty="0" smtClean="0">
                <a:solidFill>
                  <a:srgbClr val="67103F"/>
                </a:solidFill>
              </a:rPr>
              <a:t>The complacent laggard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626285" y="2733203"/>
            <a:ext cx="26290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897216" y="2444663"/>
            <a:ext cx="201622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sz="1050" i="1" dirty="0" smtClean="0">
                <a:solidFill>
                  <a:srgbClr val="000000"/>
                </a:solidFill>
              </a:rPr>
              <a:t>Reflect the highest likelihood for adoption, and some may already be digital users</a:t>
            </a:r>
            <a:endParaRPr lang="en-IN" sz="1050" i="1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674413" y="3309267"/>
            <a:ext cx="26290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945344" y="3020727"/>
            <a:ext cx="2016224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sz="1050" i="1" dirty="0" smtClean="0">
                <a:solidFill>
                  <a:srgbClr val="000000"/>
                </a:solidFill>
              </a:rPr>
              <a:t>Can potentially move to digital payments, if they see a strong use case</a:t>
            </a:r>
            <a:endParaRPr lang="en-IN" sz="1050" i="1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7"/>
          <a:stretch/>
        </p:blipFill>
        <p:spPr>
          <a:xfrm>
            <a:off x="728814" y="4571309"/>
            <a:ext cx="1188000" cy="1188000"/>
          </a:xfrm>
          <a:prstGeom prst="ellipse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770544" y="5777136"/>
            <a:ext cx="1108800" cy="356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dirty="0" smtClean="0">
                <a:solidFill>
                  <a:srgbClr val="67103F"/>
                </a:solidFill>
              </a:rPr>
              <a:t>The islander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869" y="4260722"/>
            <a:ext cx="1188000" cy="1188000"/>
          </a:xfrm>
          <a:prstGeom prst="ellipse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2209469" y="5448722"/>
            <a:ext cx="1108800" cy="3565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200" dirty="0" smtClean="0">
                <a:solidFill>
                  <a:srgbClr val="67103F"/>
                </a:solidFill>
              </a:rPr>
              <a:t>The middleman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728814" y="3870339"/>
            <a:ext cx="26290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999745" y="3501008"/>
            <a:ext cx="201622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sz="1050" i="1" dirty="0" smtClean="0">
                <a:solidFill>
                  <a:srgbClr val="000000"/>
                </a:solidFill>
              </a:rPr>
              <a:t>Face the challenge of working in cash-rich ecosystems, and reflect low likelihood of transitioning</a:t>
            </a:r>
            <a:endParaRPr lang="en-IN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9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796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Key insights for merchants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36BAB-30DE-4F0B-A3E8-B23C12426C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8464" y="73354"/>
            <a:ext cx="3096344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N" sz="2800" smtClean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534618" y="1981200"/>
            <a:ext cx="2503982" cy="15208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No upfront costs can increase trials</a:t>
            </a:r>
          </a:p>
          <a:p>
            <a:endParaRPr lang="en-US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IN" sz="2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495800" y="1981200"/>
            <a:ext cx="2514600" cy="165618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Consumer demand is </a:t>
            </a:r>
            <a:endParaRPr lang="en-IN" sz="2800" b="1" dirty="0" smtClean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IN" sz="2800" b="1" dirty="0" smtClean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IN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key</a:t>
            </a:r>
          </a:p>
          <a:p>
            <a:r>
              <a:rPr lang="en-IN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catalyst</a:t>
            </a:r>
          </a:p>
          <a:p>
            <a:endParaRPr lang="en-IN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IN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391400" y="1981200"/>
            <a:ext cx="2209800" cy="165618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IN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Digital money + Physical proof</a:t>
            </a:r>
          </a:p>
          <a:p>
            <a:endParaRPr lang="en-IN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IN" sz="2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330111" y="4038600"/>
            <a:ext cx="2487549" cy="165618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Slow digital can be quite valuable</a:t>
            </a:r>
          </a:p>
          <a:p>
            <a:endParaRPr lang="en-IN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IN" sz="2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IN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IN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818251" y="4038600"/>
            <a:ext cx="2487549" cy="165618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rgbClr val="AF879F"/>
                </a:solidFill>
                <a:latin typeface="Calibri" charset="0"/>
                <a:ea typeface="Calibri" charset="0"/>
                <a:cs typeface="Calibri" charset="0"/>
              </a:rPr>
              <a:t>Cash + Digital hybrids can be important</a:t>
            </a:r>
          </a:p>
          <a:p>
            <a:endParaRPr lang="en-US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800" b="1" dirty="0">
              <a:solidFill>
                <a:srgbClr val="AF879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4" name="Picture 2" descr="https://d30y9cdsu7xlg0.cloudfront.net/png/106750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39" y="2438400"/>
            <a:ext cx="463561" cy="4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https://d30y9cdsu7xlg0.cloudfront.net/png/203304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09" y="2438400"/>
            <a:ext cx="408991" cy="4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https://d30y9cdsu7xlg0.cloudfront.net/png/87326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72" y="2438400"/>
            <a:ext cx="540128" cy="54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https://d30y9cdsu7xlg0.cloudfront.net/png/188912-2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785269" cy="7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648200" y="4469454"/>
            <a:ext cx="1069513" cy="559746"/>
            <a:chOff x="4393254" y="2886865"/>
            <a:chExt cx="1069513" cy="559746"/>
          </a:xfrm>
        </p:grpSpPr>
        <p:pic>
          <p:nvPicPr>
            <p:cNvPr id="31" name="Picture 5" descr="https://d30y9cdsu7xlg0.cloudfront.net/png/101813-20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254" y="2886865"/>
              <a:ext cx="559746" cy="559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 descr="https://d30y9cdsu7xlg0.cloudfront.net/png/40964-200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38" y="2925324"/>
              <a:ext cx="482829" cy="48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4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589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24&quot;&gt;&lt;elem m_fUsage=&quot;6.35853210059529950000E+000&quot;&gt;&lt;m_msothmcolidx val=&quot;0&quot;/&gt;&lt;m_rgb r=&quot;af&quot; g=&quot;87&quot; b=&quot;9f&quot;/&gt;&lt;m_ppcolschidx tagver0=&quot;23004&quot; tagname0=&quot;m_ppcolschidxUNRECOGNIZED&quot; val=&quot;0&quot;/&gt;&lt;m_nBrightness val=&quot;0&quot;/&gt;&lt;/elem&gt;&lt;elem m_fUsage=&quot;1.42134155564597680000E+000&quot;&gt;&lt;m_msothmcolidx val=&quot;0&quot;/&gt;&lt;m_rgb r=&quot;67&quot; g=&quot;10&quot; b=&quot;3f&quot;/&gt;&lt;m_ppcolschidx tagver0=&quot;23004&quot; tagname0=&quot;m_ppcolschidxUNRECOGNIZED&quot; val=&quot;0&quot;/&gt;&lt;m_nBrightness val=&quot;0&quot;/&gt;&lt;/elem&gt;&lt;elem m_fUsage=&quot;1.36321102591683200000E+000&quot;&gt;&lt;m_msothmcolidx val=&quot;0&quot;/&gt;&lt;m_rgb r=&quot;98&quot; g=&quot;a&quot; b=&quot;31&quot;/&gt;&lt;m_ppcolschidx tagver0=&quot;23004&quot; tagname0=&quot;m_ppcolschidxUNRECOGNIZED&quot; val=&quot;0&quot;/&gt;&lt;m_nBrightness val=&quot;0&quot;/&gt;&lt;/elem&gt;&lt;elem m_fUsage=&quot;5.90490000000000180000E-001&quot;&gt;&lt;m_msothmcolidx val=&quot;0&quot;/&gt;&lt;m_rgb r=&quot;85&quot; g=&quot;58&quot; b=&quot;73&quot;/&gt;&lt;m_ppcolschidx tagver0=&quot;23004&quot; tagname0=&quot;m_ppcolschidxUNRECOGNIZED&quot; val=&quot;0&quot;/&gt;&lt;m_nBrightness val=&quot;0&quot;/&gt;&lt;/elem&gt;&lt;elem m_fUsage=&quot;1.07022732898010080000E-001&quot;&gt;&lt;m_msothmcolidx val=&quot;0&quot;/&gt;&lt;m_rgb r=&quot;55&quot; g=&quot;55&quot; b=&quot;5f&quot;/&gt;&lt;m_ppcolschidx tagver0=&quot;23004&quot; tagname0=&quot;m_ppcolschidxUNRECOGNIZED&quot; val=&quot;0&quot;/&gt;&lt;m_nBrightness val=&quot;0&quot;/&gt;&lt;/elem&gt;&lt;elem m_fUsage=&quot;7.29405790038836900000E-002&quot;&gt;&lt;m_msothmcolidx val=&quot;0&quot;/&gt;&lt;m_rgb r=&quot;bb&quot; g=&quot;bb&quot; b=&quot;bf&quot;/&gt;&lt;m_ppcolschidx tagver0=&quot;23004&quot; tagname0=&quot;m_ppcolschidxUNRECOGNIZED&quot; val=&quot;0&quot;/&gt;&lt;m_nBrightness val=&quot;0&quot;/&gt;&lt;/elem&gt;&lt;elem m_fUsage=&quot;4.23911582752162440000E-002&quot;&gt;&lt;m_msothmcolidx val=&quot;0&quot;/&gt;&lt;m_rgb r=&quot;e0&quot; g=&quot;e0&quot; b=&quot;e0&quot;/&gt;&lt;m_ppcolschidx tagver0=&quot;23004&quot; tagname0=&quot;m_ppcolschidxUNRECOGNIZED&quot; val=&quot;0&quot;/&gt;&lt;m_nBrightness val=&quot;0&quot;/&gt;&lt;/elem&gt;&lt;elem m_fUsage=&quot;2.50315550499324440000E-002&quot;&gt;&lt;m_msothmcolidx val=&quot;0&quot;/&gt;&lt;m_rgb r=&quot;f9&quot; g=&quot;79&quot; b=&quot;86&quot;/&gt;&lt;m_ppcolschidx tagver0=&quot;23004&quot; tagname0=&quot;m_ppcolschidxUNRECOGNIZED&quot; val=&quot;0&quot;/&gt;&lt;m_nBrightness val=&quot;0&quot;/&gt;&lt;/elem&gt;&lt;elem m_fUsage=&quot;7.65783798502645170000E-003&quot;&gt;&lt;m_msothmcolidx val=&quot;0&quot;/&gt;&lt;m_rgb r=&quot;dd&quot; g=&quot;dd&quot; b=&quot;df&quot;/&gt;&lt;m_ppcolschidx tagver0=&quot;23004&quot; tagname0=&quot;m_ppcolschidxUNRECOGNIZED&quot; val=&quot;0&quot;/&gt;&lt;m_nBrightness val=&quot;0&quot;/&gt;&lt;/elem&gt;&lt;elem m_fUsage=&quot;5.75353629482973790000E-003&quot;&gt;&lt;m_msothmcolidx val=&quot;0&quot;/&gt;&lt;m_rgb r=&quot;99&quot; g=&quot;99&quot; b=&quot;9f&quot;/&gt;&lt;m_ppcolschidx tagver0=&quot;23004&quot; tagname0=&quot;m_ppcolschidxUNRECOGNIZED&quot; val=&quot;0&quot;/&gt;&lt;m_nBrightness val=&quot;0&quot;/&gt;&lt;/elem&gt;&lt;elem m_fUsage=&quot;5.17818266534676460000E-003&quot;&gt;&lt;m_msothmcolidx val=&quot;0&quot;/&gt;&lt;m_rgb r=&quot;77&quot; g=&quot;77&quot; b=&quot;7f&quot;/&gt;&lt;m_ppcolschidx tagver0=&quot;23004&quot; tagname0=&quot;m_ppcolschidxUNRECOGNIZED&quot; val=&quot;0&quot;/&gt;&lt;m_nBrightness val=&quot;0&quot;/&gt;&lt;/elem&gt;&lt;elem m_fUsage=&quot;1.09659924548716310000E-004&quot;&gt;&lt;m_msothmcolidx val=&quot;0&quot;/&gt;&lt;m_rgb r=&quot;c0&quot; g=&quot;ce&quot; b=&quot;df&quot;/&gt;&lt;m_ppcolschidx tagver0=&quot;23004&quot; tagname0=&quot;m_ppcolschidxUNRECOGNIZED&quot; val=&quot;0&quot;/&gt;&lt;m_nBrightness val=&quot;0&quot;/&gt;&lt;/elem&gt;&lt;elem m_fUsage=&quot;9.36689023652371230000E-005&quot;&gt;&lt;m_msothmcolidx val=&quot;0&quot;/&gt;&lt;m_rgb r=&quot;9e&quot; g=&quot;b4&quot; b=&quot;ce&quot;/&gt;&lt;m_ppcolschidx tagver0=&quot;23004&quot; tagname0=&quot;m_ppcolschidxUNRECOGNIZED&quot; val=&quot;0&quot;/&gt;&lt;m_nBrightness val=&quot;0&quot;/&gt;&lt;/elem&gt;&lt;elem m_fUsage=&quot;8.43020121287134190000E-005&quot;&gt;&lt;m_msothmcolidx val=&quot;0&quot;/&gt;&lt;m_rgb r=&quot;7d&quot; g=&quot;9a&quot; b=&quot;be&quot;/&gt;&lt;m_ppcolschidx tagver0=&quot;23004&quot; tagname0=&quot;m_ppcolschidxUNRECOGNIZED&quot; val=&quot;0&quot;/&gt;&lt;m_nBrightness val=&quot;0&quot;/&gt;&lt;/elem&gt;&lt;elem m_fUsage=&quot;7.58718109158420770000E-005&quot;&gt;&lt;m_msothmcolidx val=&quot;0&quot;/&gt;&lt;m_rgb r=&quot;5b&quot; g=&quot;80&quot; b=&quot;ad&quot;/&gt;&lt;m_ppcolschidx tagver0=&quot;23004&quot; tagname0=&quot;m_ppcolschidxUNRECOGNIZED&quot; val=&quot;0&quot;/&gt;&lt;m_nBrightness val=&quot;0&quot;/&gt;&lt;/elem&gt;&lt;elem m_fUsage=&quot;7.38113409356031700000E-005&quot;&gt;&lt;m_msothmcolidx val=&quot;0&quot;/&gt;&lt;m_rgb r=&quot;3a&quot; g=&quot;66&quot; b=&quot;9c&quot;/&gt;&lt;m_ppcolschidx tagver0=&quot;23004&quot; tagname0=&quot;m_ppcolschidxUNRECOGNIZED&quot; val=&quot;0&quot;/&gt;&lt;m_nBrightness val=&quot;0&quot;/&gt;&lt;/elem&gt;&lt;elem m_fUsage=&quot;2.68161088143167620000E-006&quot;&gt;&lt;m_msothmcolidx val=&quot;0&quot;/&gt;&lt;m_rgb r=&quot;b1&quot; g=&quot;cf&quot; b=&quot;c5&quot;/&gt;&lt;m_ppcolschidx tagver0=&quot;23004&quot; tagname0=&quot;m_ppcolschidxUNRECOGNIZED&quot; val=&quot;0&quot;/&gt;&lt;m_nBrightness val=&quot;0&quot;/&gt;&lt;/elem&gt;&lt;elem m_fUsage=&quot;2.32175303255298060000E-006&quot;&gt;&lt;m_msothmcolidx val=&quot;0&quot;/&gt;&lt;m_rgb r=&quot;88&quot; g=&quot;b6&quot; b=&quot;a7&quot;/&gt;&lt;m_ppcolschidx tagver0=&quot;23004&quot; tagname0=&quot;m_ppcolschidxUNRECOGNIZED&quot; val=&quot;0&quot;/&gt;&lt;m_nBrightness val=&quot;0&quot;/&gt;&lt;/elem&gt;&lt;elem m_fUsage=&quot;2.08957629884091530000E-006&quot;&gt;&lt;m_msothmcolidx val=&quot;0&quot;/&gt;&lt;m_rgb r=&quot;5f&quot; g=&quot;9d&quot; b=&quot;88&quot;/&gt;&lt;m_ppcolschidx tagver0=&quot;23004&quot; tagname0=&quot;m_ppcolschidxUNRECOGNIZED&quot; val=&quot;0&quot;/&gt;&lt;m_nBrightness val=&quot;0&quot;/&gt;&lt;/elem&gt;&lt;elem m_fUsage=&quot;1.88065189928739290000E-006&quot;&gt;&lt;m_msothmcolidx val=&quot;0&quot;/&gt;&lt;m_rgb r=&quot;35&quot; g=&quot;83&quot; b=&quot;6a&quot;/&gt;&lt;m_ppcolschidx tagver0=&quot;23004&quot; tagname0=&quot;m_ppcolschidxUNRECOGNIZED&quot; val=&quot;0&quot;/&gt;&lt;m_nBrightness val=&quot;0&quot;/&gt;&lt;/elem&gt;&lt;elem m_fUsage=&quot;1.79755285171009790000E-006&quot;&gt;&lt;m_msothmcolidx val=&quot;0&quot;/&gt;&lt;m_rgb r=&quot;c&quot; g=&quot;6a&quot; b=&quot;4b&quot;/&gt;&lt;m_ppcolschidx tagver0=&quot;23004&quot; tagname0=&quot;m_ppcolschidxUNRECOGNIZED&quot; val=&quot;0&quot;/&gt;&lt;m_nBrightness val=&quot;0&quot;/&gt;&lt;/elem&gt;&lt;elem m_fUsage=&quot;4.86981432961658360000E-007&quot;&gt;&lt;m_msothmcolidx val=&quot;0&quot;/&gt;&lt;m_rgb r=&quot;cc&quot; g=&quot;af&quot; b=&quot;bf&quot;/&gt;&lt;m_ppcolschidx tagver0=&quot;23004&quot; tagname0=&quot;m_ppcolschidxUNRECOGNIZED&quot; val=&quot;0&quot;/&gt;&lt;m_nBrightness val=&quot;0&quot;/&gt;&lt;/elem&gt;&lt;elem m_fUsage=&quot;4.36384485109336820000E-007&quot;&gt;&lt;m_msothmcolidx val=&quot;0&quot;/&gt;&lt;m_rgb r=&quot;b3&quot; g=&quot;87&quot; b=&quot;9f&quot;/&gt;&lt;m_ppcolschidx tagver0=&quot;23004&quot; tagname0=&quot;m_ppcolschidxUNRECOGNIZED&quot; val=&quot;0&quot;/&gt;&lt;m_nBrightness val=&quot;0&quot;/&gt;&lt;/elem&gt;&lt;elem m_fUsage=&quot;3.82627637789587900000E-007&quot;&gt;&lt;m_msothmcolidx val=&quot;0&quot;/&gt;&lt;m_rgb r=&quot;9a&quot; g=&quot;60&quot; b=&quot;7f&quot;/&gt;&lt;m_ppcolschidx tagver0=&quot;23004&quot; tagname0=&quot;m_ppcolschidxUNRECOGNIZED&quot; val=&quot;0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3TmkOQ1UeMbYmyy139v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aV1JfQHkmXAnbgzQuUJ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d7UTEME0KDAWjHY9lEd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rLvUHbq06QVAh.KTU.e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1T6mNYhk.JGa.7IkIzl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QrdaAP_UmjVSErQPjc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f0cu.eYUSbcI8JsNm6d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xvQzSPzEmSafMLqyw10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G56cUBlE.IzQOGjlN59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rGfM0drked3cxp.kiUx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_dSBeKckSFhqV7pUpvm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tXT3PN.keNhmVF4GPGo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GbAMb2L0i6Lo7OopvVd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N1gzLcx065ecbc7xTRO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Q_xA5BBE.1eHdZb8780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qEys5mnUG4Xf7g3zzgt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Tjg7XnN0CdajeASc4LI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4ozpr4jEu8mqLAG2UHt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08NuXHv0O.NUpt.bpWa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n5iyLyrkCj42RQVeid_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2PedoMjUWGU4r.GOlke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82Lxr_fp0iSaVzuvustf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iYE8MIo0mvuPH4JRy.o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avlHYEJ02yVqoEvCm6F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sjgAtiWkO0u5TaaWzBD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8Oz5w.rUy478FGW6b9t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0sw24Qt0KLMhcg8oHbz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gYy4yI7ky0RS8CgMrlA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m22oGXQkCNGrQ39XvJc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nppd1K0ECRTGBIrsJTk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S4YlT_gEqs9YSwKaNYF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RaQYwGREiKED2qkaHoR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een5Q7lkyjJy3AtP4t.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PrEfLWlUWbMbARpmuSZ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zwOaMgUEGRbTiwHoJEX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G0zOeKjEOYhEU.PvSFH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vx2YiuD0m.EVkYrUVW.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4dA_kX2kqAI.rNMRbi8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6w33rPZ0EaT5DQxGDAOU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W5yVoEuE6o_APTZx_MM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nIN5DmKUSqruW2JjY2D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8g3fEw80GUI_.dQsqNB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iwaOo1GUe9BHBE9oECh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l.y3U5CkCyITvPBixW.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ZOpAWlsEy7CBO6tQfls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T9AwsW3EiwQe4TDx.e3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6yn2bWrU.WAI7WaEqXC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cf3sCVcE2EXeT32GN9T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g42zt330enwqpoTr.JE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wHTaUfOEq7f4MZ6rnPG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pQtBGegkuyAGROQyLZ_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xc6MH74kS6mFE4M8Mm1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CjwfwHoEuj5kpzRthsi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UC9MNz3k269piwoyM76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KmNiFXBkmMlBYcXjY5I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LDFAC6V0urObYqkzIh0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kwf8OZc0uQG8fCMBw3e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4fm2kBa3kCKSGmSHDlky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_NZCnyRkGFvFd11f7CW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yY9pwFyk2SJSgZw3kO4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cwSi8_aEabhFGSHIaeG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gxe1K0_0WsTY.NokuhW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TFmW72Nkuh_zOD.FHKi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tTMtTkUUKDjoDsfzryF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47UNELAU2KkfJdYo2YI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_lEBre_JkSZWEncuQFuC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bMGIoiHUaSKSp7enWbf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Yxwtn79k6A8sD1KVDVL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MnB7TwRU2qtjN9Yc7J1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AgjZIkq0224UnFzjczb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ShsbsW2EO7DPivc2m29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ZPJTmKYEmWjJtVykyp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k9YiCRUuKnAIuQpxNg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gU3OfxZk6v95mUFDn.p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fFreuQlU24ksepkDrb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IyEXiIUGhhEG9R6CEz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7pNFxiJEqx9gflANDx_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rzYgi_tkun7liLBFJkk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Oy8bljlU6XwnNl8VlZ.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utdahOGkmmrQ8fv_i2m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.Zy8bArUKmsY9mgSqNo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6ADF_Q2UyoEmqhUf4UX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72xqRVak2stbpw1O0T.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2dYC6V2UK5bqKwTneQz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bAUu22p0K5KO.XnEdGQ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iWywyzCUeC26gRU5lSX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LaXX4j70WgLwQ33aaS3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aD8iTntESUnZBFqssxf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.t_lUCZkuIrSfFHHTqM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QD4zlpHEKgnpjIyx.i6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aJ554dWEyNoBcg2wPC8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kMM4eTXkmM3zqmBpMdd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2CqqMJP0C_lfe2MUljV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p9ENoe3E.3aPPjX5DA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12HqYoOwkOG4hO8D.dW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VFx028I0e8aDXr81UT_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Auqpy07ki8hoW1Al9Ac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727TcMUE6cchQhM3JUs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RfOhrJHEqf1dQrdfYAn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yAiXcbiEunBv9RYFbk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byxj7Klk2T_UwTRANC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UPRtsn90KDBrh8G1mr0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zPcfYzwU2eEgXhuXP8W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LLhkQzLEyia_ZmsD.2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6HJryF.UCBj_7yq1phT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DmTR.OcEO2nbylzmOn8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DT_THTx0SeHEOp9pLob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Uj8Ia_5UCx84nUL3PDQ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2lAoeMFUi8cKjgsS.zY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mG4oC8hEeoL.guHICe0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0vyPiZ2L0CexF_BHjt5i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5gaKiSTESZXiXKRZ6cC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RRxQd74Ue9hUrX9G7_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1VSwgif06eAfAUk6pBo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6wfj7wh0.h.rzffFdph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fX0m5tfkC9URL163IIW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k8ZpnA1Em510goyG6BY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7iRqueCUaKRc3A0VFQc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Q.NjiPK0.5zJ4Oe8nVh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dtGSinyUGMqvZ3Q2SrW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WwUHCEqEiujgssCeBZ5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btSGa6DE.55L6fwUOt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NvO5371Eaf0Tmpu7t8_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tzD542wUKdKOPg555.T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XKeqEp5EW4XNV6ulYyO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iu_aNQYk2TkwjSGBGMC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1PZP4aSEiKJW1uyBkxV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L4jQhLzkymqE9BppSYy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36ea.xMUKuc5uH5rL1k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6nM5DmwESkA89EfpVAo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xlFuoUTEiRl2nAVECHt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rdXQ1f90myg3IwWldH0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iS6V_LnUi2VKgFp5hGf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HeC.D340.ooBLAHE_fg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Zu9n9JxEKziSxYD8V8Y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r_REPOX0apHAMQLqnqi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eX83.APEKgvvLtSiDBK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fQmBP9SkGswJ8RwWfr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m.oLrQZUypx4wrQOiT3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xlAy6I6UeVBhN8qtmnZ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bI9pN9UkWskgI.4Lk_v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3iAd9KXki4KIvZcPp6Qg"/>
</p:tagLst>
</file>

<file path=ppt/theme/theme1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tandard / Deliverable">
  <a:themeElements>
    <a:clrScheme name="Board Level1">
      <a:dk1>
        <a:srgbClr val="000000"/>
      </a:dk1>
      <a:lt1>
        <a:srgbClr val="FFFFFF"/>
      </a:lt1>
      <a:dk2>
        <a:srgbClr val="67103F"/>
      </a:dk2>
      <a:lt2>
        <a:srgbClr val="FFFFFF"/>
      </a:lt2>
      <a:accent1>
        <a:srgbClr val="55555F"/>
      </a:accent1>
      <a:accent2>
        <a:srgbClr val="BBBBBF"/>
      </a:accent2>
      <a:accent3>
        <a:srgbClr val="3A669C"/>
      </a:accent3>
      <a:accent4>
        <a:srgbClr val="0C6A4B"/>
      </a:accent4>
      <a:accent5>
        <a:srgbClr val="9EB4CE"/>
      </a:accent5>
      <a:accent6>
        <a:srgbClr val="88B6A7"/>
      </a:accent6>
      <a:hlink>
        <a:srgbClr val="0000FF"/>
      </a:hlink>
      <a:folHlink>
        <a:srgbClr val="800080"/>
      </a:folHlink>
    </a:clrScheme>
    <a:fontScheme name="Proposal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31775" indent="-231775">
          <a:defRPr sz="16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F31BF6C948438E53C2CFC5C72515" ma:contentTypeVersion="3" ma:contentTypeDescription="Create a new document." ma:contentTypeScope="" ma:versionID="321f35c40cf7922ba3961b8476b4f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e0e5df24a3b506f0198320ca4e71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9439AE4-F1F2-4546-8AFB-510BADD0183B}"/>
</file>

<file path=customXml/itemProps2.xml><?xml version="1.0" encoding="utf-8"?>
<ds:datastoreItem xmlns:ds="http://schemas.openxmlformats.org/officeDocument/2006/customXml" ds:itemID="{D598EF88-BAA5-43A8-9E85-86D2CAFAA556}"/>
</file>

<file path=customXml/itemProps3.xml><?xml version="1.0" encoding="utf-8"?>
<ds:datastoreItem xmlns:ds="http://schemas.openxmlformats.org/officeDocument/2006/customXml" ds:itemID="{78EC0FF6-217B-4425-9C31-3275AC69CE57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41369</TotalTime>
  <Words>737</Words>
  <Application>Microsoft Macintosh PowerPoint</Application>
  <PresentationFormat>A4 Paper (210x297 mm)</PresentationFormat>
  <Paragraphs>141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1_Blank</vt:lpstr>
      <vt:lpstr>2_Blank</vt:lpstr>
      <vt:lpstr>3_Standard / Deliverable</vt:lpstr>
      <vt:lpstr>think-cell Slide</vt:lpstr>
      <vt:lpstr>Chart</vt:lpstr>
      <vt:lpstr>A Partnership to Support Financial Inclusion Through Expanded Payments Acceptance Networks</vt:lpstr>
      <vt:lpstr>A confluence of factors are powering India on its journey toward universal financial inclusion</vt:lpstr>
      <vt:lpstr>USAID and the Government of India are partnering to drive the growth of digital payments acceptance networks</vt:lpstr>
      <vt:lpstr>PowerPoint Presentation</vt:lpstr>
      <vt:lpstr>The research was focused in 6 locations spanning the urban – rural spectrum </vt:lpstr>
      <vt:lpstr>Based on field research, we developed seven consumer personas</vt:lpstr>
      <vt:lpstr>Key insights for consumers</vt:lpstr>
      <vt:lpstr>Similarly, we developed six merchant personas</vt:lpstr>
      <vt:lpstr>Key insights for merchants</vt:lpstr>
      <vt:lpstr>Where we go from here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Overall</dc:title>
  <dc:creator>Astha Kapoor</dc:creator>
  <cp:lastModifiedBy>Paul</cp:lastModifiedBy>
  <cp:revision>1143</cp:revision>
  <cp:lastPrinted>2015-12-13T14:37:27Z</cp:lastPrinted>
  <dcterms:created xsi:type="dcterms:W3CDTF">2015-04-23T05:42:51Z</dcterms:created>
  <dcterms:modified xsi:type="dcterms:W3CDTF">2015-12-13T14:52:33Z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0x0101000158F31BF6C948438E53C2CFC5C72515</vt:lpwstr>
  </property>
</Properties>
</file>