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8" r:id="rId2"/>
    <p:sldId id="313" r:id="rId3"/>
    <p:sldId id="322" r:id="rId4"/>
    <p:sldId id="299" r:id="rId5"/>
    <p:sldId id="300" r:id="rId6"/>
    <p:sldId id="323" r:id="rId7"/>
    <p:sldId id="321" r:id="rId8"/>
    <p:sldId id="324" r:id="rId9"/>
    <p:sldId id="258" r:id="rId10"/>
    <p:sldId id="297" r:id="rId11"/>
    <p:sldId id="315" r:id="rId12"/>
    <p:sldId id="298" r:id="rId13"/>
    <p:sldId id="325" r:id="rId14"/>
    <p:sldId id="305" r:id="rId15"/>
    <p:sldId id="306" r:id="rId16"/>
    <p:sldId id="326" r:id="rId17"/>
    <p:sldId id="307" r:id="rId18"/>
    <p:sldId id="308" r:id="rId19"/>
    <p:sldId id="309" r:id="rId20"/>
    <p:sldId id="327" r:id="rId21"/>
    <p:sldId id="311" r:id="rId22"/>
    <p:sldId id="317" r:id="rId23"/>
    <p:sldId id="318" r:id="rId24"/>
    <p:sldId id="319" r:id="rId25"/>
    <p:sldId id="320" r:id="rId26"/>
    <p:sldId id="304" r:id="rId27"/>
    <p:sldId id="312" r:id="rId28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S Albert Bold" pitchFamily="80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S Albert Bold" pitchFamily="80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S Albert Bold" pitchFamily="80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S Albert Bold" pitchFamily="80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S Albert Bold" pitchFamily="80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S Albert Bold" pitchFamily="80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S Albert Bold" pitchFamily="80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S Albert Bold" pitchFamily="80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S Albert Bold" pitchFamily="80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B50"/>
    <a:srgbClr val="A49E2E"/>
    <a:srgbClr val="97957D"/>
    <a:srgbClr val="969696"/>
    <a:srgbClr val="666633"/>
    <a:srgbClr val="CCB900"/>
    <a:srgbClr val="5273C1"/>
    <a:srgbClr val="5A592D"/>
    <a:srgbClr val="726E20"/>
    <a:srgbClr val="454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2579" autoAdjust="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7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27127752643285E-2"/>
          <c:y val="0.25428043967889408"/>
          <c:w val="0.88538644883078765"/>
          <c:h val="0.49512337170869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strat.</c:v>
                </c:pt>
              </c:strCache>
            </c:strRef>
          </c:tx>
          <c:spPr>
            <a:solidFill>
              <a:srgbClr val="ACAA00"/>
            </a:solidFill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12.74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national strat.</c:v>
                </c:pt>
              </c:strCache>
            </c:strRef>
          </c:tx>
          <c:spPr>
            <a:solidFill>
              <a:srgbClr val="D9DAD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8.5299999999999994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20216"/>
        <c:axId val="139120608"/>
      </c:barChart>
      <c:catAx>
        <c:axId val="139120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120608"/>
        <c:crosses val="autoZero"/>
        <c:auto val="1"/>
        <c:lblAlgn val="ctr"/>
        <c:lblOffset val="100"/>
        <c:noMultiLvlLbl val="0"/>
      </c:catAx>
      <c:valAx>
        <c:axId val="139120608"/>
        <c:scaling>
          <c:orientation val="minMax"/>
          <c:max val="16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139120216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"/>
          <c:y val="0.84852566886507574"/>
          <c:w val="0.99849360172102075"/>
          <c:h val="0.136918288540330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15222478878778E-2"/>
          <c:y val="0.11709600276059096"/>
          <c:w val="0.88538644883078765"/>
          <c:h val="0.61660414791410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E-money</c:v>
                </c:pt>
              </c:strCache>
            </c:strRef>
          </c:tx>
          <c:spPr>
            <a:solidFill>
              <a:srgbClr val="ACAA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11.25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e-money</c:v>
                </c:pt>
              </c:strCache>
            </c:strRef>
          </c:tx>
          <c:spPr>
            <a:solidFill>
              <a:srgbClr val="D9DAD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  <a:latin typeface="+mn-lt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7.87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27520"/>
        <c:axId val="139927912"/>
      </c:barChart>
      <c:catAx>
        <c:axId val="13992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th-TH"/>
          </a:p>
        </c:txPr>
        <c:crossAx val="139927912"/>
        <c:crosses val="autoZero"/>
        <c:auto val="1"/>
        <c:lblAlgn val="ctr"/>
        <c:lblOffset val="100"/>
        <c:noMultiLvlLbl val="0"/>
      </c:catAx>
      <c:valAx>
        <c:axId val="13992791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39927520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4.6326533843211136E-2"/>
          <c:y val="0.83134964619040874"/>
          <c:w val="0.95001765849404629"/>
          <c:h val="0.13691828854033078"/>
        </c:manualLayout>
      </c:layout>
      <c:overlay val="0"/>
      <c:txPr>
        <a:bodyPr/>
        <a:lstStyle/>
        <a:p>
          <a:pPr>
            <a:defRPr sz="1200">
              <a:latin typeface="+mj-lt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34716344648613E-2"/>
          <c:y val="0.29837266345406116"/>
          <c:w val="0.88538644883078732"/>
          <c:h val="0.44551950824908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Agent banking</c:v>
                </c:pt>
              </c:strCache>
            </c:strRef>
          </c:tx>
          <c:spPr>
            <a:solidFill>
              <a:srgbClr val="ACAA00"/>
            </a:solidFill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10.594199999999999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Agent banking</c:v>
                </c:pt>
              </c:strCache>
            </c:strRef>
          </c:tx>
          <c:spPr>
            <a:solidFill>
              <a:srgbClr val="D9DAD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8.0662200000000013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28696"/>
        <c:axId val="139929088"/>
      </c:barChart>
      <c:catAx>
        <c:axId val="139928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929088"/>
        <c:crosses val="autoZero"/>
        <c:auto val="1"/>
        <c:lblAlgn val="ctr"/>
        <c:lblOffset val="100"/>
        <c:noMultiLvlLbl val="0"/>
      </c:catAx>
      <c:valAx>
        <c:axId val="139929088"/>
        <c:scaling>
          <c:orientation val="minMax"/>
          <c:max val="12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139928696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"/>
          <c:y val="0.84852566886507574"/>
          <c:w val="0.94397945682803031"/>
          <c:h val="0.136918288540330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42170715267976E-2"/>
          <c:y val="0.19706572960655974"/>
          <c:w val="0.88538644883078732"/>
          <c:h val="0.51926925854971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 literacy</c:v>
                </c:pt>
              </c:strCache>
            </c:strRef>
          </c:tx>
          <c:spPr>
            <a:solidFill>
              <a:srgbClr val="ACAA00"/>
            </a:solidFill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10.594199999999999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financial literacy</c:v>
                </c:pt>
              </c:strCache>
            </c:strRef>
          </c:tx>
          <c:spPr>
            <a:solidFill>
              <a:srgbClr val="D9DAD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4.4068199999999997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29872"/>
        <c:axId val="139930264"/>
      </c:barChart>
      <c:catAx>
        <c:axId val="13992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930264"/>
        <c:crosses val="autoZero"/>
        <c:auto val="1"/>
        <c:lblAlgn val="ctr"/>
        <c:lblOffset val="100"/>
        <c:noMultiLvlLbl val="0"/>
      </c:catAx>
      <c:valAx>
        <c:axId val="139930264"/>
        <c:scaling>
          <c:orientation val="minMax"/>
          <c:max val="12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139929872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"/>
          <c:y val="0.84852566886507574"/>
          <c:w val="0.94397945682803031"/>
          <c:h val="0.136918288540330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0C347-E72F-47F6-AF3F-9603ECD94B5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MY"/>
        </a:p>
      </dgm:t>
    </dgm:pt>
    <dgm:pt modelId="{5BD5D7AE-3EA6-44F7-B1AD-271296274F20}">
      <dgm:prSet phldrT="[Text]" custT="1"/>
      <dgm:spPr>
        <a:ln>
          <a:solidFill>
            <a:srgbClr val="5A592D"/>
          </a:solidFill>
        </a:ln>
      </dgm:spPr>
      <dgm:t>
        <a:bodyPr/>
        <a:lstStyle/>
        <a:p>
          <a:r>
            <a:rPr lang="en-US" sz="2000" dirty="0" smtClean="0"/>
            <a:t>Marketing Stage</a:t>
          </a:r>
          <a:endParaRPr lang="en-MY" sz="2000" dirty="0"/>
        </a:p>
      </dgm:t>
    </dgm:pt>
    <dgm:pt modelId="{928050B7-025C-4274-8D96-45B835493E1D}" type="parTrans" cxnId="{CE2B2A16-32F4-4166-972A-2A3AD940A96B}">
      <dgm:prSet/>
      <dgm:spPr/>
      <dgm:t>
        <a:bodyPr/>
        <a:lstStyle/>
        <a:p>
          <a:endParaRPr lang="en-MY"/>
        </a:p>
      </dgm:t>
    </dgm:pt>
    <dgm:pt modelId="{E949B83E-C84E-4146-850A-39DF3AE41F2A}" type="sibTrans" cxnId="{CE2B2A16-32F4-4166-972A-2A3AD940A96B}">
      <dgm:prSet/>
      <dgm:spPr/>
      <dgm:t>
        <a:bodyPr/>
        <a:lstStyle/>
        <a:p>
          <a:endParaRPr lang="en-MY"/>
        </a:p>
      </dgm:t>
    </dgm:pt>
    <dgm:pt modelId="{80DE2FF2-44ED-4CE5-8F5A-E5C15163374F}">
      <dgm:prSet phldrT="[Text]" custT="1"/>
      <dgm:spPr>
        <a:ln>
          <a:solidFill>
            <a:srgbClr val="5A592D"/>
          </a:solidFill>
        </a:ln>
      </dgm:spPr>
      <dgm:t>
        <a:bodyPr/>
        <a:lstStyle/>
        <a:p>
          <a:r>
            <a:rPr lang="en-US" sz="2000" dirty="0" smtClean="0"/>
            <a:t>Registration Stage</a:t>
          </a:r>
          <a:endParaRPr lang="en-MY" sz="2000" dirty="0"/>
        </a:p>
      </dgm:t>
    </dgm:pt>
    <dgm:pt modelId="{546EB54F-7AF2-48FB-94B1-BE59D7526C8B}" type="parTrans" cxnId="{804B8218-B003-4655-A8C6-12481967AFAA}">
      <dgm:prSet/>
      <dgm:spPr/>
      <dgm:t>
        <a:bodyPr/>
        <a:lstStyle/>
        <a:p>
          <a:endParaRPr lang="en-MY"/>
        </a:p>
      </dgm:t>
    </dgm:pt>
    <dgm:pt modelId="{7497EE47-3CD1-4DDD-A062-8B2C703F1107}" type="sibTrans" cxnId="{804B8218-B003-4655-A8C6-12481967AFAA}">
      <dgm:prSet/>
      <dgm:spPr/>
      <dgm:t>
        <a:bodyPr/>
        <a:lstStyle/>
        <a:p>
          <a:endParaRPr lang="en-MY"/>
        </a:p>
      </dgm:t>
    </dgm:pt>
    <dgm:pt modelId="{EB7E883B-9A9C-47CE-98E2-8912D2046530}">
      <dgm:prSet phldrT="[Text]" custT="1"/>
      <dgm:spPr>
        <a:solidFill>
          <a:srgbClr val="DEE0B3">
            <a:alpha val="90000"/>
          </a:srgbClr>
        </a:solidFill>
        <a:ln>
          <a:solidFill>
            <a:srgbClr val="DEE0B3"/>
          </a:solidFill>
        </a:ln>
      </dgm:spPr>
      <dgm:t>
        <a:bodyPr/>
        <a:lstStyle/>
        <a:p>
          <a:pPr algn="l"/>
          <a:r>
            <a:rPr lang="en-US" sz="1400" dirty="0" smtClean="0"/>
            <a:t>-Insufficient agent training</a:t>
          </a:r>
        </a:p>
        <a:p>
          <a:pPr algn="l"/>
          <a:r>
            <a:rPr lang="en-US" sz="1400" dirty="0" smtClean="0"/>
            <a:t>-Lack of client knowledge &amp; risk awareness</a:t>
          </a:r>
        </a:p>
        <a:p>
          <a:pPr algn="l"/>
          <a:r>
            <a:rPr lang="en-US" sz="1400" dirty="0" smtClean="0"/>
            <a:t>-Inadequate data security platforms</a:t>
          </a:r>
          <a:endParaRPr lang="en-MY" sz="1400" dirty="0"/>
        </a:p>
      </dgm:t>
    </dgm:pt>
    <dgm:pt modelId="{947A6720-4CF5-44E1-8FFB-E1AF24859EBF}" type="parTrans" cxnId="{4FF3A588-E8AA-499F-96AF-1F1E4B2728A8}">
      <dgm:prSet/>
      <dgm:spPr>
        <a:ln>
          <a:solidFill>
            <a:srgbClr val="5A592D"/>
          </a:solidFill>
        </a:ln>
      </dgm:spPr>
      <dgm:t>
        <a:bodyPr/>
        <a:lstStyle/>
        <a:p>
          <a:endParaRPr lang="en-MY"/>
        </a:p>
      </dgm:t>
    </dgm:pt>
    <dgm:pt modelId="{D34AF991-7040-4E55-A2A4-6A00506BCD3B}" type="sibTrans" cxnId="{4FF3A588-E8AA-499F-96AF-1F1E4B2728A8}">
      <dgm:prSet/>
      <dgm:spPr/>
      <dgm:t>
        <a:bodyPr/>
        <a:lstStyle/>
        <a:p>
          <a:endParaRPr lang="en-MY"/>
        </a:p>
      </dgm:t>
    </dgm:pt>
    <dgm:pt modelId="{1EFC04A4-C5E0-49C9-B1D1-4EAEE5EDAA40}">
      <dgm:prSet phldrT="[Text]" custT="1"/>
      <dgm:spPr>
        <a:solidFill>
          <a:srgbClr val="DEE0B3">
            <a:alpha val="90000"/>
          </a:srgbClr>
        </a:solidFill>
        <a:ln>
          <a:solidFill>
            <a:srgbClr val="DEE0B3"/>
          </a:solidFill>
        </a:ln>
      </dgm:spPr>
      <dgm:t>
        <a:bodyPr/>
        <a:lstStyle/>
        <a:p>
          <a:pPr algn="l"/>
          <a:endParaRPr lang="en-US" sz="1400" dirty="0" smtClean="0"/>
        </a:p>
        <a:p>
          <a:pPr algn="l"/>
          <a:endParaRPr lang="en-US" sz="1400" dirty="0" smtClean="0"/>
        </a:p>
        <a:p>
          <a:pPr algn="l"/>
          <a:endParaRPr lang="en-US" sz="1400" dirty="0" smtClean="0"/>
        </a:p>
        <a:p>
          <a:pPr algn="l"/>
          <a:r>
            <a:rPr lang="en-US" sz="1400" dirty="0" smtClean="0"/>
            <a:t>-Disclosure of information</a:t>
          </a:r>
        </a:p>
        <a:p>
          <a:pPr algn="l"/>
          <a:r>
            <a:rPr lang="en-US" sz="1400" dirty="0" smtClean="0"/>
            <a:t>-Understandable language</a:t>
          </a:r>
        </a:p>
        <a:p>
          <a:pPr algn="l"/>
          <a:r>
            <a:rPr lang="en-US" sz="1400" dirty="0" smtClean="0"/>
            <a:t>-Consumer education</a:t>
          </a:r>
        </a:p>
        <a:p>
          <a:pPr algn="l"/>
          <a:r>
            <a:rPr lang="en-US" sz="1400" dirty="0" smtClean="0"/>
            <a:t>-Consumer complaints mechanism</a:t>
          </a:r>
        </a:p>
        <a:p>
          <a:pPr algn="l"/>
          <a:endParaRPr lang="en-US" sz="1400" dirty="0" smtClean="0"/>
        </a:p>
        <a:p>
          <a:pPr algn="l"/>
          <a:endParaRPr lang="en-US" sz="1400" dirty="0" smtClean="0"/>
        </a:p>
        <a:p>
          <a:pPr algn="l"/>
          <a:endParaRPr lang="en-MY" sz="1400" dirty="0"/>
        </a:p>
      </dgm:t>
    </dgm:pt>
    <dgm:pt modelId="{57A51741-A8AA-4C9D-BC68-DCB93D6D6C96}" type="parTrans" cxnId="{793C7264-B92A-4D74-99AA-469B78C84F5A}">
      <dgm:prSet/>
      <dgm:spPr>
        <a:ln>
          <a:solidFill>
            <a:srgbClr val="5A592D"/>
          </a:solidFill>
        </a:ln>
      </dgm:spPr>
      <dgm:t>
        <a:bodyPr/>
        <a:lstStyle/>
        <a:p>
          <a:endParaRPr lang="en-MY"/>
        </a:p>
      </dgm:t>
    </dgm:pt>
    <dgm:pt modelId="{C98F213A-2042-4C6E-A243-81E3E4FEC144}" type="sibTrans" cxnId="{793C7264-B92A-4D74-99AA-469B78C84F5A}">
      <dgm:prSet/>
      <dgm:spPr/>
      <dgm:t>
        <a:bodyPr/>
        <a:lstStyle/>
        <a:p>
          <a:endParaRPr lang="en-MY"/>
        </a:p>
      </dgm:t>
    </dgm:pt>
    <dgm:pt modelId="{6B73C9D6-8812-4AEC-8086-9FEFFDBFAEA6}">
      <dgm:prSet phldrT="[Text]" custT="1"/>
      <dgm:spPr>
        <a:ln>
          <a:solidFill>
            <a:srgbClr val="5A592D"/>
          </a:solidFill>
        </a:ln>
      </dgm:spPr>
      <dgm:t>
        <a:bodyPr/>
        <a:lstStyle/>
        <a:p>
          <a:r>
            <a:rPr lang="en-US" sz="2000" dirty="0" smtClean="0"/>
            <a:t>Transaction Stage</a:t>
          </a:r>
          <a:endParaRPr lang="en-MY" sz="2000" dirty="0"/>
        </a:p>
      </dgm:t>
    </dgm:pt>
    <dgm:pt modelId="{4B4012C7-7265-4611-A405-B8841D47C0BC}" type="parTrans" cxnId="{74250141-7E19-447B-A3AC-F4004AAEA38D}">
      <dgm:prSet/>
      <dgm:spPr/>
      <dgm:t>
        <a:bodyPr/>
        <a:lstStyle/>
        <a:p>
          <a:endParaRPr lang="en-MY"/>
        </a:p>
      </dgm:t>
    </dgm:pt>
    <dgm:pt modelId="{6FDE0DDC-662B-40AC-A48E-088722EF3409}" type="sibTrans" cxnId="{74250141-7E19-447B-A3AC-F4004AAEA38D}">
      <dgm:prSet/>
      <dgm:spPr/>
      <dgm:t>
        <a:bodyPr/>
        <a:lstStyle/>
        <a:p>
          <a:endParaRPr lang="en-MY"/>
        </a:p>
      </dgm:t>
    </dgm:pt>
    <dgm:pt modelId="{137F11B0-3AF7-4456-AECC-B993A9AB91A5}">
      <dgm:prSet phldrT="[Text]" custT="1"/>
      <dgm:spPr>
        <a:solidFill>
          <a:srgbClr val="DEE0B3">
            <a:alpha val="90000"/>
          </a:srgbClr>
        </a:solidFill>
        <a:ln>
          <a:solidFill>
            <a:srgbClr val="DEE0B3"/>
          </a:solidFill>
        </a:ln>
      </dgm:spPr>
      <dgm:t>
        <a:bodyPr/>
        <a:lstStyle/>
        <a:p>
          <a:pPr algn="l"/>
          <a:r>
            <a:rPr lang="en-US" sz="1400" dirty="0" smtClean="0"/>
            <a:t>-Limited access of information</a:t>
          </a:r>
        </a:p>
        <a:p>
          <a:pPr algn="l"/>
          <a:r>
            <a:rPr lang="en-US" sz="1400" dirty="0" smtClean="0"/>
            <a:t>-Shared Usage of mobile phones</a:t>
          </a:r>
        </a:p>
        <a:p>
          <a:pPr algn="l"/>
          <a:r>
            <a:rPr lang="en-US" sz="1400" dirty="0" smtClean="0"/>
            <a:t>-Transactions by agents</a:t>
          </a:r>
        </a:p>
        <a:p>
          <a:pPr algn="l"/>
          <a:r>
            <a:rPr lang="en-US" sz="1400" dirty="0" smtClean="0"/>
            <a:t>Customers’ interface</a:t>
          </a:r>
          <a:endParaRPr lang="en-MY" sz="1400" dirty="0"/>
        </a:p>
      </dgm:t>
    </dgm:pt>
    <dgm:pt modelId="{107DFDC2-B3E4-4FFE-89DC-0CBAB86F7F24}" type="parTrans" cxnId="{2C455498-7D44-4E8C-8197-CF42709DE5D3}">
      <dgm:prSet/>
      <dgm:spPr>
        <a:ln>
          <a:solidFill>
            <a:srgbClr val="5A592D"/>
          </a:solidFill>
        </a:ln>
      </dgm:spPr>
      <dgm:t>
        <a:bodyPr/>
        <a:lstStyle/>
        <a:p>
          <a:endParaRPr lang="en-MY"/>
        </a:p>
      </dgm:t>
    </dgm:pt>
    <dgm:pt modelId="{D7F33DFC-87E3-4151-A200-0A93C2563A56}" type="sibTrans" cxnId="{2C455498-7D44-4E8C-8197-CF42709DE5D3}">
      <dgm:prSet/>
      <dgm:spPr/>
      <dgm:t>
        <a:bodyPr/>
        <a:lstStyle/>
        <a:p>
          <a:endParaRPr lang="en-MY"/>
        </a:p>
      </dgm:t>
    </dgm:pt>
    <dgm:pt modelId="{361D07B4-F646-4B02-A888-54F3FED437EF}">
      <dgm:prSet phldrT="[Text]" custT="1"/>
      <dgm:spPr>
        <a:solidFill>
          <a:srgbClr val="DEE0B3">
            <a:alpha val="90000"/>
          </a:srgbClr>
        </a:solidFill>
        <a:ln>
          <a:solidFill>
            <a:srgbClr val="DEE0B3"/>
          </a:solidFill>
        </a:ln>
      </dgm:spPr>
      <dgm:t>
        <a:bodyPr/>
        <a:lstStyle/>
        <a:p>
          <a:pPr algn="l"/>
          <a:r>
            <a:rPr lang="en-US" sz="1400" dirty="0" smtClean="0"/>
            <a:t>-Disclosure of information</a:t>
          </a:r>
        </a:p>
        <a:p>
          <a:pPr algn="l"/>
          <a:r>
            <a:rPr lang="en-US" sz="1400" dirty="0" smtClean="0"/>
            <a:t>-Accessible information</a:t>
          </a:r>
        </a:p>
        <a:p>
          <a:pPr algn="l"/>
          <a:r>
            <a:rPr lang="en-US" sz="1400" dirty="0" smtClean="0"/>
            <a:t>-Consumer education</a:t>
          </a:r>
        </a:p>
        <a:p>
          <a:pPr algn="l"/>
          <a:r>
            <a:rPr lang="en-US" sz="1400" dirty="0" smtClean="0"/>
            <a:t>-Reduce risk</a:t>
          </a:r>
          <a:endParaRPr lang="en-MY" sz="1400" dirty="0"/>
        </a:p>
      </dgm:t>
    </dgm:pt>
    <dgm:pt modelId="{481D3D55-E7AE-40FE-8F78-42DD804E6929}" type="parTrans" cxnId="{47742ABE-5EC9-423B-9F4D-FAACCEE15191}">
      <dgm:prSet/>
      <dgm:spPr>
        <a:ln>
          <a:solidFill>
            <a:srgbClr val="5A592D"/>
          </a:solidFill>
        </a:ln>
      </dgm:spPr>
      <dgm:t>
        <a:bodyPr/>
        <a:lstStyle/>
        <a:p>
          <a:endParaRPr lang="en-MY"/>
        </a:p>
      </dgm:t>
    </dgm:pt>
    <dgm:pt modelId="{89B2CFD5-5B3E-441A-9450-F6F41853280E}" type="sibTrans" cxnId="{47742ABE-5EC9-423B-9F4D-FAACCEE15191}">
      <dgm:prSet/>
      <dgm:spPr/>
      <dgm:t>
        <a:bodyPr/>
        <a:lstStyle/>
        <a:p>
          <a:endParaRPr lang="en-MY"/>
        </a:p>
      </dgm:t>
    </dgm:pt>
    <dgm:pt modelId="{F34D8638-ACA9-4F4D-A087-FDCD096F07FD}">
      <dgm:prSet phldrT="[Text]" custT="1"/>
      <dgm:spPr>
        <a:solidFill>
          <a:srgbClr val="DEE0B3"/>
        </a:solidFill>
        <a:ln>
          <a:solidFill>
            <a:srgbClr val="DEE0B3"/>
          </a:solidFill>
        </a:ln>
      </dgm:spPr>
      <dgm:t>
        <a:bodyPr/>
        <a:lstStyle/>
        <a:p>
          <a:pPr algn="l"/>
          <a:r>
            <a:rPr lang="en-US" sz="1400" dirty="0" smtClean="0"/>
            <a:t>-Lack of client understanding of  new MFS provider</a:t>
          </a:r>
        </a:p>
        <a:p>
          <a:pPr algn="l"/>
          <a:r>
            <a:rPr lang="en-US" sz="1400" dirty="0" smtClean="0"/>
            <a:t>-Misperception about risks of service usage</a:t>
          </a:r>
          <a:endParaRPr lang="en-MY" sz="1200" dirty="0"/>
        </a:p>
      </dgm:t>
    </dgm:pt>
    <dgm:pt modelId="{D6DEB3BD-68AC-41F0-B8A7-7355E5040408}" type="parTrans" cxnId="{37C5107A-D70A-4B1C-9E52-373D05AA947D}">
      <dgm:prSet/>
      <dgm:spPr>
        <a:ln>
          <a:solidFill>
            <a:srgbClr val="5A592D"/>
          </a:solidFill>
        </a:ln>
      </dgm:spPr>
      <dgm:t>
        <a:bodyPr/>
        <a:lstStyle/>
        <a:p>
          <a:endParaRPr lang="en-MY"/>
        </a:p>
      </dgm:t>
    </dgm:pt>
    <dgm:pt modelId="{3C346E2F-B9C0-4ADD-85E4-43E98FE2EE30}" type="sibTrans" cxnId="{37C5107A-D70A-4B1C-9E52-373D05AA947D}">
      <dgm:prSet/>
      <dgm:spPr/>
      <dgm:t>
        <a:bodyPr/>
        <a:lstStyle/>
        <a:p>
          <a:endParaRPr lang="en-MY"/>
        </a:p>
      </dgm:t>
    </dgm:pt>
    <dgm:pt modelId="{604AE218-957A-4082-A03F-72728EDF5E03}">
      <dgm:prSet phldrT="[Text]" custT="1"/>
      <dgm:spPr>
        <a:solidFill>
          <a:srgbClr val="DEE0B3">
            <a:alpha val="90000"/>
          </a:srgbClr>
        </a:solidFill>
        <a:ln>
          <a:solidFill>
            <a:srgbClr val="DEE0B3"/>
          </a:solidFill>
        </a:ln>
      </dgm:spPr>
      <dgm:t>
        <a:bodyPr/>
        <a:lstStyle/>
        <a:p>
          <a:pPr algn="l"/>
          <a:r>
            <a:rPr lang="en-US" sz="1400" dirty="0" smtClean="0"/>
            <a:t>-Requirement that MFSP provide accurate information</a:t>
          </a:r>
        </a:p>
        <a:p>
          <a:pPr algn="l"/>
          <a:r>
            <a:rPr lang="en-US" sz="1400" dirty="0" smtClean="0"/>
            <a:t>-‘key facts’ about registration, transaction and service features</a:t>
          </a:r>
          <a:endParaRPr lang="en-MY" sz="1400" dirty="0"/>
        </a:p>
      </dgm:t>
    </dgm:pt>
    <dgm:pt modelId="{93F40606-0D2A-4F61-90E2-CAF2D46A8697}" type="parTrans" cxnId="{099A16CB-BD2E-46C6-8435-8F692C574BFC}">
      <dgm:prSet/>
      <dgm:spPr>
        <a:ln>
          <a:solidFill>
            <a:srgbClr val="5A592D"/>
          </a:solidFill>
        </a:ln>
      </dgm:spPr>
      <dgm:t>
        <a:bodyPr/>
        <a:lstStyle/>
        <a:p>
          <a:endParaRPr lang="en-MY"/>
        </a:p>
      </dgm:t>
    </dgm:pt>
    <dgm:pt modelId="{E9C88C96-CACD-4669-89EC-5F1AA896F951}" type="sibTrans" cxnId="{099A16CB-BD2E-46C6-8435-8F692C574BFC}">
      <dgm:prSet/>
      <dgm:spPr/>
      <dgm:t>
        <a:bodyPr/>
        <a:lstStyle/>
        <a:p>
          <a:endParaRPr lang="en-MY"/>
        </a:p>
      </dgm:t>
    </dgm:pt>
    <dgm:pt modelId="{2FBC6BF6-918E-41A4-AE6E-1E19F6F6A6FE}" type="pres">
      <dgm:prSet presAssocID="{7BB0C347-E72F-47F6-AF3F-9603ECD94B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DF6C814-2B54-428B-9960-6ECC517FA64A}" type="pres">
      <dgm:prSet presAssocID="{5BD5D7AE-3EA6-44F7-B1AD-271296274F20}" presName="root" presStyleCnt="0"/>
      <dgm:spPr/>
    </dgm:pt>
    <dgm:pt modelId="{9E467AEC-D1B6-48C4-8E53-91CCD2461892}" type="pres">
      <dgm:prSet presAssocID="{5BD5D7AE-3EA6-44F7-B1AD-271296274F20}" presName="rootComposite" presStyleCnt="0"/>
      <dgm:spPr/>
    </dgm:pt>
    <dgm:pt modelId="{BDF3867C-9455-40AC-8413-AA8F1BFDE8D9}" type="pres">
      <dgm:prSet presAssocID="{5BD5D7AE-3EA6-44F7-B1AD-271296274F20}" presName="rootText" presStyleLbl="node1" presStyleIdx="0" presStyleCnt="3" custScaleX="54938" custScaleY="48313" custLinFactNeighborX="24047" custLinFactNeighborY="-2011"/>
      <dgm:spPr/>
      <dgm:t>
        <a:bodyPr/>
        <a:lstStyle/>
        <a:p>
          <a:endParaRPr lang="en-MY"/>
        </a:p>
      </dgm:t>
    </dgm:pt>
    <dgm:pt modelId="{19924A78-334D-4466-A5BC-17B2B4700304}" type="pres">
      <dgm:prSet presAssocID="{5BD5D7AE-3EA6-44F7-B1AD-271296274F20}" presName="rootConnector" presStyleLbl="node1" presStyleIdx="0" presStyleCnt="3"/>
      <dgm:spPr/>
      <dgm:t>
        <a:bodyPr/>
        <a:lstStyle/>
        <a:p>
          <a:endParaRPr lang="en-MY"/>
        </a:p>
      </dgm:t>
    </dgm:pt>
    <dgm:pt modelId="{7F18DCF7-8E56-43E4-9688-416355B9B92B}" type="pres">
      <dgm:prSet presAssocID="{5BD5D7AE-3EA6-44F7-B1AD-271296274F20}" presName="childShape" presStyleCnt="0"/>
      <dgm:spPr/>
    </dgm:pt>
    <dgm:pt modelId="{3F70EABF-F50D-46BA-BE90-889A4C32244D}" type="pres">
      <dgm:prSet presAssocID="{D6DEB3BD-68AC-41F0-B8A7-7355E5040408}" presName="Name13" presStyleLbl="parChTrans1D2" presStyleIdx="0" presStyleCnt="6"/>
      <dgm:spPr/>
      <dgm:t>
        <a:bodyPr/>
        <a:lstStyle/>
        <a:p>
          <a:endParaRPr lang="en-MY"/>
        </a:p>
      </dgm:t>
    </dgm:pt>
    <dgm:pt modelId="{151ACCCF-F2BB-4D84-B3E8-8A7F8F369C14}" type="pres">
      <dgm:prSet presAssocID="{F34D8638-ACA9-4F4D-A087-FDCD096F07FD}" presName="childText" presStyleLbl="bgAcc1" presStyleIdx="0" presStyleCnt="6" custScaleX="106668" custScaleY="129725" custLinFactNeighborX="32584" custLinFactNeighborY="-993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AD4F387-6BCD-46EB-8F35-42D4B2927F74}" type="pres">
      <dgm:prSet presAssocID="{93F40606-0D2A-4F61-90E2-CAF2D46A8697}" presName="Name13" presStyleLbl="parChTrans1D2" presStyleIdx="1" presStyleCnt="6"/>
      <dgm:spPr/>
      <dgm:t>
        <a:bodyPr/>
        <a:lstStyle/>
        <a:p>
          <a:endParaRPr lang="en-MY"/>
        </a:p>
      </dgm:t>
    </dgm:pt>
    <dgm:pt modelId="{D5CC6C83-D709-419C-B76F-4978D19D49D2}" type="pres">
      <dgm:prSet presAssocID="{604AE218-957A-4082-A03F-72728EDF5E03}" presName="childText" presStyleLbl="bgAcc1" presStyleIdx="1" presStyleCnt="6" custScaleX="106861" custScaleY="133702" custLinFactNeighborX="32470" custLinFactNeighborY="-826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F9A4AA8-E5CD-4ECE-8832-30779517EEC8}" type="pres">
      <dgm:prSet presAssocID="{80DE2FF2-44ED-4CE5-8F5A-E5C15163374F}" presName="root" presStyleCnt="0"/>
      <dgm:spPr/>
    </dgm:pt>
    <dgm:pt modelId="{3AB20F77-6B29-407B-B1D2-F96FAB817AB8}" type="pres">
      <dgm:prSet presAssocID="{80DE2FF2-44ED-4CE5-8F5A-E5C15163374F}" presName="rootComposite" presStyleCnt="0"/>
      <dgm:spPr/>
    </dgm:pt>
    <dgm:pt modelId="{53478342-64A7-4DC3-82B2-F42C8C9A8D2F}" type="pres">
      <dgm:prSet presAssocID="{80DE2FF2-44ED-4CE5-8F5A-E5C15163374F}" presName="rootText" presStyleLbl="node1" presStyleIdx="1" presStyleCnt="3" custScaleX="71917" custScaleY="42191" custLinFactNeighborX="14067"/>
      <dgm:spPr/>
      <dgm:t>
        <a:bodyPr/>
        <a:lstStyle/>
        <a:p>
          <a:endParaRPr lang="en-MY"/>
        </a:p>
      </dgm:t>
    </dgm:pt>
    <dgm:pt modelId="{7C857216-F31A-4C47-B5D2-010423138805}" type="pres">
      <dgm:prSet presAssocID="{80DE2FF2-44ED-4CE5-8F5A-E5C15163374F}" presName="rootConnector" presStyleLbl="node1" presStyleIdx="1" presStyleCnt="3"/>
      <dgm:spPr/>
      <dgm:t>
        <a:bodyPr/>
        <a:lstStyle/>
        <a:p>
          <a:endParaRPr lang="en-MY"/>
        </a:p>
      </dgm:t>
    </dgm:pt>
    <dgm:pt modelId="{4867B5F3-04F5-483B-87CA-20C5B7E8C5CD}" type="pres">
      <dgm:prSet presAssocID="{80DE2FF2-44ED-4CE5-8F5A-E5C15163374F}" presName="childShape" presStyleCnt="0"/>
      <dgm:spPr/>
    </dgm:pt>
    <dgm:pt modelId="{1AD3FED3-B1DA-4E6A-915F-0F6F419CB03B}" type="pres">
      <dgm:prSet presAssocID="{947A6720-4CF5-44E1-8FFB-E1AF24859EBF}" presName="Name13" presStyleLbl="parChTrans1D2" presStyleIdx="2" presStyleCnt="6"/>
      <dgm:spPr/>
      <dgm:t>
        <a:bodyPr/>
        <a:lstStyle/>
        <a:p>
          <a:endParaRPr lang="en-MY"/>
        </a:p>
      </dgm:t>
    </dgm:pt>
    <dgm:pt modelId="{6F7ED2F6-CBCE-452F-B3A7-6152C62A33F8}" type="pres">
      <dgm:prSet presAssocID="{EB7E883B-9A9C-47CE-98E2-8912D2046530}" presName="childText" presStyleLbl="bgAcc1" presStyleIdx="2" presStyleCnt="6" custScaleX="114398" custScaleY="132444" custLinFactNeighborX="18328" custLinFactNeighborY="-632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5827963-82D5-4963-8F26-256D19420543}" type="pres">
      <dgm:prSet presAssocID="{57A51741-A8AA-4C9D-BC68-DCB93D6D6C96}" presName="Name13" presStyleLbl="parChTrans1D2" presStyleIdx="3" presStyleCnt="6"/>
      <dgm:spPr/>
      <dgm:t>
        <a:bodyPr/>
        <a:lstStyle/>
        <a:p>
          <a:endParaRPr lang="en-MY"/>
        </a:p>
      </dgm:t>
    </dgm:pt>
    <dgm:pt modelId="{4F9E0039-39E2-4E59-AFD3-6F229562365F}" type="pres">
      <dgm:prSet presAssocID="{1EFC04A4-C5E0-49C9-B1D1-4EAEE5EDAA40}" presName="childText" presStyleLbl="bgAcc1" presStyleIdx="3" presStyleCnt="6" custScaleX="117532" custScaleY="129833" custLinFactNeighborX="17944" custLinFactNeighborY="-499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2D9D7F7-9A05-4A40-BCB1-0950AAF66D2A}" type="pres">
      <dgm:prSet presAssocID="{6B73C9D6-8812-4AEC-8086-9FEFFDBFAEA6}" presName="root" presStyleCnt="0"/>
      <dgm:spPr/>
    </dgm:pt>
    <dgm:pt modelId="{B3F17FD7-B905-42D3-A66C-5910BF1A390A}" type="pres">
      <dgm:prSet presAssocID="{6B73C9D6-8812-4AEC-8086-9FEFFDBFAEA6}" presName="rootComposite" presStyleCnt="0"/>
      <dgm:spPr/>
    </dgm:pt>
    <dgm:pt modelId="{9D00981E-DB3B-4FBD-AE4F-809897D4D0CF}" type="pres">
      <dgm:prSet presAssocID="{6B73C9D6-8812-4AEC-8086-9FEFFDBFAEA6}" presName="rootText" presStyleLbl="node1" presStyleIdx="2" presStyleCnt="3" custScaleX="65168" custScaleY="44801" custLinFactNeighborX="-659"/>
      <dgm:spPr/>
      <dgm:t>
        <a:bodyPr/>
        <a:lstStyle/>
        <a:p>
          <a:endParaRPr lang="en-MY"/>
        </a:p>
      </dgm:t>
    </dgm:pt>
    <dgm:pt modelId="{0672AA2A-5624-468C-A1C5-97AC7EDE437B}" type="pres">
      <dgm:prSet presAssocID="{6B73C9D6-8812-4AEC-8086-9FEFFDBFAEA6}" presName="rootConnector" presStyleLbl="node1" presStyleIdx="2" presStyleCnt="3"/>
      <dgm:spPr/>
      <dgm:t>
        <a:bodyPr/>
        <a:lstStyle/>
        <a:p>
          <a:endParaRPr lang="en-MY"/>
        </a:p>
      </dgm:t>
    </dgm:pt>
    <dgm:pt modelId="{C315D889-4451-4473-86A5-7725E357CE6D}" type="pres">
      <dgm:prSet presAssocID="{6B73C9D6-8812-4AEC-8086-9FEFFDBFAEA6}" presName="childShape" presStyleCnt="0"/>
      <dgm:spPr/>
    </dgm:pt>
    <dgm:pt modelId="{39836D86-9D6C-4C3E-9535-0945878E0F19}" type="pres">
      <dgm:prSet presAssocID="{107DFDC2-B3E4-4FFE-89DC-0CBAB86F7F24}" presName="Name13" presStyleLbl="parChTrans1D2" presStyleIdx="4" presStyleCnt="6"/>
      <dgm:spPr/>
      <dgm:t>
        <a:bodyPr/>
        <a:lstStyle/>
        <a:p>
          <a:endParaRPr lang="en-MY"/>
        </a:p>
      </dgm:t>
    </dgm:pt>
    <dgm:pt modelId="{ADCF767D-8B70-4FAE-9117-F5B8F6426C64}" type="pres">
      <dgm:prSet presAssocID="{137F11B0-3AF7-4456-AECC-B993A9AB91A5}" presName="childText" presStyleLbl="bgAcc1" presStyleIdx="4" presStyleCnt="6" custScaleY="131091" custLinFactNeighborX="-341" custLinFactNeighborY="-944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F7DC006-F174-4298-A661-A25C4AF5B269}" type="pres">
      <dgm:prSet presAssocID="{481D3D55-E7AE-40FE-8F78-42DD804E6929}" presName="Name13" presStyleLbl="parChTrans1D2" presStyleIdx="5" presStyleCnt="6"/>
      <dgm:spPr/>
      <dgm:t>
        <a:bodyPr/>
        <a:lstStyle/>
        <a:p>
          <a:endParaRPr lang="en-MY"/>
        </a:p>
      </dgm:t>
    </dgm:pt>
    <dgm:pt modelId="{B7D2AF89-A7BD-4BFC-A82E-B3751A85630B}" type="pres">
      <dgm:prSet presAssocID="{361D07B4-F646-4B02-A888-54F3FED437EF}" presName="childText" presStyleLbl="bgAcc1" presStyleIdx="5" presStyleCnt="6" custScaleX="100078" custScaleY="129263" custLinFactNeighborX="31" custLinFactNeighborY="-533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7742ABE-5EC9-423B-9F4D-FAACCEE15191}" srcId="{6B73C9D6-8812-4AEC-8086-9FEFFDBFAEA6}" destId="{361D07B4-F646-4B02-A888-54F3FED437EF}" srcOrd="1" destOrd="0" parTransId="{481D3D55-E7AE-40FE-8F78-42DD804E6929}" sibTransId="{89B2CFD5-5B3E-441A-9450-F6F41853280E}"/>
    <dgm:cxn modelId="{099A16CB-BD2E-46C6-8435-8F692C574BFC}" srcId="{5BD5D7AE-3EA6-44F7-B1AD-271296274F20}" destId="{604AE218-957A-4082-A03F-72728EDF5E03}" srcOrd="1" destOrd="0" parTransId="{93F40606-0D2A-4F61-90E2-CAF2D46A8697}" sibTransId="{E9C88C96-CACD-4669-89EC-5F1AA896F951}"/>
    <dgm:cxn modelId="{69A39435-3EAC-4686-AA46-1183D1E996B4}" type="presOf" srcId="{481D3D55-E7AE-40FE-8F78-42DD804E6929}" destId="{DF7DC006-F174-4298-A661-A25C4AF5B269}" srcOrd="0" destOrd="0" presId="urn:microsoft.com/office/officeart/2005/8/layout/hierarchy3"/>
    <dgm:cxn modelId="{D6BDA018-7FBD-4EF7-90CE-8E45DADF3A45}" type="presOf" srcId="{57A51741-A8AA-4C9D-BC68-DCB93D6D6C96}" destId="{E5827963-82D5-4963-8F26-256D19420543}" srcOrd="0" destOrd="0" presId="urn:microsoft.com/office/officeart/2005/8/layout/hierarchy3"/>
    <dgm:cxn modelId="{ED7EFB08-AF38-4395-B498-48A3FBCE94E5}" type="presOf" srcId="{5BD5D7AE-3EA6-44F7-B1AD-271296274F20}" destId="{BDF3867C-9455-40AC-8413-AA8F1BFDE8D9}" srcOrd="0" destOrd="0" presId="urn:microsoft.com/office/officeart/2005/8/layout/hierarchy3"/>
    <dgm:cxn modelId="{DED8951D-062A-4D7A-9E42-0D4A06D9E088}" type="presOf" srcId="{6B73C9D6-8812-4AEC-8086-9FEFFDBFAEA6}" destId="{9D00981E-DB3B-4FBD-AE4F-809897D4D0CF}" srcOrd="0" destOrd="0" presId="urn:microsoft.com/office/officeart/2005/8/layout/hierarchy3"/>
    <dgm:cxn modelId="{0A0D8B12-A8A6-406F-93B2-BF7E363DE4A6}" type="presOf" srcId="{EB7E883B-9A9C-47CE-98E2-8912D2046530}" destId="{6F7ED2F6-CBCE-452F-B3A7-6152C62A33F8}" srcOrd="0" destOrd="0" presId="urn:microsoft.com/office/officeart/2005/8/layout/hierarchy3"/>
    <dgm:cxn modelId="{C7B8C9DD-7958-4AE0-92B5-86EC2A050370}" type="presOf" srcId="{D6DEB3BD-68AC-41F0-B8A7-7355E5040408}" destId="{3F70EABF-F50D-46BA-BE90-889A4C32244D}" srcOrd="0" destOrd="0" presId="urn:microsoft.com/office/officeart/2005/8/layout/hierarchy3"/>
    <dgm:cxn modelId="{608B9605-FE90-41EA-B29A-4D9276A3BC79}" type="presOf" srcId="{107DFDC2-B3E4-4FFE-89DC-0CBAB86F7F24}" destId="{39836D86-9D6C-4C3E-9535-0945878E0F19}" srcOrd="0" destOrd="0" presId="urn:microsoft.com/office/officeart/2005/8/layout/hierarchy3"/>
    <dgm:cxn modelId="{2FE6A3AD-214D-4CB6-9E7E-2E37E3327E04}" type="presOf" srcId="{F34D8638-ACA9-4F4D-A087-FDCD096F07FD}" destId="{151ACCCF-F2BB-4D84-B3E8-8A7F8F369C14}" srcOrd="0" destOrd="0" presId="urn:microsoft.com/office/officeart/2005/8/layout/hierarchy3"/>
    <dgm:cxn modelId="{7AC81949-B145-4466-88AA-2BE418802CE7}" type="presOf" srcId="{361D07B4-F646-4B02-A888-54F3FED437EF}" destId="{B7D2AF89-A7BD-4BFC-A82E-B3751A85630B}" srcOrd="0" destOrd="0" presId="urn:microsoft.com/office/officeart/2005/8/layout/hierarchy3"/>
    <dgm:cxn modelId="{F5C0D591-9A6A-43E4-AEB7-90AA5458D0D3}" type="presOf" srcId="{80DE2FF2-44ED-4CE5-8F5A-E5C15163374F}" destId="{7C857216-F31A-4C47-B5D2-010423138805}" srcOrd="1" destOrd="0" presId="urn:microsoft.com/office/officeart/2005/8/layout/hierarchy3"/>
    <dgm:cxn modelId="{4F51E913-3FD6-4AB2-B938-E632007A6F3A}" type="presOf" srcId="{5BD5D7AE-3EA6-44F7-B1AD-271296274F20}" destId="{19924A78-334D-4466-A5BC-17B2B4700304}" srcOrd="1" destOrd="0" presId="urn:microsoft.com/office/officeart/2005/8/layout/hierarchy3"/>
    <dgm:cxn modelId="{2401E62F-4383-4708-B59A-A905ABFFCABD}" type="presOf" srcId="{93F40606-0D2A-4F61-90E2-CAF2D46A8697}" destId="{9AD4F387-6BCD-46EB-8F35-42D4B2927F74}" srcOrd="0" destOrd="0" presId="urn:microsoft.com/office/officeart/2005/8/layout/hierarchy3"/>
    <dgm:cxn modelId="{510CFF17-B2E1-42A3-A7D9-9A398C9D8026}" type="presOf" srcId="{6B73C9D6-8812-4AEC-8086-9FEFFDBFAEA6}" destId="{0672AA2A-5624-468C-A1C5-97AC7EDE437B}" srcOrd="1" destOrd="0" presId="urn:microsoft.com/office/officeart/2005/8/layout/hierarchy3"/>
    <dgm:cxn modelId="{962CA130-6B02-4559-988E-2EFCBC55417A}" type="presOf" srcId="{137F11B0-3AF7-4456-AECC-B993A9AB91A5}" destId="{ADCF767D-8B70-4FAE-9117-F5B8F6426C64}" srcOrd="0" destOrd="0" presId="urn:microsoft.com/office/officeart/2005/8/layout/hierarchy3"/>
    <dgm:cxn modelId="{4FF3A588-E8AA-499F-96AF-1F1E4B2728A8}" srcId="{80DE2FF2-44ED-4CE5-8F5A-E5C15163374F}" destId="{EB7E883B-9A9C-47CE-98E2-8912D2046530}" srcOrd="0" destOrd="0" parTransId="{947A6720-4CF5-44E1-8FFB-E1AF24859EBF}" sibTransId="{D34AF991-7040-4E55-A2A4-6A00506BCD3B}"/>
    <dgm:cxn modelId="{37C5107A-D70A-4B1C-9E52-373D05AA947D}" srcId="{5BD5D7AE-3EA6-44F7-B1AD-271296274F20}" destId="{F34D8638-ACA9-4F4D-A087-FDCD096F07FD}" srcOrd="0" destOrd="0" parTransId="{D6DEB3BD-68AC-41F0-B8A7-7355E5040408}" sibTransId="{3C346E2F-B9C0-4ADD-85E4-43E98FE2EE30}"/>
    <dgm:cxn modelId="{804B8218-B003-4655-A8C6-12481967AFAA}" srcId="{7BB0C347-E72F-47F6-AF3F-9603ECD94B59}" destId="{80DE2FF2-44ED-4CE5-8F5A-E5C15163374F}" srcOrd="1" destOrd="0" parTransId="{546EB54F-7AF2-48FB-94B1-BE59D7526C8B}" sibTransId="{7497EE47-3CD1-4DDD-A062-8B2C703F1107}"/>
    <dgm:cxn modelId="{12CCBD02-EDF6-49DE-8A47-9D51864CD540}" type="presOf" srcId="{947A6720-4CF5-44E1-8FFB-E1AF24859EBF}" destId="{1AD3FED3-B1DA-4E6A-915F-0F6F419CB03B}" srcOrd="0" destOrd="0" presId="urn:microsoft.com/office/officeart/2005/8/layout/hierarchy3"/>
    <dgm:cxn modelId="{793C7264-B92A-4D74-99AA-469B78C84F5A}" srcId="{80DE2FF2-44ED-4CE5-8F5A-E5C15163374F}" destId="{1EFC04A4-C5E0-49C9-B1D1-4EAEE5EDAA40}" srcOrd="1" destOrd="0" parTransId="{57A51741-A8AA-4C9D-BC68-DCB93D6D6C96}" sibTransId="{C98F213A-2042-4C6E-A243-81E3E4FEC144}"/>
    <dgm:cxn modelId="{CE2B2A16-32F4-4166-972A-2A3AD940A96B}" srcId="{7BB0C347-E72F-47F6-AF3F-9603ECD94B59}" destId="{5BD5D7AE-3EA6-44F7-B1AD-271296274F20}" srcOrd="0" destOrd="0" parTransId="{928050B7-025C-4274-8D96-45B835493E1D}" sibTransId="{E949B83E-C84E-4146-850A-39DF3AE41F2A}"/>
    <dgm:cxn modelId="{2230C4A6-3096-4634-BDBE-3C152023EFE1}" type="presOf" srcId="{604AE218-957A-4082-A03F-72728EDF5E03}" destId="{D5CC6C83-D709-419C-B76F-4978D19D49D2}" srcOrd="0" destOrd="0" presId="urn:microsoft.com/office/officeart/2005/8/layout/hierarchy3"/>
    <dgm:cxn modelId="{74250141-7E19-447B-A3AC-F4004AAEA38D}" srcId="{7BB0C347-E72F-47F6-AF3F-9603ECD94B59}" destId="{6B73C9D6-8812-4AEC-8086-9FEFFDBFAEA6}" srcOrd="2" destOrd="0" parTransId="{4B4012C7-7265-4611-A405-B8841D47C0BC}" sibTransId="{6FDE0DDC-662B-40AC-A48E-088722EF3409}"/>
    <dgm:cxn modelId="{2C455498-7D44-4E8C-8197-CF42709DE5D3}" srcId="{6B73C9D6-8812-4AEC-8086-9FEFFDBFAEA6}" destId="{137F11B0-3AF7-4456-AECC-B993A9AB91A5}" srcOrd="0" destOrd="0" parTransId="{107DFDC2-B3E4-4FFE-89DC-0CBAB86F7F24}" sibTransId="{D7F33DFC-87E3-4151-A200-0A93C2563A56}"/>
    <dgm:cxn modelId="{A35EDF32-18E6-4538-A6D7-F13EEF78BA27}" type="presOf" srcId="{80DE2FF2-44ED-4CE5-8F5A-E5C15163374F}" destId="{53478342-64A7-4DC3-82B2-F42C8C9A8D2F}" srcOrd="0" destOrd="0" presId="urn:microsoft.com/office/officeart/2005/8/layout/hierarchy3"/>
    <dgm:cxn modelId="{6D099986-28A7-467F-877E-43C8ED4985D5}" type="presOf" srcId="{1EFC04A4-C5E0-49C9-B1D1-4EAEE5EDAA40}" destId="{4F9E0039-39E2-4E59-AFD3-6F229562365F}" srcOrd="0" destOrd="0" presId="urn:microsoft.com/office/officeart/2005/8/layout/hierarchy3"/>
    <dgm:cxn modelId="{5FDA479A-1003-4E34-829E-154350CC6EBF}" type="presOf" srcId="{7BB0C347-E72F-47F6-AF3F-9603ECD94B59}" destId="{2FBC6BF6-918E-41A4-AE6E-1E19F6F6A6FE}" srcOrd="0" destOrd="0" presId="urn:microsoft.com/office/officeart/2005/8/layout/hierarchy3"/>
    <dgm:cxn modelId="{C89E4ACD-260D-4F91-AF21-6A39F19BCDCB}" type="presParOf" srcId="{2FBC6BF6-918E-41A4-AE6E-1E19F6F6A6FE}" destId="{7DF6C814-2B54-428B-9960-6ECC517FA64A}" srcOrd="0" destOrd="0" presId="urn:microsoft.com/office/officeart/2005/8/layout/hierarchy3"/>
    <dgm:cxn modelId="{BA71C429-1F73-47F0-A78D-105C8C986D55}" type="presParOf" srcId="{7DF6C814-2B54-428B-9960-6ECC517FA64A}" destId="{9E467AEC-D1B6-48C4-8E53-91CCD2461892}" srcOrd="0" destOrd="0" presId="urn:microsoft.com/office/officeart/2005/8/layout/hierarchy3"/>
    <dgm:cxn modelId="{BF4B8EE7-5A8D-4CF5-8113-D95656C323EA}" type="presParOf" srcId="{9E467AEC-D1B6-48C4-8E53-91CCD2461892}" destId="{BDF3867C-9455-40AC-8413-AA8F1BFDE8D9}" srcOrd="0" destOrd="0" presId="urn:microsoft.com/office/officeart/2005/8/layout/hierarchy3"/>
    <dgm:cxn modelId="{756382F6-6AF2-4F21-87B8-821140879901}" type="presParOf" srcId="{9E467AEC-D1B6-48C4-8E53-91CCD2461892}" destId="{19924A78-334D-4466-A5BC-17B2B4700304}" srcOrd="1" destOrd="0" presId="urn:microsoft.com/office/officeart/2005/8/layout/hierarchy3"/>
    <dgm:cxn modelId="{EB9B9B73-AF86-432E-8991-CE88FE2D1BBA}" type="presParOf" srcId="{7DF6C814-2B54-428B-9960-6ECC517FA64A}" destId="{7F18DCF7-8E56-43E4-9688-416355B9B92B}" srcOrd="1" destOrd="0" presId="urn:microsoft.com/office/officeart/2005/8/layout/hierarchy3"/>
    <dgm:cxn modelId="{C90AE356-A9B6-4695-B7CD-0B22D9833ECD}" type="presParOf" srcId="{7F18DCF7-8E56-43E4-9688-416355B9B92B}" destId="{3F70EABF-F50D-46BA-BE90-889A4C32244D}" srcOrd="0" destOrd="0" presId="urn:microsoft.com/office/officeart/2005/8/layout/hierarchy3"/>
    <dgm:cxn modelId="{130428C9-461B-487E-85BD-0EFB3B064166}" type="presParOf" srcId="{7F18DCF7-8E56-43E4-9688-416355B9B92B}" destId="{151ACCCF-F2BB-4D84-B3E8-8A7F8F369C14}" srcOrd="1" destOrd="0" presId="urn:microsoft.com/office/officeart/2005/8/layout/hierarchy3"/>
    <dgm:cxn modelId="{F08B5544-C9C8-4D12-97BC-3E90D9F9B1EB}" type="presParOf" srcId="{7F18DCF7-8E56-43E4-9688-416355B9B92B}" destId="{9AD4F387-6BCD-46EB-8F35-42D4B2927F74}" srcOrd="2" destOrd="0" presId="urn:microsoft.com/office/officeart/2005/8/layout/hierarchy3"/>
    <dgm:cxn modelId="{9E572A23-254C-446E-A57D-09B3B772FAA8}" type="presParOf" srcId="{7F18DCF7-8E56-43E4-9688-416355B9B92B}" destId="{D5CC6C83-D709-419C-B76F-4978D19D49D2}" srcOrd="3" destOrd="0" presId="urn:microsoft.com/office/officeart/2005/8/layout/hierarchy3"/>
    <dgm:cxn modelId="{0FDDA2BB-F90C-4781-B3E1-299BCAB8D67B}" type="presParOf" srcId="{2FBC6BF6-918E-41A4-AE6E-1E19F6F6A6FE}" destId="{FF9A4AA8-E5CD-4ECE-8832-30779517EEC8}" srcOrd="1" destOrd="0" presId="urn:microsoft.com/office/officeart/2005/8/layout/hierarchy3"/>
    <dgm:cxn modelId="{388FB2DD-8B8B-4DE0-9502-A98668E9EA3C}" type="presParOf" srcId="{FF9A4AA8-E5CD-4ECE-8832-30779517EEC8}" destId="{3AB20F77-6B29-407B-B1D2-F96FAB817AB8}" srcOrd="0" destOrd="0" presId="urn:microsoft.com/office/officeart/2005/8/layout/hierarchy3"/>
    <dgm:cxn modelId="{0B73B133-5B19-413B-BE67-C7DEEBDD01A7}" type="presParOf" srcId="{3AB20F77-6B29-407B-B1D2-F96FAB817AB8}" destId="{53478342-64A7-4DC3-82B2-F42C8C9A8D2F}" srcOrd="0" destOrd="0" presId="urn:microsoft.com/office/officeart/2005/8/layout/hierarchy3"/>
    <dgm:cxn modelId="{21A6ED1C-8E51-4F84-86DA-76E83891CD00}" type="presParOf" srcId="{3AB20F77-6B29-407B-B1D2-F96FAB817AB8}" destId="{7C857216-F31A-4C47-B5D2-010423138805}" srcOrd="1" destOrd="0" presId="urn:microsoft.com/office/officeart/2005/8/layout/hierarchy3"/>
    <dgm:cxn modelId="{77B6C64F-E0C7-46EE-B643-63B1EC078000}" type="presParOf" srcId="{FF9A4AA8-E5CD-4ECE-8832-30779517EEC8}" destId="{4867B5F3-04F5-483B-87CA-20C5B7E8C5CD}" srcOrd="1" destOrd="0" presId="urn:microsoft.com/office/officeart/2005/8/layout/hierarchy3"/>
    <dgm:cxn modelId="{373F0F54-219F-4C70-BBBB-E126BDB08C0E}" type="presParOf" srcId="{4867B5F3-04F5-483B-87CA-20C5B7E8C5CD}" destId="{1AD3FED3-B1DA-4E6A-915F-0F6F419CB03B}" srcOrd="0" destOrd="0" presId="urn:microsoft.com/office/officeart/2005/8/layout/hierarchy3"/>
    <dgm:cxn modelId="{3A02776D-9880-4D53-A56F-E7CDC2B4B629}" type="presParOf" srcId="{4867B5F3-04F5-483B-87CA-20C5B7E8C5CD}" destId="{6F7ED2F6-CBCE-452F-B3A7-6152C62A33F8}" srcOrd="1" destOrd="0" presId="urn:microsoft.com/office/officeart/2005/8/layout/hierarchy3"/>
    <dgm:cxn modelId="{B6101AC1-3AB4-4B39-8196-2D1CF8C5052B}" type="presParOf" srcId="{4867B5F3-04F5-483B-87CA-20C5B7E8C5CD}" destId="{E5827963-82D5-4963-8F26-256D19420543}" srcOrd="2" destOrd="0" presId="urn:microsoft.com/office/officeart/2005/8/layout/hierarchy3"/>
    <dgm:cxn modelId="{1AADE73C-4170-47DA-AAB1-3762E236114D}" type="presParOf" srcId="{4867B5F3-04F5-483B-87CA-20C5B7E8C5CD}" destId="{4F9E0039-39E2-4E59-AFD3-6F229562365F}" srcOrd="3" destOrd="0" presId="urn:microsoft.com/office/officeart/2005/8/layout/hierarchy3"/>
    <dgm:cxn modelId="{92BFE897-CC5B-4642-9186-9243777277DA}" type="presParOf" srcId="{2FBC6BF6-918E-41A4-AE6E-1E19F6F6A6FE}" destId="{52D9D7F7-9A05-4A40-BCB1-0950AAF66D2A}" srcOrd="2" destOrd="0" presId="urn:microsoft.com/office/officeart/2005/8/layout/hierarchy3"/>
    <dgm:cxn modelId="{6F23527C-8EF0-4837-904A-90C8CAF61A72}" type="presParOf" srcId="{52D9D7F7-9A05-4A40-BCB1-0950AAF66D2A}" destId="{B3F17FD7-B905-42D3-A66C-5910BF1A390A}" srcOrd="0" destOrd="0" presId="urn:microsoft.com/office/officeart/2005/8/layout/hierarchy3"/>
    <dgm:cxn modelId="{53BFA93A-F1DE-487E-BF0B-3FF451AE1E3D}" type="presParOf" srcId="{B3F17FD7-B905-42D3-A66C-5910BF1A390A}" destId="{9D00981E-DB3B-4FBD-AE4F-809897D4D0CF}" srcOrd="0" destOrd="0" presId="urn:microsoft.com/office/officeart/2005/8/layout/hierarchy3"/>
    <dgm:cxn modelId="{DC86F30A-0DDE-436F-A7D2-A22896B99AE2}" type="presParOf" srcId="{B3F17FD7-B905-42D3-A66C-5910BF1A390A}" destId="{0672AA2A-5624-468C-A1C5-97AC7EDE437B}" srcOrd="1" destOrd="0" presId="urn:microsoft.com/office/officeart/2005/8/layout/hierarchy3"/>
    <dgm:cxn modelId="{53C9942D-2C19-4AFD-B618-53B73D3FF6AF}" type="presParOf" srcId="{52D9D7F7-9A05-4A40-BCB1-0950AAF66D2A}" destId="{C315D889-4451-4473-86A5-7725E357CE6D}" srcOrd="1" destOrd="0" presId="urn:microsoft.com/office/officeart/2005/8/layout/hierarchy3"/>
    <dgm:cxn modelId="{7D85DD58-DFE3-468B-A675-A7384A5E0B07}" type="presParOf" srcId="{C315D889-4451-4473-86A5-7725E357CE6D}" destId="{39836D86-9D6C-4C3E-9535-0945878E0F19}" srcOrd="0" destOrd="0" presId="urn:microsoft.com/office/officeart/2005/8/layout/hierarchy3"/>
    <dgm:cxn modelId="{6843D41E-82DD-4A23-A362-F92AAADDC1CC}" type="presParOf" srcId="{C315D889-4451-4473-86A5-7725E357CE6D}" destId="{ADCF767D-8B70-4FAE-9117-F5B8F6426C64}" srcOrd="1" destOrd="0" presId="urn:microsoft.com/office/officeart/2005/8/layout/hierarchy3"/>
    <dgm:cxn modelId="{FB638B4E-1C85-46E3-B9DF-7D12325B34B6}" type="presParOf" srcId="{C315D889-4451-4473-86A5-7725E357CE6D}" destId="{DF7DC006-F174-4298-A661-A25C4AF5B269}" srcOrd="2" destOrd="0" presId="urn:microsoft.com/office/officeart/2005/8/layout/hierarchy3"/>
    <dgm:cxn modelId="{80D833A3-A287-4830-9570-EE2A192B4D7D}" type="presParOf" srcId="{C315D889-4451-4473-86A5-7725E357CE6D}" destId="{B7D2AF89-A7BD-4BFC-A82E-B3751A85630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BDEA0-BF26-4950-95C3-FEEB1FB1DF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D839591-9EE0-4075-9A56-BD82162D727E}">
      <dgm:prSet phldrT="[Text]" custT="1"/>
      <dgm:spPr/>
      <dgm:t>
        <a:bodyPr/>
        <a:lstStyle/>
        <a:p>
          <a:r>
            <a:rPr lang="en-US" sz="2000" b="1" dirty="0" smtClean="0"/>
            <a:t>Grant-Making Facility</a:t>
          </a:r>
          <a:endParaRPr lang="th-TH" sz="2000" b="1" dirty="0"/>
        </a:p>
      </dgm:t>
    </dgm:pt>
    <dgm:pt modelId="{7F25D445-C070-4DA8-9309-1963403288B1}" type="parTrans" cxnId="{DB2BCE2A-D889-4E83-8223-7A9AEEEB7A80}">
      <dgm:prSet/>
      <dgm:spPr/>
      <dgm:t>
        <a:bodyPr/>
        <a:lstStyle/>
        <a:p>
          <a:endParaRPr lang="th-TH"/>
        </a:p>
      </dgm:t>
    </dgm:pt>
    <dgm:pt modelId="{500D9EA3-5BB0-473E-B8AE-E74D811F3DDC}" type="sibTrans" cxnId="{DB2BCE2A-D889-4E83-8223-7A9AEEEB7A80}">
      <dgm:prSet/>
      <dgm:spPr/>
      <dgm:t>
        <a:bodyPr/>
        <a:lstStyle/>
        <a:p>
          <a:endParaRPr lang="th-TH"/>
        </a:p>
      </dgm:t>
    </dgm:pt>
    <dgm:pt modelId="{48BD53F1-CD75-49B1-8B94-808F79D37809}">
      <dgm:prSet phldrT="[Text]" custT="1"/>
      <dgm:spPr/>
      <dgm:t>
        <a:bodyPr/>
        <a:lstStyle/>
        <a:p>
          <a:r>
            <a:rPr lang="en-US" sz="2200" b="1" dirty="0" smtClean="0"/>
            <a:t>Policy Driving Network</a:t>
          </a:r>
          <a:endParaRPr lang="th-TH" sz="2200" b="1" dirty="0"/>
        </a:p>
      </dgm:t>
    </dgm:pt>
    <dgm:pt modelId="{4BC15D11-6073-49FD-AEB3-C7F04EABFD0F}" type="parTrans" cxnId="{8653D663-553E-4AB1-8325-7D56747A6723}">
      <dgm:prSet/>
      <dgm:spPr/>
      <dgm:t>
        <a:bodyPr/>
        <a:lstStyle/>
        <a:p>
          <a:endParaRPr lang="th-TH"/>
        </a:p>
      </dgm:t>
    </dgm:pt>
    <dgm:pt modelId="{96386F9D-7920-4282-8D32-09731E653DF9}" type="sibTrans" cxnId="{8653D663-553E-4AB1-8325-7D56747A6723}">
      <dgm:prSet/>
      <dgm:spPr/>
      <dgm:t>
        <a:bodyPr/>
        <a:lstStyle/>
        <a:p>
          <a:endParaRPr lang="th-TH"/>
        </a:p>
      </dgm:t>
    </dgm:pt>
    <dgm:pt modelId="{6E14A23C-1697-4E4B-85DF-0CA8F70D08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Policy Leadership Alliance</a:t>
          </a:r>
          <a:endParaRPr lang="th-TH" sz="2400" b="1" dirty="0"/>
        </a:p>
      </dgm:t>
    </dgm:pt>
    <dgm:pt modelId="{081D0A57-A7F7-4C8E-A559-EB2E2C99776D}" type="parTrans" cxnId="{05B63EC1-18B6-42FE-8447-91A360456713}">
      <dgm:prSet/>
      <dgm:spPr/>
      <dgm:t>
        <a:bodyPr/>
        <a:lstStyle/>
        <a:p>
          <a:endParaRPr lang="th-TH"/>
        </a:p>
      </dgm:t>
    </dgm:pt>
    <dgm:pt modelId="{93DCFD1C-978F-4A93-B4B9-FACBD9759EB2}" type="sibTrans" cxnId="{05B63EC1-18B6-42FE-8447-91A360456713}">
      <dgm:prSet/>
      <dgm:spPr/>
      <dgm:t>
        <a:bodyPr/>
        <a:lstStyle/>
        <a:p>
          <a:endParaRPr lang="th-TH"/>
        </a:p>
      </dgm:t>
    </dgm:pt>
    <dgm:pt modelId="{972E7BBB-5810-449E-8703-0A3ED8A03DD6}">
      <dgm:prSet phldrT="[Text]" custT="1"/>
      <dgm:spPr/>
      <dgm:t>
        <a:bodyPr/>
        <a:lstStyle/>
        <a:p>
          <a:r>
            <a:rPr lang="en-US" sz="2100" b="1" dirty="0" smtClean="0"/>
            <a:t>Learning &amp; Exchange Platform</a:t>
          </a:r>
          <a:endParaRPr lang="th-TH" sz="2100" b="1" dirty="0"/>
        </a:p>
      </dgm:t>
    </dgm:pt>
    <dgm:pt modelId="{4E51B872-60D1-442D-B2F0-B8077FAB6E9C}" type="parTrans" cxnId="{7B993FDB-426E-40A5-BF78-365E30A58E5B}">
      <dgm:prSet/>
      <dgm:spPr/>
      <dgm:t>
        <a:bodyPr/>
        <a:lstStyle/>
        <a:p>
          <a:endParaRPr lang="en-US"/>
        </a:p>
      </dgm:t>
    </dgm:pt>
    <dgm:pt modelId="{85881CF9-D059-46C4-A3A9-60AB0F7C0CBD}" type="sibTrans" cxnId="{7B993FDB-426E-40A5-BF78-365E30A58E5B}">
      <dgm:prSet/>
      <dgm:spPr/>
      <dgm:t>
        <a:bodyPr/>
        <a:lstStyle/>
        <a:p>
          <a:endParaRPr lang="en-US"/>
        </a:p>
      </dgm:t>
    </dgm:pt>
    <dgm:pt modelId="{7029C25F-D643-4AD8-89B4-36D8BE3AB1BB}" type="pres">
      <dgm:prSet presAssocID="{663BDEA0-BF26-4950-95C3-FEEB1FB1DFFE}" presName="arrowDiagram" presStyleCnt="0">
        <dgm:presLayoutVars>
          <dgm:chMax val="5"/>
          <dgm:dir/>
          <dgm:resizeHandles val="exact"/>
        </dgm:presLayoutVars>
      </dgm:prSet>
      <dgm:spPr/>
    </dgm:pt>
    <dgm:pt modelId="{9258D2C7-683C-42E3-AD29-77458143F420}" type="pres">
      <dgm:prSet presAssocID="{663BDEA0-BF26-4950-95C3-FEEB1FB1DFFE}" presName="arrow" presStyleLbl="bgShp" presStyleIdx="0" presStyleCnt="1"/>
      <dgm:spPr/>
    </dgm:pt>
    <dgm:pt modelId="{C296B896-19CA-453A-9B34-5B1D384419A3}" type="pres">
      <dgm:prSet presAssocID="{663BDEA0-BF26-4950-95C3-FEEB1FB1DFFE}" presName="arrowDiagram4" presStyleCnt="0"/>
      <dgm:spPr/>
    </dgm:pt>
    <dgm:pt modelId="{4344A065-20BF-4963-9A5A-61C8A22DFC4E}" type="pres">
      <dgm:prSet presAssocID="{5D839591-9EE0-4075-9A56-BD82162D727E}" presName="bullet4a" presStyleLbl="node1" presStyleIdx="0" presStyleCnt="4"/>
      <dgm:spPr/>
    </dgm:pt>
    <dgm:pt modelId="{F40D1EDF-387D-442A-B471-E9822D1BA4CD}" type="pres">
      <dgm:prSet presAssocID="{5D839591-9EE0-4075-9A56-BD82162D727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3078-145A-40B0-A4B4-547745F55785}" type="pres">
      <dgm:prSet presAssocID="{972E7BBB-5810-449E-8703-0A3ED8A03DD6}" presName="bullet4b" presStyleLbl="node1" presStyleIdx="1" presStyleCnt="4"/>
      <dgm:spPr/>
    </dgm:pt>
    <dgm:pt modelId="{3F9B39D2-03FE-48E8-8395-FF873D219398}" type="pres">
      <dgm:prSet presAssocID="{972E7BBB-5810-449E-8703-0A3ED8A03DD6}" presName="textBox4b" presStyleLbl="revTx" presStyleIdx="1" presStyleCnt="4" custLinFactNeighborX="-6731" custLinFactNeighborY="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2387-F90A-40A7-A9A7-005A1016900B}" type="pres">
      <dgm:prSet presAssocID="{48BD53F1-CD75-49B1-8B94-808F79D37809}" presName="bullet4c" presStyleLbl="node1" presStyleIdx="2" presStyleCnt="4"/>
      <dgm:spPr/>
    </dgm:pt>
    <dgm:pt modelId="{439AFF6B-64DF-445C-89E6-4A09A0143612}" type="pres">
      <dgm:prSet presAssocID="{48BD53F1-CD75-49B1-8B94-808F79D3780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84884-6716-4009-80CE-31072347EF2E}" type="pres">
      <dgm:prSet presAssocID="{6E14A23C-1697-4E4B-85DF-0CA8F70D0898}" presName="bullet4d" presStyleLbl="node1" presStyleIdx="3" presStyleCnt="4"/>
      <dgm:spPr/>
    </dgm:pt>
    <dgm:pt modelId="{77DA51ED-93B5-4552-A1A7-A73174CF9445}" type="pres">
      <dgm:prSet presAssocID="{6E14A23C-1697-4E4B-85DF-0CA8F70D0898}" presName="textBox4d" presStyleLbl="revTx" presStyleIdx="3" presStyleCnt="4" custScaleX="153231" custLinFactNeighborX="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DB975-B666-43E4-9052-5FFC19B1EDC6}" type="presOf" srcId="{48BD53F1-CD75-49B1-8B94-808F79D37809}" destId="{439AFF6B-64DF-445C-89E6-4A09A0143612}" srcOrd="0" destOrd="0" presId="urn:microsoft.com/office/officeart/2005/8/layout/arrow2"/>
    <dgm:cxn modelId="{8653D663-553E-4AB1-8325-7D56747A6723}" srcId="{663BDEA0-BF26-4950-95C3-FEEB1FB1DFFE}" destId="{48BD53F1-CD75-49B1-8B94-808F79D37809}" srcOrd="2" destOrd="0" parTransId="{4BC15D11-6073-49FD-AEB3-C7F04EABFD0F}" sibTransId="{96386F9D-7920-4282-8D32-09731E653DF9}"/>
    <dgm:cxn modelId="{7EC2D191-DC10-4EB0-9471-6FE975C06E25}" type="presOf" srcId="{972E7BBB-5810-449E-8703-0A3ED8A03DD6}" destId="{3F9B39D2-03FE-48E8-8395-FF873D219398}" srcOrd="0" destOrd="0" presId="urn:microsoft.com/office/officeart/2005/8/layout/arrow2"/>
    <dgm:cxn modelId="{59A68A51-EDA4-40A5-B761-7CA9A8596FAF}" type="presOf" srcId="{6E14A23C-1697-4E4B-85DF-0CA8F70D0898}" destId="{77DA51ED-93B5-4552-A1A7-A73174CF9445}" srcOrd="0" destOrd="0" presId="urn:microsoft.com/office/officeart/2005/8/layout/arrow2"/>
    <dgm:cxn modelId="{7B993FDB-426E-40A5-BF78-365E30A58E5B}" srcId="{663BDEA0-BF26-4950-95C3-FEEB1FB1DFFE}" destId="{972E7BBB-5810-449E-8703-0A3ED8A03DD6}" srcOrd="1" destOrd="0" parTransId="{4E51B872-60D1-442D-B2F0-B8077FAB6E9C}" sibTransId="{85881CF9-D059-46C4-A3A9-60AB0F7C0CBD}"/>
    <dgm:cxn modelId="{FD5D1175-1F7F-43B8-8BE1-CFDFFC88092E}" type="presOf" srcId="{663BDEA0-BF26-4950-95C3-FEEB1FB1DFFE}" destId="{7029C25F-D643-4AD8-89B4-36D8BE3AB1BB}" srcOrd="0" destOrd="0" presId="urn:microsoft.com/office/officeart/2005/8/layout/arrow2"/>
    <dgm:cxn modelId="{05B63EC1-18B6-42FE-8447-91A360456713}" srcId="{663BDEA0-BF26-4950-95C3-FEEB1FB1DFFE}" destId="{6E14A23C-1697-4E4B-85DF-0CA8F70D0898}" srcOrd="3" destOrd="0" parTransId="{081D0A57-A7F7-4C8E-A559-EB2E2C99776D}" sibTransId="{93DCFD1C-978F-4A93-B4B9-FACBD9759EB2}"/>
    <dgm:cxn modelId="{DB2BCE2A-D889-4E83-8223-7A9AEEEB7A80}" srcId="{663BDEA0-BF26-4950-95C3-FEEB1FB1DFFE}" destId="{5D839591-9EE0-4075-9A56-BD82162D727E}" srcOrd="0" destOrd="0" parTransId="{7F25D445-C070-4DA8-9309-1963403288B1}" sibTransId="{500D9EA3-5BB0-473E-B8AE-E74D811F3DDC}"/>
    <dgm:cxn modelId="{CDFC8F62-4BC7-4E7B-9CCD-E8D0D7933AD7}" type="presOf" srcId="{5D839591-9EE0-4075-9A56-BD82162D727E}" destId="{F40D1EDF-387D-442A-B471-E9822D1BA4CD}" srcOrd="0" destOrd="0" presId="urn:microsoft.com/office/officeart/2005/8/layout/arrow2"/>
    <dgm:cxn modelId="{668853DE-F8C1-48BB-85B0-4D7772BD16C3}" type="presParOf" srcId="{7029C25F-D643-4AD8-89B4-36D8BE3AB1BB}" destId="{9258D2C7-683C-42E3-AD29-77458143F420}" srcOrd="0" destOrd="0" presId="urn:microsoft.com/office/officeart/2005/8/layout/arrow2"/>
    <dgm:cxn modelId="{6CC92CE5-3EA9-4EF7-941E-F955AD879F70}" type="presParOf" srcId="{7029C25F-D643-4AD8-89B4-36D8BE3AB1BB}" destId="{C296B896-19CA-453A-9B34-5B1D384419A3}" srcOrd="1" destOrd="0" presId="urn:microsoft.com/office/officeart/2005/8/layout/arrow2"/>
    <dgm:cxn modelId="{B77E1706-7B30-4EF3-AA49-871F84ABA853}" type="presParOf" srcId="{C296B896-19CA-453A-9B34-5B1D384419A3}" destId="{4344A065-20BF-4963-9A5A-61C8A22DFC4E}" srcOrd="0" destOrd="0" presId="urn:microsoft.com/office/officeart/2005/8/layout/arrow2"/>
    <dgm:cxn modelId="{82C488A2-54F2-49FF-9314-89FA8E47E40D}" type="presParOf" srcId="{C296B896-19CA-453A-9B34-5B1D384419A3}" destId="{F40D1EDF-387D-442A-B471-E9822D1BA4CD}" srcOrd="1" destOrd="0" presId="urn:microsoft.com/office/officeart/2005/8/layout/arrow2"/>
    <dgm:cxn modelId="{0F533365-B4CC-49C4-85A3-798FA095FAB6}" type="presParOf" srcId="{C296B896-19CA-453A-9B34-5B1D384419A3}" destId="{74743078-145A-40B0-A4B4-547745F55785}" srcOrd="2" destOrd="0" presId="urn:microsoft.com/office/officeart/2005/8/layout/arrow2"/>
    <dgm:cxn modelId="{8240612F-E6BA-4DF8-81BF-537F3EEEFFD1}" type="presParOf" srcId="{C296B896-19CA-453A-9B34-5B1D384419A3}" destId="{3F9B39D2-03FE-48E8-8395-FF873D219398}" srcOrd="3" destOrd="0" presId="urn:microsoft.com/office/officeart/2005/8/layout/arrow2"/>
    <dgm:cxn modelId="{7CE44294-3A45-467A-9B64-F210A8140D15}" type="presParOf" srcId="{C296B896-19CA-453A-9B34-5B1D384419A3}" destId="{FCF32387-F90A-40A7-A9A7-005A1016900B}" srcOrd="4" destOrd="0" presId="urn:microsoft.com/office/officeart/2005/8/layout/arrow2"/>
    <dgm:cxn modelId="{EB81485D-70C3-4B6C-B215-A228BB727D2B}" type="presParOf" srcId="{C296B896-19CA-453A-9B34-5B1D384419A3}" destId="{439AFF6B-64DF-445C-89E6-4A09A0143612}" srcOrd="5" destOrd="0" presId="urn:microsoft.com/office/officeart/2005/8/layout/arrow2"/>
    <dgm:cxn modelId="{88C9E200-9158-4663-8AAA-A1ECEFFB18A9}" type="presParOf" srcId="{C296B896-19CA-453A-9B34-5B1D384419A3}" destId="{05484884-6716-4009-80CE-31072347EF2E}" srcOrd="6" destOrd="0" presId="urn:microsoft.com/office/officeart/2005/8/layout/arrow2"/>
    <dgm:cxn modelId="{9F68ADA8-B4C2-4F3B-B950-F2B1CA648DB7}" type="presParOf" srcId="{C296B896-19CA-453A-9B34-5B1D384419A3}" destId="{77DA51ED-93B5-4552-A1A7-A73174CF944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3BDEA0-BF26-4950-95C3-FEEB1FB1DF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D839591-9EE0-4075-9A56-BD82162D727E}">
      <dgm:prSet phldrT="[Text]" custT="1"/>
      <dgm:spPr/>
      <dgm:t>
        <a:bodyPr/>
        <a:lstStyle/>
        <a:p>
          <a:r>
            <a:rPr lang="en-US" sz="2000" b="1" dirty="0" smtClean="0"/>
            <a:t>Grant-Making Facility</a:t>
          </a:r>
          <a:endParaRPr lang="th-TH" sz="2000" b="1" dirty="0"/>
        </a:p>
      </dgm:t>
    </dgm:pt>
    <dgm:pt modelId="{7F25D445-C070-4DA8-9309-1963403288B1}" type="parTrans" cxnId="{DB2BCE2A-D889-4E83-8223-7A9AEEEB7A80}">
      <dgm:prSet/>
      <dgm:spPr/>
      <dgm:t>
        <a:bodyPr/>
        <a:lstStyle/>
        <a:p>
          <a:endParaRPr lang="th-TH"/>
        </a:p>
      </dgm:t>
    </dgm:pt>
    <dgm:pt modelId="{500D9EA3-5BB0-473E-B8AE-E74D811F3DDC}" type="sibTrans" cxnId="{DB2BCE2A-D889-4E83-8223-7A9AEEEB7A80}">
      <dgm:prSet/>
      <dgm:spPr/>
      <dgm:t>
        <a:bodyPr/>
        <a:lstStyle/>
        <a:p>
          <a:endParaRPr lang="th-TH"/>
        </a:p>
      </dgm:t>
    </dgm:pt>
    <dgm:pt modelId="{48BD53F1-CD75-49B1-8B94-808F79D37809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bg2"/>
              </a:solidFill>
            </a:rPr>
            <a:t>Policy Driving Network</a:t>
          </a:r>
          <a:endParaRPr lang="th-TH" sz="2200" b="1" dirty="0">
            <a:solidFill>
              <a:schemeClr val="bg2"/>
            </a:solidFill>
          </a:endParaRPr>
        </a:p>
      </dgm:t>
    </dgm:pt>
    <dgm:pt modelId="{4BC15D11-6073-49FD-AEB3-C7F04EABFD0F}" type="parTrans" cxnId="{8653D663-553E-4AB1-8325-7D56747A6723}">
      <dgm:prSet/>
      <dgm:spPr/>
      <dgm:t>
        <a:bodyPr/>
        <a:lstStyle/>
        <a:p>
          <a:endParaRPr lang="th-TH"/>
        </a:p>
      </dgm:t>
    </dgm:pt>
    <dgm:pt modelId="{96386F9D-7920-4282-8D32-09731E653DF9}" type="sibTrans" cxnId="{8653D663-553E-4AB1-8325-7D56747A6723}">
      <dgm:prSet/>
      <dgm:spPr/>
      <dgm:t>
        <a:bodyPr/>
        <a:lstStyle/>
        <a:p>
          <a:endParaRPr lang="th-TH"/>
        </a:p>
      </dgm:t>
    </dgm:pt>
    <dgm:pt modelId="{6E14A23C-1697-4E4B-85DF-0CA8F70D08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bg2"/>
              </a:solidFill>
            </a:rPr>
            <a:t>Policy Leadership Alliance</a:t>
          </a:r>
          <a:endParaRPr lang="th-TH" sz="2400" b="1" dirty="0">
            <a:solidFill>
              <a:schemeClr val="bg2"/>
            </a:solidFill>
          </a:endParaRPr>
        </a:p>
      </dgm:t>
    </dgm:pt>
    <dgm:pt modelId="{081D0A57-A7F7-4C8E-A559-EB2E2C99776D}" type="parTrans" cxnId="{05B63EC1-18B6-42FE-8447-91A360456713}">
      <dgm:prSet/>
      <dgm:spPr/>
      <dgm:t>
        <a:bodyPr/>
        <a:lstStyle/>
        <a:p>
          <a:endParaRPr lang="th-TH"/>
        </a:p>
      </dgm:t>
    </dgm:pt>
    <dgm:pt modelId="{93DCFD1C-978F-4A93-B4B9-FACBD9759EB2}" type="sibTrans" cxnId="{05B63EC1-18B6-42FE-8447-91A360456713}">
      <dgm:prSet/>
      <dgm:spPr/>
      <dgm:t>
        <a:bodyPr/>
        <a:lstStyle/>
        <a:p>
          <a:endParaRPr lang="th-TH"/>
        </a:p>
      </dgm:t>
    </dgm:pt>
    <dgm:pt modelId="{972E7BBB-5810-449E-8703-0A3ED8A03DD6}">
      <dgm:prSet phldrT="[Text]" custT="1"/>
      <dgm:spPr/>
      <dgm:t>
        <a:bodyPr/>
        <a:lstStyle/>
        <a:p>
          <a:r>
            <a:rPr lang="en-US" sz="2100" b="1" dirty="0" smtClean="0">
              <a:solidFill>
                <a:schemeClr val="bg2"/>
              </a:solidFill>
            </a:rPr>
            <a:t>Learning &amp; Exchange Platform</a:t>
          </a:r>
          <a:endParaRPr lang="th-TH" sz="2100" b="1" dirty="0">
            <a:solidFill>
              <a:schemeClr val="bg2"/>
            </a:solidFill>
          </a:endParaRPr>
        </a:p>
      </dgm:t>
    </dgm:pt>
    <dgm:pt modelId="{4E51B872-60D1-442D-B2F0-B8077FAB6E9C}" type="parTrans" cxnId="{7B993FDB-426E-40A5-BF78-365E30A58E5B}">
      <dgm:prSet/>
      <dgm:spPr/>
      <dgm:t>
        <a:bodyPr/>
        <a:lstStyle/>
        <a:p>
          <a:endParaRPr lang="en-US"/>
        </a:p>
      </dgm:t>
    </dgm:pt>
    <dgm:pt modelId="{85881CF9-D059-46C4-A3A9-60AB0F7C0CBD}" type="sibTrans" cxnId="{7B993FDB-426E-40A5-BF78-365E30A58E5B}">
      <dgm:prSet/>
      <dgm:spPr/>
      <dgm:t>
        <a:bodyPr/>
        <a:lstStyle/>
        <a:p>
          <a:endParaRPr lang="en-US"/>
        </a:p>
      </dgm:t>
    </dgm:pt>
    <dgm:pt modelId="{7029C25F-D643-4AD8-89B4-36D8BE3AB1BB}" type="pres">
      <dgm:prSet presAssocID="{663BDEA0-BF26-4950-95C3-FEEB1FB1DFFE}" presName="arrowDiagram" presStyleCnt="0">
        <dgm:presLayoutVars>
          <dgm:chMax val="5"/>
          <dgm:dir/>
          <dgm:resizeHandles val="exact"/>
        </dgm:presLayoutVars>
      </dgm:prSet>
      <dgm:spPr/>
    </dgm:pt>
    <dgm:pt modelId="{9258D2C7-683C-42E3-AD29-77458143F420}" type="pres">
      <dgm:prSet presAssocID="{663BDEA0-BF26-4950-95C3-FEEB1FB1DFFE}" presName="arrow" presStyleLbl="bgShp" presStyleIdx="0" presStyleCnt="1"/>
      <dgm:spPr/>
    </dgm:pt>
    <dgm:pt modelId="{C296B896-19CA-453A-9B34-5B1D384419A3}" type="pres">
      <dgm:prSet presAssocID="{663BDEA0-BF26-4950-95C3-FEEB1FB1DFFE}" presName="arrowDiagram4" presStyleCnt="0"/>
      <dgm:spPr/>
    </dgm:pt>
    <dgm:pt modelId="{4344A065-20BF-4963-9A5A-61C8A22DFC4E}" type="pres">
      <dgm:prSet presAssocID="{5D839591-9EE0-4075-9A56-BD82162D727E}" presName="bullet4a" presStyleLbl="node1" presStyleIdx="0" presStyleCnt="4"/>
      <dgm:spPr/>
    </dgm:pt>
    <dgm:pt modelId="{F40D1EDF-387D-442A-B471-E9822D1BA4CD}" type="pres">
      <dgm:prSet presAssocID="{5D839591-9EE0-4075-9A56-BD82162D727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3078-145A-40B0-A4B4-547745F55785}" type="pres">
      <dgm:prSet presAssocID="{972E7BBB-5810-449E-8703-0A3ED8A03DD6}" presName="bullet4b" presStyleLbl="node1" presStyleIdx="1" presStyleCnt="4"/>
      <dgm:spPr/>
    </dgm:pt>
    <dgm:pt modelId="{3F9B39D2-03FE-48E8-8395-FF873D219398}" type="pres">
      <dgm:prSet presAssocID="{972E7BBB-5810-449E-8703-0A3ED8A03DD6}" presName="textBox4b" presStyleLbl="revTx" presStyleIdx="1" presStyleCnt="4" custLinFactNeighborX="-6731" custLinFactNeighborY="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2387-F90A-40A7-A9A7-005A1016900B}" type="pres">
      <dgm:prSet presAssocID="{48BD53F1-CD75-49B1-8B94-808F79D37809}" presName="bullet4c" presStyleLbl="node1" presStyleIdx="2" presStyleCnt="4"/>
      <dgm:spPr/>
    </dgm:pt>
    <dgm:pt modelId="{439AFF6B-64DF-445C-89E6-4A09A0143612}" type="pres">
      <dgm:prSet presAssocID="{48BD53F1-CD75-49B1-8B94-808F79D3780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84884-6716-4009-80CE-31072347EF2E}" type="pres">
      <dgm:prSet presAssocID="{6E14A23C-1697-4E4B-85DF-0CA8F70D0898}" presName="bullet4d" presStyleLbl="node1" presStyleIdx="3" presStyleCnt="4"/>
      <dgm:spPr/>
    </dgm:pt>
    <dgm:pt modelId="{77DA51ED-93B5-4552-A1A7-A73174CF9445}" type="pres">
      <dgm:prSet presAssocID="{6E14A23C-1697-4E4B-85DF-0CA8F70D0898}" presName="textBox4d" presStyleLbl="revTx" presStyleIdx="3" presStyleCnt="4" custScaleX="153231" custLinFactNeighborX="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3D663-553E-4AB1-8325-7D56747A6723}" srcId="{663BDEA0-BF26-4950-95C3-FEEB1FB1DFFE}" destId="{48BD53F1-CD75-49B1-8B94-808F79D37809}" srcOrd="2" destOrd="0" parTransId="{4BC15D11-6073-49FD-AEB3-C7F04EABFD0F}" sibTransId="{96386F9D-7920-4282-8D32-09731E653DF9}"/>
    <dgm:cxn modelId="{992143C9-917E-4140-A4E2-88F27CC0FDE7}" type="presOf" srcId="{6E14A23C-1697-4E4B-85DF-0CA8F70D0898}" destId="{77DA51ED-93B5-4552-A1A7-A73174CF9445}" srcOrd="0" destOrd="0" presId="urn:microsoft.com/office/officeart/2005/8/layout/arrow2"/>
    <dgm:cxn modelId="{355F3ADC-877B-4449-9C5E-062BF9C150B1}" type="presOf" srcId="{663BDEA0-BF26-4950-95C3-FEEB1FB1DFFE}" destId="{7029C25F-D643-4AD8-89B4-36D8BE3AB1BB}" srcOrd="0" destOrd="0" presId="urn:microsoft.com/office/officeart/2005/8/layout/arrow2"/>
    <dgm:cxn modelId="{7B993FDB-426E-40A5-BF78-365E30A58E5B}" srcId="{663BDEA0-BF26-4950-95C3-FEEB1FB1DFFE}" destId="{972E7BBB-5810-449E-8703-0A3ED8A03DD6}" srcOrd="1" destOrd="0" parTransId="{4E51B872-60D1-442D-B2F0-B8077FAB6E9C}" sibTransId="{85881CF9-D059-46C4-A3A9-60AB0F7C0CBD}"/>
    <dgm:cxn modelId="{05B63EC1-18B6-42FE-8447-91A360456713}" srcId="{663BDEA0-BF26-4950-95C3-FEEB1FB1DFFE}" destId="{6E14A23C-1697-4E4B-85DF-0CA8F70D0898}" srcOrd="3" destOrd="0" parTransId="{081D0A57-A7F7-4C8E-A559-EB2E2C99776D}" sibTransId="{93DCFD1C-978F-4A93-B4B9-FACBD9759EB2}"/>
    <dgm:cxn modelId="{DB2BCE2A-D889-4E83-8223-7A9AEEEB7A80}" srcId="{663BDEA0-BF26-4950-95C3-FEEB1FB1DFFE}" destId="{5D839591-9EE0-4075-9A56-BD82162D727E}" srcOrd="0" destOrd="0" parTransId="{7F25D445-C070-4DA8-9309-1963403288B1}" sibTransId="{500D9EA3-5BB0-473E-B8AE-E74D811F3DDC}"/>
    <dgm:cxn modelId="{3B1030E8-B7ED-4953-A901-C9EE974AB105}" type="presOf" srcId="{48BD53F1-CD75-49B1-8B94-808F79D37809}" destId="{439AFF6B-64DF-445C-89E6-4A09A0143612}" srcOrd="0" destOrd="0" presId="urn:microsoft.com/office/officeart/2005/8/layout/arrow2"/>
    <dgm:cxn modelId="{F1CA7D9E-2D33-4093-A5D9-70F2D19AC73D}" type="presOf" srcId="{5D839591-9EE0-4075-9A56-BD82162D727E}" destId="{F40D1EDF-387D-442A-B471-E9822D1BA4CD}" srcOrd="0" destOrd="0" presId="urn:microsoft.com/office/officeart/2005/8/layout/arrow2"/>
    <dgm:cxn modelId="{7B61C527-75EE-4F58-9910-9D47DDDCC317}" type="presOf" srcId="{972E7BBB-5810-449E-8703-0A3ED8A03DD6}" destId="{3F9B39D2-03FE-48E8-8395-FF873D219398}" srcOrd="0" destOrd="0" presId="urn:microsoft.com/office/officeart/2005/8/layout/arrow2"/>
    <dgm:cxn modelId="{B2589B95-58FF-483A-9C25-E243306E1BAD}" type="presParOf" srcId="{7029C25F-D643-4AD8-89B4-36D8BE3AB1BB}" destId="{9258D2C7-683C-42E3-AD29-77458143F420}" srcOrd="0" destOrd="0" presId="urn:microsoft.com/office/officeart/2005/8/layout/arrow2"/>
    <dgm:cxn modelId="{40F2682A-8AC8-4CB5-9CC8-3F01817E3D62}" type="presParOf" srcId="{7029C25F-D643-4AD8-89B4-36D8BE3AB1BB}" destId="{C296B896-19CA-453A-9B34-5B1D384419A3}" srcOrd="1" destOrd="0" presId="urn:microsoft.com/office/officeart/2005/8/layout/arrow2"/>
    <dgm:cxn modelId="{390E9863-29D4-45D1-A98E-E016C8687270}" type="presParOf" srcId="{C296B896-19CA-453A-9B34-5B1D384419A3}" destId="{4344A065-20BF-4963-9A5A-61C8A22DFC4E}" srcOrd="0" destOrd="0" presId="urn:microsoft.com/office/officeart/2005/8/layout/arrow2"/>
    <dgm:cxn modelId="{5C939D3F-4CCA-4581-8336-0D7DAD986C45}" type="presParOf" srcId="{C296B896-19CA-453A-9B34-5B1D384419A3}" destId="{F40D1EDF-387D-442A-B471-E9822D1BA4CD}" srcOrd="1" destOrd="0" presId="urn:microsoft.com/office/officeart/2005/8/layout/arrow2"/>
    <dgm:cxn modelId="{9CC9B7AB-801D-4E7D-A2B3-C3214AF98276}" type="presParOf" srcId="{C296B896-19CA-453A-9B34-5B1D384419A3}" destId="{74743078-145A-40B0-A4B4-547745F55785}" srcOrd="2" destOrd="0" presId="urn:microsoft.com/office/officeart/2005/8/layout/arrow2"/>
    <dgm:cxn modelId="{111B22E6-F62D-455D-B871-98A4FBB89EED}" type="presParOf" srcId="{C296B896-19CA-453A-9B34-5B1D384419A3}" destId="{3F9B39D2-03FE-48E8-8395-FF873D219398}" srcOrd="3" destOrd="0" presId="urn:microsoft.com/office/officeart/2005/8/layout/arrow2"/>
    <dgm:cxn modelId="{1007CF4B-920A-4366-8FEA-3C7C0E91C6A0}" type="presParOf" srcId="{C296B896-19CA-453A-9B34-5B1D384419A3}" destId="{FCF32387-F90A-40A7-A9A7-005A1016900B}" srcOrd="4" destOrd="0" presId="urn:microsoft.com/office/officeart/2005/8/layout/arrow2"/>
    <dgm:cxn modelId="{7E54E598-65E4-4498-90BD-A72A3710D8A4}" type="presParOf" srcId="{C296B896-19CA-453A-9B34-5B1D384419A3}" destId="{439AFF6B-64DF-445C-89E6-4A09A0143612}" srcOrd="5" destOrd="0" presId="urn:microsoft.com/office/officeart/2005/8/layout/arrow2"/>
    <dgm:cxn modelId="{B1EC95CD-52EE-4781-85C1-9BA3EFE4AD99}" type="presParOf" srcId="{C296B896-19CA-453A-9B34-5B1D384419A3}" destId="{05484884-6716-4009-80CE-31072347EF2E}" srcOrd="6" destOrd="0" presId="urn:microsoft.com/office/officeart/2005/8/layout/arrow2"/>
    <dgm:cxn modelId="{8FE692C7-2578-4F99-99F3-83F768AD2435}" type="presParOf" srcId="{C296B896-19CA-453A-9B34-5B1D384419A3}" destId="{77DA51ED-93B5-4552-A1A7-A73174CF944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3BDEA0-BF26-4950-95C3-FEEB1FB1DF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D839591-9EE0-4075-9A56-BD82162D727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2"/>
              </a:solidFill>
            </a:rPr>
            <a:t>Grant-Making Facility</a:t>
          </a:r>
          <a:endParaRPr lang="th-TH" sz="2000" b="1" dirty="0">
            <a:solidFill>
              <a:schemeClr val="bg2"/>
            </a:solidFill>
          </a:endParaRPr>
        </a:p>
      </dgm:t>
    </dgm:pt>
    <dgm:pt modelId="{7F25D445-C070-4DA8-9309-1963403288B1}" type="parTrans" cxnId="{DB2BCE2A-D889-4E83-8223-7A9AEEEB7A80}">
      <dgm:prSet/>
      <dgm:spPr/>
      <dgm:t>
        <a:bodyPr/>
        <a:lstStyle/>
        <a:p>
          <a:endParaRPr lang="th-TH"/>
        </a:p>
      </dgm:t>
    </dgm:pt>
    <dgm:pt modelId="{500D9EA3-5BB0-473E-B8AE-E74D811F3DDC}" type="sibTrans" cxnId="{DB2BCE2A-D889-4E83-8223-7A9AEEEB7A80}">
      <dgm:prSet/>
      <dgm:spPr/>
      <dgm:t>
        <a:bodyPr/>
        <a:lstStyle/>
        <a:p>
          <a:endParaRPr lang="th-TH"/>
        </a:p>
      </dgm:t>
    </dgm:pt>
    <dgm:pt modelId="{48BD53F1-CD75-49B1-8B94-808F79D37809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bg2"/>
              </a:solidFill>
            </a:rPr>
            <a:t>Policy Driving Network</a:t>
          </a:r>
          <a:endParaRPr lang="th-TH" sz="2200" b="1" dirty="0">
            <a:solidFill>
              <a:schemeClr val="bg2"/>
            </a:solidFill>
          </a:endParaRPr>
        </a:p>
      </dgm:t>
    </dgm:pt>
    <dgm:pt modelId="{4BC15D11-6073-49FD-AEB3-C7F04EABFD0F}" type="parTrans" cxnId="{8653D663-553E-4AB1-8325-7D56747A6723}">
      <dgm:prSet/>
      <dgm:spPr/>
      <dgm:t>
        <a:bodyPr/>
        <a:lstStyle/>
        <a:p>
          <a:endParaRPr lang="th-TH"/>
        </a:p>
      </dgm:t>
    </dgm:pt>
    <dgm:pt modelId="{96386F9D-7920-4282-8D32-09731E653DF9}" type="sibTrans" cxnId="{8653D663-553E-4AB1-8325-7D56747A6723}">
      <dgm:prSet/>
      <dgm:spPr/>
      <dgm:t>
        <a:bodyPr/>
        <a:lstStyle/>
        <a:p>
          <a:endParaRPr lang="th-TH"/>
        </a:p>
      </dgm:t>
    </dgm:pt>
    <dgm:pt modelId="{6E14A23C-1697-4E4B-85DF-0CA8F70D08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bg2"/>
              </a:solidFill>
            </a:rPr>
            <a:t>Policy Leadership Alliance</a:t>
          </a:r>
          <a:endParaRPr lang="th-TH" sz="2400" b="1" dirty="0">
            <a:solidFill>
              <a:schemeClr val="bg2"/>
            </a:solidFill>
          </a:endParaRPr>
        </a:p>
      </dgm:t>
    </dgm:pt>
    <dgm:pt modelId="{081D0A57-A7F7-4C8E-A559-EB2E2C99776D}" type="parTrans" cxnId="{05B63EC1-18B6-42FE-8447-91A360456713}">
      <dgm:prSet/>
      <dgm:spPr/>
      <dgm:t>
        <a:bodyPr/>
        <a:lstStyle/>
        <a:p>
          <a:endParaRPr lang="th-TH"/>
        </a:p>
      </dgm:t>
    </dgm:pt>
    <dgm:pt modelId="{93DCFD1C-978F-4A93-B4B9-FACBD9759EB2}" type="sibTrans" cxnId="{05B63EC1-18B6-42FE-8447-91A360456713}">
      <dgm:prSet/>
      <dgm:spPr/>
      <dgm:t>
        <a:bodyPr/>
        <a:lstStyle/>
        <a:p>
          <a:endParaRPr lang="th-TH"/>
        </a:p>
      </dgm:t>
    </dgm:pt>
    <dgm:pt modelId="{972E7BBB-5810-449E-8703-0A3ED8A03DD6}">
      <dgm:prSet phldrT="[Text]" custT="1"/>
      <dgm:spPr/>
      <dgm:t>
        <a:bodyPr/>
        <a:lstStyle/>
        <a:p>
          <a:r>
            <a:rPr lang="en-US" sz="2100" b="1" dirty="0" smtClean="0">
              <a:solidFill>
                <a:schemeClr val="tx1"/>
              </a:solidFill>
            </a:rPr>
            <a:t>Learning &amp; Exchange Platform</a:t>
          </a:r>
          <a:endParaRPr lang="th-TH" sz="2100" b="1" dirty="0">
            <a:solidFill>
              <a:schemeClr val="tx1"/>
            </a:solidFill>
          </a:endParaRPr>
        </a:p>
      </dgm:t>
    </dgm:pt>
    <dgm:pt modelId="{4E51B872-60D1-442D-B2F0-B8077FAB6E9C}" type="parTrans" cxnId="{7B993FDB-426E-40A5-BF78-365E30A58E5B}">
      <dgm:prSet/>
      <dgm:spPr/>
      <dgm:t>
        <a:bodyPr/>
        <a:lstStyle/>
        <a:p>
          <a:endParaRPr lang="en-US"/>
        </a:p>
      </dgm:t>
    </dgm:pt>
    <dgm:pt modelId="{85881CF9-D059-46C4-A3A9-60AB0F7C0CBD}" type="sibTrans" cxnId="{7B993FDB-426E-40A5-BF78-365E30A58E5B}">
      <dgm:prSet/>
      <dgm:spPr/>
      <dgm:t>
        <a:bodyPr/>
        <a:lstStyle/>
        <a:p>
          <a:endParaRPr lang="en-US"/>
        </a:p>
      </dgm:t>
    </dgm:pt>
    <dgm:pt modelId="{7029C25F-D643-4AD8-89B4-36D8BE3AB1BB}" type="pres">
      <dgm:prSet presAssocID="{663BDEA0-BF26-4950-95C3-FEEB1FB1DFFE}" presName="arrowDiagram" presStyleCnt="0">
        <dgm:presLayoutVars>
          <dgm:chMax val="5"/>
          <dgm:dir/>
          <dgm:resizeHandles val="exact"/>
        </dgm:presLayoutVars>
      </dgm:prSet>
      <dgm:spPr/>
    </dgm:pt>
    <dgm:pt modelId="{9258D2C7-683C-42E3-AD29-77458143F420}" type="pres">
      <dgm:prSet presAssocID="{663BDEA0-BF26-4950-95C3-FEEB1FB1DFFE}" presName="arrow" presStyleLbl="bgShp" presStyleIdx="0" presStyleCnt="1"/>
      <dgm:spPr/>
    </dgm:pt>
    <dgm:pt modelId="{C296B896-19CA-453A-9B34-5B1D384419A3}" type="pres">
      <dgm:prSet presAssocID="{663BDEA0-BF26-4950-95C3-FEEB1FB1DFFE}" presName="arrowDiagram4" presStyleCnt="0"/>
      <dgm:spPr/>
    </dgm:pt>
    <dgm:pt modelId="{4344A065-20BF-4963-9A5A-61C8A22DFC4E}" type="pres">
      <dgm:prSet presAssocID="{5D839591-9EE0-4075-9A56-BD82162D727E}" presName="bullet4a" presStyleLbl="node1" presStyleIdx="0" presStyleCnt="4"/>
      <dgm:spPr/>
    </dgm:pt>
    <dgm:pt modelId="{F40D1EDF-387D-442A-B471-E9822D1BA4CD}" type="pres">
      <dgm:prSet presAssocID="{5D839591-9EE0-4075-9A56-BD82162D727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3078-145A-40B0-A4B4-547745F55785}" type="pres">
      <dgm:prSet presAssocID="{972E7BBB-5810-449E-8703-0A3ED8A03DD6}" presName="bullet4b" presStyleLbl="node1" presStyleIdx="1" presStyleCnt="4"/>
      <dgm:spPr/>
    </dgm:pt>
    <dgm:pt modelId="{3F9B39D2-03FE-48E8-8395-FF873D219398}" type="pres">
      <dgm:prSet presAssocID="{972E7BBB-5810-449E-8703-0A3ED8A03DD6}" presName="textBox4b" presStyleLbl="revTx" presStyleIdx="1" presStyleCnt="4" custLinFactNeighborX="-6731" custLinFactNeighborY="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2387-F90A-40A7-A9A7-005A1016900B}" type="pres">
      <dgm:prSet presAssocID="{48BD53F1-CD75-49B1-8B94-808F79D37809}" presName="bullet4c" presStyleLbl="node1" presStyleIdx="2" presStyleCnt="4"/>
      <dgm:spPr/>
    </dgm:pt>
    <dgm:pt modelId="{439AFF6B-64DF-445C-89E6-4A09A0143612}" type="pres">
      <dgm:prSet presAssocID="{48BD53F1-CD75-49B1-8B94-808F79D3780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84884-6716-4009-80CE-31072347EF2E}" type="pres">
      <dgm:prSet presAssocID="{6E14A23C-1697-4E4B-85DF-0CA8F70D0898}" presName="bullet4d" presStyleLbl="node1" presStyleIdx="3" presStyleCnt="4"/>
      <dgm:spPr/>
    </dgm:pt>
    <dgm:pt modelId="{77DA51ED-93B5-4552-A1A7-A73174CF9445}" type="pres">
      <dgm:prSet presAssocID="{6E14A23C-1697-4E4B-85DF-0CA8F70D0898}" presName="textBox4d" presStyleLbl="revTx" presStyleIdx="3" presStyleCnt="4" custScaleX="153231" custLinFactNeighborX="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6508A-BB25-4DB1-A6B1-D657D710B76E}" type="presOf" srcId="{5D839591-9EE0-4075-9A56-BD82162D727E}" destId="{F40D1EDF-387D-442A-B471-E9822D1BA4CD}" srcOrd="0" destOrd="0" presId="urn:microsoft.com/office/officeart/2005/8/layout/arrow2"/>
    <dgm:cxn modelId="{6F33AE57-D7E8-4E4E-B9B5-127A3CDAE295}" type="presOf" srcId="{663BDEA0-BF26-4950-95C3-FEEB1FB1DFFE}" destId="{7029C25F-D643-4AD8-89B4-36D8BE3AB1BB}" srcOrd="0" destOrd="0" presId="urn:microsoft.com/office/officeart/2005/8/layout/arrow2"/>
    <dgm:cxn modelId="{8653D663-553E-4AB1-8325-7D56747A6723}" srcId="{663BDEA0-BF26-4950-95C3-FEEB1FB1DFFE}" destId="{48BD53F1-CD75-49B1-8B94-808F79D37809}" srcOrd="2" destOrd="0" parTransId="{4BC15D11-6073-49FD-AEB3-C7F04EABFD0F}" sibTransId="{96386F9D-7920-4282-8D32-09731E653DF9}"/>
    <dgm:cxn modelId="{783B2D8B-6358-4742-80FB-B9B550D4A166}" type="presOf" srcId="{6E14A23C-1697-4E4B-85DF-0CA8F70D0898}" destId="{77DA51ED-93B5-4552-A1A7-A73174CF9445}" srcOrd="0" destOrd="0" presId="urn:microsoft.com/office/officeart/2005/8/layout/arrow2"/>
    <dgm:cxn modelId="{8FA2D119-5BE5-4FAA-9C1A-9EACBCD31EC9}" type="presOf" srcId="{972E7BBB-5810-449E-8703-0A3ED8A03DD6}" destId="{3F9B39D2-03FE-48E8-8395-FF873D219398}" srcOrd="0" destOrd="0" presId="urn:microsoft.com/office/officeart/2005/8/layout/arrow2"/>
    <dgm:cxn modelId="{5D30BED8-752D-499A-92A0-570FE3044FA8}" type="presOf" srcId="{48BD53F1-CD75-49B1-8B94-808F79D37809}" destId="{439AFF6B-64DF-445C-89E6-4A09A0143612}" srcOrd="0" destOrd="0" presId="urn:microsoft.com/office/officeart/2005/8/layout/arrow2"/>
    <dgm:cxn modelId="{7B993FDB-426E-40A5-BF78-365E30A58E5B}" srcId="{663BDEA0-BF26-4950-95C3-FEEB1FB1DFFE}" destId="{972E7BBB-5810-449E-8703-0A3ED8A03DD6}" srcOrd="1" destOrd="0" parTransId="{4E51B872-60D1-442D-B2F0-B8077FAB6E9C}" sibTransId="{85881CF9-D059-46C4-A3A9-60AB0F7C0CBD}"/>
    <dgm:cxn modelId="{05B63EC1-18B6-42FE-8447-91A360456713}" srcId="{663BDEA0-BF26-4950-95C3-FEEB1FB1DFFE}" destId="{6E14A23C-1697-4E4B-85DF-0CA8F70D0898}" srcOrd="3" destOrd="0" parTransId="{081D0A57-A7F7-4C8E-A559-EB2E2C99776D}" sibTransId="{93DCFD1C-978F-4A93-B4B9-FACBD9759EB2}"/>
    <dgm:cxn modelId="{DB2BCE2A-D889-4E83-8223-7A9AEEEB7A80}" srcId="{663BDEA0-BF26-4950-95C3-FEEB1FB1DFFE}" destId="{5D839591-9EE0-4075-9A56-BD82162D727E}" srcOrd="0" destOrd="0" parTransId="{7F25D445-C070-4DA8-9309-1963403288B1}" sibTransId="{500D9EA3-5BB0-473E-B8AE-E74D811F3DDC}"/>
    <dgm:cxn modelId="{DD29CB0F-6316-4A83-A3D5-12003F7031E2}" type="presParOf" srcId="{7029C25F-D643-4AD8-89B4-36D8BE3AB1BB}" destId="{9258D2C7-683C-42E3-AD29-77458143F420}" srcOrd="0" destOrd="0" presId="urn:microsoft.com/office/officeart/2005/8/layout/arrow2"/>
    <dgm:cxn modelId="{84CD015D-5D41-4599-A3EF-DE8D38C18E8E}" type="presParOf" srcId="{7029C25F-D643-4AD8-89B4-36D8BE3AB1BB}" destId="{C296B896-19CA-453A-9B34-5B1D384419A3}" srcOrd="1" destOrd="0" presId="urn:microsoft.com/office/officeart/2005/8/layout/arrow2"/>
    <dgm:cxn modelId="{4DA2D837-3CA3-4C11-BEEF-D4274F8C379A}" type="presParOf" srcId="{C296B896-19CA-453A-9B34-5B1D384419A3}" destId="{4344A065-20BF-4963-9A5A-61C8A22DFC4E}" srcOrd="0" destOrd="0" presId="urn:microsoft.com/office/officeart/2005/8/layout/arrow2"/>
    <dgm:cxn modelId="{B325D254-5168-45A8-8D5D-56FF728EA357}" type="presParOf" srcId="{C296B896-19CA-453A-9B34-5B1D384419A3}" destId="{F40D1EDF-387D-442A-B471-E9822D1BA4CD}" srcOrd="1" destOrd="0" presId="urn:microsoft.com/office/officeart/2005/8/layout/arrow2"/>
    <dgm:cxn modelId="{C90157E2-99BD-4E46-A44E-940C93D5DDE2}" type="presParOf" srcId="{C296B896-19CA-453A-9B34-5B1D384419A3}" destId="{74743078-145A-40B0-A4B4-547745F55785}" srcOrd="2" destOrd="0" presId="urn:microsoft.com/office/officeart/2005/8/layout/arrow2"/>
    <dgm:cxn modelId="{2802AEC3-602D-4E20-8F21-321013B2ADA0}" type="presParOf" srcId="{C296B896-19CA-453A-9B34-5B1D384419A3}" destId="{3F9B39D2-03FE-48E8-8395-FF873D219398}" srcOrd="3" destOrd="0" presId="urn:microsoft.com/office/officeart/2005/8/layout/arrow2"/>
    <dgm:cxn modelId="{C1230CBC-F6E3-4543-926C-7D485B45CEC0}" type="presParOf" srcId="{C296B896-19CA-453A-9B34-5B1D384419A3}" destId="{FCF32387-F90A-40A7-A9A7-005A1016900B}" srcOrd="4" destOrd="0" presId="urn:microsoft.com/office/officeart/2005/8/layout/arrow2"/>
    <dgm:cxn modelId="{849E5678-F3DC-411F-A479-98E4EFE489A0}" type="presParOf" srcId="{C296B896-19CA-453A-9B34-5B1D384419A3}" destId="{439AFF6B-64DF-445C-89E6-4A09A0143612}" srcOrd="5" destOrd="0" presId="urn:microsoft.com/office/officeart/2005/8/layout/arrow2"/>
    <dgm:cxn modelId="{9904ACF4-9F43-4E1B-9F87-5C2C2C383E59}" type="presParOf" srcId="{C296B896-19CA-453A-9B34-5B1D384419A3}" destId="{05484884-6716-4009-80CE-31072347EF2E}" srcOrd="6" destOrd="0" presId="urn:microsoft.com/office/officeart/2005/8/layout/arrow2"/>
    <dgm:cxn modelId="{FD59A5AA-A49E-4789-B021-6B2C628AA2EB}" type="presParOf" srcId="{C296B896-19CA-453A-9B34-5B1D384419A3}" destId="{77DA51ED-93B5-4552-A1A7-A73174CF944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3BDEA0-BF26-4950-95C3-FEEB1FB1DF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D839591-9EE0-4075-9A56-BD82162D727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2"/>
              </a:solidFill>
            </a:rPr>
            <a:t>Grant-Making Facility</a:t>
          </a:r>
          <a:endParaRPr lang="th-TH" sz="2000" b="1" dirty="0">
            <a:solidFill>
              <a:schemeClr val="bg2"/>
            </a:solidFill>
          </a:endParaRPr>
        </a:p>
      </dgm:t>
    </dgm:pt>
    <dgm:pt modelId="{7F25D445-C070-4DA8-9309-1963403288B1}" type="parTrans" cxnId="{DB2BCE2A-D889-4E83-8223-7A9AEEEB7A80}">
      <dgm:prSet/>
      <dgm:spPr/>
      <dgm:t>
        <a:bodyPr/>
        <a:lstStyle/>
        <a:p>
          <a:endParaRPr lang="th-TH"/>
        </a:p>
      </dgm:t>
    </dgm:pt>
    <dgm:pt modelId="{500D9EA3-5BB0-473E-B8AE-E74D811F3DDC}" type="sibTrans" cxnId="{DB2BCE2A-D889-4E83-8223-7A9AEEEB7A80}">
      <dgm:prSet/>
      <dgm:spPr/>
      <dgm:t>
        <a:bodyPr/>
        <a:lstStyle/>
        <a:p>
          <a:endParaRPr lang="th-TH"/>
        </a:p>
      </dgm:t>
    </dgm:pt>
    <dgm:pt modelId="{48BD53F1-CD75-49B1-8B94-808F79D37809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Policy Driving Network</a:t>
          </a:r>
          <a:endParaRPr lang="th-TH" sz="2200" b="1" dirty="0">
            <a:solidFill>
              <a:schemeClr val="tx1"/>
            </a:solidFill>
          </a:endParaRPr>
        </a:p>
      </dgm:t>
    </dgm:pt>
    <dgm:pt modelId="{4BC15D11-6073-49FD-AEB3-C7F04EABFD0F}" type="parTrans" cxnId="{8653D663-553E-4AB1-8325-7D56747A6723}">
      <dgm:prSet/>
      <dgm:spPr/>
      <dgm:t>
        <a:bodyPr/>
        <a:lstStyle/>
        <a:p>
          <a:endParaRPr lang="th-TH"/>
        </a:p>
      </dgm:t>
    </dgm:pt>
    <dgm:pt modelId="{96386F9D-7920-4282-8D32-09731E653DF9}" type="sibTrans" cxnId="{8653D663-553E-4AB1-8325-7D56747A6723}">
      <dgm:prSet/>
      <dgm:spPr/>
      <dgm:t>
        <a:bodyPr/>
        <a:lstStyle/>
        <a:p>
          <a:endParaRPr lang="th-TH"/>
        </a:p>
      </dgm:t>
    </dgm:pt>
    <dgm:pt modelId="{6E14A23C-1697-4E4B-85DF-0CA8F70D08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bg2"/>
              </a:solidFill>
            </a:rPr>
            <a:t>Policy Leadership Alliance</a:t>
          </a:r>
          <a:endParaRPr lang="th-TH" sz="2400" b="1" dirty="0">
            <a:solidFill>
              <a:schemeClr val="bg2"/>
            </a:solidFill>
          </a:endParaRPr>
        </a:p>
      </dgm:t>
    </dgm:pt>
    <dgm:pt modelId="{081D0A57-A7F7-4C8E-A559-EB2E2C99776D}" type="parTrans" cxnId="{05B63EC1-18B6-42FE-8447-91A360456713}">
      <dgm:prSet/>
      <dgm:spPr/>
      <dgm:t>
        <a:bodyPr/>
        <a:lstStyle/>
        <a:p>
          <a:endParaRPr lang="th-TH"/>
        </a:p>
      </dgm:t>
    </dgm:pt>
    <dgm:pt modelId="{93DCFD1C-978F-4A93-B4B9-FACBD9759EB2}" type="sibTrans" cxnId="{05B63EC1-18B6-42FE-8447-91A360456713}">
      <dgm:prSet/>
      <dgm:spPr/>
      <dgm:t>
        <a:bodyPr/>
        <a:lstStyle/>
        <a:p>
          <a:endParaRPr lang="th-TH"/>
        </a:p>
      </dgm:t>
    </dgm:pt>
    <dgm:pt modelId="{972E7BBB-5810-449E-8703-0A3ED8A03DD6}">
      <dgm:prSet phldrT="[Text]" custT="1"/>
      <dgm:spPr/>
      <dgm:t>
        <a:bodyPr/>
        <a:lstStyle/>
        <a:p>
          <a:r>
            <a:rPr lang="en-US" sz="2100" b="1" dirty="0" smtClean="0">
              <a:solidFill>
                <a:schemeClr val="bg2"/>
              </a:solidFill>
            </a:rPr>
            <a:t>Learning &amp; Exchange Platform</a:t>
          </a:r>
          <a:endParaRPr lang="th-TH" sz="2100" b="1" dirty="0">
            <a:solidFill>
              <a:schemeClr val="bg2"/>
            </a:solidFill>
          </a:endParaRPr>
        </a:p>
      </dgm:t>
    </dgm:pt>
    <dgm:pt modelId="{4E51B872-60D1-442D-B2F0-B8077FAB6E9C}" type="parTrans" cxnId="{7B993FDB-426E-40A5-BF78-365E30A58E5B}">
      <dgm:prSet/>
      <dgm:spPr/>
      <dgm:t>
        <a:bodyPr/>
        <a:lstStyle/>
        <a:p>
          <a:endParaRPr lang="en-US"/>
        </a:p>
      </dgm:t>
    </dgm:pt>
    <dgm:pt modelId="{85881CF9-D059-46C4-A3A9-60AB0F7C0CBD}" type="sibTrans" cxnId="{7B993FDB-426E-40A5-BF78-365E30A58E5B}">
      <dgm:prSet/>
      <dgm:spPr/>
      <dgm:t>
        <a:bodyPr/>
        <a:lstStyle/>
        <a:p>
          <a:endParaRPr lang="en-US"/>
        </a:p>
      </dgm:t>
    </dgm:pt>
    <dgm:pt modelId="{7029C25F-D643-4AD8-89B4-36D8BE3AB1BB}" type="pres">
      <dgm:prSet presAssocID="{663BDEA0-BF26-4950-95C3-FEEB1FB1DFFE}" presName="arrowDiagram" presStyleCnt="0">
        <dgm:presLayoutVars>
          <dgm:chMax val="5"/>
          <dgm:dir/>
          <dgm:resizeHandles val="exact"/>
        </dgm:presLayoutVars>
      </dgm:prSet>
      <dgm:spPr/>
    </dgm:pt>
    <dgm:pt modelId="{9258D2C7-683C-42E3-AD29-77458143F420}" type="pres">
      <dgm:prSet presAssocID="{663BDEA0-BF26-4950-95C3-FEEB1FB1DFFE}" presName="arrow" presStyleLbl="bgShp" presStyleIdx="0" presStyleCnt="1"/>
      <dgm:spPr/>
    </dgm:pt>
    <dgm:pt modelId="{C296B896-19CA-453A-9B34-5B1D384419A3}" type="pres">
      <dgm:prSet presAssocID="{663BDEA0-BF26-4950-95C3-FEEB1FB1DFFE}" presName="arrowDiagram4" presStyleCnt="0"/>
      <dgm:spPr/>
    </dgm:pt>
    <dgm:pt modelId="{4344A065-20BF-4963-9A5A-61C8A22DFC4E}" type="pres">
      <dgm:prSet presAssocID="{5D839591-9EE0-4075-9A56-BD82162D727E}" presName="bullet4a" presStyleLbl="node1" presStyleIdx="0" presStyleCnt="4"/>
      <dgm:spPr/>
    </dgm:pt>
    <dgm:pt modelId="{F40D1EDF-387D-442A-B471-E9822D1BA4CD}" type="pres">
      <dgm:prSet presAssocID="{5D839591-9EE0-4075-9A56-BD82162D727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3078-145A-40B0-A4B4-547745F55785}" type="pres">
      <dgm:prSet presAssocID="{972E7BBB-5810-449E-8703-0A3ED8A03DD6}" presName="bullet4b" presStyleLbl="node1" presStyleIdx="1" presStyleCnt="4"/>
      <dgm:spPr/>
    </dgm:pt>
    <dgm:pt modelId="{3F9B39D2-03FE-48E8-8395-FF873D219398}" type="pres">
      <dgm:prSet presAssocID="{972E7BBB-5810-449E-8703-0A3ED8A03DD6}" presName="textBox4b" presStyleLbl="revTx" presStyleIdx="1" presStyleCnt="4" custLinFactNeighborX="-6731" custLinFactNeighborY="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2387-F90A-40A7-A9A7-005A1016900B}" type="pres">
      <dgm:prSet presAssocID="{48BD53F1-CD75-49B1-8B94-808F79D37809}" presName="bullet4c" presStyleLbl="node1" presStyleIdx="2" presStyleCnt="4"/>
      <dgm:spPr/>
    </dgm:pt>
    <dgm:pt modelId="{439AFF6B-64DF-445C-89E6-4A09A0143612}" type="pres">
      <dgm:prSet presAssocID="{48BD53F1-CD75-49B1-8B94-808F79D3780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84884-6716-4009-80CE-31072347EF2E}" type="pres">
      <dgm:prSet presAssocID="{6E14A23C-1697-4E4B-85DF-0CA8F70D0898}" presName="bullet4d" presStyleLbl="node1" presStyleIdx="3" presStyleCnt="4"/>
      <dgm:spPr/>
    </dgm:pt>
    <dgm:pt modelId="{77DA51ED-93B5-4552-A1A7-A73174CF9445}" type="pres">
      <dgm:prSet presAssocID="{6E14A23C-1697-4E4B-85DF-0CA8F70D0898}" presName="textBox4d" presStyleLbl="revTx" presStyleIdx="3" presStyleCnt="4" custScaleX="153231" custLinFactNeighborX="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BCE2A-D889-4E83-8223-7A9AEEEB7A80}" srcId="{663BDEA0-BF26-4950-95C3-FEEB1FB1DFFE}" destId="{5D839591-9EE0-4075-9A56-BD82162D727E}" srcOrd="0" destOrd="0" parTransId="{7F25D445-C070-4DA8-9309-1963403288B1}" sibTransId="{500D9EA3-5BB0-473E-B8AE-E74D811F3DDC}"/>
    <dgm:cxn modelId="{82637786-CDA6-4510-858D-73DB2739BA07}" type="presOf" srcId="{5D839591-9EE0-4075-9A56-BD82162D727E}" destId="{F40D1EDF-387D-442A-B471-E9822D1BA4CD}" srcOrd="0" destOrd="0" presId="urn:microsoft.com/office/officeart/2005/8/layout/arrow2"/>
    <dgm:cxn modelId="{FC2F0EEE-A4D1-4A17-838A-C062B336E676}" type="presOf" srcId="{972E7BBB-5810-449E-8703-0A3ED8A03DD6}" destId="{3F9B39D2-03FE-48E8-8395-FF873D219398}" srcOrd="0" destOrd="0" presId="urn:microsoft.com/office/officeart/2005/8/layout/arrow2"/>
    <dgm:cxn modelId="{AD366692-CECA-44F4-B201-3901B3D44C9B}" type="presOf" srcId="{48BD53F1-CD75-49B1-8B94-808F79D37809}" destId="{439AFF6B-64DF-445C-89E6-4A09A0143612}" srcOrd="0" destOrd="0" presId="urn:microsoft.com/office/officeart/2005/8/layout/arrow2"/>
    <dgm:cxn modelId="{05B63EC1-18B6-42FE-8447-91A360456713}" srcId="{663BDEA0-BF26-4950-95C3-FEEB1FB1DFFE}" destId="{6E14A23C-1697-4E4B-85DF-0CA8F70D0898}" srcOrd="3" destOrd="0" parTransId="{081D0A57-A7F7-4C8E-A559-EB2E2C99776D}" sibTransId="{93DCFD1C-978F-4A93-B4B9-FACBD9759EB2}"/>
    <dgm:cxn modelId="{7B993FDB-426E-40A5-BF78-365E30A58E5B}" srcId="{663BDEA0-BF26-4950-95C3-FEEB1FB1DFFE}" destId="{972E7BBB-5810-449E-8703-0A3ED8A03DD6}" srcOrd="1" destOrd="0" parTransId="{4E51B872-60D1-442D-B2F0-B8077FAB6E9C}" sibTransId="{85881CF9-D059-46C4-A3A9-60AB0F7C0CBD}"/>
    <dgm:cxn modelId="{8653D663-553E-4AB1-8325-7D56747A6723}" srcId="{663BDEA0-BF26-4950-95C3-FEEB1FB1DFFE}" destId="{48BD53F1-CD75-49B1-8B94-808F79D37809}" srcOrd="2" destOrd="0" parTransId="{4BC15D11-6073-49FD-AEB3-C7F04EABFD0F}" sibTransId="{96386F9D-7920-4282-8D32-09731E653DF9}"/>
    <dgm:cxn modelId="{3E8535A0-6E10-4A79-963D-28DE3AC24582}" type="presOf" srcId="{6E14A23C-1697-4E4B-85DF-0CA8F70D0898}" destId="{77DA51ED-93B5-4552-A1A7-A73174CF9445}" srcOrd="0" destOrd="0" presId="urn:microsoft.com/office/officeart/2005/8/layout/arrow2"/>
    <dgm:cxn modelId="{41579F49-B43B-4B5F-8445-D96E58918E25}" type="presOf" srcId="{663BDEA0-BF26-4950-95C3-FEEB1FB1DFFE}" destId="{7029C25F-D643-4AD8-89B4-36D8BE3AB1BB}" srcOrd="0" destOrd="0" presId="urn:microsoft.com/office/officeart/2005/8/layout/arrow2"/>
    <dgm:cxn modelId="{FA13EB59-B01D-4991-83F6-B6FAEDE84362}" type="presParOf" srcId="{7029C25F-D643-4AD8-89B4-36D8BE3AB1BB}" destId="{9258D2C7-683C-42E3-AD29-77458143F420}" srcOrd="0" destOrd="0" presId="urn:microsoft.com/office/officeart/2005/8/layout/arrow2"/>
    <dgm:cxn modelId="{63489334-686D-40A9-9019-03367FE19A7E}" type="presParOf" srcId="{7029C25F-D643-4AD8-89B4-36D8BE3AB1BB}" destId="{C296B896-19CA-453A-9B34-5B1D384419A3}" srcOrd="1" destOrd="0" presId="urn:microsoft.com/office/officeart/2005/8/layout/arrow2"/>
    <dgm:cxn modelId="{4C40A43D-7747-416D-A449-3E54289ABBF9}" type="presParOf" srcId="{C296B896-19CA-453A-9B34-5B1D384419A3}" destId="{4344A065-20BF-4963-9A5A-61C8A22DFC4E}" srcOrd="0" destOrd="0" presId="urn:microsoft.com/office/officeart/2005/8/layout/arrow2"/>
    <dgm:cxn modelId="{4BCA9C7B-0166-4897-84B1-1BF4C5A5DFD6}" type="presParOf" srcId="{C296B896-19CA-453A-9B34-5B1D384419A3}" destId="{F40D1EDF-387D-442A-B471-E9822D1BA4CD}" srcOrd="1" destOrd="0" presId="urn:microsoft.com/office/officeart/2005/8/layout/arrow2"/>
    <dgm:cxn modelId="{8DBB2BA0-7B51-4959-89B3-022E25FC6A33}" type="presParOf" srcId="{C296B896-19CA-453A-9B34-5B1D384419A3}" destId="{74743078-145A-40B0-A4B4-547745F55785}" srcOrd="2" destOrd="0" presId="urn:microsoft.com/office/officeart/2005/8/layout/arrow2"/>
    <dgm:cxn modelId="{89A5DEE3-5E69-4F6F-A8C7-2CC748650A1D}" type="presParOf" srcId="{C296B896-19CA-453A-9B34-5B1D384419A3}" destId="{3F9B39D2-03FE-48E8-8395-FF873D219398}" srcOrd="3" destOrd="0" presId="urn:microsoft.com/office/officeart/2005/8/layout/arrow2"/>
    <dgm:cxn modelId="{F52FB2B8-D3D2-4579-9BDD-7A9EE656B6CE}" type="presParOf" srcId="{C296B896-19CA-453A-9B34-5B1D384419A3}" destId="{FCF32387-F90A-40A7-A9A7-005A1016900B}" srcOrd="4" destOrd="0" presId="urn:microsoft.com/office/officeart/2005/8/layout/arrow2"/>
    <dgm:cxn modelId="{F6B9CAA3-4391-4564-B5F7-4FCF2A334EC4}" type="presParOf" srcId="{C296B896-19CA-453A-9B34-5B1D384419A3}" destId="{439AFF6B-64DF-445C-89E6-4A09A0143612}" srcOrd="5" destOrd="0" presId="urn:microsoft.com/office/officeart/2005/8/layout/arrow2"/>
    <dgm:cxn modelId="{C3A637BA-46BC-4AFD-BBEA-2133491FFC35}" type="presParOf" srcId="{C296B896-19CA-453A-9B34-5B1D384419A3}" destId="{05484884-6716-4009-80CE-31072347EF2E}" srcOrd="6" destOrd="0" presId="urn:microsoft.com/office/officeart/2005/8/layout/arrow2"/>
    <dgm:cxn modelId="{C41C3919-D660-4068-8907-4A6F7825DA34}" type="presParOf" srcId="{C296B896-19CA-453A-9B34-5B1D384419A3}" destId="{77DA51ED-93B5-4552-A1A7-A73174CF944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3BDEA0-BF26-4950-95C3-FEEB1FB1DF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D839591-9EE0-4075-9A56-BD82162D727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2"/>
              </a:solidFill>
            </a:rPr>
            <a:t>Grant-Making Facility</a:t>
          </a:r>
          <a:endParaRPr lang="th-TH" sz="2000" b="1" dirty="0">
            <a:solidFill>
              <a:schemeClr val="bg2"/>
            </a:solidFill>
          </a:endParaRPr>
        </a:p>
      </dgm:t>
    </dgm:pt>
    <dgm:pt modelId="{7F25D445-C070-4DA8-9309-1963403288B1}" type="parTrans" cxnId="{DB2BCE2A-D889-4E83-8223-7A9AEEEB7A80}">
      <dgm:prSet/>
      <dgm:spPr/>
      <dgm:t>
        <a:bodyPr/>
        <a:lstStyle/>
        <a:p>
          <a:endParaRPr lang="th-TH"/>
        </a:p>
      </dgm:t>
    </dgm:pt>
    <dgm:pt modelId="{500D9EA3-5BB0-473E-B8AE-E74D811F3DDC}" type="sibTrans" cxnId="{DB2BCE2A-D889-4E83-8223-7A9AEEEB7A80}">
      <dgm:prSet/>
      <dgm:spPr/>
      <dgm:t>
        <a:bodyPr/>
        <a:lstStyle/>
        <a:p>
          <a:endParaRPr lang="th-TH"/>
        </a:p>
      </dgm:t>
    </dgm:pt>
    <dgm:pt modelId="{48BD53F1-CD75-49B1-8B94-808F79D37809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bg2"/>
              </a:solidFill>
            </a:rPr>
            <a:t>Policy Driving Network</a:t>
          </a:r>
          <a:endParaRPr lang="th-TH" sz="2200" b="1" dirty="0">
            <a:solidFill>
              <a:schemeClr val="bg2"/>
            </a:solidFill>
          </a:endParaRPr>
        </a:p>
      </dgm:t>
    </dgm:pt>
    <dgm:pt modelId="{4BC15D11-6073-49FD-AEB3-C7F04EABFD0F}" type="parTrans" cxnId="{8653D663-553E-4AB1-8325-7D56747A6723}">
      <dgm:prSet/>
      <dgm:spPr/>
      <dgm:t>
        <a:bodyPr/>
        <a:lstStyle/>
        <a:p>
          <a:endParaRPr lang="th-TH"/>
        </a:p>
      </dgm:t>
    </dgm:pt>
    <dgm:pt modelId="{96386F9D-7920-4282-8D32-09731E653DF9}" type="sibTrans" cxnId="{8653D663-553E-4AB1-8325-7D56747A6723}">
      <dgm:prSet/>
      <dgm:spPr/>
      <dgm:t>
        <a:bodyPr/>
        <a:lstStyle/>
        <a:p>
          <a:endParaRPr lang="th-TH"/>
        </a:p>
      </dgm:t>
    </dgm:pt>
    <dgm:pt modelId="{6E14A23C-1697-4E4B-85DF-0CA8F70D08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</a:rPr>
            <a:t>Policy Leadership Alliance</a:t>
          </a:r>
          <a:endParaRPr lang="th-TH" sz="2400" b="1" dirty="0">
            <a:solidFill>
              <a:schemeClr val="tx1"/>
            </a:solidFill>
          </a:endParaRPr>
        </a:p>
      </dgm:t>
    </dgm:pt>
    <dgm:pt modelId="{081D0A57-A7F7-4C8E-A559-EB2E2C99776D}" type="parTrans" cxnId="{05B63EC1-18B6-42FE-8447-91A360456713}">
      <dgm:prSet/>
      <dgm:spPr/>
      <dgm:t>
        <a:bodyPr/>
        <a:lstStyle/>
        <a:p>
          <a:endParaRPr lang="th-TH"/>
        </a:p>
      </dgm:t>
    </dgm:pt>
    <dgm:pt modelId="{93DCFD1C-978F-4A93-B4B9-FACBD9759EB2}" type="sibTrans" cxnId="{05B63EC1-18B6-42FE-8447-91A360456713}">
      <dgm:prSet/>
      <dgm:spPr/>
      <dgm:t>
        <a:bodyPr/>
        <a:lstStyle/>
        <a:p>
          <a:endParaRPr lang="th-TH"/>
        </a:p>
      </dgm:t>
    </dgm:pt>
    <dgm:pt modelId="{972E7BBB-5810-449E-8703-0A3ED8A03DD6}">
      <dgm:prSet phldrT="[Text]" custT="1"/>
      <dgm:spPr/>
      <dgm:t>
        <a:bodyPr/>
        <a:lstStyle/>
        <a:p>
          <a:r>
            <a:rPr lang="en-US" sz="2100" b="1" dirty="0" smtClean="0">
              <a:solidFill>
                <a:schemeClr val="bg2"/>
              </a:solidFill>
            </a:rPr>
            <a:t>Learning &amp; Exchange Platform</a:t>
          </a:r>
          <a:endParaRPr lang="th-TH" sz="2100" b="1" dirty="0">
            <a:solidFill>
              <a:schemeClr val="bg2"/>
            </a:solidFill>
          </a:endParaRPr>
        </a:p>
      </dgm:t>
    </dgm:pt>
    <dgm:pt modelId="{4E51B872-60D1-442D-B2F0-B8077FAB6E9C}" type="parTrans" cxnId="{7B993FDB-426E-40A5-BF78-365E30A58E5B}">
      <dgm:prSet/>
      <dgm:spPr/>
      <dgm:t>
        <a:bodyPr/>
        <a:lstStyle/>
        <a:p>
          <a:endParaRPr lang="en-US"/>
        </a:p>
      </dgm:t>
    </dgm:pt>
    <dgm:pt modelId="{85881CF9-D059-46C4-A3A9-60AB0F7C0CBD}" type="sibTrans" cxnId="{7B993FDB-426E-40A5-BF78-365E30A58E5B}">
      <dgm:prSet/>
      <dgm:spPr/>
      <dgm:t>
        <a:bodyPr/>
        <a:lstStyle/>
        <a:p>
          <a:endParaRPr lang="en-US"/>
        </a:p>
      </dgm:t>
    </dgm:pt>
    <dgm:pt modelId="{7029C25F-D643-4AD8-89B4-36D8BE3AB1BB}" type="pres">
      <dgm:prSet presAssocID="{663BDEA0-BF26-4950-95C3-FEEB1FB1DFFE}" presName="arrowDiagram" presStyleCnt="0">
        <dgm:presLayoutVars>
          <dgm:chMax val="5"/>
          <dgm:dir/>
          <dgm:resizeHandles val="exact"/>
        </dgm:presLayoutVars>
      </dgm:prSet>
      <dgm:spPr/>
    </dgm:pt>
    <dgm:pt modelId="{9258D2C7-683C-42E3-AD29-77458143F420}" type="pres">
      <dgm:prSet presAssocID="{663BDEA0-BF26-4950-95C3-FEEB1FB1DFFE}" presName="arrow" presStyleLbl="bgShp" presStyleIdx="0" presStyleCnt="1"/>
      <dgm:spPr/>
    </dgm:pt>
    <dgm:pt modelId="{C296B896-19CA-453A-9B34-5B1D384419A3}" type="pres">
      <dgm:prSet presAssocID="{663BDEA0-BF26-4950-95C3-FEEB1FB1DFFE}" presName="arrowDiagram4" presStyleCnt="0"/>
      <dgm:spPr/>
    </dgm:pt>
    <dgm:pt modelId="{4344A065-20BF-4963-9A5A-61C8A22DFC4E}" type="pres">
      <dgm:prSet presAssocID="{5D839591-9EE0-4075-9A56-BD82162D727E}" presName="bullet4a" presStyleLbl="node1" presStyleIdx="0" presStyleCnt="4"/>
      <dgm:spPr/>
    </dgm:pt>
    <dgm:pt modelId="{F40D1EDF-387D-442A-B471-E9822D1BA4CD}" type="pres">
      <dgm:prSet presAssocID="{5D839591-9EE0-4075-9A56-BD82162D727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3078-145A-40B0-A4B4-547745F55785}" type="pres">
      <dgm:prSet presAssocID="{972E7BBB-5810-449E-8703-0A3ED8A03DD6}" presName="bullet4b" presStyleLbl="node1" presStyleIdx="1" presStyleCnt="4"/>
      <dgm:spPr/>
    </dgm:pt>
    <dgm:pt modelId="{3F9B39D2-03FE-48E8-8395-FF873D219398}" type="pres">
      <dgm:prSet presAssocID="{972E7BBB-5810-449E-8703-0A3ED8A03DD6}" presName="textBox4b" presStyleLbl="revTx" presStyleIdx="1" presStyleCnt="4" custLinFactNeighborX="-6731" custLinFactNeighborY="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2387-F90A-40A7-A9A7-005A1016900B}" type="pres">
      <dgm:prSet presAssocID="{48BD53F1-CD75-49B1-8B94-808F79D37809}" presName="bullet4c" presStyleLbl="node1" presStyleIdx="2" presStyleCnt="4"/>
      <dgm:spPr/>
    </dgm:pt>
    <dgm:pt modelId="{439AFF6B-64DF-445C-89E6-4A09A0143612}" type="pres">
      <dgm:prSet presAssocID="{48BD53F1-CD75-49B1-8B94-808F79D3780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84884-6716-4009-80CE-31072347EF2E}" type="pres">
      <dgm:prSet presAssocID="{6E14A23C-1697-4E4B-85DF-0CA8F70D0898}" presName="bullet4d" presStyleLbl="node1" presStyleIdx="3" presStyleCnt="4"/>
      <dgm:spPr/>
    </dgm:pt>
    <dgm:pt modelId="{77DA51ED-93B5-4552-A1A7-A73174CF9445}" type="pres">
      <dgm:prSet presAssocID="{6E14A23C-1697-4E4B-85DF-0CA8F70D0898}" presName="textBox4d" presStyleLbl="revTx" presStyleIdx="3" presStyleCnt="4" custScaleX="153231" custLinFactNeighborX="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4B26B3-4DA9-4153-A6F7-6CC87EF25D5E}" type="presOf" srcId="{48BD53F1-CD75-49B1-8B94-808F79D37809}" destId="{439AFF6B-64DF-445C-89E6-4A09A0143612}" srcOrd="0" destOrd="0" presId="urn:microsoft.com/office/officeart/2005/8/layout/arrow2"/>
    <dgm:cxn modelId="{DB2BCE2A-D889-4E83-8223-7A9AEEEB7A80}" srcId="{663BDEA0-BF26-4950-95C3-FEEB1FB1DFFE}" destId="{5D839591-9EE0-4075-9A56-BD82162D727E}" srcOrd="0" destOrd="0" parTransId="{7F25D445-C070-4DA8-9309-1963403288B1}" sibTransId="{500D9EA3-5BB0-473E-B8AE-E74D811F3DDC}"/>
    <dgm:cxn modelId="{4B92BA83-2FCB-4F4B-AC27-1742424481F3}" type="presOf" srcId="{663BDEA0-BF26-4950-95C3-FEEB1FB1DFFE}" destId="{7029C25F-D643-4AD8-89B4-36D8BE3AB1BB}" srcOrd="0" destOrd="0" presId="urn:microsoft.com/office/officeart/2005/8/layout/arrow2"/>
    <dgm:cxn modelId="{71C03CE7-340B-4FA2-A1A6-413FC737FBE9}" type="presOf" srcId="{6E14A23C-1697-4E4B-85DF-0CA8F70D0898}" destId="{77DA51ED-93B5-4552-A1A7-A73174CF9445}" srcOrd="0" destOrd="0" presId="urn:microsoft.com/office/officeart/2005/8/layout/arrow2"/>
    <dgm:cxn modelId="{05B63EC1-18B6-42FE-8447-91A360456713}" srcId="{663BDEA0-BF26-4950-95C3-FEEB1FB1DFFE}" destId="{6E14A23C-1697-4E4B-85DF-0CA8F70D0898}" srcOrd="3" destOrd="0" parTransId="{081D0A57-A7F7-4C8E-A559-EB2E2C99776D}" sibTransId="{93DCFD1C-978F-4A93-B4B9-FACBD9759EB2}"/>
    <dgm:cxn modelId="{7B993FDB-426E-40A5-BF78-365E30A58E5B}" srcId="{663BDEA0-BF26-4950-95C3-FEEB1FB1DFFE}" destId="{972E7BBB-5810-449E-8703-0A3ED8A03DD6}" srcOrd="1" destOrd="0" parTransId="{4E51B872-60D1-442D-B2F0-B8077FAB6E9C}" sibTransId="{85881CF9-D059-46C4-A3A9-60AB0F7C0CBD}"/>
    <dgm:cxn modelId="{8653D663-553E-4AB1-8325-7D56747A6723}" srcId="{663BDEA0-BF26-4950-95C3-FEEB1FB1DFFE}" destId="{48BD53F1-CD75-49B1-8B94-808F79D37809}" srcOrd="2" destOrd="0" parTransId="{4BC15D11-6073-49FD-AEB3-C7F04EABFD0F}" sibTransId="{96386F9D-7920-4282-8D32-09731E653DF9}"/>
    <dgm:cxn modelId="{4DADFEF2-D141-4C50-A69D-AFFAB1B3B595}" type="presOf" srcId="{5D839591-9EE0-4075-9A56-BD82162D727E}" destId="{F40D1EDF-387D-442A-B471-E9822D1BA4CD}" srcOrd="0" destOrd="0" presId="urn:microsoft.com/office/officeart/2005/8/layout/arrow2"/>
    <dgm:cxn modelId="{A16D8057-C7E6-4B98-922D-F2D15CD5C848}" type="presOf" srcId="{972E7BBB-5810-449E-8703-0A3ED8A03DD6}" destId="{3F9B39D2-03FE-48E8-8395-FF873D219398}" srcOrd="0" destOrd="0" presId="urn:microsoft.com/office/officeart/2005/8/layout/arrow2"/>
    <dgm:cxn modelId="{F1B5714E-069F-45B2-B55F-905B15D44554}" type="presParOf" srcId="{7029C25F-D643-4AD8-89B4-36D8BE3AB1BB}" destId="{9258D2C7-683C-42E3-AD29-77458143F420}" srcOrd="0" destOrd="0" presId="urn:microsoft.com/office/officeart/2005/8/layout/arrow2"/>
    <dgm:cxn modelId="{A866D8E9-8DB4-4025-8DBF-BF35955BC832}" type="presParOf" srcId="{7029C25F-D643-4AD8-89B4-36D8BE3AB1BB}" destId="{C296B896-19CA-453A-9B34-5B1D384419A3}" srcOrd="1" destOrd="0" presId="urn:microsoft.com/office/officeart/2005/8/layout/arrow2"/>
    <dgm:cxn modelId="{15C28789-4BD0-4553-8F12-9D4316C37A96}" type="presParOf" srcId="{C296B896-19CA-453A-9B34-5B1D384419A3}" destId="{4344A065-20BF-4963-9A5A-61C8A22DFC4E}" srcOrd="0" destOrd="0" presId="urn:microsoft.com/office/officeart/2005/8/layout/arrow2"/>
    <dgm:cxn modelId="{0CC53236-A960-4A69-84BC-53ECCF2204A6}" type="presParOf" srcId="{C296B896-19CA-453A-9B34-5B1D384419A3}" destId="{F40D1EDF-387D-442A-B471-E9822D1BA4CD}" srcOrd="1" destOrd="0" presId="urn:microsoft.com/office/officeart/2005/8/layout/arrow2"/>
    <dgm:cxn modelId="{776E98FD-CB6C-4E91-A2C6-3EA275E200AB}" type="presParOf" srcId="{C296B896-19CA-453A-9B34-5B1D384419A3}" destId="{74743078-145A-40B0-A4B4-547745F55785}" srcOrd="2" destOrd="0" presId="urn:microsoft.com/office/officeart/2005/8/layout/arrow2"/>
    <dgm:cxn modelId="{1D18FBE7-D730-4347-8D74-4565BB7A7662}" type="presParOf" srcId="{C296B896-19CA-453A-9B34-5B1D384419A3}" destId="{3F9B39D2-03FE-48E8-8395-FF873D219398}" srcOrd="3" destOrd="0" presId="urn:microsoft.com/office/officeart/2005/8/layout/arrow2"/>
    <dgm:cxn modelId="{04E501AB-C7BA-415A-9BDC-9F7883D9BD88}" type="presParOf" srcId="{C296B896-19CA-453A-9B34-5B1D384419A3}" destId="{FCF32387-F90A-40A7-A9A7-005A1016900B}" srcOrd="4" destOrd="0" presId="urn:microsoft.com/office/officeart/2005/8/layout/arrow2"/>
    <dgm:cxn modelId="{2F6C0A02-1F8B-4499-AD7C-2029DDC26AD6}" type="presParOf" srcId="{C296B896-19CA-453A-9B34-5B1D384419A3}" destId="{439AFF6B-64DF-445C-89E6-4A09A0143612}" srcOrd="5" destOrd="0" presId="urn:microsoft.com/office/officeart/2005/8/layout/arrow2"/>
    <dgm:cxn modelId="{30E70030-FBD2-4B3D-93EF-7B955343BC42}" type="presParOf" srcId="{C296B896-19CA-453A-9B34-5B1D384419A3}" destId="{05484884-6716-4009-80CE-31072347EF2E}" srcOrd="6" destOrd="0" presId="urn:microsoft.com/office/officeart/2005/8/layout/arrow2"/>
    <dgm:cxn modelId="{001D9083-DC7B-4519-8165-9284BA6DDC88}" type="presParOf" srcId="{C296B896-19CA-453A-9B34-5B1D384419A3}" destId="{77DA51ED-93B5-4552-A1A7-A73174CF944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3867C-9455-40AC-8413-AA8F1BFDE8D9}">
      <dsp:nvSpPr>
        <dsp:cNvPr id="0" name=""/>
        <dsp:cNvSpPr/>
      </dsp:nvSpPr>
      <dsp:spPr>
        <a:xfrm>
          <a:off x="643112" y="272364"/>
          <a:ext cx="1455977" cy="64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5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Marketing Stage</a:t>
          </a:r>
          <a:endParaRPr lang="en-MY" sz="2000" kern="1200" dirty="0"/>
        </a:p>
      </dsp:txBody>
      <dsp:txXfrm>
        <a:off x="661863" y="291115"/>
        <a:ext cx="1418475" cy="602698"/>
      </dsp:txXfrm>
    </dsp:sp>
    <dsp:sp modelId="{3F70EABF-F50D-46BA-BE90-889A4C32244D}">
      <dsp:nvSpPr>
        <dsp:cNvPr id="0" name=""/>
        <dsp:cNvSpPr/>
      </dsp:nvSpPr>
      <dsp:spPr>
        <a:xfrm>
          <a:off x="788709" y="912565"/>
          <a:ext cx="199137" cy="1085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735"/>
              </a:lnTo>
              <a:lnTo>
                <a:pt x="199137" y="1085735"/>
              </a:lnTo>
            </a:path>
          </a:pathLst>
        </a:custGeom>
        <a:noFill/>
        <a:ln w="25400" cap="flat" cmpd="sng" algn="ctr">
          <a:solidFill>
            <a:srgbClr val="5A592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ACCCF-F2BB-4D84-B3E8-8A7F8F369C14}">
      <dsp:nvSpPr>
        <dsp:cNvPr id="0" name=""/>
        <dsp:cNvSpPr/>
      </dsp:nvSpPr>
      <dsp:spPr>
        <a:xfrm>
          <a:off x="987847" y="1138801"/>
          <a:ext cx="2261548" cy="1718998"/>
        </a:xfrm>
        <a:prstGeom prst="roundRect">
          <a:avLst>
            <a:gd name="adj" fmla="val 10000"/>
          </a:avLst>
        </a:prstGeom>
        <a:solidFill>
          <a:srgbClr val="DEE0B3"/>
        </a:solidFill>
        <a:ln w="25400" cap="flat" cmpd="sng" algn="ctr">
          <a:solidFill>
            <a:srgbClr val="DEE0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-Lack of client understanding of  new MFS provider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-Misperception about risks of service usage</a:t>
          </a:r>
          <a:endParaRPr lang="en-MY" sz="1200" kern="1200" dirty="0"/>
        </a:p>
      </dsp:txBody>
      <dsp:txXfrm>
        <a:off x="1038195" y="1189149"/>
        <a:ext cx="2160852" cy="1618302"/>
      </dsp:txXfrm>
    </dsp:sp>
    <dsp:sp modelId="{9AD4F387-6BCD-46EB-8F35-42D4B2927F74}">
      <dsp:nvSpPr>
        <dsp:cNvPr id="0" name=""/>
        <dsp:cNvSpPr/>
      </dsp:nvSpPr>
      <dsp:spPr>
        <a:xfrm>
          <a:off x="788709" y="912565"/>
          <a:ext cx="196720" cy="318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477"/>
              </a:lnTo>
              <a:lnTo>
                <a:pt x="196720" y="3184477"/>
              </a:lnTo>
            </a:path>
          </a:pathLst>
        </a:custGeom>
        <a:noFill/>
        <a:ln w="25400" cap="flat" cmpd="sng" algn="ctr">
          <a:solidFill>
            <a:srgbClr val="5A592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C6C83-D709-419C-B76F-4978D19D49D2}">
      <dsp:nvSpPr>
        <dsp:cNvPr id="0" name=""/>
        <dsp:cNvSpPr/>
      </dsp:nvSpPr>
      <dsp:spPr>
        <a:xfrm>
          <a:off x="985430" y="3211193"/>
          <a:ext cx="2265640" cy="1771698"/>
        </a:xfrm>
        <a:prstGeom prst="roundRect">
          <a:avLst>
            <a:gd name="adj" fmla="val 10000"/>
          </a:avLst>
        </a:prstGeom>
        <a:solidFill>
          <a:srgbClr val="DEE0B3">
            <a:alpha val="90000"/>
          </a:srgbClr>
        </a:solidFill>
        <a:ln w="25400" cap="flat" cmpd="sng" algn="ctr">
          <a:solidFill>
            <a:srgbClr val="DEE0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-Requirement that MFSP provide accurate information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-‘key facts’ about registration, transaction and service features</a:t>
          </a:r>
          <a:endParaRPr lang="en-MY" sz="1400" kern="1200" dirty="0"/>
        </a:p>
      </dsp:txBody>
      <dsp:txXfrm>
        <a:off x="1037321" y="3263084"/>
        <a:ext cx="2161858" cy="1667916"/>
      </dsp:txXfrm>
    </dsp:sp>
    <dsp:sp modelId="{53478342-64A7-4DC3-82B2-F42C8C9A8D2F}">
      <dsp:nvSpPr>
        <dsp:cNvPr id="0" name=""/>
        <dsp:cNvSpPr/>
      </dsp:nvSpPr>
      <dsp:spPr>
        <a:xfrm>
          <a:off x="3216819" y="299012"/>
          <a:ext cx="1905958" cy="559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5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Registration Stage</a:t>
          </a:r>
          <a:endParaRPr lang="en-MY" sz="2000" kern="1200" dirty="0"/>
        </a:p>
      </dsp:txBody>
      <dsp:txXfrm>
        <a:off x="3233194" y="315387"/>
        <a:ext cx="1873208" cy="526327"/>
      </dsp:txXfrm>
    </dsp:sp>
    <dsp:sp modelId="{1AD3FED3-B1DA-4E6A-915F-0F6F419CB03B}">
      <dsp:nvSpPr>
        <dsp:cNvPr id="0" name=""/>
        <dsp:cNvSpPr/>
      </dsp:nvSpPr>
      <dsp:spPr>
        <a:xfrm>
          <a:off x="3407415" y="858089"/>
          <a:ext cx="206375" cy="112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991"/>
              </a:lnTo>
              <a:lnTo>
                <a:pt x="206375" y="1124991"/>
              </a:lnTo>
            </a:path>
          </a:pathLst>
        </a:custGeom>
        <a:noFill/>
        <a:ln w="25400" cap="flat" cmpd="sng" algn="ctr">
          <a:solidFill>
            <a:srgbClr val="5A592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ED2F6-CBCE-452F-B3A7-6152C62A33F8}">
      <dsp:nvSpPr>
        <dsp:cNvPr id="0" name=""/>
        <dsp:cNvSpPr/>
      </dsp:nvSpPr>
      <dsp:spPr>
        <a:xfrm>
          <a:off x="3613790" y="1105567"/>
          <a:ext cx="2425438" cy="1755028"/>
        </a:xfrm>
        <a:prstGeom prst="roundRect">
          <a:avLst>
            <a:gd name="adj" fmla="val 10000"/>
          </a:avLst>
        </a:prstGeom>
        <a:solidFill>
          <a:srgbClr val="DEE0B3">
            <a:alpha val="90000"/>
          </a:srgbClr>
        </a:solidFill>
        <a:ln w="25400" cap="flat" cmpd="sng" algn="ctr">
          <a:solidFill>
            <a:srgbClr val="DEE0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-Insufficient agent training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-Lack of client knowledge &amp; risk awareness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-Inadequate data security platforms</a:t>
          </a:r>
          <a:endParaRPr lang="en-MY" sz="1400" kern="1200" dirty="0"/>
        </a:p>
      </dsp:txBody>
      <dsp:txXfrm>
        <a:off x="3665193" y="1156970"/>
        <a:ext cx="2322632" cy="1652222"/>
      </dsp:txXfrm>
    </dsp:sp>
    <dsp:sp modelId="{E5827963-82D5-4963-8F26-256D19420543}">
      <dsp:nvSpPr>
        <dsp:cNvPr id="0" name=""/>
        <dsp:cNvSpPr/>
      </dsp:nvSpPr>
      <dsp:spPr>
        <a:xfrm>
          <a:off x="3407415" y="858089"/>
          <a:ext cx="198233" cy="3211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675"/>
              </a:lnTo>
              <a:lnTo>
                <a:pt x="198233" y="3211675"/>
              </a:lnTo>
            </a:path>
          </a:pathLst>
        </a:custGeom>
        <a:noFill/>
        <a:ln w="25400" cap="flat" cmpd="sng" algn="ctr">
          <a:solidFill>
            <a:srgbClr val="5A592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E0039-39E2-4E59-AFD3-6F229562365F}">
      <dsp:nvSpPr>
        <dsp:cNvPr id="0" name=""/>
        <dsp:cNvSpPr/>
      </dsp:nvSpPr>
      <dsp:spPr>
        <a:xfrm>
          <a:off x="3605649" y="3209550"/>
          <a:ext cx="2491884" cy="1720429"/>
        </a:xfrm>
        <a:prstGeom prst="roundRect">
          <a:avLst>
            <a:gd name="adj" fmla="val 10000"/>
          </a:avLst>
        </a:prstGeom>
        <a:solidFill>
          <a:srgbClr val="DEE0B3">
            <a:alpha val="90000"/>
          </a:srgbClr>
        </a:solidFill>
        <a:ln w="25400" cap="flat" cmpd="sng" algn="ctr">
          <a:solidFill>
            <a:srgbClr val="DEE0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-Disclosure of information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-Understandable language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-Consumer education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-Consumer complaints mechanism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400" kern="1200" dirty="0"/>
        </a:p>
      </dsp:txBody>
      <dsp:txXfrm>
        <a:off x="3656039" y="3259940"/>
        <a:ext cx="2391104" cy="1619649"/>
      </dsp:txXfrm>
    </dsp:sp>
    <dsp:sp modelId="{9D00981E-DB3B-4FBD-AE4F-809897D4D0CF}">
      <dsp:nvSpPr>
        <dsp:cNvPr id="0" name=""/>
        <dsp:cNvSpPr/>
      </dsp:nvSpPr>
      <dsp:spPr>
        <a:xfrm>
          <a:off x="6016760" y="299012"/>
          <a:ext cx="1727095" cy="593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5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Transaction Stage</a:t>
          </a:r>
          <a:endParaRPr lang="en-MY" sz="2000" kern="1200" dirty="0"/>
        </a:p>
      </dsp:txBody>
      <dsp:txXfrm>
        <a:off x="6034148" y="316400"/>
        <a:ext cx="1692319" cy="558886"/>
      </dsp:txXfrm>
    </dsp:sp>
    <dsp:sp modelId="{39836D86-9D6C-4C3E-9535-0945878E0F19}">
      <dsp:nvSpPr>
        <dsp:cNvPr id="0" name=""/>
        <dsp:cNvSpPr/>
      </dsp:nvSpPr>
      <dsp:spPr>
        <a:xfrm>
          <a:off x="6189470" y="892675"/>
          <a:ext cx="182944" cy="107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697"/>
              </a:lnTo>
              <a:lnTo>
                <a:pt x="182944" y="1074697"/>
              </a:lnTo>
            </a:path>
          </a:pathLst>
        </a:custGeom>
        <a:noFill/>
        <a:ln w="25400" cap="flat" cmpd="sng" algn="ctr">
          <a:solidFill>
            <a:srgbClr val="5A592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F767D-8B70-4FAE-9117-F5B8F6426C64}">
      <dsp:nvSpPr>
        <dsp:cNvPr id="0" name=""/>
        <dsp:cNvSpPr/>
      </dsp:nvSpPr>
      <dsp:spPr>
        <a:xfrm>
          <a:off x="6372415" y="1098822"/>
          <a:ext cx="2120175" cy="1737099"/>
        </a:xfrm>
        <a:prstGeom prst="roundRect">
          <a:avLst>
            <a:gd name="adj" fmla="val 10000"/>
          </a:avLst>
        </a:prstGeom>
        <a:solidFill>
          <a:srgbClr val="DEE0B3">
            <a:alpha val="90000"/>
          </a:srgbClr>
        </a:solidFill>
        <a:ln w="25400" cap="flat" cmpd="sng" algn="ctr">
          <a:solidFill>
            <a:srgbClr val="DEE0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-Limited access of information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-Shared Usage of mobile phones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-Transactions by agents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Customers’ interface</a:t>
          </a:r>
          <a:endParaRPr lang="en-MY" sz="1400" kern="1200" dirty="0"/>
        </a:p>
      </dsp:txBody>
      <dsp:txXfrm>
        <a:off x="6423293" y="1149700"/>
        <a:ext cx="2018419" cy="1635343"/>
      </dsp:txXfrm>
    </dsp:sp>
    <dsp:sp modelId="{DF7DC006-F174-4298-A661-A25C4AF5B269}">
      <dsp:nvSpPr>
        <dsp:cNvPr id="0" name=""/>
        <dsp:cNvSpPr/>
      </dsp:nvSpPr>
      <dsp:spPr>
        <a:xfrm>
          <a:off x="6189470" y="892675"/>
          <a:ext cx="190831" cy="3185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411"/>
              </a:lnTo>
              <a:lnTo>
                <a:pt x="190831" y="3185411"/>
              </a:lnTo>
            </a:path>
          </a:pathLst>
        </a:custGeom>
        <a:noFill/>
        <a:ln w="25400" cap="flat" cmpd="sng" algn="ctr">
          <a:solidFill>
            <a:srgbClr val="5A592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2AF89-A7BD-4BFC-A82E-B3751A85630B}">
      <dsp:nvSpPr>
        <dsp:cNvPr id="0" name=""/>
        <dsp:cNvSpPr/>
      </dsp:nvSpPr>
      <dsp:spPr>
        <a:xfrm>
          <a:off x="6380302" y="3221648"/>
          <a:ext cx="2121829" cy="1712876"/>
        </a:xfrm>
        <a:prstGeom prst="roundRect">
          <a:avLst>
            <a:gd name="adj" fmla="val 10000"/>
          </a:avLst>
        </a:prstGeom>
        <a:solidFill>
          <a:srgbClr val="DEE0B3">
            <a:alpha val="90000"/>
          </a:srgbClr>
        </a:solidFill>
        <a:ln w="25400" cap="flat" cmpd="sng" algn="ctr">
          <a:solidFill>
            <a:srgbClr val="DEE0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-Disclosure of information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-Accessible information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-Consumer education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-Reduce risk</a:t>
          </a:r>
          <a:endParaRPr lang="en-MY" sz="1400" kern="1200" dirty="0"/>
        </a:p>
      </dsp:txBody>
      <dsp:txXfrm>
        <a:off x="6430470" y="3271816"/>
        <a:ext cx="2021493" cy="1612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0.59459</cdr:x>
      <cdr:y>0.42774</cdr:y>
    </cdr:from>
    <cdr:to>
      <cdr:x>1</cdr:x>
      <cdr:y>0.50328</cdr:y>
    </cdr:to>
    <cdr:sp macro="" textlink="">
      <cdr:nvSpPr>
        <cdr:cNvPr id="2" name="TextBox 20"/>
        <cdr:cNvSpPr txBox="1"/>
      </cdr:nvSpPr>
      <cdr:spPr>
        <a:xfrm xmlns:a="http://schemas.openxmlformats.org/drawingml/2006/main">
          <a:off x="3168352" y="1568593"/>
          <a:ext cx="216024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FS Albert Bold" pitchFamily="80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FS Albert Bold" pitchFamily="80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FS Albert Bold" pitchFamily="80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FS Albert Bold" pitchFamily="80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FS Albert Bold" pitchFamily="80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FS Albert Bold" pitchFamily="80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FS Albert Bold" pitchFamily="80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FS Albert Bold" pitchFamily="80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FS Albert Bold" pitchFamily="80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endParaRPr lang="en-US" sz="1200" i="1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03" cy="4990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256" y="0"/>
            <a:ext cx="2950403" cy="4990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1645-F0F0-47EB-A287-E08ADF5EF166}" type="datetimeFigureOut">
              <a:rPr lang="en-MY" smtClean="0"/>
              <a:t>14/12/2015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335"/>
            <a:ext cx="2950403" cy="4990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256" y="9440335"/>
            <a:ext cx="2950403" cy="4990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2BF0E-6E61-479F-BE02-D1FC84B87DE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739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403" cy="4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2" tIns="47756" rIns="95512" bIns="47756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97" y="0"/>
            <a:ext cx="2950403" cy="4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2" tIns="47756" rIns="95512" bIns="4775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36" y="4721865"/>
            <a:ext cx="4991330" cy="44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2" tIns="47756" rIns="95512" bIns="47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033"/>
            <a:ext cx="2950403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2" tIns="47756" rIns="95512" bIns="47756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97" y="9442033"/>
            <a:ext cx="2950403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2" tIns="47756" rIns="95512" bIns="4775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fld id="{1A1FA2E0-36DD-4572-880F-5AF317643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9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05FBD433-5AC0-436E-AE89-B5B6A9B5DDA2}" type="slidenum">
              <a:rPr lang="en-US" sz="1300" smtClean="0"/>
              <a:pPr/>
              <a:t>1</a:t>
            </a:fld>
            <a:endParaRPr lang="en-US" sz="13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415276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24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6233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25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66358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05FBD433-5AC0-436E-AE89-B5B6A9B5DDA2}" type="slidenum">
              <a:rPr lang="en-US" sz="1300" smtClean="0"/>
              <a:pPr/>
              <a:t>27</a:t>
            </a:fld>
            <a:endParaRPr lang="en-US" sz="13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192830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2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06683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9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56791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10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49484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11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National Council: Chaired by Bank of Tanzania (BOT) governor, with a membership of 19 secretaries/heads of government ministries and regulators (e.g. finance, trade, education, agriculture and </a:t>
            </a:r>
            <a:r>
              <a:rPr lang="en-PH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coperatives</a:t>
            </a:r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, local government, labor, social security, insurance, communications, capital market, deposit insurance, financial intelligence, youth) and practitioners associations (e.g. bankers, microfinance </a:t>
            </a:r>
            <a:r>
              <a:rPr lang="en-PH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institions</a:t>
            </a:r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, mobile operators, insurance institute, social security association)</a:t>
            </a:r>
          </a:p>
          <a:p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 </a:t>
            </a:r>
          </a:p>
          <a:p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National Steering Committee: Chaired by BOT, with a membership of 27 directors/commissioners from government ministries, regulators and practitioners (in addition to above: ID authority, consumer society, education </a:t>
            </a:r>
            <a:r>
              <a:rPr lang="en-PH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institutem</a:t>
            </a:r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 revenue authority, postal network, business registration)</a:t>
            </a:r>
          </a:p>
          <a:p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 </a:t>
            </a:r>
          </a:p>
          <a:p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National Technical Committee: Chaired by BOT, with membership of 27 senior officers from above </a:t>
            </a:r>
          </a:p>
          <a:p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government agencies, regulators and practitioners associations</a:t>
            </a:r>
          </a:p>
          <a:p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 </a:t>
            </a:r>
          </a:p>
          <a:p>
            <a:r>
              <a:rPr lang="en-PH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BOT is secretariat to all of the above.</a:t>
            </a:r>
          </a:p>
          <a:p>
            <a:endParaRPr lang="en-US" dirty="0" smtClean="0"/>
          </a:p>
          <a:p>
            <a:endParaRPr lang="en-US" dirty="0" smtClean="0"/>
          </a:p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58767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12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Include 2013 figures??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28880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21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414909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22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224701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66065E7E-A70D-4910-BBB9-5D1923E731BA}" type="slidenum">
              <a:rPr lang="en-US" sz="1300" smtClean="0"/>
              <a:pPr/>
              <a:t>23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64560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7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4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84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2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62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8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44450">
            <a:solidFill>
              <a:srgbClr val="6163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14844" y="6553200"/>
            <a:ext cx="9158844" cy="304800"/>
          </a:xfrm>
          <a:prstGeom prst="rect">
            <a:avLst/>
          </a:prstGeom>
          <a:solidFill>
            <a:srgbClr val="726E20"/>
          </a:solidFill>
          <a:ln>
            <a:noFill/>
          </a:ln>
          <a:extLst/>
        </p:spPr>
        <p:txBody>
          <a:bodyPr wrap="none" anchor="ctr"/>
          <a:lstStyle/>
          <a:p>
            <a:pPr algn="r"/>
            <a:r>
              <a:rPr lang="en-US" sz="900" b="1" dirty="0" smtClean="0">
                <a:solidFill>
                  <a:schemeClr val="bg1"/>
                </a:solidFill>
              </a:rPr>
              <a:t>Bringing</a:t>
            </a:r>
            <a:r>
              <a:rPr lang="en-US" sz="900" b="1" baseline="0" dirty="0" smtClean="0">
                <a:solidFill>
                  <a:schemeClr val="bg1"/>
                </a:solidFill>
              </a:rPr>
              <a:t> smart policies to life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13" y="189090"/>
            <a:ext cx="1242487" cy="72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3962400"/>
            <a:ext cx="9144000" cy="2895600"/>
          </a:xfrm>
          <a:prstGeom prst="rect">
            <a:avLst/>
          </a:prstGeom>
          <a:solidFill>
            <a:srgbClr val="726E20"/>
          </a:solidFill>
          <a:ln>
            <a:solidFill>
              <a:srgbClr val="666633"/>
            </a:solidFill>
          </a:ln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76200" y="0"/>
            <a:ext cx="90678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th-TH" sz="16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3" name="Picture 7" descr="T:\4 Communications\5. Templates\AFI Brand\afi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" y="1066800"/>
            <a:ext cx="80248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148316"/>
            <a:ext cx="91526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MY" sz="36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MY" sz="3600" dirty="0" smtClean="0">
                <a:solidFill>
                  <a:schemeClr val="bg1"/>
                </a:solidFill>
                <a:latin typeface="+mj-lt"/>
              </a:rPr>
              <a:t> meeting of ITU-T Focus Group Digital Financial Services</a:t>
            </a:r>
            <a:endParaRPr lang="en-MY" sz="3600" dirty="0">
              <a:solidFill>
                <a:schemeClr val="bg1"/>
              </a:solidFill>
              <a:latin typeface="+mj-lt"/>
            </a:endParaRP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endParaRPr lang="en-US" sz="1800" dirty="0" smtClean="0">
              <a:solidFill>
                <a:srgbClr val="C00000"/>
              </a:solidFill>
              <a:latin typeface="+mj-lt"/>
            </a:endParaRPr>
          </a:p>
          <a:p>
            <a:endParaRPr lang="en-US" sz="1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December 15-16, 2015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ITU Headquarters, Geneva</a:t>
            </a:r>
            <a:endParaRPr lang="en-MY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34974" y="457200"/>
            <a:ext cx="5432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726E20"/>
                </a:solidFill>
                <a:latin typeface="Trebuchet MS" panose="020B0603020202020204" pitchFamily="34" charset="0"/>
              </a:rPr>
              <a:t>Tanzania</a:t>
            </a:r>
            <a:endParaRPr lang="en-US" sz="3200" b="1" dirty="0">
              <a:solidFill>
                <a:srgbClr val="726E2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3" y="1136203"/>
            <a:ext cx="4896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Memorandum of Understanding on MFS regulatory framework: </a:t>
            </a:r>
            <a:r>
              <a:rPr lang="en-MY" sz="1800" dirty="0">
                <a:latin typeface="+mn-lt"/>
              </a:rPr>
              <a:t>Tanzania Communications Regulatory Authority (TCRA) and Bank of Tanzania (BOT</a:t>
            </a:r>
            <a:r>
              <a:rPr lang="en-MY" sz="1800" dirty="0" smtClean="0">
                <a:latin typeface="+mn-lt"/>
              </a:rPr>
              <a:t>)</a:t>
            </a:r>
            <a:r>
              <a:rPr lang="en-US" sz="1800" dirty="0" smtClean="0">
                <a:latin typeface="+mn-lt"/>
              </a:rPr>
              <a:t>, 2011</a:t>
            </a:r>
          </a:p>
          <a:p>
            <a:endParaRPr lang="en-US" sz="1600" dirty="0">
              <a:latin typeface="+mn-lt"/>
            </a:endParaRPr>
          </a:p>
          <a:p>
            <a:endParaRPr lang="th-TH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5694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Examples of Telco Regulators Role in E-Money Services Provision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1472" y="4111519"/>
            <a:ext cx="4429000" cy="2123658"/>
          </a:xfrm>
          <a:prstGeom prst="rect">
            <a:avLst/>
          </a:prstGeom>
          <a:solidFill>
            <a:srgbClr val="DEE0B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Latest Figures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(December 2013)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Agents: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153,369 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Mobile Money Accounts: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31.8 million (total)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Active Accounts: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11 million 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Mobile Money penetration: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35% households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SIM penetration: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55%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adults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Transactions performed 2013: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27.1 BUS$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Average P2P transaction: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24.49 US$</a:t>
            </a:r>
          </a:p>
        </p:txBody>
      </p:sp>
      <p:pic>
        <p:nvPicPr>
          <p:cNvPr id="1028" name="Picture 4" descr="http://www.zegabi.com/articles/wp-content/uploads/2014/03/Mobile-Phone2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77" y="1216320"/>
            <a:ext cx="3561093" cy="26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185" y="2533574"/>
            <a:ext cx="39147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600" dirty="0"/>
              <a:t>BOT advised MNOs to partner with one commercial bank to offer mobile money services</a:t>
            </a:r>
            <a:r>
              <a:rPr lang="en-US" sz="1600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MY" sz="1600" dirty="0"/>
              <a:t>allowed BOT to issue ‘letters of no objection’ to the partner bank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MY" sz="1600" dirty="0"/>
              <a:t>granted the MNOs the legitimacy to implement mobile money services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MY" sz="1600" dirty="0"/>
              <a:t>mobile money deployments are subject to BOT oversight </a:t>
            </a:r>
          </a:p>
          <a:p>
            <a:pPr lvl="1"/>
            <a:endParaRPr lang="en-MY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TCRA (2015): Introduction of a new Telecommunications Traffic Monitoring System to gather consistent statistics on mobile money transactions</a:t>
            </a:r>
          </a:p>
        </p:txBody>
      </p:sp>
    </p:spTree>
    <p:extLst>
      <p:ext uri="{BB962C8B-B14F-4D97-AF65-F5344CB8AC3E}">
        <p14:creationId xmlns:p14="http://schemas.microsoft.com/office/powerpoint/2010/main" val="4253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34974" y="457200"/>
            <a:ext cx="5432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726E20"/>
                </a:solidFill>
                <a:latin typeface="Trebuchet MS" panose="020B0603020202020204" pitchFamily="34" charset="0"/>
              </a:rPr>
              <a:t>Tanzania cont. </a:t>
            </a:r>
            <a:endParaRPr lang="en-US" sz="3200" b="1" dirty="0">
              <a:solidFill>
                <a:srgbClr val="726E2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5694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Examples of Telco Regulators Role in E-Money Services Provision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0411"/>
            <a:ext cx="7890934" cy="4984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2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34974" y="457200"/>
            <a:ext cx="5432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726E20"/>
                </a:solidFill>
                <a:latin typeface="Trebuchet MS" panose="020B0603020202020204" pitchFamily="34" charset="0"/>
              </a:rPr>
              <a:t>Paraguay</a:t>
            </a:r>
            <a:endParaRPr lang="en-US" sz="3200" b="1" dirty="0">
              <a:solidFill>
                <a:srgbClr val="726E2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1800" dirty="0" smtClean="0">
                <a:latin typeface="+mn-lt"/>
              </a:rPr>
              <a:t>Telco </a:t>
            </a:r>
            <a:r>
              <a:rPr lang="en-MY" sz="1800" dirty="0">
                <a:latin typeface="+mn-lt"/>
              </a:rPr>
              <a:t>regulator has a role in the licencing of the provision of mobile money </a:t>
            </a:r>
            <a:r>
              <a:rPr lang="en-MY" sz="1800" dirty="0" smtClean="0">
                <a:latin typeface="+mn-lt"/>
              </a:rPr>
              <a:t>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Obtain license: </a:t>
            </a:r>
            <a:r>
              <a:rPr lang="en-US" sz="1800" dirty="0">
                <a:latin typeface="+mn-lt"/>
              </a:rPr>
              <a:t>interested party to get an approval from </a:t>
            </a:r>
            <a:r>
              <a:rPr lang="en-US" sz="1800" dirty="0" err="1">
                <a:latin typeface="+mn-lt"/>
              </a:rPr>
              <a:t>Comisión</a:t>
            </a:r>
            <a:r>
              <a:rPr lang="en-US" sz="1800" dirty="0">
                <a:latin typeface="+mn-lt"/>
              </a:rPr>
              <a:t> Nacional de </a:t>
            </a:r>
            <a:r>
              <a:rPr lang="en-US" sz="1800" dirty="0" err="1">
                <a:latin typeface="+mn-lt"/>
              </a:rPr>
              <a:t>Telecomunicaciones</a:t>
            </a:r>
            <a:r>
              <a:rPr lang="en-US" sz="1800" dirty="0">
                <a:latin typeface="+mn-lt"/>
              </a:rPr>
              <a:t> (</a:t>
            </a:r>
            <a:r>
              <a:rPr lang="en-US" sz="1800" dirty="0" smtClean="0">
                <a:latin typeface="+mn-lt"/>
              </a:rPr>
              <a:t>CONATEL) </a:t>
            </a:r>
            <a:r>
              <a:rPr lang="en-US" sz="1800" dirty="0" smtClean="0">
                <a:latin typeface="+mj-lt"/>
              </a:rPr>
              <a:t>subject to the soundness of </a:t>
            </a:r>
            <a:r>
              <a:rPr lang="en-US" sz="1800" dirty="0">
                <a:latin typeface="+mj-lt"/>
              </a:rPr>
              <a:t>technology </a:t>
            </a:r>
            <a:r>
              <a:rPr lang="en-US" sz="1800" dirty="0" smtClean="0">
                <a:latin typeface="+mj-lt"/>
              </a:rPr>
              <a:t>of mobile money platform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1800" dirty="0">
                <a:latin typeface="+mn-lt"/>
              </a:rPr>
              <a:t>CONATEL </a:t>
            </a:r>
            <a:r>
              <a:rPr lang="en-MY" sz="1800" dirty="0" smtClean="0">
                <a:latin typeface="+mn-lt"/>
              </a:rPr>
              <a:t>reports that compliance challenges have resulted in </a:t>
            </a:r>
            <a:r>
              <a:rPr lang="en-MY" sz="1800" dirty="0" smtClean="0">
                <a:latin typeface="+mn-lt"/>
                <a:sym typeface="Wingdings" panose="05000000000000000000" pitchFamily="2" charset="2"/>
              </a:rPr>
              <a:t>delays in the </a:t>
            </a:r>
            <a:r>
              <a:rPr lang="en-MY" sz="1800" dirty="0" smtClean="0">
                <a:latin typeface="+mn-lt"/>
              </a:rPr>
              <a:t>licencing process</a:t>
            </a:r>
            <a:endParaRPr lang="th-TH" sz="1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5694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Examples of Telco Regulators Role in E-Money Services Provision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882" y="5157192"/>
            <a:ext cx="8640960" cy="1138773"/>
          </a:xfrm>
          <a:prstGeom prst="rect">
            <a:avLst/>
          </a:prstGeom>
          <a:solidFill>
            <a:srgbClr val="DEE0B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Latest Figures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(December 2014)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Agents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4,572 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Mobile Money Accounts: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1.47 million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exceeding the total number of bank accounts) 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Transactions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performed 2013 (in USD):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 available  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Picture 5" descr="http://deradios.com/wp-content/uploads/2015/06/conatelparagua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7036"/>
            <a:ext cx="3827035" cy="3093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2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0"/>
            <a:ext cx="7924800" cy="762000"/>
          </a:xfrm>
        </p:spPr>
        <p:txBody>
          <a:bodyPr/>
          <a:lstStyle/>
          <a:p>
            <a:pPr algn="ctr"/>
            <a:r>
              <a:rPr lang="en-US" sz="4800" dirty="0" smtClean="0"/>
              <a:t>National Financial Inclusion Strategies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47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096324" y="3393202"/>
            <a:ext cx="1950650" cy="258819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168" name="Title 1"/>
          <p:cNvSpPr txBox="1">
            <a:spLocks/>
          </p:cNvSpPr>
          <p:nvPr/>
        </p:nvSpPr>
        <p:spPr>
          <a:xfrm>
            <a:off x="217487" y="326191"/>
            <a:ext cx="7772400" cy="631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/>
            </a:lvl1pPr>
          </a:lstStyle>
          <a:p>
            <a:pPr marL="0" marR="0" lvl="0" indent="0" defTabSz="4572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666633"/>
                </a:solidFill>
                <a:latin typeface="+mn-lt"/>
              </a:rPr>
              <a:t>National strategies and financial inclusion </a:t>
            </a:r>
            <a:endParaRPr lang="en-US" b="1" dirty="0">
              <a:solidFill>
                <a:srgbClr val="666633"/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6693" y="1258977"/>
            <a:ext cx="8710613" cy="6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1pPr>
            <a:lvl2pPr marL="742950" indent="-28575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9pPr>
          </a:lstStyle>
          <a:p>
            <a:pPr eaLnBrk="1" hangingPunct="1"/>
            <a:r>
              <a:rPr lang="en-US" altLang="en-US" sz="1800" dirty="0" smtClean="0">
                <a:latin typeface="+mn-lt"/>
              </a:rPr>
              <a:t>AFI members with </a:t>
            </a:r>
            <a:r>
              <a:rPr lang="en-US" altLang="en-US" sz="1800" b="1" dirty="0" smtClean="0">
                <a:latin typeface="+mn-lt"/>
              </a:rPr>
              <a:t>national strategies  </a:t>
            </a:r>
            <a:r>
              <a:rPr lang="en-US" altLang="en-US" sz="1800" dirty="0" smtClean="0">
                <a:latin typeface="+mn-lt"/>
              </a:rPr>
              <a:t>increased financial inclusion by 12.7 </a:t>
            </a:r>
            <a:r>
              <a:rPr lang="en-US" altLang="en-US" sz="1800" dirty="0" err="1" smtClean="0">
                <a:latin typeface="+mn-lt"/>
              </a:rPr>
              <a:t>ppts</a:t>
            </a:r>
            <a:r>
              <a:rPr lang="en-US" altLang="en-US" sz="1800" dirty="0" smtClean="0">
                <a:latin typeface="+mn-lt"/>
              </a:rPr>
              <a:t>, compared to 8.5 </a:t>
            </a:r>
            <a:r>
              <a:rPr lang="en-US" altLang="en-US" sz="1800" dirty="0" err="1" smtClean="0">
                <a:latin typeface="+mn-lt"/>
              </a:rPr>
              <a:t>ppts</a:t>
            </a:r>
            <a:r>
              <a:rPr lang="en-US" altLang="en-US" sz="1800" dirty="0" smtClean="0">
                <a:latin typeface="+mn-lt"/>
              </a:rPr>
              <a:t> for those without national strategies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" y="2951410"/>
            <a:ext cx="186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Increase in % of adults with accounts from 2011-2014 (</a:t>
            </a:r>
            <a:r>
              <a:rPr lang="en-US" sz="1600" dirty="0" err="1" smtClean="0">
                <a:latin typeface="+mn-lt"/>
              </a:rPr>
              <a:t>ppt</a:t>
            </a:r>
            <a:r>
              <a:rPr lang="en-US" sz="1600" dirty="0" smtClean="0">
                <a:latin typeface="+mn-lt"/>
              </a:rPr>
              <a:t>) 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2293850"/>
            <a:ext cx="2621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N members with </a:t>
            </a:r>
            <a:r>
              <a:rPr lang="en-US" sz="1400" dirty="0" err="1" smtClean="0">
                <a:latin typeface="+mn-lt"/>
              </a:rPr>
              <a:t>strat</a:t>
            </a:r>
            <a:r>
              <a:rPr lang="en-US" sz="1400" dirty="0" smtClean="0">
                <a:latin typeface="+mn-lt"/>
              </a:rPr>
              <a:t>. = 12</a:t>
            </a:r>
          </a:p>
          <a:p>
            <a:r>
              <a:rPr lang="en-US" sz="1400" dirty="0" smtClean="0">
                <a:latin typeface="+mn-lt"/>
              </a:rPr>
              <a:t>N members without </a:t>
            </a:r>
            <a:r>
              <a:rPr lang="en-US" sz="1400" dirty="0" err="1" smtClean="0">
                <a:latin typeface="+mn-lt"/>
              </a:rPr>
              <a:t>strat</a:t>
            </a:r>
            <a:r>
              <a:rPr lang="en-US" sz="1400" dirty="0" smtClean="0">
                <a:latin typeface="+mn-lt"/>
              </a:rPr>
              <a:t> = 22</a:t>
            </a:r>
          </a:p>
          <a:p>
            <a:r>
              <a:rPr lang="en-US" sz="1400" dirty="0" smtClean="0">
                <a:latin typeface="+mn-lt"/>
              </a:rPr>
              <a:t>*Angola N/A</a:t>
            </a:r>
            <a:endParaRPr lang="en-US" sz="14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" y="6061435"/>
            <a:ext cx="9008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Source: </a:t>
            </a:r>
            <a:r>
              <a:rPr lang="en-US" sz="1200" dirty="0" smtClean="0">
                <a:latin typeface="+mn-lt"/>
              </a:rPr>
              <a:t>Data from World Bank Global </a:t>
            </a:r>
            <a:r>
              <a:rPr lang="en-US" sz="1200" dirty="0" err="1" smtClean="0">
                <a:latin typeface="+mn-lt"/>
              </a:rPr>
              <a:t>Findex</a:t>
            </a:r>
            <a:r>
              <a:rPr lang="en-US" sz="1200" dirty="0" smtClean="0">
                <a:latin typeface="+mn-lt"/>
              </a:rPr>
              <a:t>, compiled by AFI; AFI Maya Declaration Report 2014 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600200" y="1985318"/>
          <a:ext cx="6858000" cy="399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35694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National strategies and financial inclusion 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6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025146" y="3456443"/>
            <a:ext cx="1950650" cy="258819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168" name="Title 1"/>
          <p:cNvSpPr txBox="1">
            <a:spLocks/>
          </p:cNvSpPr>
          <p:nvPr/>
        </p:nvSpPr>
        <p:spPr>
          <a:xfrm>
            <a:off x="217487" y="326191"/>
            <a:ext cx="7772400" cy="631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/>
            </a:lvl1pPr>
          </a:lstStyle>
          <a:p>
            <a:pPr marL="0" marR="0" lvl="0" indent="0" defTabSz="4572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666633"/>
                </a:solidFill>
                <a:latin typeface="+mn-lt"/>
              </a:rPr>
              <a:t>National strategies and financial inclusion </a:t>
            </a:r>
            <a:endParaRPr lang="en-US" b="1" dirty="0">
              <a:solidFill>
                <a:srgbClr val="666633"/>
              </a:solidFill>
              <a:latin typeface="+mn-lt"/>
            </a:endParaRPr>
          </a:p>
        </p:txBody>
      </p:sp>
      <p:sp>
        <p:nvSpPr>
          <p:cNvPr id="15" name="Arc 3"/>
          <p:cNvSpPr>
            <a:spLocks/>
          </p:cNvSpPr>
          <p:nvPr/>
        </p:nvSpPr>
        <p:spPr bwMode="auto">
          <a:xfrm flipH="1" flipV="1">
            <a:off x="4179388" y="2546507"/>
            <a:ext cx="1655762" cy="1595438"/>
          </a:xfrm>
          <a:custGeom>
            <a:avLst/>
            <a:gdLst>
              <a:gd name="T0" fmla="*/ 2147483647 w 21600"/>
              <a:gd name="T1" fmla="*/ 2147483647 h 21622"/>
              <a:gd name="T2" fmla="*/ 0 w 21600"/>
              <a:gd name="T3" fmla="*/ 0 h 21622"/>
              <a:gd name="T4" fmla="*/ 2147483647 w 21600"/>
              <a:gd name="T5" fmla="*/ 2147483647 h 216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22" fill="none" extrusionOk="0">
                <a:moveTo>
                  <a:pt x="21471" y="21621"/>
                </a:moveTo>
                <a:cubicBezTo>
                  <a:pt x="9592" y="21550"/>
                  <a:pt x="0" y="11901"/>
                  <a:pt x="0" y="22"/>
                </a:cubicBezTo>
                <a:cubicBezTo>
                  <a:pt x="-1" y="14"/>
                  <a:pt x="0" y="7"/>
                  <a:pt x="0" y="0"/>
                </a:cubicBezTo>
              </a:path>
              <a:path w="21600" h="21622" stroke="0" extrusionOk="0">
                <a:moveTo>
                  <a:pt x="21471" y="21621"/>
                </a:moveTo>
                <a:cubicBezTo>
                  <a:pt x="9592" y="21550"/>
                  <a:pt x="0" y="11901"/>
                  <a:pt x="0" y="22"/>
                </a:cubicBezTo>
                <a:cubicBezTo>
                  <a:pt x="-1" y="14"/>
                  <a:pt x="0" y="7"/>
                  <a:pt x="0" y="0"/>
                </a:cubicBezTo>
                <a:lnTo>
                  <a:pt x="21600" y="22"/>
                </a:lnTo>
                <a:lnTo>
                  <a:pt x="21471" y="21621"/>
                </a:lnTo>
                <a:close/>
              </a:path>
            </a:pathLst>
          </a:custGeom>
          <a:solidFill>
            <a:srgbClr val="D9DADB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16" name="Arc 4"/>
          <p:cNvSpPr>
            <a:spLocks/>
          </p:cNvSpPr>
          <p:nvPr/>
        </p:nvSpPr>
        <p:spPr bwMode="auto">
          <a:xfrm rot="5400000" flipH="1" flipV="1">
            <a:off x="2619669" y="2539364"/>
            <a:ext cx="1600200" cy="1604962"/>
          </a:xfrm>
          <a:custGeom>
            <a:avLst/>
            <a:gdLst>
              <a:gd name="T0" fmla="*/ 2147483647 w 21600"/>
              <a:gd name="T1" fmla="*/ 0 h 21664"/>
              <a:gd name="T2" fmla="*/ 2147483647 w 21600"/>
              <a:gd name="T3" fmla="*/ 2147483647 h 21664"/>
              <a:gd name="T4" fmla="*/ 0 w 21600"/>
              <a:gd name="T5" fmla="*/ 2147483647 h 21664"/>
              <a:gd name="T6" fmla="*/ 0 60000 65536"/>
              <a:gd name="T7" fmla="*/ 0 60000 65536"/>
              <a:gd name="T8" fmla="*/ 0 60000 65536"/>
              <a:gd name="T9" fmla="*/ 0 w 21600"/>
              <a:gd name="T10" fmla="*/ 0 h 21664"/>
              <a:gd name="T11" fmla="*/ 21600 w 21600"/>
              <a:gd name="T12" fmla="*/ 21664 h 21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4" fill="none" extrusionOk="0">
                <a:moveTo>
                  <a:pt x="74" y="0"/>
                </a:moveTo>
                <a:cubicBezTo>
                  <a:pt x="11974" y="41"/>
                  <a:pt x="21600" y="9699"/>
                  <a:pt x="21600" y="21600"/>
                </a:cubicBezTo>
                <a:cubicBezTo>
                  <a:pt x="21600" y="21621"/>
                  <a:pt x="21599" y="21642"/>
                  <a:pt x="21599" y="21663"/>
                </a:cubicBezTo>
              </a:path>
              <a:path w="21600" h="21664" stroke="0" extrusionOk="0">
                <a:moveTo>
                  <a:pt x="74" y="0"/>
                </a:moveTo>
                <a:cubicBezTo>
                  <a:pt x="11974" y="41"/>
                  <a:pt x="21600" y="9699"/>
                  <a:pt x="21600" y="21600"/>
                </a:cubicBezTo>
                <a:cubicBezTo>
                  <a:pt x="21600" y="21621"/>
                  <a:pt x="21599" y="21642"/>
                  <a:pt x="21599" y="21663"/>
                </a:cubicBezTo>
                <a:lnTo>
                  <a:pt x="0" y="21600"/>
                </a:lnTo>
                <a:lnTo>
                  <a:pt x="74" y="0"/>
                </a:lnTo>
                <a:close/>
              </a:path>
            </a:pathLst>
          </a:custGeom>
          <a:solidFill>
            <a:srgbClr val="C8B3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r>
              <a:rPr lang="en-AU" altLang="en-US">
                <a:solidFill>
                  <a:schemeClr val="bg1"/>
                </a:solidFill>
              </a:rPr>
              <a:t>….</a:t>
            </a:r>
          </a:p>
        </p:txBody>
      </p:sp>
      <p:sp>
        <p:nvSpPr>
          <p:cNvPr id="17" name="Arc 5"/>
          <p:cNvSpPr>
            <a:spLocks/>
          </p:cNvSpPr>
          <p:nvPr/>
        </p:nvSpPr>
        <p:spPr bwMode="auto">
          <a:xfrm flipH="1">
            <a:off x="4207963" y="4110195"/>
            <a:ext cx="1627187" cy="1601787"/>
          </a:xfrm>
          <a:custGeom>
            <a:avLst/>
            <a:gdLst>
              <a:gd name="T0" fmla="*/ 2147483647 w 21600"/>
              <a:gd name="T1" fmla="*/ 2147483647 h 21622"/>
              <a:gd name="T2" fmla="*/ 0 w 21600"/>
              <a:gd name="T3" fmla="*/ 0 h 21622"/>
              <a:gd name="T4" fmla="*/ 2147483647 w 21600"/>
              <a:gd name="T5" fmla="*/ 2147483647 h 216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22" fill="none" extrusionOk="0">
                <a:moveTo>
                  <a:pt x="21471" y="21621"/>
                </a:moveTo>
                <a:cubicBezTo>
                  <a:pt x="9592" y="21550"/>
                  <a:pt x="0" y="11901"/>
                  <a:pt x="0" y="22"/>
                </a:cubicBezTo>
                <a:cubicBezTo>
                  <a:pt x="-1" y="14"/>
                  <a:pt x="0" y="7"/>
                  <a:pt x="0" y="0"/>
                </a:cubicBezTo>
              </a:path>
              <a:path w="21600" h="21622" stroke="0" extrusionOk="0">
                <a:moveTo>
                  <a:pt x="21471" y="21621"/>
                </a:moveTo>
                <a:cubicBezTo>
                  <a:pt x="9592" y="21550"/>
                  <a:pt x="0" y="11901"/>
                  <a:pt x="0" y="22"/>
                </a:cubicBezTo>
                <a:cubicBezTo>
                  <a:pt x="-1" y="14"/>
                  <a:pt x="0" y="7"/>
                  <a:pt x="0" y="0"/>
                </a:cubicBezTo>
                <a:lnTo>
                  <a:pt x="21600" y="22"/>
                </a:lnTo>
                <a:lnTo>
                  <a:pt x="21471" y="21621"/>
                </a:lnTo>
                <a:close/>
              </a:path>
            </a:pathLst>
          </a:custGeom>
          <a:solidFill>
            <a:srgbClr val="8A80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18" name="Arc 6"/>
          <p:cNvSpPr>
            <a:spLocks/>
          </p:cNvSpPr>
          <p:nvPr/>
        </p:nvSpPr>
        <p:spPr bwMode="auto">
          <a:xfrm rot="16200000" flipH="1">
            <a:off x="2618082" y="4109400"/>
            <a:ext cx="1600200" cy="1604963"/>
          </a:xfrm>
          <a:custGeom>
            <a:avLst/>
            <a:gdLst>
              <a:gd name="T0" fmla="*/ 2147483647 w 21600"/>
              <a:gd name="T1" fmla="*/ 0 h 21664"/>
              <a:gd name="T2" fmla="*/ 2147483647 w 21600"/>
              <a:gd name="T3" fmla="*/ 2147483647 h 21664"/>
              <a:gd name="T4" fmla="*/ 0 w 21600"/>
              <a:gd name="T5" fmla="*/ 2147483647 h 216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64" fill="none" extrusionOk="0">
                <a:moveTo>
                  <a:pt x="9" y="0"/>
                </a:moveTo>
                <a:cubicBezTo>
                  <a:pt x="11935" y="5"/>
                  <a:pt x="21600" y="9674"/>
                  <a:pt x="21600" y="21600"/>
                </a:cubicBezTo>
                <a:cubicBezTo>
                  <a:pt x="21600" y="21621"/>
                  <a:pt x="21599" y="21642"/>
                  <a:pt x="21599" y="21663"/>
                </a:cubicBezTo>
              </a:path>
              <a:path w="21600" h="21664" stroke="0" extrusionOk="0">
                <a:moveTo>
                  <a:pt x="9" y="0"/>
                </a:moveTo>
                <a:cubicBezTo>
                  <a:pt x="11935" y="5"/>
                  <a:pt x="21600" y="9674"/>
                  <a:pt x="21600" y="21600"/>
                </a:cubicBezTo>
                <a:cubicBezTo>
                  <a:pt x="21600" y="21621"/>
                  <a:pt x="21599" y="21642"/>
                  <a:pt x="21599" y="21663"/>
                </a:cubicBez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3319757" y="3242179"/>
            <a:ext cx="1803400" cy="18034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US" altLang="en-US"/>
          </a:p>
        </p:txBody>
      </p:sp>
      <p:grpSp>
        <p:nvGrpSpPr>
          <p:cNvPr id="20" name="Group 8"/>
          <p:cNvGrpSpPr>
            <a:grpSpLocks/>
          </p:cNvGrpSpPr>
          <p:nvPr/>
        </p:nvGrpSpPr>
        <p:grpSpPr bwMode="auto">
          <a:xfrm rot="10800000">
            <a:off x="3255339" y="3198046"/>
            <a:ext cx="1901825" cy="1901825"/>
            <a:chOff x="1884" y="1333"/>
            <a:chExt cx="718" cy="718"/>
          </a:xfrm>
          <a:solidFill>
            <a:srgbClr val="9FA617"/>
          </a:solidFill>
        </p:grpSpPr>
        <p:sp>
          <p:nvSpPr>
            <p:cNvPr id="21" name="Freeform 9"/>
            <p:cNvSpPr>
              <a:spLocks noChangeAspect="1"/>
            </p:cNvSpPr>
            <p:nvPr/>
          </p:nvSpPr>
          <p:spPr bwMode="auto">
            <a:xfrm>
              <a:off x="2284" y="1381"/>
              <a:ext cx="318" cy="388"/>
            </a:xfrm>
            <a:custGeom>
              <a:avLst/>
              <a:gdLst>
                <a:gd name="T0" fmla="*/ 1 w 526"/>
                <a:gd name="T1" fmla="*/ 1 h 641"/>
                <a:gd name="T2" fmla="*/ 1 w 526"/>
                <a:gd name="T3" fmla="*/ 1 h 641"/>
                <a:gd name="T4" fmla="*/ 1 w 526"/>
                <a:gd name="T5" fmla="*/ 1 h 641"/>
                <a:gd name="T6" fmla="*/ 1 w 526"/>
                <a:gd name="T7" fmla="*/ 1 h 641"/>
                <a:gd name="T8" fmla="*/ 1 w 526"/>
                <a:gd name="T9" fmla="*/ 1 h 641"/>
                <a:gd name="T10" fmla="*/ 1 w 526"/>
                <a:gd name="T11" fmla="*/ 1 h 641"/>
                <a:gd name="T12" fmla="*/ 1 w 526"/>
                <a:gd name="T13" fmla="*/ 1 h 641"/>
                <a:gd name="T14" fmla="*/ 1 w 526"/>
                <a:gd name="T15" fmla="*/ 1 h 641"/>
                <a:gd name="T16" fmla="*/ 1 w 526"/>
                <a:gd name="T17" fmla="*/ 1 h 641"/>
                <a:gd name="T18" fmla="*/ 1 w 526"/>
                <a:gd name="T19" fmla="*/ 1 h 641"/>
                <a:gd name="T20" fmla="*/ 1 w 526"/>
                <a:gd name="T21" fmla="*/ 1 h 641"/>
                <a:gd name="T22" fmla="*/ 1 w 526"/>
                <a:gd name="T23" fmla="*/ 1 h 641"/>
                <a:gd name="T24" fmla="*/ 1 w 526"/>
                <a:gd name="T25" fmla="*/ 1 h 641"/>
                <a:gd name="T26" fmla="*/ 1 w 526"/>
                <a:gd name="T27" fmla="*/ 1 h 641"/>
                <a:gd name="T28" fmla="*/ 1 w 526"/>
                <a:gd name="T29" fmla="*/ 1 h 641"/>
                <a:gd name="T30" fmla="*/ 1 w 526"/>
                <a:gd name="T31" fmla="*/ 1 h 641"/>
                <a:gd name="T32" fmla="*/ 1 w 526"/>
                <a:gd name="T33" fmla="*/ 1 h 641"/>
                <a:gd name="T34" fmla="*/ 1 w 526"/>
                <a:gd name="T35" fmla="*/ 1 h 641"/>
                <a:gd name="T36" fmla="*/ 1 w 526"/>
                <a:gd name="T37" fmla="*/ 1 h 641"/>
                <a:gd name="T38" fmla="*/ 1 w 526"/>
                <a:gd name="T39" fmla="*/ 1 h 641"/>
                <a:gd name="T40" fmla="*/ 1 w 526"/>
                <a:gd name="T41" fmla="*/ 1 h 641"/>
                <a:gd name="T42" fmla="*/ 1 w 526"/>
                <a:gd name="T43" fmla="*/ 1 h 641"/>
                <a:gd name="T44" fmla="*/ 1 w 526"/>
                <a:gd name="T45" fmla="*/ 1 h 641"/>
                <a:gd name="T46" fmla="*/ 1 w 526"/>
                <a:gd name="T47" fmla="*/ 1 h 641"/>
                <a:gd name="T48" fmla="*/ 1 w 526"/>
                <a:gd name="T49" fmla="*/ 1 h 641"/>
                <a:gd name="T50" fmla="*/ 1 w 526"/>
                <a:gd name="T51" fmla="*/ 1 h 641"/>
                <a:gd name="T52" fmla="*/ 1 w 526"/>
                <a:gd name="T53" fmla="*/ 1 h 641"/>
                <a:gd name="T54" fmla="*/ 1 w 526"/>
                <a:gd name="T55" fmla="*/ 1 h 641"/>
                <a:gd name="T56" fmla="*/ 1 w 526"/>
                <a:gd name="T57" fmla="*/ 1 h 641"/>
                <a:gd name="T58" fmla="*/ 1 w 526"/>
                <a:gd name="T59" fmla="*/ 1 h 641"/>
                <a:gd name="T60" fmla="*/ 1 w 526"/>
                <a:gd name="T61" fmla="*/ 1 h 641"/>
                <a:gd name="T62" fmla="*/ 1 w 526"/>
                <a:gd name="T63" fmla="*/ 1 h 641"/>
                <a:gd name="T64" fmla="*/ 1 w 526"/>
                <a:gd name="T65" fmla="*/ 1 h 641"/>
                <a:gd name="T66" fmla="*/ 1 w 526"/>
                <a:gd name="T67" fmla="*/ 1 h 641"/>
                <a:gd name="T68" fmla="*/ 1 w 526"/>
                <a:gd name="T69" fmla="*/ 1 h 641"/>
                <a:gd name="T70" fmla="*/ 1 w 526"/>
                <a:gd name="T71" fmla="*/ 1 h 641"/>
                <a:gd name="T72" fmla="*/ 1 w 526"/>
                <a:gd name="T73" fmla="*/ 1 h 641"/>
                <a:gd name="T74" fmla="*/ 1 w 526"/>
                <a:gd name="T75" fmla="*/ 1 h 641"/>
                <a:gd name="T76" fmla="*/ 1 w 526"/>
                <a:gd name="T77" fmla="*/ 1 h 641"/>
                <a:gd name="T78" fmla="*/ 1 w 526"/>
                <a:gd name="T79" fmla="*/ 0 h 641"/>
                <a:gd name="T80" fmla="*/ 1 w 526"/>
                <a:gd name="T81" fmla="*/ 1 h 641"/>
                <a:gd name="T82" fmla="*/ 1 w 526"/>
                <a:gd name="T83" fmla="*/ 1 h 641"/>
                <a:gd name="T84" fmla="*/ 1 w 526"/>
                <a:gd name="T85" fmla="*/ 1 h 641"/>
                <a:gd name="T86" fmla="*/ 1 w 526"/>
                <a:gd name="T87" fmla="*/ 1 h 641"/>
                <a:gd name="T88" fmla="*/ 1 w 526"/>
                <a:gd name="T89" fmla="*/ 1 h 641"/>
                <a:gd name="T90" fmla="*/ 1 w 526"/>
                <a:gd name="T91" fmla="*/ 1 h 641"/>
                <a:gd name="T92" fmla="*/ 1 w 526"/>
                <a:gd name="T93" fmla="*/ 1 h 641"/>
                <a:gd name="T94" fmla="*/ 1 w 526"/>
                <a:gd name="T95" fmla="*/ 1 h 641"/>
                <a:gd name="T96" fmla="*/ 1 w 526"/>
                <a:gd name="T97" fmla="*/ 1 h 641"/>
                <a:gd name="T98" fmla="*/ 1 w 526"/>
                <a:gd name="T99" fmla="*/ 1 h 641"/>
                <a:gd name="T100" fmla="*/ 0 w 526"/>
                <a:gd name="T101" fmla="*/ 1 h 641"/>
                <a:gd name="T102" fmla="*/ 1 w 526"/>
                <a:gd name="T103" fmla="*/ 1 h 641"/>
                <a:gd name="T104" fmla="*/ 1 w 526"/>
                <a:gd name="T105" fmla="*/ 1 h 641"/>
                <a:gd name="T106" fmla="*/ 1 w 526"/>
                <a:gd name="T107" fmla="*/ 1 h 641"/>
                <a:gd name="T108" fmla="*/ 1 w 526"/>
                <a:gd name="T109" fmla="*/ 1 h 641"/>
                <a:gd name="T110" fmla="*/ 1 w 526"/>
                <a:gd name="T111" fmla="*/ 1 h 641"/>
                <a:gd name="T112" fmla="*/ 1 w 526"/>
                <a:gd name="T113" fmla="*/ 1 h 641"/>
                <a:gd name="T114" fmla="*/ 1 w 526"/>
                <a:gd name="T115" fmla="*/ 1 h 641"/>
                <a:gd name="T116" fmla="*/ 1 w 526"/>
                <a:gd name="T117" fmla="*/ 1 h 641"/>
                <a:gd name="T118" fmla="*/ 1 w 526"/>
                <a:gd name="T119" fmla="*/ 1 h 641"/>
                <a:gd name="T120" fmla="*/ 1 w 526"/>
                <a:gd name="T121" fmla="*/ 1 h 6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26" h="641">
                  <a:moveTo>
                    <a:pt x="156" y="478"/>
                  </a:moveTo>
                  <a:lnTo>
                    <a:pt x="157" y="482"/>
                  </a:lnTo>
                  <a:lnTo>
                    <a:pt x="157" y="486"/>
                  </a:lnTo>
                  <a:lnTo>
                    <a:pt x="157" y="490"/>
                  </a:lnTo>
                  <a:lnTo>
                    <a:pt x="158" y="493"/>
                  </a:lnTo>
                  <a:lnTo>
                    <a:pt x="158" y="497"/>
                  </a:lnTo>
                  <a:lnTo>
                    <a:pt x="158" y="500"/>
                  </a:lnTo>
                  <a:lnTo>
                    <a:pt x="158" y="502"/>
                  </a:lnTo>
                  <a:lnTo>
                    <a:pt x="159" y="505"/>
                  </a:lnTo>
                  <a:lnTo>
                    <a:pt x="159" y="507"/>
                  </a:lnTo>
                  <a:lnTo>
                    <a:pt x="159" y="508"/>
                  </a:lnTo>
                  <a:lnTo>
                    <a:pt x="159" y="510"/>
                  </a:lnTo>
                  <a:lnTo>
                    <a:pt x="159" y="511"/>
                  </a:lnTo>
                  <a:lnTo>
                    <a:pt x="159" y="512"/>
                  </a:lnTo>
                  <a:lnTo>
                    <a:pt x="159" y="513"/>
                  </a:lnTo>
                  <a:lnTo>
                    <a:pt x="158" y="513"/>
                  </a:lnTo>
                  <a:lnTo>
                    <a:pt x="157" y="513"/>
                  </a:lnTo>
                  <a:lnTo>
                    <a:pt x="156" y="513"/>
                  </a:lnTo>
                  <a:lnTo>
                    <a:pt x="154" y="513"/>
                  </a:lnTo>
                  <a:lnTo>
                    <a:pt x="152" y="513"/>
                  </a:lnTo>
                  <a:lnTo>
                    <a:pt x="150" y="513"/>
                  </a:lnTo>
                  <a:lnTo>
                    <a:pt x="148" y="513"/>
                  </a:lnTo>
                  <a:lnTo>
                    <a:pt x="145" y="513"/>
                  </a:lnTo>
                  <a:lnTo>
                    <a:pt x="142" y="513"/>
                  </a:lnTo>
                  <a:lnTo>
                    <a:pt x="139" y="513"/>
                  </a:lnTo>
                  <a:lnTo>
                    <a:pt x="135" y="513"/>
                  </a:lnTo>
                  <a:lnTo>
                    <a:pt x="132" y="513"/>
                  </a:lnTo>
                  <a:lnTo>
                    <a:pt x="128" y="513"/>
                  </a:lnTo>
                  <a:lnTo>
                    <a:pt x="123" y="513"/>
                  </a:lnTo>
                  <a:lnTo>
                    <a:pt x="119" y="513"/>
                  </a:lnTo>
                  <a:lnTo>
                    <a:pt x="115" y="513"/>
                  </a:lnTo>
                  <a:lnTo>
                    <a:pt x="111" y="513"/>
                  </a:lnTo>
                  <a:lnTo>
                    <a:pt x="107" y="513"/>
                  </a:lnTo>
                  <a:lnTo>
                    <a:pt x="104" y="513"/>
                  </a:lnTo>
                  <a:lnTo>
                    <a:pt x="101" y="513"/>
                  </a:lnTo>
                  <a:lnTo>
                    <a:pt x="99" y="513"/>
                  </a:lnTo>
                  <a:lnTo>
                    <a:pt x="96" y="513"/>
                  </a:lnTo>
                  <a:lnTo>
                    <a:pt x="94" y="513"/>
                  </a:lnTo>
                  <a:lnTo>
                    <a:pt x="92" y="513"/>
                  </a:lnTo>
                  <a:lnTo>
                    <a:pt x="91" y="513"/>
                  </a:lnTo>
                  <a:lnTo>
                    <a:pt x="89" y="513"/>
                  </a:lnTo>
                  <a:lnTo>
                    <a:pt x="88" y="513"/>
                  </a:lnTo>
                  <a:lnTo>
                    <a:pt x="87" y="513"/>
                  </a:lnTo>
                  <a:lnTo>
                    <a:pt x="88" y="514"/>
                  </a:lnTo>
                  <a:lnTo>
                    <a:pt x="89" y="514"/>
                  </a:lnTo>
                  <a:lnTo>
                    <a:pt x="91" y="516"/>
                  </a:lnTo>
                  <a:lnTo>
                    <a:pt x="94" y="517"/>
                  </a:lnTo>
                  <a:lnTo>
                    <a:pt x="98" y="520"/>
                  </a:lnTo>
                  <a:lnTo>
                    <a:pt x="102" y="522"/>
                  </a:lnTo>
                  <a:lnTo>
                    <a:pt x="108" y="526"/>
                  </a:lnTo>
                  <a:lnTo>
                    <a:pt x="114" y="529"/>
                  </a:lnTo>
                  <a:lnTo>
                    <a:pt x="122" y="533"/>
                  </a:lnTo>
                  <a:lnTo>
                    <a:pt x="130" y="538"/>
                  </a:lnTo>
                  <a:lnTo>
                    <a:pt x="139" y="543"/>
                  </a:lnTo>
                  <a:lnTo>
                    <a:pt x="148" y="549"/>
                  </a:lnTo>
                  <a:lnTo>
                    <a:pt x="159" y="555"/>
                  </a:lnTo>
                  <a:lnTo>
                    <a:pt x="170" y="562"/>
                  </a:lnTo>
                  <a:lnTo>
                    <a:pt x="183" y="569"/>
                  </a:lnTo>
                  <a:lnTo>
                    <a:pt x="196" y="577"/>
                  </a:lnTo>
                  <a:lnTo>
                    <a:pt x="209" y="585"/>
                  </a:lnTo>
                  <a:lnTo>
                    <a:pt x="221" y="592"/>
                  </a:lnTo>
                  <a:lnTo>
                    <a:pt x="233" y="598"/>
                  </a:lnTo>
                  <a:lnTo>
                    <a:pt x="243" y="605"/>
                  </a:lnTo>
                  <a:lnTo>
                    <a:pt x="253" y="610"/>
                  </a:lnTo>
                  <a:lnTo>
                    <a:pt x="262" y="616"/>
                  </a:lnTo>
                  <a:lnTo>
                    <a:pt x="270" y="620"/>
                  </a:lnTo>
                  <a:lnTo>
                    <a:pt x="277" y="624"/>
                  </a:lnTo>
                  <a:lnTo>
                    <a:pt x="284" y="628"/>
                  </a:lnTo>
                  <a:lnTo>
                    <a:pt x="289" y="631"/>
                  </a:lnTo>
                  <a:lnTo>
                    <a:pt x="294" y="634"/>
                  </a:lnTo>
                  <a:lnTo>
                    <a:pt x="298" y="636"/>
                  </a:lnTo>
                  <a:lnTo>
                    <a:pt x="301" y="638"/>
                  </a:lnTo>
                  <a:lnTo>
                    <a:pt x="303" y="639"/>
                  </a:lnTo>
                  <a:lnTo>
                    <a:pt x="304" y="640"/>
                  </a:lnTo>
                  <a:lnTo>
                    <a:pt x="305" y="640"/>
                  </a:lnTo>
                  <a:lnTo>
                    <a:pt x="306" y="639"/>
                  </a:lnTo>
                  <a:lnTo>
                    <a:pt x="308" y="638"/>
                  </a:lnTo>
                  <a:lnTo>
                    <a:pt x="311" y="636"/>
                  </a:lnTo>
                  <a:lnTo>
                    <a:pt x="315" y="634"/>
                  </a:lnTo>
                  <a:lnTo>
                    <a:pt x="320" y="631"/>
                  </a:lnTo>
                  <a:lnTo>
                    <a:pt x="326" y="628"/>
                  </a:lnTo>
                  <a:lnTo>
                    <a:pt x="332" y="624"/>
                  </a:lnTo>
                  <a:lnTo>
                    <a:pt x="339" y="620"/>
                  </a:lnTo>
                  <a:lnTo>
                    <a:pt x="348" y="616"/>
                  </a:lnTo>
                  <a:lnTo>
                    <a:pt x="357" y="610"/>
                  </a:lnTo>
                  <a:lnTo>
                    <a:pt x="366" y="605"/>
                  </a:lnTo>
                  <a:lnTo>
                    <a:pt x="377" y="598"/>
                  </a:lnTo>
                  <a:lnTo>
                    <a:pt x="389" y="592"/>
                  </a:lnTo>
                  <a:lnTo>
                    <a:pt x="401" y="585"/>
                  </a:lnTo>
                  <a:lnTo>
                    <a:pt x="415" y="577"/>
                  </a:lnTo>
                  <a:lnTo>
                    <a:pt x="428" y="569"/>
                  </a:lnTo>
                  <a:lnTo>
                    <a:pt x="441" y="562"/>
                  </a:lnTo>
                  <a:lnTo>
                    <a:pt x="452" y="555"/>
                  </a:lnTo>
                  <a:lnTo>
                    <a:pt x="463" y="549"/>
                  </a:lnTo>
                  <a:lnTo>
                    <a:pt x="473" y="543"/>
                  </a:lnTo>
                  <a:lnTo>
                    <a:pt x="482" y="538"/>
                  </a:lnTo>
                  <a:lnTo>
                    <a:pt x="490" y="533"/>
                  </a:lnTo>
                  <a:lnTo>
                    <a:pt x="497" y="529"/>
                  </a:lnTo>
                  <a:lnTo>
                    <a:pt x="504" y="526"/>
                  </a:lnTo>
                  <a:lnTo>
                    <a:pt x="509" y="522"/>
                  </a:lnTo>
                  <a:lnTo>
                    <a:pt x="514" y="520"/>
                  </a:lnTo>
                  <a:lnTo>
                    <a:pt x="518" y="517"/>
                  </a:lnTo>
                  <a:lnTo>
                    <a:pt x="521" y="516"/>
                  </a:lnTo>
                  <a:lnTo>
                    <a:pt x="523" y="514"/>
                  </a:lnTo>
                  <a:lnTo>
                    <a:pt x="524" y="514"/>
                  </a:lnTo>
                  <a:lnTo>
                    <a:pt x="525" y="513"/>
                  </a:lnTo>
                  <a:lnTo>
                    <a:pt x="524" y="513"/>
                  </a:lnTo>
                  <a:lnTo>
                    <a:pt x="523" y="513"/>
                  </a:lnTo>
                  <a:lnTo>
                    <a:pt x="521" y="513"/>
                  </a:lnTo>
                  <a:lnTo>
                    <a:pt x="520" y="513"/>
                  </a:lnTo>
                  <a:lnTo>
                    <a:pt x="518" y="513"/>
                  </a:lnTo>
                  <a:lnTo>
                    <a:pt x="516" y="513"/>
                  </a:lnTo>
                  <a:lnTo>
                    <a:pt x="513" y="513"/>
                  </a:lnTo>
                  <a:lnTo>
                    <a:pt x="511" y="513"/>
                  </a:lnTo>
                  <a:lnTo>
                    <a:pt x="508" y="513"/>
                  </a:lnTo>
                  <a:lnTo>
                    <a:pt x="504" y="513"/>
                  </a:lnTo>
                  <a:lnTo>
                    <a:pt x="501" y="513"/>
                  </a:lnTo>
                  <a:lnTo>
                    <a:pt x="497" y="513"/>
                  </a:lnTo>
                  <a:lnTo>
                    <a:pt x="493" y="513"/>
                  </a:lnTo>
                  <a:lnTo>
                    <a:pt x="488" y="513"/>
                  </a:lnTo>
                  <a:lnTo>
                    <a:pt x="484" y="513"/>
                  </a:lnTo>
                  <a:lnTo>
                    <a:pt x="480" y="513"/>
                  </a:lnTo>
                  <a:lnTo>
                    <a:pt x="476" y="513"/>
                  </a:lnTo>
                  <a:lnTo>
                    <a:pt x="472" y="513"/>
                  </a:lnTo>
                  <a:lnTo>
                    <a:pt x="469" y="513"/>
                  </a:lnTo>
                  <a:lnTo>
                    <a:pt x="466" y="513"/>
                  </a:lnTo>
                  <a:lnTo>
                    <a:pt x="463" y="513"/>
                  </a:lnTo>
                  <a:lnTo>
                    <a:pt x="461" y="513"/>
                  </a:lnTo>
                  <a:lnTo>
                    <a:pt x="459" y="513"/>
                  </a:lnTo>
                  <a:lnTo>
                    <a:pt x="457" y="513"/>
                  </a:lnTo>
                  <a:lnTo>
                    <a:pt x="455" y="513"/>
                  </a:lnTo>
                  <a:lnTo>
                    <a:pt x="454" y="513"/>
                  </a:lnTo>
                  <a:lnTo>
                    <a:pt x="453" y="513"/>
                  </a:lnTo>
                  <a:lnTo>
                    <a:pt x="452" y="513"/>
                  </a:lnTo>
                  <a:lnTo>
                    <a:pt x="452" y="512"/>
                  </a:lnTo>
                  <a:lnTo>
                    <a:pt x="452" y="511"/>
                  </a:lnTo>
                  <a:lnTo>
                    <a:pt x="452" y="509"/>
                  </a:lnTo>
                  <a:lnTo>
                    <a:pt x="452" y="507"/>
                  </a:lnTo>
                  <a:lnTo>
                    <a:pt x="451" y="505"/>
                  </a:lnTo>
                  <a:lnTo>
                    <a:pt x="451" y="502"/>
                  </a:lnTo>
                  <a:lnTo>
                    <a:pt x="451" y="500"/>
                  </a:lnTo>
                  <a:lnTo>
                    <a:pt x="451" y="496"/>
                  </a:lnTo>
                  <a:lnTo>
                    <a:pt x="451" y="493"/>
                  </a:lnTo>
                  <a:lnTo>
                    <a:pt x="451" y="489"/>
                  </a:lnTo>
                  <a:lnTo>
                    <a:pt x="451" y="485"/>
                  </a:lnTo>
                  <a:lnTo>
                    <a:pt x="451" y="480"/>
                  </a:lnTo>
                  <a:lnTo>
                    <a:pt x="450" y="475"/>
                  </a:lnTo>
                  <a:lnTo>
                    <a:pt x="450" y="470"/>
                  </a:lnTo>
                  <a:lnTo>
                    <a:pt x="450" y="464"/>
                  </a:lnTo>
                  <a:lnTo>
                    <a:pt x="449" y="458"/>
                  </a:lnTo>
                  <a:lnTo>
                    <a:pt x="449" y="452"/>
                  </a:lnTo>
                  <a:lnTo>
                    <a:pt x="448" y="446"/>
                  </a:lnTo>
                  <a:lnTo>
                    <a:pt x="447" y="439"/>
                  </a:lnTo>
                  <a:lnTo>
                    <a:pt x="446" y="432"/>
                  </a:lnTo>
                  <a:lnTo>
                    <a:pt x="444" y="425"/>
                  </a:lnTo>
                  <a:lnTo>
                    <a:pt x="443" y="417"/>
                  </a:lnTo>
                  <a:lnTo>
                    <a:pt x="441" y="409"/>
                  </a:lnTo>
                  <a:lnTo>
                    <a:pt x="439" y="401"/>
                  </a:lnTo>
                  <a:lnTo>
                    <a:pt x="437" y="393"/>
                  </a:lnTo>
                  <a:lnTo>
                    <a:pt x="435" y="384"/>
                  </a:lnTo>
                  <a:lnTo>
                    <a:pt x="432" y="375"/>
                  </a:lnTo>
                  <a:lnTo>
                    <a:pt x="430" y="366"/>
                  </a:lnTo>
                  <a:lnTo>
                    <a:pt x="427" y="356"/>
                  </a:lnTo>
                  <a:lnTo>
                    <a:pt x="424" y="346"/>
                  </a:lnTo>
                  <a:lnTo>
                    <a:pt x="421" y="336"/>
                  </a:lnTo>
                  <a:lnTo>
                    <a:pt x="417" y="326"/>
                  </a:lnTo>
                  <a:lnTo>
                    <a:pt x="413" y="317"/>
                  </a:lnTo>
                  <a:lnTo>
                    <a:pt x="409" y="307"/>
                  </a:lnTo>
                  <a:lnTo>
                    <a:pt x="405" y="297"/>
                  </a:lnTo>
                  <a:lnTo>
                    <a:pt x="400" y="287"/>
                  </a:lnTo>
                  <a:lnTo>
                    <a:pt x="395" y="277"/>
                  </a:lnTo>
                  <a:lnTo>
                    <a:pt x="390" y="267"/>
                  </a:lnTo>
                  <a:lnTo>
                    <a:pt x="384" y="257"/>
                  </a:lnTo>
                  <a:lnTo>
                    <a:pt x="378" y="247"/>
                  </a:lnTo>
                  <a:lnTo>
                    <a:pt x="372" y="237"/>
                  </a:lnTo>
                  <a:lnTo>
                    <a:pt x="366" y="228"/>
                  </a:lnTo>
                  <a:lnTo>
                    <a:pt x="359" y="218"/>
                  </a:lnTo>
                  <a:lnTo>
                    <a:pt x="352" y="208"/>
                  </a:lnTo>
                  <a:lnTo>
                    <a:pt x="345" y="198"/>
                  </a:lnTo>
                  <a:lnTo>
                    <a:pt x="337" y="188"/>
                  </a:lnTo>
                  <a:lnTo>
                    <a:pt x="329" y="179"/>
                  </a:lnTo>
                  <a:lnTo>
                    <a:pt x="321" y="169"/>
                  </a:lnTo>
                  <a:lnTo>
                    <a:pt x="313" y="160"/>
                  </a:lnTo>
                  <a:lnTo>
                    <a:pt x="305" y="151"/>
                  </a:lnTo>
                  <a:lnTo>
                    <a:pt x="296" y="143"/>
                  </a:lnTo>
                  <a:lnTo>
                    <a:pt x="288" y="134"/>
                  </a:lnTo>
                  <a:lnTo>
                    <a:pt x="279" y="126"/>
                  </a:lnTo>
                  <a:lnTo>
                    <a:pt x="270" y="118"/>
                  </a:lnTo>
                  <a:lnTo>
                    <a:pt x="261" y="111"/>
                  </a:lnTo>
                  <a:lnTo>
                    <a:pt x="252" y="104"/>
                  </a:lnTo>
                  <a:lnTo>
                    <a:pt x="243" y="97"/>
                  </a:lnTo>
                  <a:lnTo>
                    <a:pt x="234" y="90"/>
                  </a:lnTo>
                  <a:lnTo>
                    <a:pt x="224" y="83"/>
                  </a:lnTo>
                  <a:lnTo>
                    <a:pt x="214" y="77"/>
                  </a:lnTo>
                  <a:lnTo>
                    <a:pt x="204" y="71"/>
                  </a:lnTo>
                  <a:lnTo>
                    <a:pt x="194" y="65"/>
                  </a:lnTo>
                  <a:lnTo>
                    <a:pt x="184" y="60"/>
                  </a:lnTo>
                  <a:lnTo>
                    <a:pt x="175" y="54"/>
                  </a:lnTo>
                  <a:lnTo>
                    <a:pt x="165" y="49"/>
                  </a:lnTo>
                  <a:lnTo>
                    <a:pt x="156" y="45"/>
                  </a:lnTo>
                  <a:lnTo>
                    <a:pt x="147" y="40"/>
                  </a:lnTo>
                  <a:lnTo>
                    <a:pt x="138" y="36"/>
                  </a:lnTo>
                  <a:lnTo>
                    <a:pt x="129" y="32"/>
                  </a:lnTo>
                  <a:lnTo>
                    <a:pt x="121" y="29"/>
                  </a:lnTo>
                  <a:lnTo>
                    <a:pt x="113" y="25"/>
                  </a:lnTo>
                  <a:lnTo>
                    <a:pt x="105" y="22"/>
                  </a:lnTo>
                  <a:lnTo>
                    <a:pt x="97" y="19"/>
                  </a:lnTo>
                  <a:lnTo>
                    <a:pt x="89" y="17"/>
                  </a:lnTo>
                  <a:lnTo>
                    <a:pt x="82" y="15"/>
                  </a:lnTo>
                  <a:lnTo>
                    <a:pt x="75" y="13"/>
                  </a:lnTo>
                  <a:lnTo>
                    <a:pt x="68" y="11"/>
                  </a:lnTo>
                  <a:lnTo>
                    <a:pt x="62" y="10"/>
                  </a:lnTo>
                  <a:lnTo>
                    <a:pt x="56" y="8"/>
                  </a:lnTo>
                  <a:lnTo>
                    <a:pt x="50" y="7"/>
                  </a:lnTo>
                  <a:lnTo>
                    <a:pt x="44" y="6"/>
                  </a:lnTo>
                  <a:lnTo>
                    <a:pt x="39" y="5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8" y="13"/>
                  </a:lnTo>
                  <a:lnTo>
                    <a:pt x="20" y="17"/>
                  </a:lnTo>
                  <a:lnTo>
                    <a:pt x="23" y="22"/>
                  </a:lnTo>
                  <a:lnTo>
                    <a:pt x="26" y="27"/>
                  </a:lnTo>
                  <a:lnTo>
                    <a:pt x="29" y="33"/>
                  </a:lnTo>
                  <a:lnTo>
                    <a:pt x="33" y="39"/>
                  </a:lnTo>
                  <a:lnTo>
                    <a:pt x="37" y="46"/>
                  </a:lnTo>
                  <a:lnTo>
                    <a:pt x="41" y="53"/>
                  </a:lnTo>
                  <a:lnTo>
                    <a:pt x="46" y="61"/>
                  </a:lnTo>
                  <a:lnTo>
                    <a:pt x="51" y="70"/>
                  </a:lnTo>
                  <a:lnTo>
                    <a:pt x="56" y="78"/>
                  </a:lnTo>
                  <a:lnTo>
                    <a:pt x="60" y="86"/>
                  </a:lnTo>
                  <a:lnTo>
                    <a:pt x="64" y="93"/>
                  </a:lnTo>
                  <a:lnTo>
                    <a:pt x="68" y="100"/>
                  </a:lnTo>
                  <a:lnTo>
                    <a:pt x="72" y="107"/>
                  </a:lnTo>
                  <a:lnTo>
                    <a:pt x="75" y="112"/>
                  </a:lnTo>
                  <a:lnTo>
                    <a:pt x="78" y="118"/>
                  </a:lnTo>
                  <a:lnTo>
                    <a:pt x="81" y="122"/>
                  </a:lnTo>
                  <a:lnTo>
                    <a:pt x="83" y="126"/>
                  </a:lnTo>
                  <a:lnTo>
                    <a:pt x="86" y="130"/>
                  </a:lnTo>
                  <a:lnTo>
                    <a:pt x="87" y="133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1" y="139"/>
                  </a:lnTo>
                  <a:lnTo>
                    <a:pt x="91" y="140"/>
                  </a:lnTo>
                  <a:lnTo>
                    <a:pt x="91" y="141"/>
                  </a:lnTo>
                  <a:lnTo>
                    <a:pt x="90" y="142"/>
                  </a:lnTo>
                  <a:lnTo>
                    <a:pt x="88" y="145"/>
                  </a:lnTo>
                  <a:lnTo>
                    <a:pt x="87" y="147"/>
                  </a:lnTo>
                  <a:lnTo>
                    <a:pt x="85" y="151"/>
                  </a:lnTo>
                  <a:lnTo>
                    <a:pt x="82" y="155"/>
                  </a:lnTo>
                  <a:lnTo>
                    <a:pt x="80" y="159"/>
                  </a:lnTo>
                  <a:lnTo>
                    <a:pt x="77" y="165"/>
                  </a:lnTo>
                  <a:lnTo>
                    <a:pt x="73" y="170"/>
                  </a:lnTo>
                  <a:lnTo>
                    <a:pt x="70" y="177"/>
                  </a:lnTo>
                  <a:lnTo>
                    <a:pt x="66" y="184"/>
                  </a:lnTo>
                  <a:lnTo>
                    <a:pt x="61" y="192"/>
                  </a:lnTo>
                  <a:lnTo>
                    <a:pt x="56" y="200"/>
                  </a:lnTo>
                  <a:lnTo>
                    <a:pt x="51" y="209"/>
                  </a:lnTo>
                  <a:lnTo>
                    <a:pt x="46" y="218"/>
                  </a:lnTo>
                  <a:lnTo>
                    <a:pt x="40" y="228"/>
                  </a:lnTo>
                  <a:lnTo>
                    <a:pt x="35" y="237"/>
                  </a:lnTo>
                  <a:lnTo>
                    <a:pt x="30" y="245"/>
                  </a:lnTo>
                  <a:lnTo>
                    <a:pt x="26" y="253"/>
                  </a:lnTo>
                  <a:lnTo>
                    <a:pt x="21" y="260"/>
                  </a:lnTo>
                  <a:lnTo>
                    <a:pt x="18" y="266"/>
                  </a:lnTo>
                  <a:lnTo>
                    <a:pt x="14" y="272"/>
                  </a:lnTo>
                  <a:lnTo>
                    <a:pt x="11" y="277"/>
                  </a:lnTo>
                  <a:lnTo>
                    <a:pt x="9" y="282"/>
                  </a:lnTo>
                  <a:lnTo>
                    <a:pt x="6" y="286"/>
                  </a:lnTo>
                  <a:lnTo>
                    <a:pt x="4" y="289"/>
                  </a:lnTo>
                  <a:lnTo>
                    <a:pt x="3" y="292"/>
                  </a:lnTo>
                  <a:lnTo>
                    <a:pt x="1" y="294"/>
                  </a:lnTo>
                  <a:lnTo>
                    <a:pt x="1" y="296"/>
                  </a:lnTo>
                  <a:lnTo>
                    <a:pt x="0" y="297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5" y="299"/>
                  </a:lnTo>
                  <a:lnTo>
                    <a:pt x="6" y="299"/>
                  </a:lnTo>
                  <a:lnTo>
                    <a:pt x="7" y="300"/>
                  </a:lnTo>
                  <a:lnTo>
                    <a:pt x="9" y="300"/>
                  </a:lnTo>
                  <a:lnTo>
                    <a:pt x="11" y="301"/>
                  </a:lnTo>
                  <a:lnTo>
                    <a:pt x="13" y="301"/>
                  </a:lnTo>
                  <a:lnTo>
                    <a:pt x="15" y="302"/>
                  </a:lnTo>
                  <a:lnTo>
                    <a:pt x="17" y="303"/>
                  </a:lnTo>
                  <a:lnTo>
                    <a:pt x="19" y="304"/>
                  </a:lnTo>
                  <a:lnTo>
                    <a:pt x="22" y="305"/>
                  </a:lnTo>
                  <a:lnTo>
                    <a:pt x="24" y="306"/>
                  </a:lnTo>
                  <a:lnTo>
                    <a:pt x="27" y="307"/>
                  </a:lnTo>
                  <a:lnTo>
                    <a:pt x="30" y="308"/>
                  </a:lnTo>
                  <a:lnTo>
                    <a:pt x="33" y="310"/>
                  </a:lnTo>
                  <a:lnTo>
                    <a:pt x="36" y="311"/>
                  </a:lnTo>
                  <a:lnTo>
                    <a:pt x="39" y="313"/>
                  </a:lnTo>
                  <a:lnTo>
                    <a:pt x="42" y="315"/>
                  </a:lnTo>
                  <a:lnTo>
                    <a:pt x="45" y="317"/>
                  </a:lnTo>
                  <a:lnTo>
                    <a:pt x="49" y="319"/>
                  </a:lnTo>
                  <a:lnTo>
                    <a:pt x="52" y="321"/>
                  </a:lnTo>
                  <a:lnTo>
                    <a:pt x="56" y="323"/>
                  </a:lnTo>
                  <a:lnTo>
                    <a:pt x="60" y="326"/>
                  </a:lnTo>
                  <a:lnTo>
                    <a:pt x="63" y="328"/>
                  </a:lnTo>
                  <a:lnTo>
                    <a:pt x="67" y="331"/>
                  </a:lnTo>
                  <a:lnTo>
                    <a:pt x="71" y="334"/>
                  </a:lnTo>
                  <a:lnTo>
                    <a:pt x="76" y="337"/>
                  </a:lnTo>
                  <a:lnTo>
                    <a:pt x="80" y="340"/>
                  </a:lnTo>
                  <a:lnTo>
                    <a:pt x="84" y="344"/>
                  </a:lnTo>
                  <a:lnTo>
                    <a:pt x="87" y="347"/>
                  </a:lnTo>
                  <a:lnTo>
                    <a:pt x="91" y="351"/>
                  </a:lnTo>
                  <a:lnTo>
                    <a:pt x="95" y="355"/>
                  </a:lnTo>
                  <a:lnTo>
                    <a:pt x="99" y="359"/>
                  </a:lnTo>
                  <a:lnTo>
                    <a:pt x="102" y="363"/>
                  </a:lnTo>
                  <a:lnTo>
                    <a:pt x="106" y="367"/>
                  </a:lnTo>
                  <a:lnTo>
                    <a:pt x="109" y="371"/>
                  </a:lnTo>
                  <a:lnTo>
                    <a:pt x="113" y="376"/>
                  </a:lnTo>
                  <a:lnTo>
                    <a:pt x="116" y="380"/>
                  </a:lnTo>
                  <a:lnTo>
                    <a:pt x="119" y="385"/>
                  </a:lnTo>
                  <a:lnTo>
                    <a:pt x="123" y="390"/>
                  </a:lnTo>
                  <a:lnTo>
                    <a:pt x="126" y="395"/>
                  </a:lnTo>
                  <a:lnTo>
                    <a:pt x="129" y="400"/>
                  </a:lnTo>
                  <a:lnTo>
                    <a:pt x="132" y="405"/>
                  </a:lnTo>
                  <a:lnTo>
                    <a:pt x="135" y="411"/>
                  </a:lnTo>
                  <a:lnTo>
                    <a:pt x="137" y="416"/>
                  </a:lnTo>
                  <a:lnTo>
                    <a:pt x="140" y="421"/>
                  </a:lnTo>
                  <a:lnTo>
                    <a:pt x="142" y="426"/>
                  </a:lnTo>
                  <a:lnTo>
                    <a:pt x="144" y="431"/>
                  </a:lnTo>
                  <a:lnTo>
                    <a:pt x="146" y="436"/>
                  </a:lnTo>
                  <a:lnTo>
                    <a:pt x="148" y="441"/>
                  </a:lnTo>
                  <a:lnTo>
                    <a:pt x="149" y="445"/>
                  </a:lnTo>
                  <a:lnTo>
                    <a:pt x="151" y="450"/>
                  </a:lnTo>
                  <a:lnTo>
                    <a:pt x="152" y="455"/>
                  </a:lnTo>
                  <a:lnTo>
                    <a:pt x="153" y="460"/>
                  </a:lnTo>
                  <a:lnTo>
                    <a:pt x="154" y="464"/>
                  </a:lnTo>
                  <a:lnTo>
                    <a:pt x="155" y="469"/>
                  </a:lnTo>
                  <a:lnTo>
                    <a:pt x="156" y="473"/>
                  </a:lnTo>
                  <a:lnTo>
                    <a:pt x="156" y="478"/>
                  </a:lnTo>
                  <a:close/>
                </a:path>
              </a:pathLst>
            </a:custGeom>
            <a:grp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2" name="Freeform 10"/>
            <p:cNvSpPr>
              <a:spLocks noChangeAspect="1"/>
            </p:cNvSpPr>
            <p:nvPr/>
          </p:nvSpPr>
          <p:spPr bwMode="auto">
            <a:xfrm>
              <a:off x="2166" y="1732"/>
              <a:ext cx="388" cy="319"/>
            </a:xfrm>
            <a:custGeom>
              <a:avLst/>
              <a:gdLst>
                <a:gd name="T0" fmla="*/ 1 w 642"/>
                <a:gd name="T1" fmla="*/ 1 h 527"/>
                <a:gd name="T2" fmla="*/ 1 w 642"/>
                <a:gd name="T3" fmla="*/ 1 h 527"/>
                <a:gd name="T4" fmla="*/ 1 w 642"/>
                <a:gd name="T5" fmla="*/ 1 h 527"/>
                <a:gd name="T6" fmla="*/ 1 w 642"/>
                <a:gd name="T7" fmla="*/ 1 h 527"/>
                <a:gd name="T8" fmla="*/ 1 w 642"/>
                <a:gd name="T9" fmla="*/ 1 h 527"/>
                <a:gd name="T10" fmla="*/ 1 w 642"/>
                <a:gd name="T11" fmla="*/ 1 h 527"/>
                <a:gd name="T12" fmla="*/ 1 w 642"/>
                <a:gd name="T13" fmla="*/ 1 h 527"/>
                <a:gd name="T14" fmla="*/ 1 w 642"/>
                <a:gd name="T15" fmla="*/ 1 h 527"/>
                <a:gd name="T16" fmla="*/ 1 w 642"/>
                <a:gd name="T17" fmla="*/ 1 h 527"/>
                <a:gd name="T18" fmla="*/ 1 w 642"/>
                <a:gd name="T19" fmla="*/ 1 h 527"/>
                <a:gd name="T20" fmla="*/ 1 w 642"/>
                <a:gd name="T21" fmla="*/ 1 h 527"/>
                <a:gd name="T22" fmla="*/ 1 w 642"/>
                <a:gd name="T23" fmla="*/ 1 h 527"/>
                <a:gd name="T24" fmla="*/ 1 w 642"/>
                <a:gd name="T25" fmla="*/ 1 h 527"/>
                <a:gd name="T26" fmla="*/ 1 w 642"/>
                <a:gd name="T27" fmla="*/ 1 h 527"/>
                <a:gd name="T28" fmla="*/ 1 w 642"/>
                <a:gd name="T29" fmla="*/ 1 h 527"/>
                <a:gd name="T30" fmla="*/ 1 w 642"/>
                <a:gd name="T31" fmla="*/ 1 h 527"/>
                <a:gd name="T32" fmla="*/ 1 w 642"/>
                <a:gd name="T33" fmla="*/ 1 h 527"/>
                <a:gd name="T34" fmla="*/ 1 w 642"/>
                <a:gd name="T35" fmla="*/ 1 h 527"/>
                <a:gd name="T36" fmla="*/ 1 w 642"/>
                <a:gd name="T37" fmla="*/ 1 h 527"/>
                <a:gd name="T38" fmla="*/ 1 w 642"/>
                <a:gd name="T39" fmla="*/ 1 h 527"/>
                <a:gd name="T40" fmla="*/ 1 w 642"/>
                <a:gd name="T41" fmla="*/ 1 h 527"/>
                <a:gd name="T42" fmla="*/ 1 w 642"/>
                <a:gd name="T43" fmla="*/ 1 h 527"/>
                <a:gd name="T44" fmla="*/ 1 w 642"/>
                <a:gd name="T45" fmla="*/ 1 h 527"/>
                <a:gd name="T46" fmla="*/ 1 w 642"/>
                <a:gd name="T47" fmla="*/ 1 h 527"/>
                <a:gd name="T48" fmla="*/ 1 w 642"/>
                <a:gd name="T49" fmla="*/ 1 h 527"/>
                <a:gd name="T50" fmla="*/ 1 w 642"/>
                <a:gd name="T51" fmla="*/ 1 h 527"/>
                <a:gd name="T52" fmla="*/ 1 w 642"/>
                <a:gd name="T53" fmla="*/ 1 h 527"/>
                <a:gd name="T54" fmla="*/ 1 w 642"/>
                <a:gd name="T55" fmla="*/ 1 h 527"/>
                <a:gd name="T56" fmla="*/ 1 w 642"/>
                <a:gd name="T57" fmla="*/ 1 h 527"/>
                <a:gd name="T58" fmla="*/ 1 w 642"/>
                <a:gd name="T59" fmla="*/ 1 h 527"/>
                <a:gd name="T60" fmla="*/ 1 w 642"/>
                <a:gd name="T61" fmla="*/ 1 h 527"/>
                <a:gd name="T62" fmla="*/ 1 w 642"/>
                <a:gd name="T63" fmla="*/ 1 h 527"/>
                <a:gd name="T64" fmla="*/ 1 w 642"/>
                <a:gd name="T65" fmla="*/ 1 h 527"/>
                <a:gd name="T66" fmla="*/ 1 w 642"/>
                <a:gd name="T67" fmla="*/ 1 h 527"/>
                <a:gd name="T68" fmla="*/ 1 w 642"/>
                <a:gd name="T69" fmla="*/ 1 h 527"/>
                <a:gd name="T70" fmla="*/ 1 w 642"/>
                <a:gd name="T71" fmla="*/ 1 h 527"/>
                <a:gd name="T72" fmla="*/ 1 w 642"/>
                <a:gd name="T73" fmla="*/ 1 h 527"/>
                <a:gd name="T74" fmla="*/ 1 w 642"/>
                <a:gd name="T75" fmla="*/ 1 h 527"/>
                <a:gd name="T76" fmla="*/ 1 w 642"/>
                <a:gd name="T77" fmla="*/ 1 h 527"/>
                <a:gd name="T78" fmla="*/ 1 w 642"/>
                <a:gd name="T79" fmla="*/ 1 h 527"/>
                <a:gd name="T80" fmla="*/ 1 w 642"/>
                <a:gd name="T81" fmla="*/ 1 h 527"/>
                <a:gd name="T82" fmla="*/ 1 w 642"/>
                <a:gd name="T83" fmla="*/ 1 h 527"/>
                <a:gd name="T84" fmla="*/ 1 w 642"/>
                <a:gd name="T85" fmla="*/ 1 h 527"/>
                <a:gd name="T86" fmla="*/ 1 w 642"/>
                <a:gd name="T87" fmla="*/ 1 h 527"/>
                <a:gd name="T88" fmla="*/ 1 w 642"/>
                <a:gd name="T89" fmla="*/ 1 h 527"/>
                <a:gd name="T90" fmla="*/ 1 w 642"/>
                <a:gd name="T91" fmla="*/ 1 h 527"/>
                <a:gd name="T92" fmla="*/ 1 w 642"/>
                <a:gd name="T93" fmla="*/ 1 h 527"/>
                <a:gd name="T94" fmla="*/ 1 w 642"/>
                <a:gd name="T95" fmla="*/ 1 h 527"/>
                <a:gd name="T96" fmla="*/ 1 w 642"/>
                <a:gd name="T97" fmla="*/ 1 h 527"/>
                <a:gd name="T98" fmla="*/ 1 w 642"/>
                <a:gd name="T99" fmla="*/ 1 h 527"/>
                <a:gd name="T100" fmla="*/ 1 w 642"/>
                <a:gd name="T101" fmla="*/ 1 h 527"/>
                <a:gd name="T102" fmla="*/ 1 w 642"/>
                <a:gd name="T103" fmla="*/ 1 h 527"/>
                <a:gd name="T104" fmla="*/ 1 w 642"/>
                <a:gd name="T105" fmla="*/ 1 h 527"/>
                <a:gd name="T106" fmla="*/ 1 w 642"/>
                <a:gd name="T107" fmla="*/ 1 h 527"/>
                <a:gd name="T108" fmla="*/ 1 w 642"/>
                <a:gd name="T109" fmla="*/ 1 h 5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42" h="527">
                  <a:moveTo>
                    <a:pt x="158" y="157"/>
                  </a:moveTo>
                  <a:lnTo>
                    <a:pt x="154" y="158"/>
                  </a:lnTo>
                  <a:lnTo>
                    <a:pt x="151" y="158"/>
                  </a:lnTo>
                  <a:lnTo>
                    <a:pt x="147" y="158"/>
                  </a:lnTo>
                  <a:lnTo>
                    <a:pt x="144" y="158"/>
                  </a:lnTo>
                  <a:lnTo>
                    <a:pt x="141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5" y="159"/>
                  </a:lnTo>
                  <a:lnTo>
                    <a:pt x="133" y="159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29" y="160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59"/>
                  </a:lnTo>
                  <a:lnTo>
                    <a:pt x="127" y="158"/>
                  </a:lnTo>
                  <a:lnTo>
                    <a:pt x="127" y="156"/>
                  </a:lnTo>
                  <a:lnTo>
                    <a:pt x="127" y="155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7" y="148"/>
                  </a:lnTo>
                  <a:lnTo>
                    <a:pt x="127" y="146"/>
                  </a:lnTo>
                  <a:lnTo>
                    <a:pt x="127" y="143"/>
                  </a:lnTo>
                  <a:lnTo>
                    <a:pt x="127" y="140"/>
                  </a:lnTo>
                  <a:lnTo>
                    <a:pt x="127" y="136"/>
                  </a:lnTo>
                  <a:lnTo>
                    <a:pt x="127" y="132"/>
                  </a:lnTo>
                  <a:lnTo>
                    <a:pt x="127" y="128"/>
                  </a:lnTo>
                  <a:lnTo>
                    <a:pt x="127" y="124"/>
                  </a:lnTo>
                  <a:lnTo>
                    <a:pt x="127" y="119"/>
                  </a:lnTo>
                  <a:lnTo>
                    <a:pt x="127" y="115"/>
                  </a:lnTo>
                  <a:lnTo>
                    <a:pt x="127" y="112"/>
                  </a:lnTo>
                  <a:lnTo>
                    <a:pt x="127" y="108"/>
                  </a:lnTo>
                  <a:lnTo>
                    <a:pt x="127" y="105"/>
                  </a:lnTo>
                  <a:lnTo>
                    <a:pt x="127" y="102"/>
                  </a:lnTo>
                  <a:lnTo>
                    <a:pt x="127" y="99"/>
                  </a:lnTo>
                  <a:lnTo>
                    <a:pt x="127" y="97"/>
                  </a:lnTo>
                  <a:lnTo>
                    <a:pt x="127" y="95"/>
                  </a:lnTo>
                  <a:lnTo>
                    <a:pt x="127" y="93"/>
                  </a:lnTo>
                  <a:lnTo>
                    <a:pt x="127" y="91"/>
                  </a:lnTo>
                  <a:lnTo>
                    <a:pt x="127" y="90"/>
                  </a:lnTo>
                  <a:lnTo>
                    <a:pt x="127" y="89"/>
                  </a:lnTo>
                  <a:lnTo>
                    <a:pt x="127" y="88"/>
                  </a:lnTo>
                  <a:lnTo>
                    <a:pt x="126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1" y="98"/>
                  </a:lnTo>
                  <a:lnTo>
                    <a:pt x="118" y="103"/>
                  </a:lnTo>
                  <a:lnTo>
                    <a:pt x="115" y="109"/>
                  </a:lnTo>
                  <a:lnTo>
                    <a:pt x="111" y="115"/>
                  </a:lnTo>
                  <a:lnTo>
                    <a:pt x="107" y="122"/>
                  </a:lnTo>
                  <a:lnTo>
                    <a:pt x="102" y="131"/>
                  </a:lnTo>
                  <a:lnTo>
                    <a:pt x="97" y="140"/>
                  </a:lnTo>
                  <a:lnTo>
                    <a:pt x="91" y="149"/>
                  </a:lnTo>
                  <a:lnTo>
                    <a:pt x="85" y="160"/>
                  </a:lnTo>
                  <a:lnTo>
                    <a:pt x="78" y="172"/>
                  </a:lnTo>
                  <a:lnTo>
                    <a:pt x="71" y="184"/>
                  </a:lnTo>
                  <a:lnTo>
                    <a:pt x="63" y="197"/>
                  </a:lnTo>
                  <a:lnTo>
                    <a:pt x="56" y="211"/>
                  </a:lnTo>
                  <a:lnTo>
                    <a:pt x="48" y="223"/>
                  </a:lnTo>
                  <a:lnTo>
                    <a:pt x="42" y="235"/>
                  </a:lnTo>
                  <a:lnTo>
                    <a:pt x="36" y="245"/>
                  </a:lnTo>
                  <a:lnTo>
                    <a:pt x="30" y="255"/>
                  </a:lnTo>
                  <a:lnTo>
                    <a:pt x="25" y="264"/>
                  </a:lnTo>
                  <a:lnTo>
                    <a:pt x="20" y="272"/>
                  </a:lnTo>
                  <a:lnTo>
                    <a:pt x="16" y="280"/>
                  </a:lnTo>
                  <a:lnTo>
                    <a:pt x="12" y="286"/>
                  </a:lnTo>
                  <a:lnTo>
                    <a:pt x="9" y="292"/>
                  </a:lnTo>
                  <a:lnTo>
                    <a:pt x="6" y="296"/>
                  </a:lnTo>
                  <a:lnTo>
                    <a:pt x="4" y="300"/>
                  </a:lnTo>
                  <a:lnTo>
                    <a:pt x="2" y="303"/>
                  </a:lnTo>
                  <a:lnTo>
                    <a:pt x="1" y="305"/>
                  </a:lnTo>
                  <a:lnTo>
                    <a:pt x="0" y="307"/>
                  </a:lnTo>
                  <a:lnTo>
                    <a:pt x="0" y="308"/>
                  </a:lnTo>
                  <a:lnTo>
                    <a:pt x="1" y="309"/>
                  </a:lnTo>
                  <a:lnTo>
                    <a:pt x="2" y="311"/>
                  </a:lnTo>
                  <a:lnTo>
                    <a:pt x="4" y="314"/>
                  </a:lnTo>
                  <a:lnTo>
                    <a:pt x="6" y="318"/>
                  </a:lnTo>
                  <a:lnTo>
                    <a:pt x="9" y="323"/>
                  </a:lnTo>
                  <a:lnTo>
                    <a:pt x="12" y="328"/>
                  </a:lnTo>
                  <a:lnTo>
                    <a:pt x="16" y="335"/>
                  </a:lnTo>
                  <a:lnTo>
                    <a:pt x="20" y="342"/>
                  </a:lnTo>
                  <a:lnTo>
                    <a:pt x="25" y="350"/>
                  </a:lnTo>
                  <a:lnTo>
                    <a:pt x="30" y="359"/>
                  </a:lnTo>
                  <a:lnTo>
                    <a:pt x="36" y="369"/>
                  </a:lnTo>
                  <a:lnTo>
                    <a:pt x="42" y="380"/>
                  </a:lnTo>
                  <a:lnTo>
                    <a:pt x="48" y="391"/>
                  </a:lnTo>
                  <a:lnTo>
                    <a:pt x="56" y="404"/>
                  </a:lnTo>
                  <a:lnTo>
                    <a:pt x="63" y="417"/>
                  </a:lnTo>
                  <a:lnTo>
                    <a:pt x="71" y="430"/>
                  </a:lnTo>
                  <a:lnTo>
                    <a:pt x="78" y="443"/>
                  </a:lnTo>
                  <a:lnTo>
                    <a:pt x="85" y="454"/>
                  </a:lnTo>
                  <a:lnTo>
                    <a:pt x="91" y="465"/>
                  </a:lnTo>
                  <a:lnTo>
                    <a:pt x="97" y="475"/>
                  </a:lnTo>
                  <a:lnTo>
                    <a:pt x="102" y="484"/>
                  </a:lnTo>
                  <a:lnTo>
                    <a:pt x="107" y="492"/>
                  </a:lnTo>
                  <a:lnTo>
                    <a:pt x="111" y="499"/>
                  </a:lnTo>
                  <a:lnTo>
                    <a:pt x="115" y="505"/>
                  </a:lnTo>
                  <a:lnTo>
                    <a:pt x="118" y="511"/>
                  </a:lnTo>
                  <a:lnTo>
                    <a:pt x="121" y="516"/>
                  </a:lnTo>
                  <a:lnTo>
                    <a:pt x="123" y="520"/>
                  </a:lnTo>
                  <a:lnTo>
                    <a:pt x="125" y="523"/>
                  </a:lnTo>
                  <a:lnTo>
                    <a:pt x="126" y="525"/>
                  </a:lnTo>
                  <a:lnTo>
                    <a:pt x="127" y="526"/>
                  </a:lnTo>
                  <a:lnTo>
                    <a:pt x="127" y="525"/>
                  </a:lnTo>
                  <a:lnTo>
                    <a:pt x="127" y="524"/>
                  </a:lnTo>
                  <a:lnTo>
                    <a:pt x="127" y="523"/>
                  </a:lnTo>
                  <a:lnTo>
                    <a:pt x="127" y="521"/>
                  </a:lnTo>
                  <a:lnTo>
                    <a:pt x="127" y="519"/>
                  </a:lnTo>
                  <a:lnTo>
                    <a:pt x="127" y="517"/>
                  </a:lnTo>
                  <a:lnTo>
                    <a:pt x="127" y="515"/>
                  </a:lnTo>
                  <a:lnTo>
                    <a:pt x="127" y="512"/>
                  </a:lnTo>
                  <a:lnTo>
                    <a:pt x="127" y="509"/>
                  </a:lnTo>
                  <a:lnTo>
                    <a:pt x="127" y="506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7" y="494"/>
                  </a:lnTo>
                  <a:lnTo>
                    <a:pt x="127" y="489"/>
                  </a:lnTo>
                  <a:lnTo>
                    <a:pt x="127" y="485"/>
                  </a:lnTo>
                  <a:lnTo>
                    <a:pt x="127" y="481"/>
                  </a:lnTo>
                  <a:lnTo>
                    <a:pt x="127" y="477"/>
                  </a:lnTo>
                  <a:lnTo>
                    <a:pt x="127" y="473"/>
                  </a:lnTo>
                  <a:lnTo>
                    <a:pt x="127" y="470"/>
                  </a:lnTo>
                  <a:lnTo>
                    <a:pt x="127" y="467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59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7" y="455"/>
                  </a:lnTo>
                  <a:lnTo>
                    <a:pt x="127" y="454"/>
                  </a:lnTo>
                  <a:lnTo>
                    <a:pt x="127" y="453"/>
                  </a:lnTo>
                  <a:lnTo>
                    <a:pt x="127" y="452"/>
                  </a:lnTo>
                  <a:lnTo>
                    <a:pt x="128" y="452"/>
                  </a:lnTo>
                  <a:lnTo>
                    <a:pt x="129" y="452"/>
                  </a:lnTo>
                  <a:lnTo>
                    <a:pt x="130" y="452"/>
                  </a:lnTo>
                  <a:lnTo>
                    <a:pt x="132" y="452"/>
                  </a:lnTo>
                  <a:lnTo>
                    <a:pt x="134" y="452"/>
                  </a:lnTo>
                  <a:lnTo>
                    <a:pt x="137" y="452"/>
                  </a:lnTo>
                  <a:lnTo>
                    <a:pt x="140" y="452"/>
                  </a:lnTo>
                  <a:lnTo>
                    <a:pt x="143" y="452"/>
                  </a:lnTo>
                  <a:lnTo>
                    <a:pt x="147" y="451"/>
                  </a:lnTo>
                  <a:lnTo>
                    <a:pt x="151" y="451"/>
                  </a:lnTo>
                  <a:lnTo>
                    <a:pt x="156" y="451"/>
                  </a:lnTo>
                  <a:lnTo>
                    <a:pt x="161" y="451"/>
                  </a:lnTo>
                  <a:lnTo>
                    <a:pt x="166" y="450"/>
                  </a:lnTo>
                  <a:lnTo>
                    <a:pt x="172" y="450"/>
                  </a:lnTo>
                  <a:lnTo>
                    <a:pt x="178" y="450"/>
                  </a:lnTo>
                  <a:lnTo>
                    <a:pt x="185" y="449"/>
                  </a:lnTo>
                  <a:lnTo>
                    <a:pt x="191" y="449"/>
                  </a:lnTo>
                  <a:lnTo>
                    <a:pt x="198" y="448"/>
                  </a:lnTo>
                  <a:lnTo>
                    <a:pt x="205" y="447"/>
                  </a:lnTo>
                  <a:lnTo>
                    <a:pt x="213" y="446"/>
                  </a:lnTo>
                  <a:lnTo>
                    <a:pt x="220" y="444"/>
                  </a:lnTo>
                  <a:lnTo>
                    <a:pt x="228" y="443"/>
                  </a:lnTo>
                  <a:lnTo>
                    <a:pt x="236" y="441"/>
                  </a:lnTo>
                  <a:lnTo>
                    <a:pt x="244" y="439"/>
                  </a:lnTo>
                  <a:lnTo>
                    <a:pt x="252" y="437"/>
                  </a:lnTo>
                  <a:lnTo>
                    <a:pt x="261" y="434"/>
                  </a:lnTo>
                  <a:lnTo>
                    <a:pt x="270" y="432"/>
                  </a:lnTo>
                  <a:lnTo>
                    <a:pt x="279" y="429"/>
                  </a:lnTo>
                  <a:lnTo>
                    <a:pt x="288" y="426"/>
                  </a:lnTo>
                  <a:lnTo>
                    <a:pt x="297" y="423"/>
                  </a:lnTo>
                  <a:lnTo>
                    <a:pt x="307" y="419"/>
                  </a:lnTo>
                  <a:lnTo>
                    <a:pt x="316" y="416"/>
                  </a:lnTo>
                  <a:lnTo>
                    <a:pt x="325" y="412"/>
                  </a:lnTo>
                  <a:lnTo>
                    <a:pt x="335" y="408"/>
                  </a:lnTo>
                  <a:lnTo>
                    <a:pt x="344" y="404"/>
                  </a:lnTo>
                  <a:lnTo>
                    <a:pt x="353" y="400"/>
                  </a:lnTo>
                  <a:lnTo>
                    <a:pt x="361" y="396"/>
                  </a:lnTo>
                  <a:lnTo>
                    <a:pt x="370" y="392"/>
                  </a:lnTo>
                  <a:lnTo>
                    <a:pt x="378" y="388"/>
                  </a:lnTo>
                  <a:lnTo>
                    <a:pt x="386" y="383"/>
                  </a:lnTo>
                  <a:lnTo>
                    <a:pt x="394" y="379"/>
                  </a:lnTo>
                  <a:lnTo>
                    <a:pt x="402" y="374"/>
                  </a:lnTo>
                  <a:lnTo>
                    <a:pt x="410" y="369"/>
                  </a:lnTo>
                  <a:lnTo>
                    <a:pt x="418" y="364"/>
                  </a:lnTo>
                  <a:lnTo>
                    <a:pt x="425" y="359"/>
                  </a:lnTo>
                  <a:lnTo>
                    <a:pt x="432" y="354"/>
                  </a:lnTo>
                  <a:lnTo>
                    <a:pt x="439" y="349"/>
                  </a:lnTo>
                  <a:lnTo>
                    <a:pt x="446" y="343"/>
                  </a:lnTo>
                  <a:lnTo>
                    <a:pt x="453" y="338"/>
                  </a:lnTo>
                  <a:lnTo>
                    <a:pt x="459" y="332"/>
                  </a:lnTo>
                  <a:lnTo>
                    <a:pt x="466" y="327"/>
                  </a:lnTo>
                  <a:lnTo>
                    <a:pt x="472" y="321"/>
                  </a:lnTo>
                  <a:lnTo>
                    <a:pt x="479" y="316"/>
                  </a:lnTo>
                  <a:lnTo>
                    <a:pt x="485" y="310"/>
                  </a:lnTo>
                  <a:lnTo>
                    <a:pt x="491" y="304"/>
                  </a:lnTo>
                  <a:lnTo>
                    <a:pt x="497" y="298"/>
                  </a:lnTo>
                  <a:lnTo>
                    <a:pt x="503" y="292"/>
                  </a:lnTo>
                  <a:lnTo>
                    <a:pt x="508" y="286"/>
                  </a:lnTo>
                  <a:lnTo>
                    <a:pt x="514" y="280"/>
                  </a:lnTo>
                  <a:lnTo>
                    <a:pt x="519" y="274"/>
                  </a:lnTo>
                  <a:lnTo>
                    <a:pt x="525" y="268"/>
                  </a:lnTo>
                  <a:lnTo>
                    <a:pt x="530" y="262"/>
                  </a:lnTo>
                  <a:lnTo>
                    <a:pt x="535" y="255"/>
                  </a:lnTo>
                  <a:lnTo>
                    <a:pt x="540" y="249"/>
                  </a:lnTo>
                  <a:lnTo>
                    <a:pt x="545" y="242"/>
                  </a:lnTo>
                  <a:lnTo>
                    <a:pt x="550" y="236"/>
                  </a:lnTo>
                  <a:lnTo>
                    <a:pt x="554" y="229"/>
                  </a:lnTo>
                  <a:lnTo>
                    <a:pt x="559" y="223"/>
                  </a:lnTo>
                  <a:lnTo>
                    <a:pt x="563" y="216"/>
                  </a:lnTo>
                  <a:lnTo>
                    <a:pt x="568" y="209"/>
                  </a:lnTo>
                  <a:lnTo>
                    <a:pt x="572" y="202"/>
                  </a:lnTo>
                  <a:lnTo>
                    <a:pt x="576" y="195"/>
                  </a:lnTo>
                  <a:lnTo>
                    <a:pt x="580" y="188"/>
                  </a:lnTo>
                  <a:lnTo>
                    <a:pt x="584" y="181"/>
                  </a:lnTo>
                  <a:lnTo>
                    <a:pt x="588" y="174"/>
                  </a:lnTo>
                  <a:lnTo>
                    <a:pt x="591" y="166"/>
                  </a:lnTo>
                  <a:lnTo>
                    <a:pt x="595" y="159"/>
                  </a:lnTo>
                  <a:lnTo>
                    <a:pt x="598" y="152"/>
                  </a:lnTo>
                  <a:lnTo>
                    <a:pt x="602" y="144"/>
                  </a:lnTo>
                  <a:lnTo>
                    <a:pt x="605" y="137"/>
                  </a:lnTo>
                  <a:lnTo>
                    <a:pt x="608" y="129"/>
                  </a:lnTo>
                  <a:lnTo>
                    <a:pt x="611" y="122"/>
                  </a:lnTo>
                  <a:lnTo>
                    <a:pt x="613" y="115"/>
                  </a:lnTo>
                  <a:lnTo>
                    <a:pt x="616" y="109"/>
                  </a:lnTo>
                  <a:lnTo>
                    <a:pt x="618" y="102"/>
                  </a:lnTo>
                  <a:lnTo>
                    <a:pt x="621" y="96"/>
                  </a:lnTo>
                  <a:lnTo>
                    <a:pt x="623" y="90"/>
                  </a:lnTo>
                  <a:lnTo>
                    <a:pt x="625" y="84"/>
                  </a:lnTo>
                  <a:lnTo>
                    <a:pt x="626" y="78"/>
                  </a:lnTo>
                  <a:lnTo>
                    <a:pt x="628" y="72"/>
                  </a:lnTo>
                  <a:lnTo>
                    <a:pt x="630" y="67"/>
                  </a:lnTo>
                  <a:lnTo>
                    <a:pt x="631" y="62"/>
                  </a:lnTo>
                  <a:lnTo>
                    <a:pt x="632" y="57"/>
                  </a:lnTo>
                  <a:lnTo>
                    <a:pt x="633" y="52"/>
                  </a:lnTo>
                  <a:lnTo>
                    <a:pt x="634" y="47"/>
                  </a:lnTo>
                  <a:lnTo>
                    <a:pt x="635" y="43"/>
                  </a:lnTo>
                  <a:lnTo>
                    <a:pt x="636" y="39"/>
                  </a:lnTo>
                  <a:lnTo>
                    <a:pt x="636" y="35"/>
                  </a:lnTo>
                  <a:lnTo>
                    <a:pt x="637" y="31"/>
                  </a:lnTo>
                  <a:lnTo>
                    <a:pt x="638" y="28"/>
                  </a:lnTo>
                  <a:lnTo>
                    <a:pt x="638" y="25"/>
                  </a:lnTo>
                  <a:lnTo>
                    <a:pt x="639" y="22"/>
                  </a:lnTo>
                  <a:lnTo>
                    <a:pt x="639" y="20"/>
                  </a:lnTo>
                  <a:lnTo>
                    <a:pt x="639" y="18"/>
                  </a:lnTo>
                  <a:lnTo>
                    <a:pt x="640" y="16"/>
                  </a:lnTo>
                  <a:lnTo>
                    <a:pt x="640" y="14"/>
                  </a:lnTo>
                  <a:lnTo>
                    <a:pt x="640" y="13"/>
                  </a:lnTo>
                  <a:lnTo>
                    <a:pt x="640" y="12"/>
                  </a:lnTo>
                  <a:lnTo>
                    <a:pt x="641" y="11"/>
                  </a:lnTo>
                  <a:lnTo>
                    <a:pt x="640" y="11"/>
                  </a:lnTo>
                  <a:lnTo>
                    <a:pt x="638" y="12"/>
                  </a:lnTo>
                  <a:lnTo>
                    <a:pt x="636" y="13"/>
                  </a:lnTo>
                  <a:lnTo>
                    <a:pt x="634" y="15"/>
                  </a:lnTo>
                  <a:lnTo>
                    <a:pt x="631" y="16"/>
                  </a:lnTo>
                  <a:lnTo>
                    <a:pt x="627" y="18"/>
                  </a:lnTo>
                  <a:lnTo>
                    <a:pt x="623" y="21"/>
                  </a:lnTo>
                  <a:lnTo>
                    <a:pt x="618" y="23"/>
                  </a:lnTo>
                  <a:lnTo>
                    <a:pt x="613" y="26"/>
                  </a:lnTo>
                  <a:lnTo>
                    <a:pt x="608" y="30"/>
                  </a:lnTo>
                  <a:lnTo>
                    <a:pt x="601" y="33"/>
                  </a:lnTo>
                  <a:lnTo>
                    <a:pt x="594" y="37"/>
                  </a:lnTo>
                  <a:lnTo>
                    <a:pt x="587" y="42"/>
                  </a:lnTo>
                  <a:lnTo>
                    <a:pt x="579" y="46"/>
                  </a:lnTo>
                  <a:lnTo>
                    <a:pt x="571" y="51"/>
                  </a:lnTo>
                  <a:lnTo>
                    <a:pt x="562" y="56"/>
                  </a:lnTo>
                  <a:lnTo>
                    <a:pt x="554" y="61"/>
                  </a:lnTo>
                  <a:lnTo>
                    <a:pt x="547" y="65"/>
                  </a:lnTo>
                  <a:lnTo>
                    <a:pt x="540" y="69"/>
                  </a:lnTo>
                  <a:lnTo>
                    <a:pt x="534" y="73"/>
                  </a:lnTo>
                  <a:lnTo>
                    <a:pt x="528" y="76"/>
                  </a:lnTo>
                  <a:lnTo>
                    <a:pt x="523" y="79"/>
                  </a:lnTo>
                  <a:lnTo>
                    <a:pt x="518" y="82"/>
                  </a:lnTo>
                  <a:lnTo>
                    <a:pt x="514" y="84"/>
                  </a:lnTo>
                  <a:lnTo>
                    <a:pt x="510" y="86"/>
                  </a:lnTo>
                  <a:lnTo>
                    <a:pt x="507" y="88"/>
                  </a:lnTo>
                  <a:lnTo>
                    <a:pt x="505" y="89"/>
                  </a:lnTo>
                  <a:lnTo>
                    <a:pt x="503" y="90"/>
                  </a:lnTo>
                  <a:lnTo>
                    <a:pt x="502" y="91"/>
                  </a:lnTo>
                  <a:lnTo>
                    <a:pt x="501" y="92"/>
                  </a:lnTo>
                  <a:lnTo>
                    <a:pt x="500" y="92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6" y="89"/>
                  </a:lnTo>
                  <a:lnTo>
                    <a:pt x="493" y="87"/>
                  </a:lnTo>
                  <a:lnTo>
                    <a:pt x="489" y="85"/>
                  </a:lnTo>
                  <a:lnTo>
                    <a:pt x="485" y="83"/>
                  </a:lnTo>
                  <a:lnTo>
                    <a:pt x="481" y="80"/>
                  </a:lnTo>
                  <a:lnTo>
                    <a:pt x="476" y="77"/>
                  </a:lnTo>
                  <a:lnTo>
                    <a:pt x="470" y="74"/>
                  </a:lnTo>
                  <a:lnTo>
                    <a:pt x="463" y="70"/>
                  </a:lnTo>
                  <a:lnTo>
                    <a:pt x="456" y="66"/>
                  </a:lnTo>
                  <a:lnTo>
                    <a:pt x="449" y="62"/>
                  </a:lnTo>
                  <a:lnTo>
                    <a:pt x="440" y="57"/>
                  </a:lnTo>
                  <a:lnTo>
                    <a:pt x="431" y="52"/>
                  </a:lnTo>
                  <a:lnTo>
                    <a:pt x="422" y="46"/>
                  </a:lnTo>
                  <a:lnTo>
                    <a:pt x="412" y="41"/>
                  </a:lnTo>
                  <a:lnTo>
                    <a:pt x="403" y="35"/>
                  </a:lnTo>
                  <a:lnTo>
                    <a:pt x="395" y="31"/>
                  </a:lnTo>
                  <a:lnTo>
                    <a:pt x="387" y="26"/>
                  </a:lnTo>
                  <a:lnTo>
                    <a:pt x="380" y="22"/>
                  </a:lnTo>
                  <a:lnTo>
                    <a:pt x="374" y="18"/>
                  </a:lnTo>
                  <a:lnTo>
                    <a:pt x="368" y="15"/>
                  </a:lnTo>
                  <a:lnTo>
                    <a:pt x="363" y="12"/>
                  </a:lnTo>
                  <a:lnTo>
                    <a:pt x="358" y="9"/>
                  </a:lnTo>
                  <a:lnTo>
                    <a:pt x="354" y="7"/>
                  </a:lnTo>
                  <a:lnTo>
                    <a:pt x="351" y="5"/>
                  </a:lnTo>
                  <a:lnTo>
                    <a:pt x="348" y="3"/>
                  </a:lnTo>
                  <a:lnTo>
                    <a:pt x="346" y="2"/>
                  </a:lnTo>
                  <a:lnTo>
                    <a:pt x="344" y="1"/>
                  </a:lnTo>
                  <a:lnTo>
                    <a:pt x="343" y="1"/>
                  </a:lnTo>
                  <a:lnTo>
                    <a:pt x="343" y="0"/>
                  </a:lnTo>
                  <a:lnTo>
                    <a:pt x="343" y="1"/>
                  </a:lnTo>
                  <a:lnTo>
                    <a:pt x="342" y="2"/>
                  </a:lnTo>
                  <a:lnTo>
                    <a:pt x="342" y="3"/>
                  </a:lnTo>
                  <a:lnTo>
                    <a:pt x="342" y="4"/>
                  </a:lnTo>
                  <a:lnTo>
                    <a:pt x="341" y="6"/>
                  </a:lnTo>
                  <a:lnTo>
                    <a:pt x="341" y="7"/>
                  </a:lnTo>
                  <a:lnTo>
                    <a:pt x="340" y="9"/>
                  </a:lnTo>
                  <a:lnTo>
                    <a:pt x="339" y="11"/>
                  </a:lnTo>
                  <a:lnTo>
                    <a:pt x="338" y="14"/>
                  </a:lnTo>
                  <a:lnTo>
                    <a:pt x="337" y="16"/>
                  </a:lnTo>
                  <a:lnTo>
                    <a:pt x="336" y="19"/>
                  </a:lnTo>
                  <a:lnTo>
                    <a:pt x="335" y="22"/>
                  </a:lnTo>
                  <a:lnTo>
                    <a:pt x="334" y="25"/>
                  </a:lnTo>
                  <a:lnTo>
                    <a:pt x="333" y="28"/>
                  </a:lnTo>
                  <a:lnTo>
                    <a:pt x="332" y="32"/>
                  </a:lnTo>
                  <a:lnTo>
                    <a:pt x="330" y="35"/>
                  </a:lnTo>
                  <a:lnTo>
                    <a:pt x="329" y="39"/>
                  </a:lnTo>
                  <a:lnTo>
                    <a:pt x="327" y="42"/>
                  </a:lnTo>
                  <a:lnTo>
                    <a:pt x="325" y="46"/>
                  </a:lnTo>
                  <a:lnTo>
                    <a:pt x="323" y="50"/>
                  </a:lnTo>
                  <a:lnTo>
                    <a:pt x="321" y="53"/>
                  </a:lnTo>
                  <a:lnTo>
                    <a:pt x="318" y="57"/>
                  </a:lnTo>
                  <a:lnTo>
                    <a:pt x="316" y="60"/>
                  </a:lnTo>
                  <a:lnTo>
                    <a:pt x="314" y="64"/>
                  </a:lnTo>
                  <a:lnTo>
                    <a:pt x="311" y="67"/>
                  </a:lnTo>
                  <a:lnTo>
                    <a:pt x="308" y="71"/>
                  </a:lnTo>
                  <a:lnTo>
                    <a:pt x="305" y="75"/>
                  </a:lnTo>
                  <a:lnTo>
                    <a:pt x="302" y="78"/>
                  </a:lnTo>
                  <a:lnTo>
                    <a:pt x="299" y="82"/>
                  </a:lnTo>
                  <a:lnTo>
                    <a:pt x="295" y="86"/>
                  </a:lnTo>
                  <a:lnTo>
                    <a:pt x="292" y="89"/>
                  </a:lnTo>
                  <a:lnTo>
                    <a:pt x="288" y="93"/>
                  </a:lnTo>
                  <a:lnTo>
                    <a:pt x="285" y="96"/>
                  </a:lnTo>
                  <a:lnTo>
                    <a:pt x="281" y="100"/>
                  </a:lnTo>
                  <a:lnTo>
                    <a:pt x="277" y="103"/>
                  </a:lnTo>
                  <a:lnTo>
                    <a:pt x="273" y="106"/>
                  </a:lnTo>
                  <a:lnTo>
                    <a:pt x="269" y="110"/>
                  </a:lnTo>
                  <a:lnTo>
                    <a:pt x="265" y="113"/>
                  </a:lnTo>
                  <a:lnTo>
                    <a:pt x="261" y="116"/>
                  </a:lnTo>
                  <a:lnTo>
                    <a:pt x="256" y="119"/>
                  </a:lnTo>
                  <a:lnTo>
                    <a:pt x="252" y="122"/>
                  </a:lnTo>
                  <a:lnTo>
                    <a:pt x="247" y="125"/>
                  </a:lnTo>
                  <a:lnTo>
                    <a:pt x="243" y="127"/>
                  </a:lnTo>
                  <a:lnTo>
                    <a:pt x="238" y="130"/>
                  </a:lnTo>
                  <a:lnTo>
                    <a:pt x="233" y="132"/>
                  </a:lnTo>
                  <a:lnTo>
                    <a:pt x="228" y="135"/>
                  </a:lnTo>
                  <a:lnTo>
                    <a:pt x="223" y="137"/>
                  </a:lnTo>
                  <a:lnTo>
                    <a:pt x="219" y="140"/>
                  </a:lnTo>
                  <a:lnTo>
                    <a:pt x="214" y="142"/>
                  </a:lnTo>
                  <a:lnTo>
                    <a:pt x="209" y="144"/>
                  </a:lnTo>
                  <a:lnTo>
                    <a:pt x="204" y="146"/>
                  </a:lnTo>
                  <a:lnTo>
                    <a:pt x="200" y="147"/>
                  </a:lnTo>
                  <a:lnTo>
                    <a:pt x="195" y="149"/>
                  </a:lnTo>
                  <a:lnTo>
                    <a:pt x="191" y="150"/>
                  </a:lnTo>
                  <a:lnTo>
                    <a:pt x="187" y="152"/>
                  </a:lnTo>
                  <a:lnTo>
                    <a:pt x="182" y="153"/>
                  </a:lnTo>
                  <a:lnTo>
                    <a:pt x="178" y="154"/>
                  </a:lnTo>
                  <a:lnTo>
                    <a:pt x="174" y="155"/>
                  </a:lnTo>
                  <a:lnTo>
                    <a:pt x="170" y="156"/>
                  </a:lnTo>
                  <a:lnTo>
                    <a:pt x="166" y="156"/>
                  </a:lnTo>
                  <a:lnTo>
                    <a:pt x="162" y="157"/>
                  </a:lnTo>
                  <a:lnTo>
                    <a:pt x="158" y="157"/>
                  </a:lnTo>
                  <a:close/>
                </a:path>
              </a:pathLst>
            </a:custGeom>
            <a:grp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3" name="Freeform 11"/>
            <p:cNvSpPr>
              <a:spLocks noChangeAspect="1"/>
            </p:cNvSpPr>
            <p:nvPr/>
          </p:nvSpPr>
          <p:spPr bwMode="auto">
            <a:xfrm>
              <a:off x="1884" y="1615"/>
              <a:ext cx="318" cy="388"/>
            </a:xfrm>
            <a:custGeom>
              <a:avLst/>
              <a:gdLst>
                <a:gd name="T0" fmla="*/ 1 w 526"/>
                <a:gd name="T1" fmla="*/ 1 h 643"/>
                <a:gd name="T2" fmla="*/ 1 w 526"/>
                <a:gd name="T3" fmla="*/ 1 h 643"/>
                <a:gd name="T4" fmla="*/ 1 w 526"/>
                <a:gd name="T5" fmla="*/ 1 h 643"/>
                <a:gd name="T6" fmla="*/ 1 w 526"/>
                <a:gd name="T7" fmla="*/ 1 h 643"/>
                <a:gd name="T8" fmla="*/ 1 w 526"/>
                <a:gd name="T9" fmla="*/ 1 h 643"/>
                <a:gd name="T10" fmla="*/ 1 w 526"/>
                <a:gd name="T11" fmla="*/ 1 h 643"/>
                <a:gd name="T12" fmla="*/ 1 w 526"/>
                <a:gd name="T13" fmla="*/ 1 h 643"/>
                <a:gd name="T14" fmla="*/ 1 w 526"/>
                <a:gd name="T15" fmla="*/ 1 h 643"/>
                <a:gd name="T16" fmla="*/ 1 w 526"/>
                <a:gd name="T17" fmla="*/ 1 h 643"/>
                <a:gd name="T18" fmla="*/ 1 w 526"/>
                <a:gd name="T19" fmla="*/ 1 h 643"/>
                <a:gd name="T20" fmla="*/ 1 w 526"/>
                <a:gd name="T21" fmla="*/ 1 h 643"/>
                <a:gd name="T22" fmla="*/ 1 w 526"/>
                <a:gd name="T23" fmla="*/ 1 h 643"/>
                <a:gd name="T24" fmla="*/ 1 w 526"/>
                <a:gd name="T25" fmla="*/ 1 h 643"/>
                <a:gd name="T26" fmla="*/ 1 w 526"/>
                <a:gd name="T27" fmla="*/ 1 h 643"/>
                <a:gd name="T28" fmla="*/ 1 w 526"/>
                <a:gd name="T29" fmla="*/ 1 h 643"/>
                <a:gd name="T30" fmla="*/ 1 w 526"/>
                <a:gd name="T31" fmla="*/ 1 h 643"/>
                <a:gd name="T32" fmla="*/ 1 w 526"/>
                <a:gd name="T33" fmla="*/ 1 h 643"/>
                <a:gd name="T34" fmla="*/ 1 w 526"/>
                <a:gd name="T35" fmla="*/ 1 h 643"/>
                <a:gd name="T36" fmla="*/ 0 w 526"/>
                <a:gd name="T37" fmla="*/ 1 h 643"/>
                <a:gd name="T38" fmla="*/ 1 w 526"/>
                <a:gd name="T39" fmla="*/ 1 h 643"/>
                <a:gd name="T40" fmla="*/ 1 w 526"/>
                <a:gd name="T41" fmla="*/ 1 h 643"/>
                <a:gd name="T42" fmla="*/ 1 w 526"/>
                <a:gd name="T43" fmla="*/ 1 h 643"/>
                <a:gd name="T44" fmla="*/ 1 w 526"/>
                <a:gd name="T45" fmla="*/ 1 h 643"/>
                <a:gd name="T46" fmla="*/ 1 w 526"/>
                <a:gd name="T47" fmla="*/ 1 h 643"/>
                <a:gd name="T48" fmla="*/ 1 w 526"/>
                <a:gd name="T49" fmla="*/ 1 h 643"/>
                <a:gd name="T50" fmla="*/ 1 w 526"/>
                <a:gd name="T51" fmla="*/ 1 h 643"/>
                <a:gd name="T52" fmla="*/ 1 w 526"/>
                <a:gd name="T53" fmla="*/ 1 h 643"/>
                <a:gd name="T54" fmla="*/ 1 w 526"/>
                <a:gd name="T55" fmla="*/ 1 h 643"/>
                <a:gd name="T56" fmla="*/ 1 w 526"/>
                <a:gd name="T57" fmla="*/ 1 h 643"/>
                <a:gd name="T58" fmla="*/ 1 w 526"/>
                <a:gd name="T59" fmla="*/ 1 h 643"/>
                <a:gd name="T60" fmla="*/ 1 w 526"/>
                <a:gd name="T61" fmla="*/ 1 h 643"/>
                <a:gd name="T62" fmla="*/ 1 w 526"/>
                <a:gd name="T63" fmla="*/ 1 h 643"/>
                <a:gd name="T64" fmla="*/ 1 w 526"/>
                <a:gd name="T65" fmla="*/ 1 h 643"/>
                <a:gd name="T66" fmla="*/ 1 w 526"/>
                <a:gd name="T67" fmla="*/ 1 h 643"/>
                <a:gd name="T68" fmla="*/ 1 w 526"/>
                <a:gd name="T69" fmla="*/ 1 h 643"/>
                <a:gd name="T70" fmla="*/ 1 w 526"/>
                <a:gd name="T71" fmla="*/ 1 h 643"/>
                <a:gd name="T72" fmla="*/ 1 w 526"/>
                <a:gd name="T73" fmla="*/ 1 h 643"/>
                <a:gd name="T74" fmla="*/ 1 w 526"/>
                <a:gd name="T75" fmla="*/ 1 h 643"/>
                <a:gd name="T76" fmla="*/ 1 w 526"/>
                <a:gd name="T77" fmla="*/ 1 h 643"/>
                <a:gd name="T78" fmla="*/ 1 w 526"/>
                <a:gd name="T79" fmla="*/ 1 h 643"/>
                <a:gd name="T80" fmla="*/ 1 w 526"/>
                <a:gd name="T81" fmla="*/ 1 h 643"/>
                <a:gd name="T82" fmla="*/ 1 w 526"/>
                <a:gd name="T83" fmla="*/ 1 h 643"/>
                <a:gd name="T84" fmla="*/ 1 w 526"/>
                <a:gd name="T85" fmla="*/ 1 h 643"/>
                <a:gd name="T86" fmla="*/ 1 w 526"/>
                <a:gd name="T87" fmla="*/ 1 h 643"/>
                <a:gd name="T88" fmla="*/ 1 w 526"/>
                <a:gd name="T89" fmla="*/ 1 h 643"/>
                <a:gd name="T90" fmla="*/ 1 w 526"/>
                <a:gd name="T91" fmla="*/ 1 h 643"/>
                <a:gd name="T92" fmla="*/ 1 w 526"/>
                <a:gd name="T93" fmla="*/ 1 h 643"/>
                <a:gd name="T94" fmla="*/ 1 w 526"/>
                <a:gd name="T95" fmla="*/ 1 h 643"/>
                <a:gd name="T96" fmla="*/ 1 w 526"/>
                <a:gd name="T97" fmla="*/ 1 h 643"/>
                <a:gd name="T98" fmla="*/ 1 w 526"/>
                <a:gd name="T99" fmla="*/ 1 h 643"/>
                <a:gd name="T100" fmla="*/ 1 w 526"/>
                <a:gd name="T101" fmla="*/ 1 h 643"/>
                <a:gd name="T102" fmla="*/ 1 w 526"/>
                <a:gd name="T103" fmla="*/ 1 h 643"/>
                <a:gd name="T104" fmla="*/ 1 w 526"/>
                <a:gd name="T105" fmla="*/ 1 h 643"/>
                <a:gd name="T106" fmla="*/ 1 w 526"/>
                <a:gd name="T107" fmla="*/ 1 h 643"/>
                <a:gd name="T108" fmla="*/ 1 w 526"/>
                <a:gd name="T109" fmla="*/ 1 h 643"/>
                <a:gd name="T110" fmla="*/ 1 w 526"/>
                <a:gd name="T111" fmla="*/ 1 h 643"/>
                <a:gd name="T112" fmla="*/ 1 w 526"/>
                <a:gd name="T113" fmla="*/ 1 h 643"/>
                <a:gd name="T114" fmla="*/ 1 w 526"/>
                <a:gd name="T115" fmla="*/ 1 h 643"/>
                <a:gd name="T116" fmla="*/ 1 w 526"/>
                <a:gd name="T117" fmla="*/ 1 h 643"/>
                <a:gd name="T118" fmla="*/ 1 w 526"/>
                <a:gd name="T119" fmla="*/ 1 h 643"/>
                <a:gd name="T120" fmla="*/ 1 w 526"/>
                <a:gd name="T121" fmla="*/ 1 h 6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26" h="643">
                  <a:moveTo>
                    <a:pt x="370" y="166"/>
                  </a:moveTo>
                  <a:lnTo>
                    <a:pt x="369" y="161"/>
                  </a:lnTo>
                  <a:lnTo>
                    <a:pt x="369" y="157"/>
                  </a:lnTo>
                  <a:lnTo>
                    <a:pt x="368" y="153"/>
                  </a:lnTo>
                  <a:lnTo>
                    <a:pt x="368" y="149"/>
                  </a:lnTo>
                  <a:lnTo>
                    <a:pt x="367" y="146"/>
                  </a:lnTo>
                  <a:lnTo>
                    <a:pt x="367" y="142"/>
                  </a:lnTo>
                  <a:lnTo>
                    <a:pt x="367" y="140"/>
                  </a:lnTo>
                  <a:lnTo>
                    <a:pt x="366" y="137"/>
                  </a:lnTo>
                  <a:lnTo>
                    <a:pt x="366" y="135"/>
                  </a:lnTo>
                  <a:lnTo>
                    <a:pt x="366" y="133"/>
                  </a:lnTo>
                  <a:lnTo>
                    <a:pt x="366" y="131"/>
                  </a:lnTo>
                  <a:lnTo>
                    <a:pt x="366" y="130"/>
                  </a:lnTo>
                  <a:lnTo>
                    <a:pt x="365" y="129"/>
                  </a:lnTo>
                  <a:lnTo>
                    <a:pt x="365" y="128"/>
                  </a:lnTo>
                  <a:lnTo>
                    <a:pt x="365" y="127"/>
                  </a:lnTo>
                  <a:lnTo>
                    <a:pt x="366" y="127"/>
                  </a:lnTo>
                  <a:lnTo>
                    <a:pt x="367" y="127"/>
                  </a:lnTo>
                  <a:lnTo>
                    <a:pt x="368" y="127"/>
                  </a:lnTo>
                  <a:lnTo>
                    <a:pt x="369" y="127"/>
                  </a:lnTo>
                  <a:lnTo>
                    <a:pt x="370" y="127"/>
                  </a:lnTo>
                  <a:lnTo>
                    <a:pt x="372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9" y="127"/>
                  </a:lnTo>
                  <a:lnTo>
                    <a:pt x="382" y="127"/>
                  </a:lnTo>
                  <a:lnTo>
                    <a:pt x="385" y="127"/>
                  </a:lnTo>
                  <a:lnTo>
                    <a:pt x="389" y="127"/>
                  </a:lnTo>
                  <a:lnTo>
                    <a:pt x="393" y="127"/>
                  </a:lnTo>
                  <a:lnTo>
                    <a:pt x="397" y="127"/>
                  </a:lnTo>
                  <a:lnTo>
                    <a:pt x="401" y="127"/>
                  </a:lnTo>
                  <a:lnTo>
                    <a:pt x="405" y="127"/>
                  </a:lnTo>
                  <a:lnTo>
                    <a:pt x="409" y="127"/>
                  </a:lnTo>
                  <a:lnTo>
                    <a:pt x="413" y="127"/>
                  </a:lnTo>
                  <a:lnTo>
                    <a:pt x="416" y="127"/>
                  </a:lnTo>
                  <a:lnTo>
                    <a:pt x="420" y="127"/>
                  </a:lnTo>
                  <a:lnTo>
                    <a:pt x="423" y="127"/>
                  </a:lnTo>
                  <a:lnTo>
                    <a:pt x="425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1" y="127"/>
                  </a:lnTo>
                  <a:lnTo>
                    <a:pt x="433" y="127"/>
                  </a:lnTo>
                  <a:lnTo>
                    <a:pt x="434" y="127"/>
                  </a:lnTo>
                  <a:lnTo>
                    <a:pt x="435" y="127"/>
                  </a:lnTo>
                  <a:lnTo>
                    <a:pt x="436" y="127"/>
                  </a:lnTo>
                  <a:lnTo>
                    <a:pt x="435" y="126"/>
                  </a:lnTo>
                  <a:lnTo>
                    <a:pt x="433" y="125"/>
                  </a:lnTo>
                  <a:lnTo>
                    <a:pt x="430" y="123"/>
                  </a:lnTo>
                  <a:lnTo>
                    <a:pt x="426" y="121"/>
                  </a:lnTo>
                  <a:lnTo>
                    <a:pt x="421" y="118"/>
                  </a:lnTo>
                  <a:lnTo>
                    <a:pt x="416" y="115"/>
                  </a:lnTo>
                  <a:lnTo>
                    <a:pt x="409" y="112"/>
                  </a:lnTo>
                  <a:lnTo>
                    <a:pt x="402" y="107"/>
                  </a:lnTo>
                  <a:lnTo>
                    <a:pt x="394" y="103"/>
                  </a:lnTo>
                  <a:lnTo>
                    <a:pt x="385" y="97"/>
                  </a:lnTo>
                  <a:lnTo>
                    <a:pt x="375" y="92"/>
                  </a:lnTo>
                  <a:lnTo>
                    <a:pt x="365" y="86"/>
                  </a:lnTo>
                  <a:lnTo>
                    <a:pt x="353" y="79"/>
                  </a:lnTo>
                  <a:lnTo>
                    <a:pt x="341" y="72"/>
                  </a:lnTo>
                  <a:lnTo>
                    <a:pt x="328" y="64"/>
                  </a:lnTo>
                  <a:lnTo>
                    <a:pt x="315" y="56"/>
                  </a:lnTo>
                  <a:lnTo>
                    <a:pt x="302" y="49"/>
                  </a:lnTo>
                  <a:lnTo>
                    <a:pt x="291" y="42"/>
                  </a:lnTo>
                  <a:lnTo>
                    <a:pt x="280" y="36"/>
                  </a:lnTo>
                  <a:lnTo>
                    <a:pt x="270" y="30"/>
                  </a:lnTo>
                  <a:lnTo>
                    <a:pt x="262" y="25"/>
                  </a:lnTo>
                  <a:lnTo>
                    <a:pt x="253" y="21"/>
                  </a:lnTo>
                  <a:lnTo>
                    <a:pt x="246" y="16"/>
                  </a:lnTo>
                  <a:lnTo>
                    <a:pt x="240" y="13"/>
                  </a:lnTo>
                  <a:lnTo>
                    <a:pt x="234" y="9"/>
                  </a:lnTo>
                  <a:lnTo>
                    <a:pt x="230" y="7"/>
                  </a:lnTo>
                  <a:lnTo>
                    <a:pt x="226" y="4"/>
                  </a:lnTo>
                  <a:lnTo>
                    <a:pt x="223" y="3"/>
                  </a:lnTo>
                  <a:lnTo>
                    <a:pt x="221" y="1"/>
                  </a:lnTo>
                  <a:lnTo>
                    <a:pt x="220" y="1"/>
                  </a:lnTo>
                  <a:lnTo>
                    <a:pt x="219" y="0"/>
                  </a:lnTo>
                  <a:lnTo>
                    <a:pt x="219" y="1"/>
                  </a:lnTo>
                  <a:lnTo>
                    <a:pt x="217" y="1"/>
                  </a:lnTo>
                  <a:lnTo>
                    <a:pt x="215" y="3"/>
                  </a:lnTo>
                  <a:lnTo>
                    <a:pt x="212" y="4"/>
                  </a:lnTo>
                  <a:lnTo>
                    <a:pt x="208" y="7"/>
                  </a:lnTo>
                  <a:lnTo>
                    <a:pt x="204" y="9"/>
                  </a:lnTo>
                  <a:lnTo>
                    <a:pt x="198" y="13"/>
                  </a:lnTo>
                  <a:lnTo>
                    <a:pt x="192" y="16"/>
                  </a:lnTo>
                  <a:lnTo>
                    <a:pt x="184" y="21"/>
                  </a:lnTo>
                  <a:lnTo>
                    <a:pt x="176" y="25"/>
                  </a:lnTo>
                  <a:lnTo>
                    <a:pt x="167" y="30"/>
                  </a:lnTo>
                  <a:lnTo>
                    <a:pt x="157" y="36"/>
                  </a:lnTo>
                  <a:lnTo>
                    <a:pt x="147" y="42"/>
                  </a:lnTo>
                  <a:lnTo>
                    <a:pt x="135" y="49"/>
                  </a:lnTo>
                  <a:lnTo>
                    <a:pt x="123" y="56"/>
                  </a:lnTo>
                  <a:lnTo>
                    <a:pt x="109" y="64"/>
                  </a:lnTo>
                  <a:lnTo>
                    <a:pt x="96" y="72"/>
                  </a:lnTo>
                  <a:lnTo>
                    <a:pt x="84" y="79"/>
                  </a:lnTo>
                  <a:lnTo>
                    <a:pt x="72" y="86"/>
                  </a:lnTo>
                  <a:lnTo>
                    <a:pt x="61" y="92"/>
                  </a:lnTo>
                  <a:lnTo>
                    <a:pt x="52" y="97"/>
                  </a:lnTo>
                  <a:lnTo>
                    <a:pt x="43" y="103"/>
                  </a:lnTo>
                  <a:lnTo>
                    <a:pt x="34" y="107"/>
                  </a:lnTo>
                  <a:lnTo>
                    <a:pt x="27" y="112"/>
                  </a:lnTo>
                  <a:lnTo>
                    <a:pt x="21" y="115"/>
                  </a:lnTo>
                  <a:lnTo>
                    <a:pt x="15" y="118"/>
                  </a:lnTo>
                  <a:lnTo>
                    <a:pt x="10" y="121"/>
                  </a:lnTo>
                  <a:lnTo>
                    <a:pt x="7" y="123"/>
                  </a:lnTo>
                  <a:lnTo>
                    <a:pt x="4" y="125"/>
                  </a:lnTo>
                  <a:lnTo>
                    <a:pt x="1" y="126"/>
                  </a:lnTo>
                  <a:lnTo>
                    <a:pt x="0" y="127"/>
                  </a:lnTo>
                  <a:lnTo>
                    <a:pt x="1" y="127"/>
                  </a:lnTo>
                  <a:lnTo>
                    <a:pt x="2" y="127"/>
                  </a:lnTo>
                  <a:lnTo>
                    <a:pt x="3" y="127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7"/>
                  </a:lnTo>
                  <a:lnTo>
                    <a:pt x="17" y="127"/>
                  </a:lnTo>
                  <a:lnTo>
                    <a:pt x="20" y="127"/>
                  </a:lnTo>
                  <a:lnTo>
                    <a:pt x="24" y="127"/>
                  </a:lnTo>
                  <a:lnTo>
                    <a:pt x="28" y="127"/>
                  </a:lnTo>
                  <a:lnTo>
                    <a:pt x="32" y="127"/>
                  </a:lnTo>
                  <a:lnTo>
                    <a:pt x="36" y="127"/>
                  </a:lnTo>
                  <a:lnTo>
                    <a:pt x="41" y="127"/>
                  </a:lnTo>
                  <a:lnTo>
                    <a:pt x="45" y="127"/>
                  </a:lnTo>
                  <a:lnTo>
                    <a:pt x="49" y="127"/>
                  </a:lnTo>
                  <a:lnTo>
                    <a:pt x="52" y="127"/>
                  </a:lnTo>
                  <a:lnTo>
                    <a:pt x="56" y="127"/>
                  </a:lnTo>
                  <a:lnTo>
                    <a:pt x="59" y="127"/>
                  </a:lnTo>
                  <a:lnTo>
                    <a:pt x="61" y="127"/>
                  </a:lnTo>
                  <a:lnTo>
                    <a:pt x="64" y="127"/>
                  </a:lnTo>
                  <a:lnTo>
                    <a:pt x="66" y="127"/>
                  </a:lnTo>
                  <a:lnTo>
                    <a:pt x="68" y="127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2" y="127"/>
                  </a:lnTo>
                  <a:lnTo>
                    <a:pt x="73" y="127"/>
                  </a:lnTo>
                  <a:lnTo>
                    <a:pt x="73" y="128"/>
                  </a:lnTo>
                  <a:lnTo>
                    <a:pt x="73" y="129"/>
                  </a:lnTo>
                  <a:lnTo>
                    <a:pt x="73" y="130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73" y="136"/>
                  </a:lnTo>
                  <a:lnTo>
                    <a:pt x="73" y="139"/>
                  </a:lnTo>
                  <a:lnTo>
                    <a:pt x="74" y="142"/>
                  </a:lnTo>
                  <a:lnTo>
                    <a:pt x="74" y="146"/>
                  </a:lnTo>
                  <a:lnTo>
                    <a:pt x="74" y="149"/>
                  </a:lnTo>
                  <a:lnTo>
                    <a:pt x="74" y="154"/>
                  </a:lnTo>
                  <a:lnTo>
                    <a:pt x="75" y="158"/>
                  </a:lnTo>
                  <a:lnTo>
                    <a:pt x="75" y="163"/>
                  </a:lnTo>
                  <a:lnTo>
                    <a:pt x="75" y="168"/>
                  </a:lnTo>
                  <a:lnTo>
                    <a:pt x="75" y="174"/>
                  </a:lnTo>
                  <a:lnTo>
                    <a:pt x="76" y="180"/>
                  </a:lnTo>
                  <a:lnTo>
                    <a:pt x="76" y="186"/>
                  </a:lnTo>
                  <a:lnTo>
                    <a:pt x="77" y="193"/>
                  </a:lnTo>
                  <a:lnTo>
                    <a:pt x="78" y="199"/>
                  </a:lnTo>
                  <a:lnTo>
                    <a:pt x="79" y="206"/>
                  </a:lnTo>
                  <a:lnTo>
                    <a:pt x="80" y="214"/>
                  </a:lnTo>
                  <a:lnTo>
                    <a:pt x="82" y="221"/>
                  </a:lnTo>
                  <a:lnTo>
                    <a:pt x="83" y="229"/>
                  </a:lnTo>
                  <a:lnTo>
                    <a:pt x="85" y="236"/>
                  </a:lnTo>
                  <a:lnTo>
                    <a:pt x="87" y="245"/>
                  </a:lnTo>
                  <a:lnTo>
                    <a:pt x="89" y="253"/>
                  </a:lnTo>
                  <a:lnTo>
                    <a:pt x="91" y="262"/>
                  </a:lnTo>
                  <a:lnTo>
                    <a:pt x="94" y="270"/>
                  </a:lnTo>
                  <a:lnTo>
                    <a:pt x="97" y="280"/>
                  </a:lnTo>
                  <a:lnTo>
                    <a:pt x="99" y="289"/>
                  </a:lnTo>
                  <a:lnTo>
                    <a:pt x="102" y="299"/>
                  </a:lnTo>
                  <a:lnTo>
                    <a:pt x="105" y="308"/>
                  </a:lnTo>
                  <a:lnTo>
                    <a:pt x="109" y="318"/>
                  </a:lnTo>
                  <a:lnTo>
                    <a:pt x="113" y="328"/>
                  </a:lnTo>
                  <a:lnTo>
                    <a:pt x="117" y="337"/>
                  </a:lnTo>
                  <a:lnTo>
                    <a:pt x="121" y="347"/>
                  </a:lnTo>
                  <a:lnTo>
                    <a:pt x="126" y="357"/>
                  </a:lnTo>
                  <a:lnTo>
                    <a:pt x="131" y="366"/>
                  </a:lnTo>
                  <a:lnTo>
                    <a:pt x="136" y="376"/>
                  </a:lnTo>
                  <a:lnTo>
                    <a:pt x="142" y="386"/>
                  </a:lnTo>
                  <a:lnTo>
                    <a:pt x="147" y="396"/>
                  </a:lnTo>
                  <a:lnTo>
                    <a:pt x="154" y="405"/>
                  </a:lnTo>
                  <a:lnTo>
                    <a:pt x="160" y="415"/>
                  </a:lnTo>
                  <a:lnTo>
                    <a:pt x="167" y="425"/>
                  </a:lnTo>
                  <a:lnTo>
                    <a:pt x="174" y="434"/>
                  </a:lnTo>
                  <a:lnTo>
                    <a:pt x="181" y="444"/>
                  </a:lnTo>
                  <a:lnTo>
                    <a:pt x="189" y="454"/>
                  </a:lnTo>
                  <a:lnTo>
                    <a:pt x="196" y="463"/>
                  </a:lnTo>
                  <a:lnTo>
                    <a:pt x="204" y="473"/>
                  </a:lnTo>
                  <a:lnTo>
                    <a:pt x="212" y="482"/>
                  </a:lnTo>
                  <a:lnTo>
                    <a:pt x="221" y="491"/>
                  </a:lnTo>
                  <a:lnTo>
                    <a:pt x="229" y="499"/>
                  </a:lnTo>
                  <a:lnTo>
                    <a:pt x="237" y="507"/>
                  </a:lnTo>
                  <a:lnTo>
                    <a:pt x="246" y="515"/>
                  </a:lnTo>
                  <a:lnTo>
                    <a:pt x="255" y="523"/>
                  </a:lnTo>
                  <a:lnTo>
                    <a:pt x="264" y="531"/>
                  </a:lnTo>
                  <a:lnTo>
                    <a:pt x="273" y="538"/>
                  </a:lnTo>
                  <a:lnTo>
                    <a:pt x="282" y="545"/>
                  </a:lnTo>
                  <a:lnTo>
                    <a:pt x="291" y="551"/>
                  </a:lnTo>
                  <a:lnTo>
                    <a:pt x="300" y="558"/>
                  </a:lnTo>
                  <a:lnTo>
                    <a:pt x="310" y="564"/>
                  </a:lnTo>
                  <a:lnTo>
                    <a:pt x="319" y="570"/>
                  </a:lnTo>
                  <a:lnTo>
                    <a:pt x="329" y="575"/>
                  </a:lnTo>
                  <a:lnTo>
                    <a:pt x="339" y="581"/>
                  </a:lnTo>
                  <a:lnTo>
                    <a:pt x="349" y="586"/>
                  </a:lnTo>
                  <a:lnTo>
                    <a:pt x="358" y="591"/>
                  </a:lnTo>
                  <a:lnTo>
                    <a:pt x="367" y="595"/>
                  </a:lnTo>
                  <a:lnTo>
                    <a:pt x="376" y="599"/>
                  </a:lnTo>
                  <a:lnTo>
                    <a:pt x="385" y="604"/>
                  </a:lnTo>
                  <a:lnTo>
                    <a:pt x="393" y="607"/>
                  </a:lnTo>
                  <a:lnTo>
                    <a:pt x="402" y="611"/>
                  </a:lnTo>
                  <a:lnTo>
                    <a:pt x="410" y="614"/>
                  </a:lnTo>
                  <a:lnTo>
                    <a:pt x="418" y="617"/>
                  </a:lnTo>
                  <a:lnTo>
                    <a:pt x="425" y="620"/>
                  </a:lnTo>
                  <a:lnTo>
                    <a:pt x="433" y="623"/>
                  </a:lnTo>
                  <a:lnTo>
                    <a:pt x="440" y="625"/>
                  </a:lnTo>
                  <a:lnTo>
                    <a:pt x="448" y="627"/>
                  </a:lnTo>
                  <a:lnTo>
                    <a:pt x="455" y="629"/>
                  </a:lnTo>
                  <a:lnTo>
                    <a:pt x="461" y="631"/>
                  </a:lnTo>
                  <a:lnTo>
                    <a:pt x="468" y="632"/>
                  </a:lnTo>
                  <a:lnTo>
                    <a:pt x="474" y="633"/>
                  </a:lnTo>
                  <a:lnTo>
                    <a:pt x="479" y="635"/>
                  </a:lnTo>
                  <a:lnTo>
                    <a:pt x="485" y="636"/>
                  </a:lnTo>
                  <a:lnTo>
                    <a:pt x="489" y="637"/>
                  </a:lnTo>
                  <a:lnTo>
                    <a:pt x="494" y="638"/>
                  </a:lnTo>
                  <a:lnTo>
                    <a:pt x="498" y="639"/>
                  </a:lnTo>
                  <a:lnTo>
                    <a:pt x="501" y="639"/>
                  </a:lnTo>
                  <a:lnTo>
                    <a:pt x="504" y="640"/>
                  </a:lnTo>
                  <a:lnTo>
                    <a:pt x="507" y="641"/>
                  </a:lnTo>
                  <a:lnTo>
                    <a:pt x="509" y="641"/>
                  </a:lnTo>
                  <a:lnTo>
                    <a:pt x="511" y="642"/>
                  </a:lnTo>
                  <a:lnTo>
                    <a:pt x="513" y="642"/>
                  </a:lnTo>
                  <a:lnTo>
                    <a:pt x="514" y="642"/>
                  </a:lnTo>
                  <a:lnTo>
                    <a:pt x="515" y="642"/>
                  </a:lnTo>
                  <a:lnTo>
                    <a:pt x="514" y="642"/>
                  </a:lnTo>
                  <a:lnTo>
                    <a:pt x="514" y="641"/>
                  </a:lnTo>
                  <a:lnTo>
                    <a:pt x="513" y="640"/>
                  </a:lnTo>
                  <a:lnTo>
                    <a:pt x="512" y="638"/>
                  </a:lnTo>
                  <a:lnTo>
                    <a:pt x="511" y="635"/>
                  </a:lnTo>
                  <a:lnTo>
                    <a:pt x="509" y="632"/>
                  </a:lnTo>
                  <a:lnTo>
                    <a:pt x="507" y="629"/>
                  </a:lnTo>
                  <a:lnTo>
                    <a:pt x="504" y="625"/>
                  </a:lnTo>
                  <a:lnTo>
                    <a:pt x="502" y="620"/>
                  </a:lnTo>
                  <a:lnTo>
                    <a:pt x="499" y="615"/>
                  </a:lnTo>
                  <a:lnTo>
                    <a:pt x="495" y="609"/>
                  </a:lnTo>
                  <a:lnTo>
                    <a:pt x="492" y="603"/>
                  </a:lnTo>
                  <a:lnTo>
                    <a:pt x="488" y="596"/>
                  </a:lnTo>
                  <a:lnTo>
                    <a:pt x="483" y="589"/>
                  </a:lnTo>
                  <a:lnTo>
                    <a:pt x="479" y="581"/>
                  </a:lnTo>
                  <a:lnTo>
                    <a:pt x="474" y="572"/>
                  </a:lnTo>
                  <a:lnTo>
                    <a:pt x="469" y="564"/>
                  </a:lnTo>
                  <a:lnTo>
                    <a:pt x="464" y="556"/>
                  </a:lnTo>
                  <a:lnTo>
                    <a:pt x="460" y="548"/>
                  </a:lnTo>
                  <a:lnTo>
                    <a:pt x="456" y="542"/>
                  </a:lnTo>
                  <a:lnTo>
                    <a:pt x="453" y="535"/>
                  </a:lnTo>
                  <a:lnTo>
                    <a:pt x="449" y="530"/>
                  </a:lnTo>
                  <a:lnTo>
                    <a:pt x="446" y="524"/>
                  </a:lnTo>
                  <a:lnTo>
                    <a:pt x="444" y="520"/>
                  </a:lnTo>
                  <a:lnTo>
                    <a:pt x="441" y="516"/>
                  </a:lnTo>
                  <a:lnTo>
                    <a:pt x="439" y="512"/>
                  </a:lnTo>
                  <a:lnTo>
                    <a:pt x="437" y="509"/>
                  </a:lnTo>
                  <a:lnTo>
                    <a:pt x="436" y="507"/>
                  </a:lnTo>
                  <a:lnTo>
                    <a:pt x="435" y="505"/>
                  </a:lnTo>
                  <a:lnTo>
                    <a:pt x="434" y="503"/>
                  </a:lnTo>
                  <a:lnTo>
                    <a:pt x="434" y="502"/>
                  </a:lnTo>
                  <a:lnTo>
                    <a:pt x="433" y="502"/>
                  </a:lnTo>
                  <a:lnTo>
                    <a:pt x="434" y="502"/>
                  </a:lnTo>
                  <a:lnTo>
                    <a:pt x="434" y="501"/>
                  </a:lnTo>
                  <a:lnTo>
                    <a:pt x="435" y="499"/>
                  </a:lnTo>
                  <a:lnTo>
                    <a:pt x="436" y="497"/>
                  </a:lnTo>
                  <a:lnTo>
                    <a:pt x="438" y="494"/>
                  </a:lnTo>
                  <a:lnTo>
                    <a:pt x="440" y="491"/>
                  </a:lnTo>
                  <a:lnTo>
                    <a:pt x="442" y="487"/>
                  </a:lnTo>
                  <a:lnTo>
                    <a:pt x="445" y="482"/>
                  </a:lnTo>
                  <a:lnTo>
                    <a:pt x="448" y="477"/>
                  </a:lnTo>
                  <a:lnTo>
                    <a:pt x="451" y="471"/>
                  </a:lnTo>
                  <a:lnTo>
                    <a:pt x="455" y="465"/>
                  </a:lnTo>
                  <a:lnTo>
                    <a:pt x="459" y="458"/>
                  </a:lnTo>
                  <a:lnTo>
                    <a:pt x="464" y="450"/>
                  </a:lnTo>
                  <a:lnTo>
                    <a:pt x="468" y="442"/>
                  </a:lnTo>
                  <a:lnTo>
                    <a:pt x="474" y="433"/>
                  </a:lnTo>
                  <a:lnTo>
                    <a:pt x="479" y="423"/>
                  </a:lnTo>
                  <a:lnTo>
                    <a:pt x="485" y="414"/>
                  </a:lnTo>
                  <a:lnTo>
                    <a:pt x="490" y="405"/>
                  </a:lnTo>
                  <a:lnTo>
                    <a:pt x="495" y="397"/>
                  </a:lnTo>
                  <a:lnTo>
                    <a:pt x="499" y="389"/>
                  </a:lnTo>
                  <a:lnTo>
                    <a:pt x="503" y="382"/>
                  </a:lnTo>
                  <a:lnTo>
                    <a:pt x="507" y="375"/>
                  </a:lnTo>
                  <a:lnTo>
                    <a:pt x="510" y="370"/>
                  </a:lnTo>
                  <a:lnTo>
                    <a:pt x="513" y="364"/>
                  </a:lnTo>
                  <a:lnTo>
                    <a:pt x="516" y="360"/>
                  </a:lnTo>
                  <a:lnTo>
                    <a:pt x="518" y="356"/>
                  </a:lnTo>
                  <a:lnTo>
                    <a:pt x="520" y="352"/>
                  </a:lnTo>
                  <a:lnTo>
                    <a:pt x="522" y="350"/>
                  </a:lnTo>
                  <a:lnTo>
                    <a:pt x="523" y="347"/>
                  </a:lnTo>
                  <a:lnTo>
                    <a:pt x="524" y="346"/>
                  </a:lnTo>
                  <a:lnTo>
                    <a:pt x="525" y="345"/>
                  </a:lnTo>
                  <a:lnTo>
                    <a:pt x="524" y="345"/>
                  </a:lnTo>
                  <a:lnTo>
                    <a:pt x="524" y="344"/>
                  </a:lnTo>
                  <a:lnTo>
                    <a:pt x="523" y="344"/>
                  </a:lnTo>
                  <a:lnTo>
                    <a:pt x="522" y="343"/>
                  </a:lnTo>
                  <a:lnTo>
                    <a:pt x="520" y="343"/>
                  </a:lnTo>
                  <a:lnTo>
                    <a:pt x="518" y="342"/>
                  </a:lnTo>
                  <a:lnTo>
                    <a:pt x="517" y="341"/>
                  </a:lnTo>
                  <a:lnTo>
                    <a:pt x="514" y="340"/>
                  </a:lnTo>
                  <a:lnTo>
                    <a:pt x="512" y="339"/>
                  </a:lnTo>
                  <a:lnTo>
                    <a:pt x="509" y="338"/>
                  </a:lnTo>
                  <a:lnTo>
                    <a:pt x="506" y="337"/>
                  </a:lnTo>
                  <a:lnTo>
                    <a:pt x="503" y="335"/>
                  </a:lnTo>
                  <a:lnTo>
                    <a:pt x="499" y="334"/>
                  </a:lnTo>
                  <a:lnTo>
                    <a:pt x="496" y="332"/>
                  </a:lnTo>
                  <a:lnTo>
                    <a:pt x="492" y="331"/>
                  </a:lnTo>
                  <a:lnTo>
                    <a:pt x="488" y="329"/>
                  </a:lnTo>
                  <a:lnTo>
                    <a:pt x="484" y="327"/>
                  </a:lnTo>
                  <a:lnTo>
                    <a:pt x="480" y="325"/>
                  </a:lnTo>
                  <a:lnTo>
                    <a:pt x="476" y="323"/>
                  </a:lnTo>
                  <a:lnTo>
                    <a:pt x="472" y="320"/>
                  </a:lnTo>
                  <a:lnTo>
                    <a:pt x="468" y="318"/>
                  </a:lnTo>
                  <a:lnTo>
                    <a:pt x="464" y="316"/>
                  </a:lnTo>
                  <a:lnTo>
                    <a:pt x="461" y="313"/>
                  </a:lnTo>
                  <a:lnTo>
                    <a:pt x="457" y="311"/>
                  </a:lnTo>
                  <a:lnTo>
                    <a:pt x="453" y="308"/>
                  </a:lnTo>
                  <a:lnTo>
                    <a:pt x="450" y="305"/>
                  </a:lnTo>
                  <a:lnTo>
                    <a:pt x="447" y="302"/>
                  </a:lnTo>
                  <a:lnTo>
                    <a:pt x="443" y="299"/>
                  </a:lnTo>
                  <a:lnTo>
                    <a:pt x="440" y="296"/>
                  </a:lnTo>
                  <a:lnTo>
                    <a:pt x="437" y="293"/>
                  </a:lnTo>
                  <a:lnTo>
                    <a:pt x="433" y="289"/>
                  </a:lnTo>
                  <a:lnTo>
                    <a:pt x="430" y="286"/>
                  </a:lnTo>
                  <a:lnTo>
                    <a:pt x="427" y="283"/>
                  </a:lnTo>
                  <a:lnTo>
                    <a:pt x="424" y="279"/>
                  </a:lnTo>
                  <a:lnTo>
                    <a:pt x="421" y="276"/>
                  </a:lnTo>
                  <a:lnTo>
                    <a:pt x="418" y="272"/>
                  </a:lnTo>
                  <a:lnTo>
                    <a:pt x="416" y="269"/>
                  </a:lnTo>
                  <a:lnTo>
                    <a:pt x="413" y="265"/>
                  </a:lnTo>
                  <a:lnTo>
                    <a:pt x="410" y="262"/>
                  </a:lnTo>
                  <a:lnTo>
                    <a:pt x="408" y="258"/>
                  </a:lnTo>
                  <a:lnTo>
                    <a:pt x="405" y="255"/>
                  </a:lnTo>
                  <a:lnTo>
                    <a:pt x="403" y="251"/>
                  </a:lnTo>
                  <a:lnTo>
                    <a:pt x="400" y="248"/>
                  </a:lnTo>
                  <a:lnTo>
                    <a:pt x="398" y="244"/>
                  </a:lnTo>
                  <a:lnTo>
                    <a:pt x="396" y="241"/>
                  </a:lnTo>
                  <a:lnTo>
                    <a:pt x="393" y="237"/>
                  </a:lnTo>
                  <a:lnTo>
                    <a:pt x="391" y="234"/>
                  </a:lnTo>
                  <a:lnTo>
                    <a:pt x="389" y="230"/>
                  </a:lnTo>
                  <a:lnTo>
                    <a:pt x="387" y="226"/>
                  </a:lnTo>
                  <a:lnTo>
                    <a:pt x="385" y="222"/>
                  </a:lnTo>
                  <a:lnTo>
                    <a:pt x="384" y="218"/>
                  </a:lnTo>
                  <a:lnTo>
                    <a:pt x="382" y="214"/>
                  </a:lnTo>
                  <a:lnTo>
                    <a:pt x="380" y="210"/>
                  </a:lnTo>
                  <a:lnTo>
                    <a:pt x="379" y="206"/>
                  </a:lnTo>
                  <a:lnTo>
                    <a:pt x="378" y="202"/>
                  </a:lnTo>
                  <a:lnTo>
                    <a:pt x="376" y="198"/>
                  </a:lnTo>
                  <a:lnTo>
                    <a:pt x="375" y="194"/>
                  </a:lnTo>
                  <a:lnTo>
                    <a:pt x="374" y="189"/>
                  </a:lnTo>
                  <a:lnTo>
                    <a:pt x="373" y="185"/>
                  </a:lnTo>
                  <a:lnTo>
                    <a:pt x="372" y="180"/>
                  </a:lnTo>
                  <a:lnTo>
                    <a:pt x="371" y="175"/>
                  </a:lnTo>
                  <a:lnTo>
                    <a:pt x="371" y="171"/>
                  </a:lnTo>
                  <a:lnTo>
                    <a:pt x="370" y="166"/>
                  </a:lnTo>
                  <a:close/>
                </a:path>
              </a:pathLst>
            </a:custGeom>
            <a:grp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4" name="Freeform 12"/>
            <p:cNvSpPr>
              <a:spLocks noChangeAspect="1"/>
            </p:cNvSpPr>
            <p:nvPr/>
          </p:nvSpPr>
          <p:spPr bwMode="auto">
            <a:xfrm>
              <a:off x="1932" y="1333"/>
              <a:ext cx="388" cy="317"/>
            </a:xfrm>
            <a:custGeom>
              <a:avLst/>
              <a:gdLst>
                <a:gd name="T0" fmla="*/ 1 w 642"/>
                <a:gd name="T1" fmla="*/ 1 h 524"/>
                <a:gd name="T2" fmla="*/ 1 w 642"/>
                <a:gd name="T3" fmla="*/ 1 h 524"/>
                <a:gd name="T4" fmla="*/ 1 w 642"/>
                <a:gd name="T5" fmla="*/ 1 h 524"/>
                <a:gd name="T6" fmla="*/ 1 w 642"/>
                <a:gd name="T7" fmla="*/ 1 h 524"/>
                <a:gd name="T8" fmla="*/ 1 w 642"/>
                <a:gd name="T9" fmla="*/ 1 h 524"/>
                <a:gd name="T10" fmla="*/ 1 w 642"/>
                <a:gd name="T11" fmla="*/ 1 h 524"/>
                <a:gd name="T12" fmla="*/ 1 w 642"/>
                <a:gd name="T13" fmla="*/ 1 h 524"/>
                <a:gd name="T14" fmla="*/ 1 w 642"/>
                <a:gd name="T15" fmla="*/ 0 h 524"/>
                <a:gd name="T16" fmla="*/ 1 w 642"/>
                <a:gd name="T17" fmla="*/ 1 h 524"/>
                <a:gd name="T18" fmla="*/ 1 w 642"/>
                <a:gd name="T19" fmla="*/ 1 h 524"/>
                <a:gd name="T20" fmla="*/ 1 w 642"/>
                <a:gd name="T21" fmla="*/ 1 h 524"/>
                <a:gd name="T22" fmla="*/ 1 w 642"/>
                <a:gd name="T23" fmla="*/ 1 h 524"/>
                <a:gd name="T24" fmla="*/ 1 w 642"/>
                <a:gd name="T25" fmla="*/ 1 h 524"/>
                <a:gd name="T26" fmla="*/ 1 w 642"/>
                <a:gd name="T27" fmla="*/ 1 h 524"/>
                <a:gd name="T28" fmla="*/ 1 w 642"/>
                <a:gd name="T29" fmla="*/ 1 h 524"/>
                <a:gd name="T30" fmla="*/ 1 w 642"/>
                <a:gd name="T31" fmla="*/ 1 h 524"/>
                <a:gd name="T32" fmla="*/ 1 w 642"/>
                <a:gd name="T33" fmla="*/ 1 h 524"/>
                <a:gd name="T34" fmla="*/ 1 w 642"/>
                <a:gd name="T35" fmla="*/ 1 h 524"/>
                <a:gd name="T36" fmla="*/ 1 w 642"/>
                <a:gd name="T37" fmla="*/ 1 h 524"/>
                <a:gd name="T38" fmla="*/ 1 w 642"/>
                <a:gd name="T39" fmla="*/ 1 h 524"/>
                <a:gd name="T40" fmla="*/ 1 w 642"/>
                <a:gd name="T41" fmla="*/ 1 h 524"/>
                <a:gd name="T42" fmla="*/ 1 w 642"/>
                <a:gd name="T43" fmla="*/ 1 h 524"/>
                <a:gd name="T44" fmla="*/ 1 w 642"/>
                <a:gd name="T45" fmla="*/ 1 h 524"/>
                <a:gd name="T46" fmla="*/ 1 w 642"/>
                <a:gd name="T47" fmla="*/ 1 h 524"/>
                <a:gd name="T48" fmla="*/ 1 w 642"/>
                <a:gd name="T49" fmla="*/ 1 h 524"/>
                <a:gd name="T50" fmla="*/ 1 w 642"/>
                <a:gd name="T51" fmla="*/ 1 h 524"/>
                <a:gd name="T52" fmla="*/ 1 w 642"/>
                <a:gd name="T53" fmla="*/ 1 h 524"/>
                <a:gd name="T54" fmla="*/ 1 w 642"/>
                <a:gd name="T55" fmla="*/ 1 h 524"/>
                <a:gd name="T56" fmla="*/ 1 w 642"/>
                <a:gd name="T57" fmla="*/ 1 h 524"/>
                <a:gd name="T58" fmla="*/ 1 w 642"/>
                <a:gd name="T59" fmla="*/ 1 h 524"/>
                <a:gd name="T60" fmla="*/ 1 w 642"/>
                <a:gd name="T61" fmla="*/ 1 h 524"/>
                <a:gd name="T62" fmla="*/ 1 w 642"/>
                <a:gd name="T63" fmla="*/ 1 h 524"/>
                <a:gd name="T64" fmla="*/ 1 w 642"/>
                <a:gd name="T65" fmla="*/ 1 h 524"/>
                <a:gd name="T66" fmla="*/ 1 w 642"/>
                <a:gd name="T67" fmla="*/ 1 h 524"/>
                <a:gd name="T68" fmla="*/ 1 w 642"/>
                <a:gd name="T69" fmla="*/ 1 h 524"/>
                <a:gd name="T70" fmla="*/ 1 w 642"/>
                <a:gd name="T71" fmla="*/ 1 h 524"/>
                <a:gd name="T72" fmla="*/ 1 w 642"/>
                <a:gd name="T73" fmla="*/ 1 h 524"/>
                <a:gd name="T74" fmla="*/ 1 w 642"/>
                <a:gd name="T75" fmla="*/ 1 h 524"/>
                <a:gd name="T76" fmla="*/ 1 w 642"/>
                <a:gd name="T77" fmla="*/ 1 h 524"/>
                <a:gd name="T78" fmla="*/ 1 w 642"/>
                <a:gd name="T79" fmla="*/ 1 h 524"/>
                <a:gd name="T80" fmla="*/ 1 w 642"/>
                <a:gd name="T81" fmla="*/ 1 h 524"/>
                <a:gd name="T82" fmla="*/ 1 w 642"/>
                <a:gd name="T83" fmla="*/ 1 h 524"/>
                <a:gd name="T84" fmla="*/ 1 w 642"/>
                <a:gd name="T85" fmla="*/ 1 h 524"/>
                <a:gd name="T86" fmla="*/ 1 w 642"/>
                <a:gd name="T87" fmla="*/ 1 h 524"/>
                <a:gd name="T88" fmla="*/ 1 w 642"/>
                <a:gd name="T89" fmla="*/ 1 h 524"/>
                <a:gd name="T90" fmla="*/ 1 w 642"/>
                <a:gd name="T91" fmla="*/ 1 h 524"/>
                <a:gd name="T92" fmla="*/ 1 w 642"/>
                <a:gd name="T93" fmla="*/ 1 h 524"/>
                <a:gd name="T94" fmla="*/ 0 w 642"/>
                <a:gd name="T95" fmla="*/ 1 h 524"/>
                <a:gd name="T96" fmla="*/ 1 w 642"/>
                <a:gd name="T97" fmla="*/ 1 h 524"/>
                <a:gd name="T98" fmla="*/ 1 w 642"/>
                <a:gd name="T99" fmla="*/ 1 h 524"/>
                <a:gd name="T100" fmla="*/ 1 w 642"/>
                <a:gd name="T101" fmla="*/ 1 h 524"/>
                <a:gd name="T102" fmla="*/ 1 w 642"/>
                <a:gd name="T103" fmla="*/ 1 h 524"/>
                <a:gd name="T104" fmla="*/ 1 w 642"/>
                <a:gd name="T105" fmla="*/ 1 h 524"/>
                <a:gd name="T106" fmla="*/ 1 w 642"/>
                <a:gd name="T107" fmla="*/ 1 h 524"/>
                <a:gd name="T108" fmla="*/ 1 w 642"/>
                <a:gd name="T109" fmla="*/ 1 h 524"/>
                <a:gd name="T110" fmla="*/ 1 w 642"/>
                <a:gd name="T111" fmla="*/ 1 h 524"/>
                <a:gd name="T112" fmla="*/ 1 w 642"/>
                <a:gd name="T113" fmla="*/ 1 h 524"/>
                <a:gd name="T114" fmla="*/ 1 w 642"/>
                <a:gd name="T115" fmla="*/ 1 h 524"/>
                <a:gd name="T116" fmla="*/ 1 w 642"/>
                <a:gd name="T117" fmla="*/ 1 h 524"/>
                <a:gd name="T118" fmla="*/ 1 w 642"/>
                <a:gd name="T119" fmla="*/ 1 h 524"/>
                <a:gd name="T120" fmla="*/ 1 w 642"/>
                <a:gd name="T121" fmla="*/ 1 h 5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2" h="524">
                  <a:moveTo>
                    <a:pt x="456" y="76"/>
                  </a:moveTo>
                  <a:lnTo>
                    <a:pt x="463" y="76"/>
                  </a:lnTo>
                  <a:lnTo>
                    <a:pt x="470" y="75"/>
                  </a:lnTo>
                  <a:lnTo>
                    <a:pt x="476" y="75"/>
                  </a:lnTo>
                  <a:lnTo>
                    <a:pt x="482" y="74"/>
                  </a:lnTo>
                  <a:lnTo>
                    <a:pt x="487" y="74"/>
                  </a:lnTo>
                  <a:lnTo>
                    <a:pt x="491" y="74"/>
                  </a:lnTo>
                  <a:lnTo>
                    <a:pt x="496" y="74"/>
                  </a:lnTo>
                  <a:lnTo>
                    <a:pt x="499" y="73"/>
                  </a:lnTo>
                  <a:lnTo>
                    <a:pt x="503" y="73"/>
                  </a:lnTo>
                  <a:lnTo>
                    <a:pt x="506" y="73"/>
                  </a:lnTo>
                  <a:lnTo>
                    <a:pt x="508" y="73"/>
                  </a:lnTo>
                  <a:lnTo>
                    <a:pt x="510" y="73"/>
                  </a:lnTo>
                  <a:lnTo>
                    <a:pt x="512" y="73"/>
                  </a:lnTo>
                  <a:lnTo>
                    <a:pt x="513" y="73"/>
                  </a:lnTo>
                  <a:lnTo>
                    <a:pt x="514" y="72"/>
                  </a:lnTo>
                  <a:lnTo>
                    <a:pt x="514" y="71"/>
                  </a:lnTo>
                  <a:lnTo>
                    <a:pt x="514" y="70"/>
                  </a:lnTo>
                  <a:lnTo>
                    <a:pt x="514" y="69"/>
                  </a:lnTo>
                  <a:lnTo>
                    <a:pt x="514" y="67"/>
                  </a:lnTo>
                  <a:lnTo>
                    <a:pt x="514" y="66"/>
                  </a:lnTo>
                  <a:lnTo>
                    <a:pt x="514" y="63"/>
                  </a:lnTo>
                  <a:lnTo>
                    <a:pt x="514" y="61"/>
                  </a:lnTo>
                  <a:lnTo>
                    <a:pt x="514" y="58"/>
                  </a:lnTo>
                  <a:lnTo>
                    <a:pt x="514" y="55"/>
                  </a:lnTo>
                  <a:lnTo>
                    <a:pt x="514" y="52"/>
                  </a:lnTo>
                  <a:lnTo>
                    <a:pt x="514" y="49"/>
                  </a:lnTo>
                  <a:lnTo>
                    <a:pt x="514" y="45"/>
                  </a:lnTo>
                  <a:lnTo>
                    <a:pt x="514" y="41"/>
                  </a:lnTo>
                  <a:lnTo>
                    <a:pt x="514" y="36"/>
                  </a:lnTo>
                  <a:lnTo>
                    <a:pt x="514" y="32"/>
                  </a:lnTo>
                  <a:lnTo>
                    <a:pt x="514" y="28"/>
                  </a:lnTo>
                  <a:lnTo>
                    <a:pt x="514" y="24"/>
                  </a:lnTo>
                  <a:lnTo>
                    <a:pt x="514" y="21"/>
                  </a:lnTo>
                  <a:lnTo>
                    <a:pt x="514" y="17"/>
                  </a:lnTo>
                  <a:lnTo>
                    <a:pt x="514" y="14"/>
                  </a:lnTo>
                  <a:lnTo>
                    <a:pt x="514" y="12"/>
                  </a:lnTo>
                  <a:lnTo>
                    <a:pt x="514" y="9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4"/>
                  </a:lnTo>
                  <a:lnTo>
                    <a:pt x="514" y="3"/>
                  </a:lnTo>
                  <a:lnTo>
                    <a:pt x="514" y="2"/>
                  </a:lnTo>
                  <a:lnTo>
                    <a:pt x="514" y="1"/>
                  </a:lnTo>
                  <a:lnTo>
                    <a:pt x="514" y="0"/>
                  </a:lnTo>
                  <a:lnTo>
                    <a:pt x="514" y="1"/>
                  </a:lnTo>
                  <a:lnTo>
                    <a:pt x="515" y="2"/>
                  </a:lnTo>
                  <a:lnTo>
                    <a:pt x="516" y="4"/>
                  </a:lnTo>
                  <a:lnTo>
                    <a:pt x="518" y="7"/>
                  </a:lnTo>
                  <a:lnTo>
                    <a:pt x="520" y="11"/>
                  </a:lnTo>
                  <a:lnTo>
                    <a:pt x="523" y="16"/>
                  </a:lnTo>
                  <a:lnTo>
                    <a:pt x="526" y="21"/>
                  </a:lnTo>
                  <a:lnTo>
                    <a:pt x="530" y="28"/>
                  </a:lnTo>
                  <a:lnTo>
                    <a:pt x="534" y="35"/>
                  </a:lnTo>
                  <a:lnTo>
                    <a:pt x="539" y="43"/>
                  </a:lnTo>
                  <a:lnTo>
                    <a:pt x="544" y="52"/>
                  </a:lnTo>
                  <a:lnTo>
                    <a:pt x="549" y="62"/>
                  </a:lnTo>
                  <a:lnTo>
                    <a:pt x="556" y="72"/>
                  </a:lnTo>
                  <a:lnTo>
                    <a:pt x="562" y="84"/>
                  </a:lnTo>
                  <a:lnTo>
                    <a:pt x="570" y="96"/>
                  </a:lnTo>
                  <a:lnTo>
                    <a:pt x="577" y="110"/>
                  </a:lnTo>
                  <a:lnTo>
                    <a:pt x="585" y="123"/>
                  </a:lnTo>
                  <a:lnTo>
                    <a:pt x="592" y="135"/>
                  </a:lnTo>
                  <a:lnTo>
                    <a:pt x="599" y="147"/>
                  </a:lnTo>
                  <a:lnTo>
                    <a:pt x="605" y="157"/>
                  </a:lnTo>
                  <a:lnTo>
                    <a:pt x="611" y="167"/>
                  </a:lnTo>
                  <a:lnTo>
                    <a:pt x="616" y="176"/>
                  </a:lnTo>
                  <a:lnTo>
                    <a:pt x="621" y="184"/>
                  </a:lnTo>
                  <a:lnTo>
                    <a:pt x="625" y="191"/>
                  </a:lnTo>
                  <a:lnTo>
                    <a:pt x="629" y="198"/>
                  </a:lnTo>
                  <a:lnTo>
                    <a:pt x="632" y="203"/>
                  </a:lnTo>
                  <a:lnTo>
                    <a:pt x="635" y="208"/>
                  </a:lnTo>
                  <a:lnTo>
                    <a:pt x="637" y="212"/>
                  </a:lnTo>
                  <a:lnTo>
                    <a:pt x="639" y="215"/>
                  </a:lnTo>
                  <a:lnTo>
                    <a:pt x="640" y="217"/>
                  </a:lnTo>
                  <a:lnTo>
                    <a:pt x="640" y="218"/>
                  </a:lnTo>
                  <a:lnTo>
                    <a:pt x="641" y="219"/>
                  </a:lnTo>
                  <a:lnTo>
                    <a:pt x="640" y="219"/>
                  </a:lnTo>
                  <a:lnTo>
                    <a:pt x="640" y="220"/>
                  </a:lnTo>
                  <a:lnTo>
                    <a:pt x="639" y="223"/>
                  </a:lnTo>
                  <a:lnTo>
                    <a:pt x="637" y="226"/>
                  </a:lnTo>
                  <a:lnTo>
                    <a:pt x="635" y="229"/>
                  </a:lnTo>
                  <a:lnTo>
                    <a:pt x="632" y="234"/>
                  </a:lnTo>
                  <a:lnTo>
                    <a:pt x="629" y="240"/>
                  </a:lnTo>
                  <a:lnTo>
                    <a:pt x="625" y="246"/>
                  </a:lnTo>
                  <a:lnTo>
                    <a:pt x="621" y="253"/>
                  </a:lnTo>
                  <a:lnTo>
                    <a:pt x="616" y="262"/>
                  </a:lnTo>
                  <a:lnTo>
                    <a:pt x="611" y="271"/>
                  </a:lnTo>
                  <a:lnTo>
                    <a:pt x="605" y="280"/>
                  </a:lnTo>
                  <a:lnTo>
                    <a:pt x="599" y="291"/>
                  </a:lnTo>
                  <a:lnTo>
                    <a:pt x="592" y="303"/>
                  </a:lnTo>
                  <a:lnTo>
                    <a:pt x="585" y="315"/>
                  </a:lnTo>
                  <a:lnTo>
                    <a:pt x="577" y="328"/>
                  </a:lnTo>
                  <a:lnTo>
                    <a:pt x="570" y="342"/>
                  </a:lnTo>
                  <a:lnTo>
                    <a:pt x="562" y="354"/>
                  </a:lnTo>
                  <a:lnTo>
                    <a:pt x="556" y="366"/>
                  </a:lnTo>
                  <a:lnTo>
                    <a:pt x="549" y="376"/>
                  </a:lnTo>
                  <a:lnTo>
                    <a:pt x="544" y="386"/>
                  </a:lnTo>
                  <a:lnTo>
                    <a:pt x="539" y="395"/>
                  </a:lnTo>
                  <a:lnTo>
                    <a:pt x="534" y="403"/>
                  </a:lnTo>
                  <a:lnTo>
                    <a:pt x="530" y="411"/>
                  </a:lnTo>
                  <a:lnTo>
                    <a:pt x="526" y="417"/>
                  </a:lnTo>
                  <a:lnTo>
                    <a:pt x="523" y="423"/>
                  </a:lnTo>
                  <a:lnTo>
                    <a:pt x="520" y="427"/>
                  </a:lnTo>
                  <a:lnTo>
                    <a:pt x="518" y="431"/>
                  </a:lnTo>
                  <a:lnTo>
                    <a:pt x="516" y="434"/>
                  </a:lnTo>
                  <a:lnTo>
                    <a:pt x="515" y="436"/>
                  </a:lnTo>
                  <a:lnTo>
                    <a:pt x="514" y="438"/>
                  </a:lnTo>
                  <a:lnTo>
                    <a:pt x="514" y="437"/>
                  </a:lnTo>
                  <a:lnTo>
                    <a:pt x="514" y="436"/>
                  </a:lnTo>
                  <a:lnTo>
                    <a:pt x="514" y="434"/>
                  </a:lnTo>
                  <a:lnTo>
                    <a:pt x="514" y="433"/>
                  </a:lnTo>
                  <a:lnTo>
                    <a:pt x="514" y="431"/>
                  </a:lnTo>
                  <a:lnTo>
                    <a:pt x="514" y="429"/>
                  </a:lnTo>
                  <a:lnTo>
                    <a:pt x="514" y="426"/>
                  </a:lnTo>
                  <a:lnTo>
                    <a:pt x="514" y="424"/>
                  </a:lnTo>
                  <a:lnTo>
                    <a:pt x="514" y="421"/>
                  </a:lnTo>
                  <a:lnTo>
                    <a:pt x="514" y="417"/>
                  </a:lnTo>
                  <a:lnTo>
                    <a:pt x="514" y="414"/>
                  </a:lnTo>
                  <a:lnTo>
                    <a:pt x="514" y="410"/>
                  </a:lnTo>
                  <a:lnTo>
                    <a:pt x="514" y="406"/>
                  </a:lnTo>
                  <a:lnTo>
                    <a:pt x="514" y="401"/>
                  </a:lnTo>
                  <a:lnTo>
                    <a:pt x="514" y="397"/>
                  </a:lnTo>
                  <a:lnTo>
                    <a:pt x="514" y="393"/>
                  </a:lnTo>
                  <a:lnTo>
                    <a:pt x="514" y="389"/>
                  </a:lnTo>
                  <a:lnTo>
                    <a:pt x="514" y="385"/>
                  </a:lnTo>
                  <a:lnTo>
                    <a:pt x="514" y="382"/>
                  </a:lnTo>
                  <a:lnTo>
                    <a:pt x="514" y="379"/>
                  </a:lnTo>
                  <a:lnTo>
                    <a:pt x="514" y="376"/>
                  </a:lnTo>
                  <a:lnTo>
                    <a:pt x="514" y="374"/>
                  </a:lnTo>
                  <a:lnTo>
                    <a:pt x="514" y="372"/>
                  </a:lnTo>
                  <a:lnTo>
                    <a:pt x="514" y="370"/>
                  </a:lnTo>
                  <a:lnTo>
                    <a:pt x="514" y="368"/>
                  </a:lnTo>
                  <a:lnTo>
                    <a:pt x="514" y="367"/>
                  </a:lnTo>
                  <a:lnTo>
                    <a:pt x="514" y="366"/>
                  </a:lnTo>
                  <a:lnTo>
                    <a:pt x="514" y="365"/>
                  </a:lnTo>
                  <a:lnTo>
                    <a:pt x="513" y="365"/>
                  </a:lnTo>
                  <a:lnTo>
                    <a:pt x="512" y="365"/>
                  </a:lnTo>
                  <a:lnTo>
                    <a:pt x="511" y="365"/>
                  </a:lnTo>
                  <a:lnTo>
                    <a:pt x="509" y="365"/>
                  </a:lnTo>
                  <a:lnTo>
                    <a:pt x="508" y="365"/>
                  </a:lnTo>
                  <a:lnTo>
                    <a:pt x="506" y="365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498" y="366"/>
                  </a:lnTo>
                  <a:lnTo>
                    <a:pt x="496" y="366"/>
                  </a:lnTo>
                  <a:lnTo>
                    <a:pt x="493" y="366"/>
                  </a:lnTo>
                  <a:lnTo>
                    <a:pt x="490" y="366"/>
                  </a:lnTo>
                  <a:lnTo>
                    <a:pt x="487" y="366"/>
                  </a:lnTo>
                  <a:lnTo>
                    <a:pt x="484" y="366"/>
                  </a:lnTo>
                  <a:lnTo>
                    <a:pt x="481" y="367"/>
                  </a:lnTo>
                  <a:lnTo>
                    <a:pt x="478" y="367"/>
                  </a:lnTo>
                  <a:lnTo>
                    <a:pt x="474" y="368"/>
                  </a:lnTo>
                  <a:lnTo>
                    <a:pt x="471" y="369"/>
                  </a:lnTo>
                  <a:lnTo>
                    <a:pt x="467" y="370"/>
                  </a:lnTo>
                  <a:lnTo>
                    <a:pt x="463" y="371"/>
                  </a:lnTo>
                  <a:lnTo>
                    <a:pt x="459" y="372"/>
                  </a:lnTo>
                  <a:lnTo>
                    <a:pt x="455" y="373"/>
                  </a:lnTo>
                  <a:lnTo>
                    <a:pt x="450" y="374"/>
                  </a:lnTo>
                  <a:lnTo>
                    <a:pt x="446" y="375"/>
                  </a:lnTo>
                  <a:lnTo>
                    <a:pt x="441" y="377"/>
                  </a:lnTo>
                  <a:lnTo>
                    <a:pt x="437" y="379"/>
                  </a:lnTo>
                  <a:lnTo>
                    <a:pt x="432" y="380"/>
                  </a:lnTo>
                  <a:lnTo>
                    <a:pt x="427" y="382"/>
                  </a:lnTo>
                  <a:lnTo>
                    <a:pt x="422" y="384"/>
                  </a:lnTo>
                  <a:lnTo>
                    <a:pt x="417" y="386"/>
                  </a:lnTo>
                  <a:lnTo>
                    <a:pt x="412" y="388"/>
                  </a:lnTo>
                  <a:lnTo>
                    <a:pt x="407" y="391"/>
                  </a:lnTo>
                  <a:lnTo>
                    <a:pt x="403" y="393"/>
                  </a:lnTo>
                  <a:lnTo>
                    <a:pt x="398" y="396"/>
                  </a:lnTo>
                  <a:lnTo>
                    <a:pt x="394" y="399"/>
                  </a:lnTo>
                  <a:lnTo>
                    <a:pt x="389" y="401"/>
                  </a:lnTo>
                  <a:lnTo>
                    <a:pt x="385" y="404"/>
                  </a:lnTo>
                  <a:lnTo>
                    <a:pt x="380" y="408"/>
                  </a:lnTo>
                  <a:lnTo>
                    <a:pt x="376" y="411"/>
                  </a:lnTo>
                  <a:lnTo>
                    <a:pt x="372" y="414"/>
                  </a:lnTo>
                  <a:lnTo>
                    <a:pt x="368" y="418"/>
                  </a:lnTo>
                  <a:lnTo>
                    <a:pt x="364" y="421"/>
                  </a:lnTo>
                  <a:lnTo>
                    <a:pt x="360" y="425"/>
                  </a:lnTo>
                  <a:lnTo>
                    <a:pt x="356" y="429"/>
                  </a:lnTo>
                  <a:lnTo>
                    <a:pt x="352" y="433"/>
                  </a:lnTo>
                  <a:lnTo>
                    <a:pt x="348" y="437"/>
                  </a:lnTo>
                  <a:lnTo>
                    <a:pt x="345" y="441"/>
                  </a:lnTo>
                  <a:lnTo>
                    <a:pt x="341" y="445"/>
                  </a:lnTo>
                  <a:lnTo>
                    <a:pt x="338" y="449"/>
                  </a:lnTo>
                  <a:lnTo>
                    <a:pt x="335" y="453"/>
                  </a:lnTo>
                  <a:lnTo>
                    <a:pt x="332" y="456"/>
                  </a:lnTo>
                  <a:lnTo>
                    <a:pt x="329" y="460"/>
                  </a:lnTo>
                  <a:lnTo>
                    <a:pt x="326" y="464"/>
                  </a:lnTo>
                  <a:lnTo>
                    <a:pt x="324" y="468"/>
                  </a:lnTo>
                  <a:lnTo>
                    <a:pt x="321" y="472"/>
                  </a:lnTo>
                  <a:lnTo>
                    <a:pt x="319" y="476"/>
                  </a:lnTo>
                  <a:lnTo>
                    <a:pt x="317" y="480"/>
                  </a:lnTo>
                  <a:lnTo>
                    <a:pt x="315" y="484"/>
                  </a:lnTo>
                  <a:lnTo>
                    <a:pt x="313" y="488"/>
                  </a:lnTo>
                  <a:lnTo>
                    <a:pt x="311" y="492"/>
                  </a:lnTo>
                  <a:lnTo>
                    <a:pt x="309" y="496"/>
                  </a:lnTo>
                  <a:lnTo>
                    <a:pt x="307" y="499"/>
                  </a:lnTo>
                  <a:lnTo>
                    <a:pt x="306" y="503"/>
                  </a:lnTo>
                  <a:lnTo>
                    <a:pt x="304" y="506"/>
                  </a:lnTo>
                  <a:lnTo>
                    <a:pt x="303" y="508"/>
                  </a:lnTo>
                  <a:lnTo>
                    <a:pt x="302" y="511"/>
                  </a:lnTo>
                  <a:lnTo>
                    <a:pt x="301" y="513"/>
                  </a:lnTo>
                  <a:lnTo>
                    <a:pt x="300" y="515"/>
                  </a:lnTo>
                  <a:lnTo>
                    <a:pt x="299" y="517"/>
                  </a:lnTo>
                  <a:lnTo>
                    <a:pt x="298" y="519"/>
                  </a:lnTo>
                  <a:lnTo>
                    <a:pt x="298" y="520"/>
                  </a:lnTo>
                  <a:lnTo>
                    <a:pt x="297" y="521"/>
                  </a:lnTo>
                  <a:lnTo>
                    <a:pt x="297" y="522"/>
                  </a:lnTo>
                  <a:lnTo>
                    <a:pt x="297" y="523"/>
                  </a:lnTo>
                  <a:lnTo>
                    <a:pt x="296" y="523"/>
                  </a:lnTo>
                  <a:lnTo>
                    <a:pt x="295" y="523"/>
                  </a:lnTo>
                  <a:lnTo>
                    <a:pt x="294" y="522"/>
                  </a:lnTo>
                  <a:lnTo>
                    <a:pt x="292" y="521"/>
                  </a:lnTo>
                  <a:lnTo>
                    <a:pt x="289" y="519"/>
                  </a:lnTo>
                  <a:lnTo>
                    <a:pt x="285" y="517"/>
                  </a:lnTo>
                  <a:lnTo>
                    <a:pt x="282" y="515"/>
                  </a:lnTo>
                  <a:lnTo>
                    <a:pt x="277" y="512"/>
                  </a:lnTo>
                  <a:lnTo>
                    <a:pt x="272" y="509"/>
                  </a:lnTo>
                  <a:lnTo>
                    <a:pt x="266" y="506"/>
                  </a:lnTo>
                  <a:lnTo>
                    <a:pt x="260" y="502"/>
                  </a:lnTo>
                  <a:lnTo>
                    <a:pt x="252" y="498"/>
                  </a:lnTo>
                  <a:lnTo>
                    <a:pt x="245" y="494"/>
                  </a:lnTo>
                  <a:lnTo>
                    <a:pt x="237" y="489"/>
                  </a:lnTo>
                  <a:lnTo>
                    <a:pt x="228" y="484"/>
                  </a:lnTo>
                  <a:lnTo>
                    <a:pt x="218" y="478"/>
                  </a:lnTo>
                  <a:lnTo>
                    <a:pt x="209" y="473"/>
                  </a:lnTo>
                  <a:lnTo>
                    <a:pt x="200" y="468"/>
                  </a:lnTo>
                  <a:lnTo>
                    <a:pt x="192" y="463"/>
                  </a:lnTo>
                  <a:lnTo>
                    <a:pt x="184" y="458"/>
                  </a:lnTo>
                  <a:lnTo>
                    <a:pt x="177" y="454"/>
                  </a:lnTo>
                  <a:lnTo>
                    <a:pt x="171" y="451"/>
                  </a:lnTo>
                  <a:lnTo>
                    <a:pt x="165" y="447"/>
                  </a:lnTo>
                  <a:lnTo>
                    <a:pt x="160" y="444"/>
                  </a:lnTo>
                  <a:lnTo>
                    <a:pt x="155" y="442"/>
                  </a:lnTo>
                  <a:lnTo>
                    <a:pt x="151" y="439"/>
                  </a:lnTo>
                  <a:lnTo>
                    <a:pt x="148" y="437"/>
                  </a:lnTo>
                  <a:lnTo>
                    <a:pt x="145" y="436"/>
                  </a:lnTo>
                  <a:lnTo>
                    <a:pt x="143" y="435"/>
                  </a:lnTo>
                  <a:lnTo>
                    <a:pt x="141" y="434"/>
                  </a:lnTo>
                  <a:lnTo>
                    <a:pt x="140" y="433"/>
                  </a:lnTo>
                  <a:lnTo>
                    <a:pt x="139" y="434"/>
                  </a:lnTo>
                  <a:lnTo>
                    <a:pt x="138" y="434"/>
                  </a:lnTo>
                  <a:lnTo>
                    <a:pt x="136" y="436"/>
                  </a:lnTo>
                  <a:lnTo>
                    <a:pt x="133" y="437"/>
                  </a:lnTo>
                  <a:lnTo>
                    <a:pt x="130" y="439"/>
                  </a:lnTo>
                  <a:lnTo>
                    <a:pt x="127" y="441"/>
                  </a:lnTo>
                  <a:lnTo>
                    <a:pt x="123" y="443"/>
                  </a:lnTo>
                  <a:lnTo>
                    <a:pt x="118" y="446"/>
                  </a:lnTo>
                  <a:lnTo>
                    <a:pt x="113" y="449"/>
                  </a:lnTo>
                  <a:lnTo>
                    <a:pt x="107" y="452"/>
                  </a:lnTo>
                  <a:lnTo>
                    <a:pt x="101" y="456"/>
                  </a:lnTo>
                  <a:lnTo>
                    <a:pt x="94" y="460"/>
                  </a:lnTo>
                  <a:lnTo>
                    <a:pt x="86" y="464"/>
                  </a:lnTo>
                  <a:lnTo>
                    <a:pt x="78" y="469"/>
                  </a:lnTo>
                  <a:lnTo>
                    <a:pt x="70" y="474"/>
                  </a:lnTo>
                  <a:lnTo>
                    <a:pt x="62" y="479"/>
                  </a:lnTo>
                  <a:lnTo>
                    <a:pt x="54" y="483"/>
                  </a:lnTo>
                  <a:lnTo>
                    <a:pt x="46" y="487"/>
                  </a:lnTo>
                  <a:lnTo>
                    <a:pt x="39" y="491"/>
                  </a:lnTo>
                  <a:lnTo>
                    <a:pt x="33" y="495"/>
                  </a:lnTo>
                  <a:lnTo>
                    <a:pt x="27" y="498"/>
                  </a:lnTo>
                  <a:lnTo>
                    <a:pt x="22" y="501"/>
                  </a:lnTo>
                  <a:lnTo>
                    <a:pt x="17" y="504"/>
                  </a:lnTo>
                  <a:lnTo>
                    <a:pt x="13" y="506"/>
                  </a:lnTo>
                  <a:lnTo>
                    <a:pt x="10" y="508"/>
                  </a:lnTo>
                  <a:lnTo>
                    <a:pt x="7" y="510"/>
                  </a:lnTo>
                  <a:lnTo>
                    <a:pt x="4" y="512"/>
                  </a:lnTo>
                  <a:lnTo>
                    <a:pt x="2" y="513"/>
                  </a:lnTo>
                  <a:lnTo>
                    <a:pt x="1" y="514"/>
                  </a:lnTo>
                  <a:lnTo>
                    <a:pt x="0" y="514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1" y="511"/>
                  </a:lnTo>
                  <a:lnTo>
                    <a:pt x="1" y="508"/>
                  </a:lnTo>
                  <a:lnTo>
                    <a:pt x="2" y="506"/>
                  </a:lnTo>
                  <a:lnTo>
                    <a:pt x="2" y="503"/>
                  </a:lnTo>
                  <a:lnTo>
                    <a:pt x="3" y="499"/>
                  </a:lnTo>
                  <a:lnTo>
                    <a:pt x="4" y="496"/>
                  </a:lnTo>
                  <a:lnTo>
                    <a:pt x="5" y="491"/>
                  </a:lnTo>
                  <a:lnTo>
                    <a:pt x="6" y="486"/>
                  </a:lnTo>
                  <a:lnTo>
                    <a:pt x="7" y="481"/>
                  </a:lnTo>
                  <a:lnTo>
                    <a:pt x="9" y="475"/>
                  </a:lnTo>
                  <a:lnTo>
                    <a:pt x="10" y="469"/>
                  </a:lnTo>
                  <a:lnTo>
                    <a:pt x="12" y="462"/>
                  </a:lnTo>
                  <a:lnTo>
                    <a:pt x="13" y="455"/>
                  </a:lnTo>
                  <a:lnTo>
                    <a:pt x="15" y="448"/>
                  </a:lnTo>
                  <a:lnTo>
                    <a:pt x="17" y="440"/>
                  </a:lnTo>
                  <a:lnTo>
                    <a:pt x="19" y="433"/>
                  </a:lnTo>
                  <a:lnTo>
                    <a:pt x="22" y="425"/>
                  </a:lnTo>
                  <a:lnTo>
                    <a:pt x="24" y="417"/>
                  </a:lnTo>
                  <a:lnTo>
                    <a:pt x="27" y="409"/>
                  </a:lnTo>
                  <a:lnTo>
                    <a:pt x="30" y="401"/>
                  </a:lnTo>
                  <a:lnTo>
                    <a:pt x="34" y="393"/>
                  </a:lnTo>
                  <a:lnTo>
                    <a:pt x="37" y="385"/>
                  </a:lnTo>
                  <a:lnTo>
                    <a:pt x="41" y="377"/>
                  </a:lnTo>
                  <a:lnTo>
                    <a:pt x="45" y="368"/>
                  </a:lnTo>
                  <a:lnTo>
                    <a:pt x="50" y="360"/>
                  </a:lnTo>
                  <a:lnTo>
                    <a:pt x="54" y="351"/>
                  </a:lnTo>
                  <a:lnTo>
                    <a:pt x="59" y="342"/>
                  </a:lnTo>
                  <a:lnTo>
                    <a:pt x="64" y="333"/>
                  </a:lnTo>
                  <a:lnTo>
                    <a:pt x="69" y="324"/>
                  </a:lnTo>
                  <a:lnTo>
                    <a:pt x="74" y="315"/>
                  </a:lnTo>
                  <a:lnTo>
                    <a:pt x="80" y="307"/>
                  </a:lnTo>
                  <a:lnTo>
                    <a:pt x="86" y="298"/>
                  </a:lnTo>
                  <a:lnTo>
                    <a:pt x="92" y="289"/>
                  </a:lnTo>
                  <a:lnTo>
                    <a:pt x="98" y="281"/>
                  </a:lnTo>
                  <a:lnTo>
                    <a:pt x="104" y="273"/>
                  </a:lnTo>
                  <a:lnTo>
                    <a:pt x="110" y="265"/>
                  </a:lnTo>
                  <a:lnTo>
                    <a:pt x="117" y="257"/>
                  </a:lnTo>
                  <a:lnTo>
                    <a:pt x="123" y="249"/>
                  </a:lnTo>
                  <a:lnTo>
                    <a:pt x="130" y="241"/>
                  </a:lnTo>
                  <a:lnTo>
                    <a:pt x="137" y="233"/>
                  </a:lnTo>
                  <a:lnTo>
                    <a:pt x="144" y="226"/>
                  </a:lnTo>
                  <a:lnTo>
                    <a:pt x="152" y="219"/>
                  </a:lnTo>
                  <a:lnTo>
                    <a:pt x="159" y="211"/>
                  </a:lnTo>
                  <a:lnTo>
                    <a:pt x="167" y="204"/>
                  </a:lnTo>
                  <a:lnTo>
                    <a:pt x="175" y="197"/>
                  </a:lnTo>
                  <a:lnTo>
                    <a:pt x="183" y="191"/>
                  </a:lnTo>
                  <a:lnTo>
                    <a:pt x="191" y="184"/>
                  </a:lnTo>
                  <a:lnTo>
                    <a:pt x="199" y="178"/>
                  </a:lnTo>
                  <a:lnTo>
                    <a:pt x="207" y="171"/>
                  </a:lnTo>
                  <a:lnTo>
                    <a:pt x="216" y="165"/>
                  </a:lnTo>
                  <a:lnTo>
                    <a:pt x="224" y="160"/>
                  </a:lnTo>
                  <a:lnTo>
                    <a:pt x="233" y="154"/>
                  </a:lnTo>
                  <a:lnTo>
                    <a:pt x="242" y="148"/>
                  </a:lnTo>
                  <a:lnTo>
                    <a:pt x="251" y="143"/>
                  </a:lnTo>
                  <a:lnTo>
                    <a:pt x="260" y="138"/>
                  </a:lnTo>
                  <a:lnTo>
                    <a:pt x="270" y="133"/>
                  </a:lnTo>
                  <a:lnTo>
                    <a:pt x="279" y="128"/>
                  </a:lnTo>
                  <a:lnTo>
                    <a:pt x="289" y="124"/>
                  </a:lnTo>
                  <a:lnTo>
                    <a:pt x="298" y="119"/>
                  </a:lnTo>
                  <a:lnTo>
                    <a:pt x="308" y="115"/>
                  </a:lnTo>
                  <a:lnTo>
                    <a:pt x="318" y="111"/>
                  </a:lnTo>
                  <a:lnTo>
                    <a:pt x="328" y="107"/>
                  </a:lnTo>
                  <a:lnTo>
                    <a:pt x="338" y="104"/>
                  </a:lnTo>
                  <a:lnTo>
                    <a:pt x="348" y="100"/>
                  </a:lnTo>
                  <a:lnTo>
                    <a:pt x="357" y="97"/>
                  </a:lnTo>
                  <a:lnTo>
                    <a:pt x="366" y="94"/>
                  </a:lnTo>
                  <a:lnTo>
                    <a:pt x="376" y="91"/>
                  </a:lnTo>
                  <a:lnTo>
                    <a:pt x="384" y="89"/>
                  </a:lnTo>
                  <a:lnTo>
                    <a:pt x="393" y="87"/>
                  </a:lnTo>
                  <a:lnTo>
                    <a:pt x="402" y="84"/>
                  </a:lnTo>
                  <a:lnTo>
                    <a:pt x="410" y="83"/>
                  </a:lnTo>
                  <a:lnTo>
                    <a:pt x="418" y="81"/>
                  </a:lnTo>
                  <a:lnTo>
                    <a:pt x="426" y="80"/>
                  </a:lnTo>
                  <a:lnTo>
                    <a:pt x="434" y="78"/>
                  </a:lnTo>
                  <a:lnTo>
                    <a:pt x="442" y="77"/>
                  </a:lnTo>
                  <a:lnTo>
                    <a:pt x="449" y="77"/>
                  </a:lnTo>
                  <a:lnTo>
                    <a:pt x="456" y="76"/>
                  </a:lnTo>
                  <a:close/>
                </a:path>
              </a:pathLst>
            </a:custGeom>
            <a:grpFill/>
            <a:ln w="6350" cap="flat" cmpd="sng">
              <a:solidFill>
                <a:srgbClr val="64656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gray">
          <a:xfrm rot="18732939">
            <a:off x="2670900" y="3134032"/>
            <a:ext cx="1454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chemeClr val="bg1"/>
                </a:solidFill>
              </a:rPr>
              <a:t>Data Collection </a:t>
            </a:r>
          </a:p>
          <a:p>
            <a:pPr algn="ctr"/>
            <a:r>
              <a:rPr lang="en-US" altLang="en-US" sz="1200" b="1" dirty="0" smtClean="0">
                <a:solidFill>
                  <a:schemeClr val="bg1"/>
                </a:solidFill>
              </a:rPr>
              <a:t>And Diagnostic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 rot="18732939">
            <a:off x="4365036" y="4558924"/>
            <a:ext cx="1541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chemeClr val="bg1"/>
                </a:solidFill>
              </a:rPr>
              <a:t>Strategy</a:t>
            </a:r>
          </a:p>
          <a:p>
            <a:pPr algn="ctr"/>
            <a:r>
              <a:rPr lang="en-US" altLang="en-US" sz="1200" b="1" dirty="0" smtClean="0">
                <a:solidFill>
                  <a:schemeClr val="bg1"/>
                </a:solidFill>
              </a:rPr>
              <a:t>Implementation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 rot="2532939">
            <a:off x="4449268" y="3052243"/>
            <a:ext cx="1140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000000"/>
                </a:solidFill>
              </a:rPr>
              <a:t>Strategy 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</a:rPr>
              <a:t>Formulation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gray">
          <a:xfrm rot="2532939">
            <a:off x="2399164" y="4823940"/>
            <a:ext cx="20031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100" b="1" dirty="0" smtClean="0">
                <a:solidFill>
                  <a:srgbClr val="000000"/>
                </a:solidFill>
              </a:rPr>
              <a:t>Monitoring &amp; Evaluation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3436460" y="3165632"/>
            <a:ext cx="284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chemeClr val="tx2"/>
              </a:buClr>
              <a:buFont typeface="Wingdings" pitchFamily="2" charset="2"/>
              <a:buChar char="ü"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-2183" y="2071643"/>
            <a:ext cx="345980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AU" altLang="en-US" sz="1600" b="1" dirty="0" smtClean="0"/>
              <a:t>Data Collection and Diagnostic</a:t>
            </a:r>
          </a:p>
          <a:p>
            <a:r>
              <a:rPr lang="en-AU" altLang="en-US" sz="1600" b="1" i="1" dirty="0" smtClean="0"/>
              <a:t>Activities: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Collection of supply-side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Collection of demand-side</a:t>
            </a:r>
          </a:p>
          <a:p>
            <a:r>
              <a:rPr lang="en-AU" altLang="en-US" sz="1600" i="1" dirty="0" smtClean="0"/>
              <a:t>     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Data Analysis</a:t>
            </a:r>
          </a:p>
          <a:p>
            <a:r>
              <a:rPr lang="en-AU" altLang="en-US" sz="1600" i="1" dirty="0" smtClean="0"/>
              <a:t> </a:t>
            </a:r>
          </a:p>
          <a:p>
            <a:endParaRPr lang="en-AU" altLang="en-US" sz="1600" i="1" dirty="0"/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5697164" y="2084784"/>
            <a:ext cx="314720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1600" b="1" dirty="0" smtClean="0"/>
              <a:t>(</a:t>
            </a:r>
            <a:r>
              <a:rPr lang="en-AU" altLang="en-US" sz="1600" b="1" dirty="0"/>
              <a:t>b</a:t>
            </a:r>
            <a:r>
              <a:rPr lang="en-AU" altLang="en-US" sz="1600" b="1" dirty="0" smtClean="0"/>
              <a:t>) Strategy Formulation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Agreement of definition and vision for financial inclusion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Consultation with public &amp; private sector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Development of action plan and targets</a:t>
            </a:r>
            <a:endParaRPr lang="en-AU" altLang="en-US" sz="1600" i="1" dirty="0"/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>
            <a:off x="5425597" y="441816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5425597" y="5212603"/>
            <a:ext cx="3313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 altLang="en-US" dirty="0"/>
          </a:p>
          <a:p>
            <a:endParaRPr lang="en-AU" altLang="en-US" sz="1800" dirty="0">
              <a:latin typeface="Arial" charset="0"/>
            </a:endParaRP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5756000" y="4533218"/>
            <a:ext cx="322395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 b="1" dirty="0" smtClean="0"/>
              <a:t>(c) Strategy Implementation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Policy Reforms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Private Sector Response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Establishment of architecture</a:t>
            </a:r>
          </a:p>
          <a:p>
            <a:r>
              <a:rPr lang="en-AU" altLang="en-US" sz="1600" i="1" dirty="0" smtClean="0"/>
              <a:t>      for implementation </a:t>
            </a:r>
          </a:p>
          <a:p>
            <a:r>
              <a:rPr lang="en-AU" altLang="en-US" sz="1600" i="1" dirty="0"/>
              <a:t> </a:t>
            </a:r>
            <a:r>
              <a:rPr lang="en-AU" altLang="en-US" sz="1600" i="1" dirty="0" smtClean="0"/>
              <a:t>    (e.g. National Council or </a:t>
            </a:r>
          </a:p>
          <a:p>
            <a:r>
              <a:rPr lang="en-AU" altLang="en-US" sz="1600" i="1" dirty="0"/>
              <a:t> </a:t>
            </a:r>
            <a:r>
              <a:rPr lang="en-AU" altLang="en-US" sz="1600" i="1" dirty="0" smtClean="0"/>
              <a:t>    Taskforce)</a:t>
            </a:r>
            <a:endParaRPr lang="en-AU" altLang="en-US" sz="1600" i="1" dirty="0"/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>
            <a:off x="458310" y="413083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41999" y="4517163"/>
            <a:ext cx="28281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1600" b="1" dirty="0" smtClean="0"/>
              <a:t>(d) Monitoring &amp; Evaluation</a:t>
            </a:r>
          </a:p>
          <a:p>
            <a:pPr marL="285750" indent="-285750">
              <a:buFont typeface="Arial"/>
              <a:buChar char="•"/>
            </a:pPr>
            <a:r>
              <a:rPr lang="en-AU" altLang="en-US" sz="1600" i="1" dirty="0" smtClean="0"/>
              <a:t>Tracking progress against</a:t>
            </a:r>
          </a:p>
          <a:p>
            <a:r>
              <a:rPr lang="en-AU" altLang="en-US" sz="1600" i="1" dirty="0" smtClean="0"/>
              <a:t>      core indicators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altLang="en-US" sz="1600" i="1" dirty="0" smtClean="0"/>
              <a:t>Identifying if strategy is on</a:t>
            </a:r>
          </a:p>
          <a:p>
            <a:r>
              <a:rPr lang="en-AU" altLang="en-US" sz="1600" i="1" dirty="0" smtClean="0"/>
              <a:t>     track and any responses</a:t>
            </a:r>
          </a:p>
          <a:p>
            <a:r>
              <a:rPr lang="en-AU" altLang="en-US" sz="1600" i="1" dirty="0" smtClean="0"/>
              <a:t>     needed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235525" y="1146113"/>
            <a:ext cx="87743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2000" b="1" dirty="0" smtClean="0"/>
              <a:t>Effective strategy formulation &amp; implementation involves a continuous feedback cycle</a:t>
            </a:r>
          </a:p>
          <a:p>
            <a:endParaRPr lang="en-AU" altLang="en-US" sz="1600" i="1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-15719" y="6559090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National strategies and financial inclusion 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30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0"/>
            <a:ext cx="7924800" cy="762000"/>
          </a:xfrm>
        </p:spPr>
        <p:txBody>
          <a:bodyPr/>
          <a:lstStyle/>
          <a:p>
            <a:pPr algn="ctr"/>
            <a:r>
              <a:rPr lang="en-US" sz="4800" dirty="0" smtClean="0"/>
              <a:t>Drivers of financial inclusion?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04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096324" y="3393202"/>
            <a:ext cx="1950650" cy="258819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168" name="Title 1"/>
          <p:cNvSpPr txBox="1">
            <a:spLocks/>
          </p:cNvSpPr>
          <p:nvPr/>
        </p:nvSpPr>
        <p:spPr>
          <a:xfrm>
            <a:off x="217487" y="326191"/>
            <a:ext cx="7772400" cy="631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/>
            </a:lvl1pPr>
          </a:lstStyle>
          <a:p>
            <a:pPr marL="0" marR="0" lvl="0" indent="0" defTabSz="4572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666633"/>
                </a:solidFill>
                <a:latin typeface="+mn-lt"/>
              </a:rPr>
              <a:t>E-money and financial inclusion</a:t>
            </a:r>
            <a:endParaRPr lang="en-US" b="1" dirty="0">
              <a:solidFill>
                <a:srgbClr val="666633"/>
              </a:solidFill>
              <a:latin typeface="+mn-lt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8100" y="6061435"/>
            <a:ext cx="9008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Source: </a:t>
            </a:r>
            <a:r>
              <a:rPr lang="en-US" sz="1200" dirty="0" smtClean="0">
                <a:latin typeface="+mn-lt"/>
              </a:rPr>
              <a:t>Data from World Bank Global </a:t>
            </a:r>
            <a:r>
              <a:rPr lang="en-US" sz="1200" dirty="0" err="1" smtClean="0">
                <a:latin typeface="+mn-lt"/>
              </a:rPr>
              <a:t>Findex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and </a:t>
            </a:r>
            <a:r>
              <a:rPr lang="en-US" sz="1200" dirty="0" err="1">
                <a:latin typeface="+mn-lt"/>
              </a:rPr>
              <a:t>and</a:t>
            </a:r>
            <a:r>
              <a:rPr lang="en-US" sz="1200" dirty="0">
                <a:latin typeface="+mn-lt"/>
              </a:rPr>
              <a:t> AFI Policy </a:t>
            </a:r>
            <a:r>
              <a:rPr lang="en-US" sz="1200" dirty="0" smtClean="0">
                <a:latin typeface="+mn-lt"/>
              </a:rPr>
              <a:t>Profiles, compiled by AFI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487" y="3190944"/>
            <a:ext cx="1474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Increase in % of adults with accounts 2011-2014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6238" y="1332085"/>
            <a:ext cx="8450218" cy="6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1pPr>
            <a:lvl2pPr marL="742950" indent="-28575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9pPr>
          </a:lstStyle>
          <a:p>
            <a:pPr eaLnBrk="1" hangingPunct="1"/>
            <a:r>
              <a:rPr lang="en-US" altLang="en-US" sz="1800" b="1" dirty="0">
                <a:latin typeface="+mn-lt"/>
              </a:rPr>
              <a:t>AFI members with e-money increased financial inclusion by 11.3 </a:t>
            </a:r>
            <a:r>
              <a:rPr lang="en-US" altLang="en-US" sz="1800" b="1" dirty="0" err="1">
                <a:latin typeface="+mn-lt"/>
              </a:rPr>
              <a:t>ppts</a:t>
            </a:r>
            <a:r>
              <a:rPr lang="en-US" altLang="en-US" sz="1800" b="1" dirty="0">
                <a:latin typeface="+mn-lt"/>
              </a:rPr>
              <a:t>, compared to 7.9 </a:t>
            </a:r>
            <a:r>
              <a:rPr lang="en-US" altLang="en-US" sz="1800" b="1" dirty="0" err="1">
                <a:latin typeface="+mn-lt"/>
              </a:rPr>
              <a:t>ppts</a:t>
            </a:r>
            <a:r>
              <a:rPr lang="en-US" altLang="en-US" sz="1800" b="1" dirty="0">
                <a:latin typeface="+mn-lt"/>
              </a:rPr>
              <a:t> for those without e-money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016728153"/>
              </p:ext>
            </p:extLst>
          </p:nvPr>
        </p:nvGraphicFramePr>
        <p:xfrm>
          <a:off x="1694670" y="1999904"/>
          <a:ext cx="5901666" cy="406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1"/>
          <p:cNvSpPr txBox="1"/>
          <p:nvPr/>
        </p:nvSpPr>
        <p:spPr>
          <a:xfrm>
            <a:off x="5857666" y="2224642"/>
            <a:ext cx="281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N members 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with e-money = 25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N members 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without e-money 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9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35694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Policy interventions and financial inclusion 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72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096324" y="3393202"/>
            <a:ext cx="1950650" cy="258819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168" name="Title 1"/>
          <p:cNvSpPr txBox="1">
            <a:spLocks/>
          </p:cNvSpPr>
          <p:nvPr/>
        </p:nvSpPr>
        <p:spPr>
          <a:xfrm>
            <a:off x="217487" y="326191"/>
            <a:ext cx="7772400" cy="631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/>
            </a:lvl1pPr>
          </a:lstStyle>
          <a:p>
            <a:pPr marL="0" marR="0" lvl="0" indent="0" defTabSz="4572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666633"/>
                </a:solidFill>
                <a:latin typeface="+mn-lt"/>
              </a:rPr>
              <a:t>Agent banking and financial inclusion</a:t>
            </a:r>
            <a:endParaRPr lang="en-US" b="1" dirty="0">
              <a:solidFill>
                <a:srgbClr val="666633"/>
              </a:solidFill>
              <a:latin typeface="+mn-lt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8100" y="6061435"/>
            <a:ext cx="9008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Source: </a:t>
            </a:r>
            <a:r>
              <a:rPr lang="en-US" sz="1200" dirty="0" smtClean="0">
                <a:latin typeface="+mn-lt"/>
              </a:rPr>
              <a:t>Data from World Bank Global </a:t>
            </a:r>
            <a:r>
              <a:rPr lang="en-US" sz="1200" dirty="0" err="1" smtClean="0">
                <a:latin typeface="+mn-lt"/>
              </a:rPr>
              <a:t>Findex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and </a:t>
            </a:r>
            <a:r>
              <a:rPr lang="en-US" sz="1200" dirty="0" err="1">
                <a:latin typeface="+mn-lt"/>
              </a:rPr>
              <a:t>and</a:t>
            </a:r>
            <a:r>
              <a:rPr lang="en-US" sz="1200" dirty="0">
                <a:latin typeface="+mn-lt"/>
              </a:rPr>
              <a:t> AFI Policy </a:t>
            </a:r>
            <a:r>
              <a:rPr lang="en-US" sz="1200" dirty="0" smtClean="0">
                <a:latin typeface="+mn-lt"/>
              </a:rPr>
              <a:t>Profiles, compiled by AFI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487" y="3190944"/>
            <a:ext cx="1474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Increase in % of adults with accounts 2011-2014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6238" y="1332085"/>
            <a:ext cx="8450218" cy="6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1pPr>
            <a:lvl2pPr marL="742950" indent="-28575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9pPr>
          </a:lstStyle>
          <a:p>
            <a:pPr eaLnBrk="1" hangingPunct="1"/>
            <a:r>
              <a:rPr lang="en-MY" altLang="en-US" sz="1800" b="1" dirty="0">
                <a:latin typeface="+mn-lt"/>
              </a:rPr>
              <a:t>AFI members </a:t>
            </a:r>
            <a:r>
              <a:rPr lang="en-MY" altLang="en-US" sz="1800" b="1" dirty="0" smtClean="0">
                <a:latin typeface="+mn-lt"/>
              </a:rPr>
              <a:t>permitting agent </a:t>
            </a:r>
            <a:r>
              <a:rPr lang="en-MY" altLang="en-US" sz="1800" b="1" dirty="0">
                <a:latin typeface="+mn-lt"/>
              </a:rPr>
              <a:t>banking increased financial inclusion by 10.6 </a:t>
            </a:r>
            <a:r>
              <a:rPr lang="en-MY" altLang="en-US" sz="1800" b="1" dirty="0" err="1">
                <a:latin typeface="+mn-lt"/>
              </a:rPr>
              <a:t>ppts</a:t>
            </a:r>
            <a:r>
              <a:rPr lang="en-MY" altLang="en-US" sz="1800" b="1" dirty="0">
                <a:latin typeface="+mn-lt"/>
              </a:rPr>
              <a:t>, compared to 8.1 </a:t>
            </a:r>
            <a:r>
              <a:rPr lang="en-MY" altLang="en-US" sz="1800" b="1" dirty="0" err="1">
                <a:latin typeface="+mn-lt"/>
              </a:rPr>
              <a:t>ppts</a:t>
            </a:r>
            <a:r>
              <a:rPr lang="en-MY" altLang="en-US" sz="1800" b="1" dirty="0">
                <a:latin typeface="+mn-lt"/>
              </a:rPr>
              <a:t> for those without agent banking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74796726"/>
              </p:ext>
            </p:extLst>
          </p:nvPr>
        </p:nvGraphicFramePr>
        <p:xfrm>
          <a:off x="1691680" y="2038709"/>
          <a:ext cx="6048672" cy="387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6"/>
          <p:cNvSpPr txBox="1"/>
          <p:nvPr/>
        </p:nvSpPr>
        <p:spPr>
          <a:xfrm>
            <a:off x="5508104" y="2347872"/>
            <a:ext cx="33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N members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with agent banking= 31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N members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without agent banking =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35694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Policy interventions and financial inclusion 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54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096324" y="3393202"/>
            <a:ext cx="1950650" cy="258819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168" name="Title 1"/>
          <p:cNvSpPr txBox="1">
            <a:spLocks/>
          </p:cNvSpPr>
          <p:nvPr/>
        </p:nvSpPr>
        <p:spPr>
          <a:xfrm>
            <a:off x="217487" y="326191"/>
            <a:ext cx="7772400" cy="631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/>
            </a:lvl1pPr>
          </a:lstStyle>
          <a:p>
            <a:pPr marL="0" marR="0" lvl="0" indent="0" defTabSz="4572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666633"/>
                </a:solidFill>
                <a:latin typeface="+mn-lt"/>
              </a:rPr>
              <a:t>Financial literacy and financial inclusion</a:t>
            </a:r>
            <a:endParaRPr lang="en-US" b="1" dirty="0">
              <a:solidFill>
                <a:srgbClr val="666633"/>
              </a:solidFill>
              <a:latin typeface="+mn-lt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8100" y="6061435"/>
            <a:ext cx="9008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Source: </a:t>
            </a:r>
            <a:r>
              <a:rPr lang="en-US" sz="1200" dirty="0" smtClean="0">
                <a:latin typeface="+mn-lt"/>
              </a:rPr>
              <a:t>Data from World Bank Global </a:t>
            </a:r>
            <a:r>
              <a:rPr lang="en-US" sz="1200" dirty="0" err="1" smtClean="0">
                <a:latin typeface="+mn-lt"/>
              </a:rPr>
              <a:t>Findex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and </a:t>
            </a:r>
            <a:r>
              <a:rPr lang="en-US" sz="1200" dirty="0" err="1">
                <a:latin typeface="+mn-lt"/>
              </a:rPr>
              <a:t>and</a:t>
            </a:r>
            <a:r>
              <a:rPr lang="en-US" sz="1200" dirty="0">
                <a:latin typeface="+mn-lt"/>
              </a:rPr>
              <a:t> AFI Policy Profiles, </a:t>
            </a:r>
            <a:r>
              <a:rPr lang="en-US" sz="1200" dirty="0" smtClean="0">
                <a:latin typeface="+mn-lt"/>
              </a:rPr>
              <a:t>compiled by AFI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487" y="3190944"/>
            <a:ext cx="1330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Increase in % of adults with accounts 2011-2014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6238" y="1332085"/>
            <a:ext cx="8450218" cy="6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1pPr>
            <a:lvl2pPr marL="742950" indent="-28575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-윤고딕130"/>
                <a:cs typeface="-윤고딕130"/>
              </a:defRPr>
            </a:lvl9pPr>
          </a:lstStyle>
          <a:p>
            <a:pPr eaLnBrk="1" hangingPunct="1"/>
            <a:r>
              <a:rPr lang="en-MY" altLang="en-US" sz="1800" b="1" dirty="0">
                <a:latin typeface="+mn-lt"/>
              </a:rPr>
              <a:t>AFI members with financial literacy </a:t>
            </a:r>
            <a:r>
              <a:rPr lang="en-MY" altLang="en-US" sz="1800" b="1" dirty="0" smtClean="0">
                <a:latin typeface="+mn-lt"/>
              </a:rPr>
              <a:t>programs increased </a:t>
            </a:r>
            <a:r>
              <a:rPr lang="en-MY" altLang="en-US" sz="1800" b="1" dirty="0">
                <a:latin typeface="+mn-lt"/>
              </a:rPr>
              <a:t>financial inclusion by </a:t>
            </a:r>
            <a:r>
              <a:rPr lang="en-MY" altLang="en-US" sz="1800" b="1" dirty="0" smtClean="0">
                <a:latin typeface="+mn-lt"/>
              </a:rPr>
              <a:t>10.6 </a:t>
            </a:r>
            <a:r>
              <a:rPr lang="en-MY" altLang="en-US" sz="1800" b="1" dirty="0" err="1">
                <a:latin typeface="+mn-lt"/>
              </a:rPr>
              <a:t>ppts</a:t>
            </a:r>
            <a:r>
              <a:rPr lang="en-MY" altLang="en-US" sz="1800" b="1" dirty="0">
                <a:latin typeface="+mn-lt"/>
              </a:rPr>
              <a:t>, compared to </a:t>
            </a:r>
            <a:r>
              <a:rPr lang="en-MY" altLang="en-US" sz="1800" b="1" dirty="0" smtClean="0">
                <a:latin typeface="+mn-lt"/>
              </a:rPr>
              <a:t>4.4 </a:t>
            </a:r>
            <a:r>
              <a:rPr lang="en-MY" altLang="en-US" sz="1800" b="1" dirty="0" err="1">
                <a:latin typeface="+mn-lt"/>
              </a:rPr>
              <a:t>ppts</a:t>
            </a:r>
            <a:r>
              <a:rPr lang="en-MY" altLang="en-US" sz="1800" b="1" dirty="0">
                <a:latin typeface="+mn-lt"/>
              </a:rPr>
              <a:t> for those without financial literacy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57593909"/>
              </p:ext>
            </p:extLst>
          </p:nvPr>
        </p:nvGraphicFramePr>
        <p:xfrm>
          <a:off x="1382784" y="2204864"/>
          <a:ext cx="6673510" cy="368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36096" y="2504811"/>
            <a:ext cx="276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N members involved = 34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N members not involved 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35694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Policy interventions and financial inclusion 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1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3"/>
          <p:cNvSpPr/>
          <p:nvPr/>
        </p:nvSpPr>
        <p:spPr bwMode="auto">
          <a:xfrm>
            <a:off x="4369851" y="1376005"/>
            <a:ext cx="904875" cy="542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445" tIns="4445" rIns="4445" bIns="4445" spcCol="1270" anchor="ctr"/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700" b="1" dirty="0">
                <a:solidFill>
                  <a:srgbClr val="FFFFFF"/>
                </a:solidFill>
              </a:rPr>
              <a:t>Executive </a:t>
            </a:r>
            <a:r>
              <a:rPr lang="en-US" sz="700" b="1" dirty="0" smtClean="0">
                <a:solidFill>
                  <a:srgbClr val="FFFFFF"/>
                </a:solidFill>
              </a:rPr>
              <a:t>Director</a:t>
            </a:r>
            <a:endParaRPr lang="en-US" sz="7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8930"/>
            <a:ext cx="774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3600" i="1" dirty="0">
                <a:latin typeface="+mn-lt"/>
              </a:rPr>
              <a:t>“If we were building a financial system from scratch today, we would do it on a digital platform” </a:t>
            </a:r>
            <a:endParaRPr lang="th-TH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9872" y="41490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--Bill Gates, 2013 AFI Global Policy Forum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343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0"/>
            <a:ext cx="7924800" cy="762000"/>
          </a:xfrm>
        </p:spPr>
        <p:txBody>
          <a:bodyPr/>
          <a:lstStyle/>
          <a:p>
            <a:pPr algn="ctr"/>
            <a:r>
              <a:rPr lang="en-US" sz="4800" dirty="0" smtClean="0"/>
              <a:t>AFI’s work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537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467600" y="5867400"/>
            <a:ext cx="16764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Time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34974" y="304800"/>
            <a:ext cx="688022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666633"/>
                </a:solidFill>
                <a:latin typeface="Trebuchet MS" panose="020B0603020202020204" pitchFamily="34" charset="0"/>
              </a:rPr>
              <a:t>AFI’s Strategic Vision: A Dynamic Growth Path</a:t>
            </a:r>
            <a:endParaRPr lang="en-US" b="1" dirty="0">
              <a:solidFill>
                <a:srgbClr val="666633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762000" y="59244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2008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3886200" y="22668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2012</a:t>
            </a: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6096000" y="13716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 smtClean="0"/>
              <a:t>2016</a:t>
            </a:r>
            <a:endParaRPr lang="en-US" altLang="en-US" sz="2000" b="1" dirty="0"/>
          </a:p>
        </p:txBody>
      </p:sp>
      <p:graphicFrame>
        <p:nvGraphicFramePr>
          <p:cNvPr id="30" name="Diagram 29"/>
          <p:cNvGraphicFramePr/>
          <p:nvPr>
            <p:extLst/>
          </p:nvPr>
        </p:nvGraphicFramePr>
        <p:xfrm>
          <a:off x="685800" y="12954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V="1">
            <a:off x="685800" y="2057400"/>
            <a:ext cx="0" cy="382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524000" y="6096000"/>
            <a:ext cx="6400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152400" y="1447800"/>
            <a:ext cx="23622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Level of Member Engagement</a:t>
            </a:r>
            <a:endParaRPr lang="th-TH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467600" y="5867400"/>
            <a:ext cx="16764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Time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34974" y="304800"/>
            <a:ext cx="688022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666633"/>
                </a:solidFill>
                <a:latin typeface="Trebuchet MS" panose="020B0603020202020204" pitchFamily="34" charset="0"/>
              </a:rPr>
              <a:t>AFI’s Strategic Vision: A Dynamic Growth Path</a:t>
            </a:r>
            <a:endParaRPr lang="en-US" b="1" dirty="0">
              <a:solidFill>
                <a:srgbClr val="666633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762000" y="59244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2008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3886200" y="22668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2012</a:t>
            </a: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6096000" y="13716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 smtClean="0"/>
              <a:t>2016</a:t>
            </a:r>
            <a:endParaRPr lang="en-US" altLang="en-US" sz="2000" b="1" dirty="0"/>
          </a:p>
        </p:txBody>
      </p:sp>
      <p:graphicFrame>
        <p:nvGraphicFramePr>
          <p:cNvPr id="30" name="Diagram 29"/>
          <p:cNvGraphicFramePr/>
          <p:nvPr>
            <p:extLst/>
          </p:nvPr>
        </p:nvGraphicFramePr>
        <p:xfrm>
          <a:off x="685800" y="12954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V="1">
            <a:off x="685800" y="2057400"/>
            <a:ext cx="0" cy="382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524000" y="6096000"/>
            <a:ext cx="6400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152400" y="1447800"/>
            <a:ext cx="23622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Level of Member Engagement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00200" y="5715000"/>
            <a:ext cx="1295400" cy="457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666633"/>
                </a:solidFill>
              </a:rPr>
              <a:t>Grants</a:t>
            </a:r>
            <a:endParaRPr lang="th-TH" sz="1800" b="1" dirty="0">
              <a:solidFill>
                <a:srgbClr val="66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467600" y="5867400"/>
            <a:ext cx="16764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Time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34974" y="304800"/>
            <a:ext cx="688022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666633"/>
                </a:solidFill>
                <a:latin typeface="Trebuchet MS" panose="020B0603020202020204" pitchFamily="34" charset="0"/>
              </a:rPr>
              <a:t>AFI’s Strategic Vision: A Dynamic Growth Path</a:t>
            </a:r>
            <a:endParaRPr lang="en-US" b="1" dirty="0">
              <a:solidFill>
                <a:srgbClr val="666633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762000" y="59244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2008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3886200" y="22668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2012</a:t>
            </a: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6096000" y="13716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 smtClean="0"/>
              <a:t>2016</a:t>
            </a:r>
            <a:endParaRPr lang="en-US" altLang="en-US" sz="2000" b="1" dirty="0"/>
          </a:p>
        </p:txBody>
      </p:sp>
      <p:graphicFrame>
        <p:nvGraphicFramePr>
          <p:cNvPr id="30" name="Diagram 29"/>
          <p:cNvGraphicFramePr/>
          <p:nvPr>
            <p:extLst/>
          </p:nvPr>
        </p:nvGraphicFramePr>
        <p:xfrm>
          <a:off x="685800" y="12954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V="1">
            <a:off x="685800" y="2057400"/>
            <a:ext cx="0" cy="382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524000" y="6096000"/>
            <a:ext cx="6400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152400" y="1447800"/>
            <a:ext cx="23622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Level of Member Engagement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95600" y="4845627"/>
            <a:ext cx="2362200" cy="457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666633"/>
                </a:solidFill>
              </a:rPr>
              <a:t>Global Policy Forum</a:t>
            </a:r>
          </a:p>
          <a:p>
            <a:r>
              <a:rPr lang="en-US" sz="1800" b="1" dirty="0" smtClean="0">
                <a:solidFill>
                  <a:srgbClr val="666633"/>
                </a:solidFill>
              </a:rPr>
              <a:t>Working Groups</a:t>
            </a:r>
            <a:endParaRPr lang="th-TH" sz="1800" b="1" dirty="0">
              <a:solidFill>
                <a:srgbClr val="66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467600" y="5867400"/>
            <a:ext cx="16764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Time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34974" y="304800"/>
            <a:ext cx="688022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666633"/>
                </a:solidFill>
                <a:latin typeface="Trebuchet MS" panose="020B0603020202020204" pitchFamily="34" charset="0"/>
              </a:rPr>
              <a:t>AFI’s Strategic Vision: A Dynamic Growth Path</a:t>
            </a:r>
            <a:endParaRPr lang="en-US" b="1" dirty="0">
              <a:solidFill>
                <a:srgbClr val="666633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762000" y="59244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2008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3886200" y="22668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2012</a:t>
            </a: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6096000" y="13716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 smtClean="0"/>
              <a:t>2016</a:t>
            </a:r>
            <a:endParaRPr lang="en-US" altLang="en-US" sz="2000" b="1" dirty="0"/>
          </a:p>
        </p:txBody>
      </p:sp>
      <p:graphicFrame>
        <p:nvGraphicFramePr>
          <p:cNvPr id="30" name="Diagram 29"/>
          <p:cNvGraphicFramePr/>
          <p:nvPr>
            <p:extLst/>
          </p:nvPr>
        </p:nvGraphicFramePr>
        <p:xfrm>
          <a:off x="685800" y="12954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V="1">
            <a:off x="685800" y="2057400"/>
            <a:ext cx="0" cy="382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524000" y="6096000"/>
            <a:ext cx="6400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152400" y="1447800"/>
            <a:ext cx="23622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Level of Member Engagement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4038600"/>
            <a:ext cx="3429000" cy="1295401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666633"/>
                </a:solidFill>
              </a:rPr>
              <a:t>Global agenda (SSBs, GPFI)</a:t>
            </a:r>
          </a:p>
          <a:p>
            <a:r>
              <a:rPr lang="en-US" sz="1800" b="1" dirty="0" smtClean="0">
                <a:solidFill>
                  <a:srgbClr val="666633"/>
                </a:solidFill>
              </a:rPr>
              <a:t>Maya Declaration</a:t>
            </a:r>
          </a:p>
          <a:p>
            <a:r>
              <a:rPr lang="en-US" sz="1800" b="1" dirty="0" smtClean="0">
                <a:solidFill>
                  <a:srgbClr val="666633"/>
                </a:solidFill>
              </a:rPr>
              <a:t>Public-private Dialogue </a:t>
            </a:r>
          </a:p>
          <a:p>
            <a:r>
              <a:rPr lang="en-US" sz="1800" b="1" dirty="0" smtClean="0">
                <a:solidFill>
                  <a:srgbClr val="666633"/>
                </a:solidFill>
              </a:rPr>
              <a:t>Regional Initiatives</a:t>
            </a:r>
            <a:endParaRPr lang="th-TH" sz="1800" b="1" dirty="0">
              <a:solidFill>
                <a:srgbClr val="66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467600" y="5867400"/>
            <a:ext cx="16764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Time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34974" y="304800"/>
            <a:ext cx="688022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666633"/>
                </a:solidFill>
                <a:latin typeface="Trebuchet MS" panose="020B0603020202020204" pitchFamily="34" charset="0"/>
              </a:rPr>
              <a:t>AFI’s Strategic Vision: A Dynamic Growth Path</a:t>
            </a:r>
            <a:endParaRPr lang="en-US" b="1" dirty="0">
              <a:solidFill>
                <a:srgbClr val="666633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762000" y="59244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2008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3886200" y="226689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2012</a:t>
            </a: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6096000" y="13716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 smtClean="0"/>
              <a:t>2016</a:t>
            </a:r>
            <a:endParaRPr lang="en-US" altLang="en-US" sz="2000" b="1" dirty="0"/>
          </a:p>
        </p:txBody>
      </p:sp>
      <p:graphicFrame>
        <p:nvGraphicFramePr>
          <p:cNvPr id="30" name="Diagram 29"/>
          <p:cNvGraphicFramePr/>
          <p:nvPr>
            <p:extLst/>
          </p:nvPr>
        </p:nvGraphicFramePr>
        <p:xfrm>
          <a:off x="685800" y="12954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V="1">
            <a:off x="685800" y="2057400"/>
            <a:ext cx="0" cy="382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524000" y="6096000"/>
            <a:ext cx="6400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152400" y="1447800"/>
            <a:ext cx="2362200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Level of Member Engagement</a:t>
            </a:r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38008" y="3744190"/>
            <a:ext cx="2905991" cy="827809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666633"/>
                </a:solidFill>
              </a:rPr>
              <a:t>Capacity Building</a:t>
            </a:r>
          </a:p>
          <a:p>
            <a:r>
              <a:rPr lang="en-US" sz="1800" b="1" dirty="0" smtClean="0">
                <a:solidFill>
                  <a:srgbClr val="666633"/>
                </a:solidFill>
              </a:rPr>
              <a:t>Technical Assistance</a:t>
            </a:r>
          </a:p>
          <a:p>
            <a:r>
              <a:rPr lang="en-US" sz="1800" b="1" dirty="0">
                <a:solidFill>
                  <a:srgbClr val="666633"/>
                </a:solidFill>
              </a:rPr>
              <a:t>Stakeholder Alignment </a:t>
            </a:r>
            <a:endParaRPr lang="en-US" sz="1800" b="1" dirty="0" smtClean="0">
              <a:solidFill>
                <a:srgbClr val="66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1001" y="2365435"/>
            <a:ext cx="2141460" cy="702082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rgbClr val="616365">
                  <a:lumMod val="5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3591" y="2362200"/>
            <a:ext cx="1371600" cy="702082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rgbClr val="616365">
                  <a:lumMod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6321" y="2365435"/>
            <a:ext cx="4268911" cy="7001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rgbClr val="616365">
                  <a:lumMod val="50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1156" y="3124200"/>
            <a:ext cx="2745483" cy="260254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33074" y="3393203"/>
            <a:ext cx="1908871" cy="2410172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0546" y="1371600"/>
            <a:ext cx="8704854" cy="457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Effective financial inclusion policy reforms</a:t>
            </a:r>
            <a:endParaRPr lang="th-TH" sz="2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6321" y="2417390"/>
            <a:ext cx="42689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16365">
                    <a:lumMod val="50000"/>
                  </a:srgbClr>
                </a:solidFill>
                <a:latin typeface="+mn-lt"/>
              </a:rPr>
              <a:t>Improved Knowledge </a:t>
            </a:r>
          </a:p>
          <a:p>
            <a:pPr algn="ctr"/>
            <a:r>
              <a:rPr lang="en-US" sz="1600" b="1" dirty="0" smtClean="0">
                <a:solidFill>
                  <a:srgbClr val="616365">
                    <a:lumMod val="50000"/>
                  </a:srgbClr>
                </a:solidFill>
                <a:latin typeface="+mn-lt"/>
              </a:rPr>
              <a:t>&amp; Institutional </a:t>
            </a:r>
            <a:r>
              <a:rPr lang="en-US" sz="1600" b="1" dirty="0">
                <a:solidFill>
                  <a:srgbClr val="616365">
                    <a:lumMod val="50000"/>
                  </a:srgbClr>
                </a:solidFill>
                <a:latin typeface="+mn-lt"/>
              </a:rPr>
              <a:t>C</a:t>
            </a:r>
            <a:r>
              <a:rPr lang="en-US" sz="1600" b="1" dirty="0" smtClean="0">
                <a:solidFill>
                  <a:srgbClr val="616365">
                    <a:lumMod val="50000"/>
                  </a:srgbClr>
                </a:solidFill>
                <a:latin typeface="+mn-lt"/>
              </a:rPr>
              <a:t>apacity</a:t>
            </a:r>
            <a:endParaRPr lang="th-TH" sz="1600" b="1" dirty="0">
              <a:solidFill>
                <a:srgbClr val="616365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6013" y="2417390"/>
            <a:ext cx="14749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16365">
                    <a:lumMod val="50000"/>
                  </a:srgbClr>
                </a:solidFill>
                <a:latin typeface="+mn-lt"/>
              </a:rPr>
              <a:t>High-level </a:t>
            </a:r>
            <a:r>
              <a:rPr lang="en-US" sz="1600" b="1" dirty="0">
                <a:solidFill>
                  <a:srgbClr val="616365">
                    <a:lumMod val="50000"/>
                  </a:srgbClr>
                </a:solidFill>
                <a:latin typeface="+mn-lt"/>
              </a:rPr>
              <a:t>C</a:t>
            </a:r>
            <a:r>
              <a:rPr lang="en-US" sz="1600" b="1" dirty="0" smtClean="0">
                <a:solidFill>
                  <a:srgbClr val="616365">
                    <a:lumMod val="50000"/>
                  </a:srgbClr>
                </a:solidFill>
                <a:latin typeface="+mn-lt"/>
              </a:rPr>
              <a:t>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421661"/>
            <a:ext cx="21414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16365">
                    <a:lumMod val="50000"/>
                  </a:srgbClr>
                </a:solidFill>
                <a:latin typeface="+mn-lt"/>
              </a:rPr>
              <a:t>National &amp; Global Policy Coordination</a:t>
            </a:r>
            <a:endParaRPr lang="th-TH" sz="1600" b="1" dirty="0">
              <a:solidFill>
                <a:srgbClr val="616365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9036" y="3633834"/>
            <a:ext cx="132726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00"/>
                </a:solidFill>
                <a:latin typeface="+mn-lt"/>
              </a:rPr>
              <a:t>National Progress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Maya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Declaration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3633834"/>
            <a:ext cx="2590799" cy="2653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latin typeface="+mn-lt"/>
              </a:rPr>
              <a:t>Capacity Building</a:t>
            </a:r>
          </a:p>
          <a:p>
            <a:pPr algn="ctr"/>
            <a:endParaRPr lang="en-US" sz="16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Grants 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Working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Groups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Knowledge Exchanges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Peer Advisory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Trainings &amp; Workshops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Joint Learning Programs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Knowledge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Products</a:t>
            </a:r>
            <a:endParaRPr lang="th-TH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208" y="3638515"/>
            <a:ext cx="2032792" cy="20082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00"/>
                </a:solidFill>
                <a:latin typeface="+mn-lt"/>
              </a:rPr>
              <a:t>Global Advocacy</a:t>
            </a:r>
          </a:p>
          <a:p>
            <a:pPr algn="ctr"/>
            <a:endParaRPr lang="en-US" sz="1600" b="1" i="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Trebuchet MS" panose="020B0603020202020204" pitchFamily="34" charset="0"/>
              </a:rPr>
              <a:t>G20 </a:t>
            </a:r>
            <a:r>
              <a:rPr lang="en-US" sz="1600" dirty="0" smtClean="0">
                <a:latin typeface="Trebuchet MS" panose="020B0603020202020204" pitchFamily="34" charset="0"/>
              </a:rPr>
              <a:t>GPFI</a:t>
            </a:r>
            <a:endParaRPr lang="en-US" sz="500" dirty="0" smtClean="0">
              <a:solidFill>
                <a:srgbClr val="000000"/>
              </a:solidFill>
              <a:latin typeface="+mn-lt"/>
            </a:endParaRPr>
          </a:p>
          <a:p>
            <a:endParaRPr lang="en-US" sz="5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SSBs Peer Learning on Global Standards</a:t>
            </a:r>
            <a:endParaRPr lang="en-US" sz="5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5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Global Policy Forum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96324" y="3393202"/>
            <a:ext cx="1950650" cy="258819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0" y="3569489"/>
            <a:ext cx="2417574" cy="21113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latin typeface="+mn-lt"/>
              </a:rPr>
              <a:t>Community &amp; Partnership Building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Regional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Initiatives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Public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Private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Dialogue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Global Policy Forum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Online Member Zone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01560" y="447162"/>
            <a:ext cx="5432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444D07"/>
                </a:solidFill>
                <a:latin typeface="Trebuchet MS" panose="020B0603020202020204" pitchFamily="34" charset="0"/>
              </a:rPr>
              <a:t>AFI Services </a:t>
            </a:r>
          </a:p>
        </p:txBody>
      </p:sp>
      <p:sp>
        <p:nvSpPr>
          <p:cNvPr id="41" name="Striped Right Arrow 40"/>
          <p:cNvSpPr/>
          <p:nvPr/>
        </p:nvSpPr>
        <p:spPr>
          <a:xfrm rot="16200000">
            <a:off x="1219857" y="3129072"/>
            <a:ext cx="471188" cy="472501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2" name="Striped Right Arrow 41"/>
          <p:cNvSpPr/>
          <p:nvPr/>
        </p:nvSpPr>
        <p:spPr>
          <a:xfrm rot="16200000">
            <a:off x="3122504" y="3126514"/>
            <a:ext cx="445291" cy="472501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3" name="Striped Right Arrow 42"/>
          <p:cNvSpPr/>
          <p:nvPr/>
        </p:nvSpPr>
        <p:spPr>
          <a:xfrm rot="16200000">
            <a:off x="4951303" y="3130113"/>
            <a:ext cx="445292" cy="472501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4" name="Striped Right Arrow 43"/>
          <p:cNvSpPr/>
          <p:nvPr/>
        </p:nvSpPr>
        <p:spPr>
          <a:xfrm rot="16200000">
            <a:off x="7176404" y="3130114"/>
            <a:ext cx="445294" cy="472501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Striped Right Arrow 21"/>
          <p:cNvSpPr/>
          <p:nvPr/>
        </p:nvSpPr>
        <p:spPr>
          <a:xfrm rot="16200000">
            <a:off x="4341702" y="1804806"/>
            <a:ext cx="445294" cy="472501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6490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3962400"/>
            <a:ext cx="9144000" cy="2895600"/>
          </a:xfrm>
          <a:prstGeom prst="rect">
            <a:avLst/>
          </a:prstGeom>
          <a:solidFill>
            <a:srgbClr val="666633"/>
          </a:solidFill>
          <a:ln>
            <a:solidFill>
              <a:srgbClr val="666633"/>
            </a:solidFill>
          </a:ln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76200" y="0"/>
            <a:ext cx="90678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th-TH" sz="16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3" name="Picture 7" descr="T:\4 Communications\5. Templates\AFI Brand\afi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" y="1066800"/>
            <a:ext cx="80248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0" y="6172200"/>
            <a:ext cx="220980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</a:pPr>
            <a:r>
              <a:rPr lang="en-US" sz="1200" u="sng" dirty="0">
                <a:solidFill>
                  <a:schemeClr val="bg1"/>
                </a:solidFill>
                <a:latin typeface="Trebuchet MS" panose="020B0603020202020204" pitchFamily="34" charset="0"/>
              </a:rPr>
              <a:t>info@afi-global.org</a:t>
            </a:r>
          </a:p>
          <a:p>
            <a:pPr algn="r" eaLnBrk="1" hangingPunct="1">
              <a:spcBef>
                <a:spcPct val="20000"/>
              </a:spcBef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www.afi-global.org</a:t>
            </a:r>
          </a:p>
        </p:txBody>
      </p:sp>
    </p:spTree>
    <p:extLst>
      <p:ext uri="{BB962C8B-B14F-4D97-AF65-F5344CB8AC3E}">
        <p14:creationId xmlns:p14="http://schemas.microsoft.com/office/powerpoint/2010/main" val="9112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0"/>
            <a:ext cx="7924800" cy="762000"/>
          </a:xfrm>
        </p:spPr>
        <p:txBody>
          <a:bodyPr/>
          <a:lstStyle/>
          <a:p>
            <a:pPr algn="ctr"/>
            <a:r>
              <a:rPr lang="en-US" sz="4800" dirty="0" smtClean="0"/>
              <a:t>Terminology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07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992888" cy="523528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726E20"/>
                </a:solidFill>
              </a:rPr>
              <a:t>Terminology</a:t>
            </a:r>
            <a:endParaRPr lang="en-MY" sz="2400" dirty="0">
              <a:solidFill>
                <a:srgbClr val="726E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896544"/>
          </a:xfrm>
        </p:spPr>
        <p:txBody>
          <a:bodyPr/>
          <a:lstStyle/>
          <a:p>
            <a:r>
              <a:rPr lang="en-US" sz="2000" b="1" dirty="0" smtClean="0"/>
              <a:t>Interoperability </a:t>
            </a:r>
            <a:endParaRPr lang="en-US" sz="2400" b="1" dirty="0" smtClean="0"/>
          </a:p>
          <a:p>
            <a:pPr marL="400050" lvl="1" indent="0">
              <a:buNone/>
            </a:pPr>
            <a:r>
              <a:rPr lang="en-MY" sz="2000" dirty="0" smtClean="0"/>
              <a:t>The </a:t>
            </a:r>
            <a:r>
              <a:rPr lang="en-MY" sz="2000" dirty="0"/>
              <a:t>possibility of payment instruments belonging to a particular scheme or business model to be used in other systems and installed by other </a:t>
            </a:r>
            <a:r>
              <a:rPr lang="en-MY" sz="2000" dirty="0" smtClean="0"/>
              <a:t>schemes</a:t>
            </a:r>
          </a:p>
          <a:p>
            <a:pPr marL="400050" lvl="1" indent="0">
              <a:buNone/>
            </a:pPr>
            <a:endParaRPr lang="en-MY" sz="2000" dirty="0" smtClean="0"/>
          </a:p>
          <a:p>
            <a:pPr marL="400050" lvl="1" indent="0">
              <a:buNone/>
            </a:pPr>
            <a:r>
              <a:rPr lang="en-MY" sz="2000" dirty="0" smtClean="0"/>
              <a:t>Requires </a:t>
            </a:r>
            <a:r>
              <a:rPr lang="en-MY" sz="2000" dirty="0"/>
              <a:t>technical compatibility between systems, but can only take effect when commercial interconnectivity agreements have been concluded</a:t>
            </a:r>
            <a:endParaRPr lang="en-MY" sz="2000" dirty="0" smtClean="0"/>
          </a:p>
          <a:p>
            <a:pPr marL="400050" lvl="1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Interconnectivity</a:t>
            </a:r>
            <a:endParaRPr lang="en-US" sz="2400" b="1" dirty="0" smtClean="0"/>
          </a:p>
          <a:p>
            <a:pPr marL="400050" lvl="1" indent="0">
              <a:buNone/>
            </a:pPr>
            <a:r>
              <a:rPr lang="en-MY" sz="2000" dirty="0" smtClean="0"/>
              <a:t>The </a:t>
            </a:r>
            <a:r>
              <a:rPr lang="en-MY" sz="2000" dirty="0"/>
              <a:t>ability to enable a technical connection between two or more schemes or business models, such as a bank or payment services provider to an international or regional payment </a:t>
            </a:r>
            <a:r>
              <a:rPr lang="en-MY" sz="2000" dirty="0" smtClean="0"/>
              <a:t>network</a:t>
            </a:r>
            <a:endParaRPr lang="en-US" sz="2000" dirty="0" smtClean="0"/>
          </a:p>
          <a:p>
            <a:pPr marL="400050" lvl="1" indent="0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5694"/>
            <a:ext cx="594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DFSWG and Interoperability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43823"/>
            <a:ext cx="669353" cy="669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06313"/>
            <a:ext cx="669353" cy="6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992888" cy="523528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726E20"/>
                </a:solidFill>
              </a:rPr>
              <a:t>Terminology</a:t>
            </a:r>
            <a:endParaRPr lang="en-MY" sz="2400" dirty="0">
              <a:solidFill>
                <a:srgbClr val="726E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896544"/>
          </a:xfrm>
        </p:spPr>
        <p:txBody>
          <a:bodyPr/>
          <a:lstStyle/>
          <a:p>
            <a:r>
              <a:rPr lang="en-US" sz="2000" b="1" dirty="0" smtClean="0"/>
              <a:t>Practical Interconnection</a:t>
            </a:r>
            <a:endParaRPr lang="en-US" sz="2400" b="1" dirty="0" smtClean="0"/>
          </a:p>
          <a:p>
            <a:pPr marL="400050" lvl="1" indent="0">
              <a:buNone/>
            </a:pPr>
            <a:r>
              <a:rPr lang="en-MY" sz="2000" dirty="0" smtClean="0"/>
              <a:t>Interoperable </a:t>
            </a:r>
            <a:r>
              <a:rPr lang="en-MY" sz="2000" dirty="0"/>
              <a:t>systems are actually connected and reach a particular level of technical </a:t>
            </a:r>
            <a:r>
              <a:rPr lang="en-MY" sz="2000" dirty="0" smtClean="0"/>
              <a:t>capacity.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MY" sz="2000" dirty="0" smtClean="0"/>
              <a:t>Even </a:t>
            </a:r>
            <a:r>
              <a:rPr lang="en-MY" sz="2000" dirty="0"/>
              <a:t>when complete technical interoperability is achieved suboptimal interconnection can </a:t>
            </a:r>
            <a:r>
              <a:rPr lang="en-MY" sz="2000" dirty="0" smtClean="0"/>
              <a:t>coexist.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MY" sz="2000" dirty="0" smtClean="0"/>
              <a:t>Interoperability </a:t>
            </a:r>
            <a:r>
              <a:rPr lang="en-MY" sz="2000" dirty="0"/>
              <a:t>is a necessary, but insufficient condition for </a:t>
            </a:r>
            <a:r>
              <a:rPr lang="en-MY" sz="2000" dirty="0" smtClean="0"/>
              <a:t>interconnection.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MY" sz="2000" dirty="0"/>
              <a:t>A fully developed payment system that fosters financial inclusion should be both interoperable and fully interconnected</a:t>
            </a:r>
          </a:p>
          <a:p>
            <a:pPr marL="400050" lvl="1" indent="0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5694"/>
            <a:ext cx="594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DFSWG and Interoperability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06313"/>
            <a:ext cx="669353" cy="6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0"/>
            <a:ext cx="7924800" cy="762000"/>
          </a:xfrm>
        </p:spPr>
        <p:txBody>
          <a:bodyPr/>
          <a:lstStyle/>
          <a:p>
            <a:pPr algn="ctr"/>
            <a:r>
              <a:rPr lang="en-US" sz="4800" dirty="0" smtClean="0"/>
              <a:t>MFS and Consumer Protection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30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992888" cy="523528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726E20"/>
                </a:solidFill>
              </a:rPr>
              <a:t>Mobile Financial Services &amp; Consumer Protection</a:t>
            </a:r>
            <a:endParaRPr lang="en-MY" sz="2400" dirty="0">
              <a:solidFill>
                <a:srgbClr val="726E2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5694"/>
            <a:ext cx="594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DFSWG and MFS Consumer Protection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29208" y="1144216"/>
          <a:ext cx="8507288" cy="539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5796136" y="1484784"/>
            <a:ext cx="576064" cy="484632"/>
          </a:xfrm>
          <a:prstGeom prst="rightArrow">
            <a:avLst/>
          </a:prstGeom>
          <a:solidFill>
            <a:srgbClr val="5A592D"/>
          </a:solidFill>
          <a:ln w="9525" cap="flat" cmpd="sng" algn="ctr">
            <a:solidFill>
              <a:srgbClr val="5A59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S Albert Bold" pitchFamily="80" charset="0"/>
              <a:ea typeface="ＭＳ Ｐゴシック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2348880"/>
            <a:ext cx="14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Vulnerabilities</a:t>
            </a:r>
            <a:endParaRPr lang="en-MY" sz="1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64025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Regulatory Implications</a:t>
            </a:r>
            <a:endParaRPr lang="en-MY" sz="1400" b="1" dirty="0"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931514" y="1484784"/>
            <a:ext cx="576064" cy="484632"/>
          </a:xfrm>
          <a:prstGeom prst="rightArrow">
            <a:avLst/>
          </a:prstGeom>
          <a:solidFill>
            <a:srgbClr val="5A592D"/>
          </a:solidFill>
          <a:ln w="9525" cap="flat" cmpd="sng" algn="ctr">
            <a:solidFill>
              <a:srgbClr val="5A59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S Albert Bold" pitchFamily="80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2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4437112"/>
            <a:ext cx="7924800" cy="762000"/>
          </a:xfrm>
        </p:spPr>
        <p:txBody>
          <a:bodyPr/>
          <a:lstStyle/>
          <a:p>
            <a:pPr algn="ctr"/>
            <a:endParaRPr lang="en-US" sz="4800" dirty="0" smtClean="0"/>
          </a:p>
          <a:p>
            <a:pPr algn="ctr"/>
            <a:r>
              <a:rPr lang="en-US" sz="4000" dirty="0" smtClean="0"/>
              <a:t>Telco Regulators Role in </a:t>
            </a:r>
          </a:p>
          <a:p>
            <a:pPr algn="ctr"/>
            <a:r>
              <a:rPr lang="en-US" sz="4000" dirty="0" smtClean="0"/>
              <a:t>E –Money Services Provision</a:t>
            </a:r>
          </a:p>
          <a:p>
            <a:pPr algn="ctr"/>
            <a:endParaRPr lang="en-US" sz="4000" dirty="0"/>
          </a:p>
          <a:p>
            <a:pPr algn="ctr"/>
            <a:r>
              <a:rPr lang="en-US" sz="3200" dirty="0" smtClean="0"/>
              <a:t>Some Examples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24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34974" y="457200"/>
            <a:ext cx="5432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726E20"/>
                </a:solidFill>
                <a:latin typeface="Trebuchet MS" panose="020B0603020202020204" pitchFamily="34" charset="0"/>
              </a:rPr>
              <a:t>Kenya</a:t>
            </a:r>
            <a:endParaRPr lang="en-US" sz="3200" b="1" dirty="0">
              <a:solidFill>
                <a:srgbClr val="726E2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35694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Examples of Telco Regulators Role in E-Money Services Provision</a:t>
            </a:r>
            <a:endParaRPr lang="en-MY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307878"/>
            <a:ext cx="8496944" cy="1138773"/>
          </a:xfrm>
          <a:prstGeom prst="rect">
            <a:avLst/>
          </a:prstGeom>
          <a:solidFill>
            <a:srgbClr val="DEE0B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Latest Figures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(March 2014)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Agents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116,196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Mobile Money Accounts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26.2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million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Transactions performed 2013 (in USD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):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21.9 billion  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1162396"/>
            <a:ext cx="6264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National Payment System Act (NPSA)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44660" y="1795859"/>
            <a:ext cx="6489525" cy="3353453"/>
            <a:chOff x="449279" y="1746161"/>
            <a:chExt cx="6882649" cy="3556598"/>
          </a:xfrm>
        </p:grpSpPr>
        <p:grpSp>
          <p:nvGrpSpPr>
            <p:cNvPr id="12" name="Group 11"/>
            <p:cNvGrpSpPr/>
            <p:nvPr/>
          </p:nvGrpSpPr>
          <p:grpSpPr>
            <a:xfrm>
              <a:off x="449279" y="1746161"/>
              <a:ext cx="6201858" cy="3556598"/>
              <a:chOff x="1997243" y="1060271"/>
              <a:chExt cx="3457754" cy="3917485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1997243" y="1857830"/>
                <a:ext cx="2043002" cy="1606001"/>
              </a:xfrm>
              <a:prstGeom prst="roundRect">
                <a:avLst/>
              </a:prstGeom>
              <a:ln>
                <a:solidFill>
                  <a:srgbClr val="726E2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MY" sz="1600" b="1" dirty="0"/>
                  <a:t>Mobile Payment Service Provider </a:t>
                </a:r>
                <a:r>
                  <a:rPr lang="en-MY" sz="1600" b="1" dirty="0" smtClean="0"/>
                  <a:t>(MPSP) submits license from </a:t>
                </a:r>
                <a:r>
                  <a:rPr lang="en-US" sz="1600" b="1" dirty="0" smtClean="0"/>
                  <a:t>Communications </a:t>
                </a:r>
                <a:r>
                  <a:rPr lang="en-US" sz="1600" b="1" dirty="0"/>
                  <a:t>Authority of </a:t>
                </a:r>
                <a:r>
                  <a:rPr lang="en-US" sz="1600" b="1" dirty="0" smtClean="0"/>
                  <a:t>Kenya (CAK) </a:t>
                </a:r>
                <a:r>
                  <a:rPr lang="en-MY" sz="1600" b="1" dirty="0" smtClean="0"/>
                  <a:t>to </a:t>
                </a:r>
                <a:r>
                  <a:rPr lang="en-MY" sz="1600" b="1" dirty="0"/>
                  <a:t>Central </a:t>
                </a:r>
                <a:r>
                  <a:rPr lang="en-MY" sz="1600" b="1" dirty="0" smtClean="0"/>
                  <a:t>Bank of Kenya (CBK) </a:t>
                </a:r>
                <a:endParaRPr lang="en-MY" sz="1600" b="1" dirty="0"/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4313747" y="1974457"/>
                <a:ext cx="1141250" cy="1365087"/>
              </a:xfrm>
              <a:prstGeom prst="roundRect">
                <a:avLst/>
              </a:prstGeom>
              <a:ln>
                <a:solidFill>
                  <a:srgbClr val="726E2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MY" sz="1600" b="1" dirty="0" smtClean="0"/>
                  <a:t>CBK authorizes MPSP to offer mobile payment services</a:t>
                </a:r>
                <a:endParaRPr lang="en-MY" sz="1600" b="1" dirty="0"/>
              </a:p>
            </p:txBody>
          </p:sp>
          <p:sp>
            <p:nvSpPr>
              <p:cNvPr id="10" name="Curved Down Arrow 9"/>
              <p:cNvSpPr/>
              <p:nvPr/>
            </p:nvSpPr>
            <p:spPr bwMode="auto">
              <a:xfrm>
                <a:off x="3723647" y="1060271"/>
                <a:ext cx="949906" cy="687861"/>
              </a:xfrm>
              <a:prstGeom prst="curvedDownArrow">
                <a:avLst>
                  <a:gd name="adj1" fmla="val 25000"/>
                  <a:gd name="adj2" fmla="val 50000"/>
                  <a:gd name="adj3" fmla="val 22638"/>
                </a:avLst>
              </a:prstGeom>
              <a:solidFill>
                <a:srgbClr val="666633"/>
              </a:solidFill>
              <a:ln w="9525" cap="flat" cmpd="sng" algn="ctr">
                <a:solidFill>
                  <a:srgbClr val="5A592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MY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S Albert Bold" pitchFamily="80" charset="0"/>
                  <a:ea typeface="ＭＳ Ｐゴシック" pitchFamily="1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3369331" y="3628800"/>
                <a:ext cx="1888834" cy="1348956"/>
              </a:xfrm>
              <a:prstGeom prst="roundRect">
                <a:avLst/>
              </a:prstGeom>
              <a:ln>
                <a:solidFill>
                  <a:srgbClr val="726E2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MY" sz="1600" b="1" dirty="0" smtClean="0"/>
                  <a:t>Revocation of license by CAK results in suspension of mobile payment services authorization by CBK</a:t>
                </a:r>
                <a:endParaRPr lang="en-MY" sz="1600" b="1" dirty="0"/>
              </a:p>
            </p:txBody>
          </p:sp>
        </p:grpSp>
        <p:sp>
          <p:nvSpPr>
            <p:cNvPr id="20" name="Curved Down Arrow 19"/>
            <p:cNvSpPr/>
            <p:nvPr/>
          </p:nvSpPr>
          <p:spPr bwMode="auto">
            <a:xfrm rot="6638938">
              <a:off x="6188871" y="4008452"/>
              <a:ext cx="1600830" cy="685285"/>
            </a:xfrm>
            <a:prstGeom prst="curvedDownArrow">
              <a:avLst/>
            </a:prstGeom>
            <a:solidFill>
              <a:srgbClr val="666633"/>
            </a:solidFill>
            <a:ln w="9525" cap="flat" cmpd="sng" algn="ctr">
              <a:solidFill>
                <a:srgbClr val="5A592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MY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S Albert Bold" pitchFamily="80" charset="0"/>
                <a:ea typeface="ＭＳ Ｐゴシック" pitchFamily="1" charset="-128"/>
              </a:endParaRPr>
            </a:p>
          </p:txBody>
        </p:sp>
        <p:sp>
          <p:nvSpPr>
            <p:cNvPr id="21" name="Curved Down Arrow 20"/>
            <p:cNvSpPr/>
            <p:nvPr/>
          </p:nvSpPr>
          <p:spPr bwMode="auto">
            <a:xfrm rot="13471039">
              <a:off x="1396807" y="4333361"/>
              <a:ext cx="1409457" cy="621677"/>
            </a:xfrm>
            <a:prstGeom prst="curvedDownArrow">
              <a:avLst/>
            </a:prstGeom>
            <a:solidFill>
              <a:srgbClr val="666633"/>
            </a:solidFill>
            <a:ln w="9525" cap="flat" cmpd="sng" algn="ctr">
              <a:solidFill>
                <a:srgbClr val="5A592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MY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S Albert Bold" pitchFamily="80" charset="0"/>
                <a:ea typeface="ＭＳ Ｐゴシック" pitchFamily="1" charset="-128"/>
              </a:endParaRPr>
            </a:p>
          </p:txBody>
        </p:sp>
      </p:grpSp>
      <p:pic>
        <p:nvPicPr>
          <p:cNvPr id="22" name="Picture 21" descr="http://www.kachwanya.com/wp-content/uploads/2015/08/image001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841" y="3915016"/>
            <a:ext cx="2087638" cy="81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ttp://fsdkenya.org/wp-content/uploads/2015/08/CBK_logo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r="21220"/>
          <a:stretch/>
        </p:blipFill>
        <p:spPr bwMode="auto">
          <a:xfrm>
            <a:off x="6539550" y="1262346"/>
            <a:ext cx="1416826" cy="1227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AFI Basic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S Albert Bold" pitchFamily="80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S Albert Bold" pitchFamily="80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5-PPT Template [Read-Only]" id="{28E8B229-0507-419F-BE7A-0600DFA560B6}" vid="{760F3F88-2282-4563-957D-1878926C3F2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F31BF6C948438E53C2CFC5C72515" ma:contentTypeVersion="3" ma:contentTypeDescription="Create a new document." ma:contentTypeScope="" ma:versionID="321f35c40cf7922ba3961b8476b4f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e0e5df24a3b506f0198320ca4e71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EF1F162-FEF4-4DBD-8F61-66679D2F1043}"/>
</file>

<file path=customXml/itemProps2.xml><?xml version="1.0" encoding="utf-8"?>
<ds:datastoreItem xmlns:ds="http://schemas.openxmlformats.org/officeDocument/2006/customXml" ds:itemID="{CA5E7E4A-491B-4805-96ED-AFFC679B08EA}"/>
</file>

<file path=customXml/itemProps3.xml><?xml version="1.0" encoding="utf-8"?>
<ds:datastoreItem xmlns:ds="http://schemas.openxmlformats.org/officeDocument/2006/customXml" ds:itemID="{A5216824-98CE-42EB-A17E-0506B364BCB1}"/>
</file>

<file path=docProps/app.xml><?xml version="1.0" encoding="utf-8"?>
<Properties xmlns="http://schemas.openxmlformats.org/officeDocument/2006/extended-properties" xmlns:vt="http://schemas.openxmlformats.org/officeDocument/2006/docPropsVTypes">
  <Template>2015-PPT Template</Template>
  <TotalTime>761</TotalTime>
  <Words>1420</Words>
  <Application>Microsoft Office PowerPoint</Application>
  <PresentationFormat>On-screen Show (4:3)</PresentationFormat>
  <Paragraphs>290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Cordia New</vt:lpstr>
      <vt:lpstr>FS Albert Bold</vt:lpstr>
      <vt:lpstr>IrisUPC</vt:lpstr>
      <vt:lpstr>Trebuchet MS</vt:lpstr>
      <vt:lpstr>Verdana</vt:lpstr>
      <vt:lpstr>Wingdings</vt:lpstr>
      <vt:lpstr>-윤고딕130</vt:lpstr>
      <vt:lpstr>2015 AFI Basic Presentation</vt:lpstr>
      <vt:lpstr>PowerPoint Presentation</vt:lpstr>
      <vt:lpstr>PowerPoint Presentation</vt:lpstr>
      <vt:lpstr>PowerPoint Presentation</vt:lpstr>
      <vt:lpstr>Terminology</vt:lpstr>
      <vt:lpstr>Terminology</vt:lpstr>
      <vt:lpstr>PowerPoint Presentation</vt:lpstr>
      <vt:lpstr>Mobile Financial Services &amp; Consumer Protection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Korger</dc:creator>
  <cp:lastModifiedBy>Ricardo Axuan Estrada Villalta</cp:lastModifiedBy>
  <cp:revision>49</cp:revision>
  <cp:lastPrinted>2015-12-11T07:58:37Z</cp:lastPrinted>
  <dcterms:created xsi:type="dcterms:W3CDTF">2015-12-09T08:11:13Z</dcterms:created>
  <dcterms:modified xsi:type="dcterms:W3CDTF">2015-12-14T07:03:29Z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0x0101000158F31BF6C948438E53C2CFC5C72515</vt:lpwstr>
  </property>
</Properties>
</file>