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87F4-B758-4812-91D9-ADC20EA1C53C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63F31-AA3A-47EE-9ABB-68F0C320A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B87B5-E01B-4664-977F-486FE4F6CB1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8371C-DA3D-41A8-8184-2B95CC760A34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5275" y="8686362"/>
            <a:ext cx="2972725" cy="4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4DFFE9-01B2-4AC3-8AF9-2A3F730178CB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A0AE6-B313-43D9-9B40-5A921D62178D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F03FF2-4F04-462D-9FA6-6703CDD9B4A4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09AA8D-1FC3-49B6-9E4A-C2FEBF18E3D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UIT%20Projet\Dossier%20Lobna\Dossier%20Lobna\Lobna%20Film.wm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esktop\UIT%20Projet\Dossier%20Lobna\Dossier%20Lobna\Maria.wmv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339752" y="3212976"/>
            <a:ext cx="7200800" cy="1296988"/>
          </a:xfrm>
        </p:spPr>
        <p:txBody>
          <a:bodyPr/>
          <a:lstStyle/>
          <a:p>
            <a:pPr algn="ctr"/>
            <a:r>
              <a:rPr lang="en-US" altLang="en-US" sz="4000" dirty="0" smtClean="0"/>
              <a:t>Facilitate our IT Access,</a:t>
            </a:r>
            <a:br>
              <a:rPr lang="en-US" altLang="en-US" sz="4000" dirty="0" smtClean="0"/>
            </a:br>
            <a:r>
              <a:rPr lang="en-US" altLang="en-US" sz="4000" dirty="0" smtClean="0"/>
              <a:t>You’ll see your Own Success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635696" y="4941590"/>
            <a:ext cx="6400800" cy="1655762"/>
          </a:xfrm>
        </p:spPr>
        <p:txBody>
          <a:bodyPr/>
          <a:lstStyle/>
          <a:p>
            <a:pPr algn="ctr"/>
            <a:r>
              <a:rPr lang="en-GB" altLang="en-US" b="1" dirty="0" err="1" smtClean="0">
                <a:solidFill>
                  <a:srgbClr val="FFC000"/>
                </a:solidFill>
              </a:rPr>
              <a:t>Lobna</a:t>
            </a:r>
            <a:r>
              <a:rPr lang="en-GB" altLang="en-US" b="1" dirty="0" smtClean="0">
                <a:solidFill>
                  <a:srgbClr val="FFC000"/>
                </a:solidFill>
              </a:rPr>
              <a:t> SMIDA,</a:t>
            </a:r>
          </a:p>
          <a:p>
            <a:pPr algn="ctr"/>
            <a:r>
              <a:rPr lang="en-GB" altLang="en-US" b="1" dirty="0" smtClean="0">
                <a:solidFill>
                  <a:srgbClr val="FFC000"/>
                </a:solidFill>
              </a:rPr>
              <a:t>Administrator, Presidential Palace</a:t>
            </a:r>
          </a:p>
          <a:p>
            <a:pPr algn="ctr"/>
            <a:r>
              <a:rPr lang="en-GB" altLang="en-US" b="1" dirty="0" smtClean="0">
                <a:solidFill>
                  <a:srgbClr val="FFC000"/>
                </a:solidFill>
              </a:rPr>
              <a:t> </a:t>
            </a:r>
            <a:r>
              <a:rPr lang="en-GB" altLang="en-US" b="1" dirty="0" err="1" smtClean="0">
                <a:solidFill>
                  <a:srgbClr val="FFC000"/>
                </a:solidFill>
              </a:rPr>
              <a:t>roselobna@hotmail.com</a:t>
            </a:r>
            <a:endParaRPr lang="en-GB" altLang="en-US" b="1" dirty="0" smtClean="0">
              <a:solidFill>
                <a:srgbClr val="FFC000"/>
              </a:solidFill>
            </a:endParaRPr>
          </a:p>
        </p:txBody>
      </p:sp>
      <p:sp>
        <p:nvSpPr>
          <p:cNvPr id="3076" name="Rectangle 13"/>
          <p:cNvSpPr>
            <a:spLocks noChangeArrowheads="1"/>
          </p:cNvSpPr>
          <p:nvPr/>
        </p:nvSpPr>
        <p:spPr bwMode="auto">
          <a:xfrm>
            <a:off x="1188640" y="952500"/>
            <a:ext cx="9144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sz="2400" b="1" dirty="0"/>
              <a:t>“ICT Innovations in Emerging Economies”</a:t>
            </a:r>
          </a:p>
          <a:p>
            <a:pPr algn="ctr">
              <a:lnSpc>
                <a:spcPct val="80000"/>
              </a:lnSpc>
            </a:pPr>
            <a:endParaRPr lang="en-US" sz="2400" b="1" dirty="0"/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0066CC"/>
                </a:solidFill>
              </a:rPr>
              <a:t>(Tunis, Tunisia, 28 January 2014)</a:t>
            </a:r>
          </a:p>
        </p:txBody>
      </p:sp>
      <p:sp>
        <p:nvSpPr>
          <p:cNvPr id="3077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GB" altLang="en-US"/>
          </a:p>
        </p:txBody>
      </p:sp>
      <p:sp>
        <p:nvSpPr>
          <p:cNvPr id="3078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GB" altLang="en-US"/>
          </a:p>
        </p:txBody>
      </p:sp>
      <p:sp>
        <p:nvSpPr>
          <p:cNvPr id="3079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GB" altLang="en-US"/>
          </a:p>
        </p:txBody>
      </p:sp>
      <p:sp>
        <p:nvSpPr>
          <p:cNvPr id="3080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GB" altLang="en-US"/>
          </a:p>
        </p:txBody>
      </p:sp>
      <p:sp>
        <p:nvSpPr>
          <p:cNvPr id="3081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GB" altLang="en-US"/>
          </a:p>
        </p:txBody>
      </p:sp>
      <p:pic>
        <p:nvPicPr>
          <p:cNvPr id="3082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7541517" y="115888"/>
            <a:ext cx="1350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Tunisie_Telecom_gtt-logo-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9525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116632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TECHNOLOGY IS A MEANS OF CONNECTING PEOPLE</a:t>
            </a:r>
            <a:endParaRPr lang="fr-F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341438"/>
            <a:ext cx="7704856" cy="2232025"/>
          </a:xfrm>
        </p:spPr>
        <p:txBody>
          <a:bodyPr/>
          <a:lstStyle/>
          <a:p>
            <a:pPr algn="just"/>
            <a:r>
              <a:rPr lang="en-US" dirty="0" smtClean="0"/>
              <a:t>Some smart phones are the </a:t>
            </a:r>
            <a:r>
              <a:rPr lang="en-US" dirty="0" smtClean="0"/>
              <a:t>outlets </a:t>
            </a:r>
            <a:r>
              <a:rPr lang="en-US" dirty="0" smtClean="0"/>
              <a:t>for some people to travel abroad and see the world without the </a:t>
            </a:r>
            <a:r>
              <a:rPr lang="en-US" dirty="0" smtClean="0"/>
              <a:t>pain </a:t>
            </a:r>
            <a:r>
              <a:rPr lang="en-US" dirty="0" smtClean="0"/>
              <a:t>of taking any means of transportation</a:t>
            </a:r>
            <a:endParaRPr lang="fr-FR" dirty="0" smtClean="0"/>
          </a:p>
        </p:txBody>
      </p:sp>
      <p:pic>
        <p:nvPicPr>
          <p:cNvPr id="12294" name="Picture 4" descr="C:\Users\scoop\Documents\Braille Smart Phones -- Touchsc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1410186" cy="79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452320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12" descr="etoiles%20roses%20jolies"/>
          <p:cNvPicPr>
            <a:picLocks noChangeAspect="1" noChangeArrowheads="1" noCrop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Lobna Fil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14403" y="3214686"/>
            <a:ext cx="6086489" cy="3429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IS A MEANS OF CONNECTING PEOPLE</a:t>
            </a:r>
            <a:endParaRPr lang="fr-F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/>
          <a:lstStyle/>
          <a:p>
            <a:pPr algn="just"/>
            <a:r>
              <a:rPr lang="en-US" dirty="0" smtClean="0"/>
              <a:t>The expression "connecting people" is valuable, so try to make it sound logic</a:t>
            </a:r>
            <a:endParaRPr lang="fr-FR" dirty="0" smtClean="0"/>
          </a:p>
          <a:p>
            <a:pPr algn="just"/>
            <a:r>
              <a:rPr lang="en-US" dirty="0" smtClean="0"/>
              <a:t>Life is love and care, let us in your innovation see your solution to  insure our </a:t>
            </a:r>
            <a:r>
              <a:rPr lang="en-US" dirty="0" smtClean="0"/>
              <a:t>welfare.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8608" y="-243408"/>
            <a:ext cx="8239816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Conclusions and </a:t>
            </a:r>
            <a:r>
              <a:rPr lang="en-US" altLang="en-US" dirty="0" err="1" smtClean="0"/>
              <a:t>recommondations</a:t>
            </a:r>
            <a:endParaRPr lang="en-US" alt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5063"/>
            <a:ext cx="7499176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We can deduce that the IT services are of a paramount importance as we are living in </a:t>
            </a:r>
            <a:r>
              <a:rPr lang="en-US" dirty="0" smtClean="0"/>
              <a:t>an </a:t>
            </a:r>
            <a:r>
              <a:rPr lang="en-US" dirty="0" smtClean="0"/>
              <a:t>amalgamation of two worlds that become more and more yoked up. </a:t>
            </a:r>
            <a:endParaRPr lang="fr-FR" dirty="0" smtClean="0"/>
          </a:p>
          <a:p>
            <a:pPr algn="just"/>
            <a:r>
              <a:rPr lang="en-US" dirty="0" smtClean="0"/>
              <a:t>We have emails, e-books, e-services… etc. This prefix “e” that specially we—people with disabilities— loved, and still admire. </a:t>
            </a:r>
            <a:r>
              <a:rPr lang="en-US" dirty="0" smtClean="0"/>
              <a:t>So, how </a:t>
            </a:r>
            <a:r>
              <a:rPr lang="en-US" dirty="0" smtClean="0"/>
              <a:t>can we ignore the </a:t>
            </a:r>
            <a:r>
              <a:rPr lang="en-US" dirty="0" smtClean="0"/>
              <a:t>role of the ITs’ devices </a:t>
            </a:r>
            <a:r>
              <a:rPr lang="en-US" dirty="0" smtClean="0"/>
              <a:t>in paving our way towards more inclusion and integration with these inventions?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92" y="-243408"/>
            <a:ext cx="8311824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Conclusions and </a:t>
            </a:r>
            <a:r>
              <a:rPr lang="en-US" altLang="en-US" dirty="0" err="1" smtClean="0"/>
              <a:t>recommondations</a:t>
            </a:r>
            <a:endParaRPr lang="fr-FR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7283152" cy="4525963"/>
          </a:xfrm>
        </p:spPr>
        <p:txBody>
          <a:bodyPr/>
          <a:lstStyle/>
          <a:p>
            <a:pPr algn="just"/>
            <a:r>
              <a:rPr lang="en-US" dirty="0" smtClean="0"/>
              <a:t>Thanks for everybody here or abroad who made through his/her invention our “disabilities” discarded as a barrier and “</a:t>
            </a:r>
            <a:r>
              <a:rPr lang="en-US" dirty="0" err="1" smtClean="0"/>
              <a:t>e”nabled</a:t>
            </a:r>
            <a:r>
              <a:rPr lang="en-US" dirty="0" smtClean="0"/>
              <a:t> us to be active </a:t>
            </a:r>
            <a:r>
              <a:rPr lang="en-US" smtClean="0"/>
              <a:t>and </a:t>
            </a:r>
            <a:r>
              <a:rPr lang="en-US" smtClean="0"/>
              <a:t>participants </a:t>
            </a:r>
            <a:r>
              <a:rPr lang="en-US" smtClean="0"/>
              <a:t>through </a:t>
            </a:r>
            <a:r>
              <a:rPr lang="en-US" smtClean="0"/>
              <a:t>one’s</a:t>
            </a:r>
            <a:r>
              <a:rPr lang="en-US" smtClean="0"/>
              <a:t> </a:t>
            </a:r>
            <a:r>
              <a:rPr lang="en-US" dirty="0" smtClean="0"/>
              <a:t>career.</a:t>
            </a:r>
            <a:endParaRPr lang="fr-FR" dirty="0" smtClean="0"/>
          </a:p>
          <a:p>
            <a:pPr algn="just"/>
            <a:endParaRPr lang="en-US" altLang="en-US" dirty="0" smtClean="0"/>
          </a:p>
          <a:p>
            <a:pPr algn="just"/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lowrK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900113" y="3500438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000" b="1" i="1">
                <a:solidFill>
                  <a:srgbClr val="FFCC00"/>
                </a:solidFill>
                <a:latin typeface="Monotype Corsiva" pitchFamily="66" charset="0"/>
              </a:rPr>
              <a:t>T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H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A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N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K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S</a:t>
            </a:r>
            <a:r>
              <a:rPr lang="fr-FR" sz="4000" b="1" i="1">
                <a:solidFill>
                  <a:srgbClr val="FFCC00"/>
                </a:solidFill>
                <a:latin typeface="Monotype Corsiva" pitchFamily="66" charset="0"/>
              </a:rPr>
              <a:t> 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F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O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R</a:t>
            </a:r>
            <a:r>
              <a:rPr lang="fr-FR" sz="4000" b="1" i="1">
                <a:solidFill>
                  <a:srgbClr val="FFCC00"/>
                </a:solidFill>
                <a:latin typeface="Monotype Corsiva" pitchFamily="66" charset="0"/>
              </a:rPr>
              <a:t> 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Y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O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U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R</a:t>
            </a:r>
            <a:r>
              <a:rPr lang="fr-FR" sz="4000" b="1" i="1">
                <a:solidFill>
                  <a:srgbClr val="FFCC00"/>
                </a:solidFill>
                <a:latin typeface="Monotype Corsiva" pitchFamily="66" charset="0"/>
              </a:rPr>
              <a:t>  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A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T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T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E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N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T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I</a:t>
            </a:r>
            <a:r>
              <a:rPr lang="fr-FR" sz="4000" b="1" i="1">
                <a:solidFill>
                  <a:schemeClr val="bg1"/>
                </a:solidFill>
                <a:latin typeface="Monotype Corsiva" pitchFamily="66" charset="0"/>
              </a:rPr>
              <a:t>O</a:t>
            </a:r>
            <a:r>
              <a:rPr lang="fr-FR" sz="4000" b="1" i="1">
                <a:solidFill>
                  <a:srgbClr val="FF66FF"/>
                </a:solidFill>
                <a:latin typeface="Monotype Corsiva" pitchFamily="66" charset="0"/>
              </a:rPr>
              <a:t>N</a:t>
            </a:r>
          </a:p>
        </p:txBody>
      </p:sp>
      <p:pic>
        <p:nvPicPr>
          <p:cNvPr id="16388" name="Picture 4" descr="blu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0" y="6764338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blu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0" y="0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blu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 flipH="1" flipV="1">
            <a:off x="5700713" y="3394075"/>
            <a:ext cx="68580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bluel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 flipH="1" flipV="1">
            <a:off x="-3394075" y="3394075"/>
            <a:ext cx="68580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DEFINITION OF  THE  INFORMATION</a:t>
            </a:r>
            <a:r>
              <a:rPr lang="fr-FR" altLang="en-US" dirty="0" smtClean="0"/>
              <a:t> </a:t>
            </a:r>
            <a:endParaRPr lang="en-US" altLang="en-US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51309"/>
            <a:ext cx="7355160" cy="4525963"/>
          </a:xfrm>
        </p:spPr>
        <p:txBody>
          <a:bodyPr/>
          <a:lstStyle/>
          <a:p>
            <a:pPr algn="just"/>
            <a:r>
              <a:rPr lang="en-US" altLang="en-US" dirty="0" smtClean="0"/>
              <a:t>Facts provided or learned about something or someone</a:t>
            </a:r>
            <a:endParaRPr lang="fr-FR" altLang="en-US" dirty="0" smtClean="0"/>
          </a:p>
          <a:p>
            <a:pPr algn="just"/>
            <a:r>
              <a:rPr lang="en-US" altLang="en-US" dirty="0" smtClean="0"/>
              <a:t>What is conveyed or represented by a particular arrangement or sequence of things</a:t>
            </a:r>
            <a:endParaRPr lang="en-US" altLang="en-US" i="1" dirty="0" smtClean="0"/>
          </a:p>
          <a:p>
            <a:pPr algn="r">
              <a:buFontTx/>
              <a:buNone/>
            </a:pPr>
            <a:endParaRPr lang="en-US" altLang="en-US" sz="2800" i="1" dirty="0" smtClean="0"/>
          </a:p>
          <a:p>
            <a:pPr algn="r">
              <a:buFontTx/>
              <a:buNone/>
            </a:pPr>
            <a:r>
              <a:rPr lang="en-US" altLang="en-US" sz="2800" i="1" dirty="0" smtClean="0"/>
              <a:t>[Oxford dictionary]</a:t>
            </a:r>
            <a:endParaRPr lang="fr-FR" altLang="en-US" sz="2800" i="1" dirty="0" smtClean="0"/>
          </a:p>
          <a:p>
            <a:pPr lvl="1" algn="just">
              <a:buFont typeface="ZapfDingbats BT" pitchFamily="18" charset="2"/>
              <a:buNone/>
            </a:pPr>
            <a:endParaRPr lang="en-US" alt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 noGrp="1"/>
          </p:cNvSpPr>
          <p:nvPr/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en-US" sz="1400">
                <a:latin typeface="Univers" pitchFamily="34" charset="0"/>
              </a:rPr>
              <a:t>Tunis, Tunisia, 28 January 2014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99392"/>
            <a:ext cx="7239000" cy="1143000"/>
          </a:xfrm>
        </p:spPr>
        <p:txBody>
          <a:bodyPr/>
          <a:lstStyle/>
          <a:p>
            <a:r>
              <a:rPr lang="en-US" altLang="en-US" dirty="0" smtClean="0"/>
              <a:t>DEFINITION OF TECHNOLOGY</a:t>
            </a:r>
            <a:r>
              <a:rPr lang="fr-FR" altLang="en-US" dirty="0" smtClean="0"/>
              <a:t> </a:t>
            </a:r>
            <a:endParaRPr lang="en-US" alt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266" y="1423317"/>
            <a:ext cx="7355086" cy="4525963"/>
          </a:xfrm>
        </p:spPr>
        <p:txBody>
          <a:bodyPr/>
          <a:lstStyle/>
          <a:p>
            <a:pPr algn="just"/>
            <a:r>
              <a:rPr lang="en-US" altLang="en-US" dirty="0" smtClean="0"/>
              <a:t>The application of scientific knowledge for practical purposes, especially in industry.</a:t>
            </a:r>
          </a:p>
          <a:p>
            <a:pPr>
              <a:buFontTx/>
              <a:buNone/>
            </a:pPr>
            <a:endParaRPr lang="en-US" altLang="en-US" i="1" dirty="0" smtClean="0"/>
          </a:p>
          <a:p>
            <a:pPr algn="r">
              <a:buFontTx/>
              <a:buNone/>
            </a:pPr>
            <a:r>
              <a:rPr lang="en-US" altLang="en-US" sz="2800" i="1" dirty="0" smtClean="0"/>
              <a:t>[Oxford dictionary]</a:t>
            </a:r>
            <a:endParaRPr lang="en-US" altLang="en-US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12" descr="etoiles%20roses%20jolies"/>
          <p:cNvPicPr>
            <a:picLocks noChangeAspect="1" noChangeArrowheads="1" noCrop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11663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THE COMBINATION OF INFORMATIONAL TECHNOLOGY “IT”</a:t>
            </a:r>
            <a:r>
              <a:rPr lang="fr-FR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5616"/>
            <a:ext cx="7427168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dirty="0" smtClean="0"/>
              <a:t>It </a:t>
            </a:r>
            <a:r>
              <a:rPr lang="fr-FR" dirty="0" err="1" smtClean="0"/>
              <a:t>facilitates</a:t>
            </a:r>
            <a:r>
              <a:rPr lang="fr-FR" dirty="0" smtClean="0"/>
              <a:t> the </a:t>
            </a:r>
            <a:r>
              <a:rPr lang="fr-FR" dirty="0" err="1" smtClean="0"/>
              <a:t>transmision</a:t>
            </a:r>
            <a:r>
              <a:rPr lang="fr-FR" dirty="0" smtClean="0"/>
              <a:t> of an information</a:t>
            </a:r>
          </a:p>
          <a:p>
            <a:pPr algn="just">
              <a:lnSpc>
                <a:spcPct val="90000"/>
              </a:lnSpc>
            </a:pPr>
            <a:r>
              <a:rPr lang="fr-FR" dirty="0" smtClean="0"/>
              <a:t>The information </a:t>
            </a:r>
            <a:r>
              <a:rPr lang="fr-FR" dirty="0" err="1" smtClean="0"/>
              <a:t>itself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the value of the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technology</a:t>
            </a:r>
            <a:endParaRPr lang="fr-FR" dirty="0" smtClean="0"/>
          </a:p>
          <a:p>
            <a:pPr algn="just">
              <a:lnSpc>
                <a:spcPct val="90000"/>
              </a:lnSpc>
            </a:pP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a container </a:t>
            </a:r>
            <a:r>
              <a:rPr lang="fr-FR" dirty="0" err="1" smtClean="0"/>
              <a:t>without</a:t>
            </a:r>
            <a:r>
              <a:rPr lang="fr-FR" dirty="0" smtClean="0"/>
              <a:t> the </a:t>
            </a:r>
            <a:r>
              <a:rPr lang="fr-FR" dirty="0" err="1" smtClean="0"/>
              <a:t>containt</a:t>
            </a:r>
            <a:r>
              <a:rPr lang="fr-FR" dirty="0" smtClean="0"/>
              <a:t> and vice versa </a:t>
            </a:r>
          </a:p>
          <a:p>
            <a:pPr lvl="1" algn="just">
              <a:lnSpc>
                <a:spcPct val="90000"/>
              </a:lnSpc>
            </a:pPr>
            <a:r>
              <a:rPr lang="fr-FR" dirty="0" err="1" smtClean="0">
                <a:solidFill>
                  <a:schemeClr val="tx1"/>
                </a:solidFill>
              </a:rPr>
              <a:t>They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complete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each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other</a:t>
            </a:r>
            <a:r>
              <a:rPr lang="fr-FR" dirty="0" smtClean="0">
                <a:solidFill>
                  <a:schemeClr val="tx1"/>
                </a:solidFill>
              </a:rPr>
              <a:t> :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cannot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perceive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technology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without</a:t>
            </a:r>
            <a:r>
              <a:rPr lang="fr-FR" dirty="0" smtClean="0">
                <a:solidFill>
                  <a:schemeClr val="tx1"/>
                </a:solidFill>
              </a:rPr>
              <a:t> information and </a:t>
            </a:r>
            <a:r>
              <a:rPr lang="fr-FR" dirty="0" err="1" smtClean="0">
                <a:solidFill>
                  <a:schemeClr val="tx1"/>
                </a:solidFill>
              </a:rPr>
              <a:t>we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cannot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conceive</a:t>
            </a:r>
            <a:r>
              <a:rPr lang="fr-FR" dirty="0" smtClean="0">
                <a:solidFill>
                  <a:schemeClr val="tx1"/>
                </a:solidFill>
              </a:rPr>
              <a:t> a </a:t>
            </a:r>
            <a:r>
              <a:rPr lang="fr-FR" dirty="0" err="1" smtClean="0">
                <a:solidFill>
                  <a:schemeClr val="tx1"/>
                </a:solidFill>
              </a:rPr>
              <a:t>piece</a:t>
            </a:r>
            <a:r>
              <a:rPr lang="fr-FR" dirty="0" smtClean="0">
                <a:solidFill>
                  <a:schemeClr val="tx1"/>
                </a:solidFill>
              </a:rPr>
              <a:t> of information </a:t>
            </a:r>
            <a:r>
              <a:rPr lang="fr-FR" dirty="0" err="1" smtClean="0">
                <a:solidFill>
                  <a:schemeClr val="tx1"/>
                </a:solidFill>
              </a:rPr>
              <a:t>without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technology</a:t>
            </a:r>
            <a:endParaRPr lang="fr-FR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</a:pPr>
            <a:r>
              <a:rPr lang="fr-FR" dirty="0" err="1" smtClean="0">
                <a:solidFill>
                  <a:schemeClr val="tx1"/>
                </a:solidFill>
              </a:rPr>
              <a:t>They</a:t>
            </a:r>
            <a:r>
              <a:rPr lang="fr-FR" dirty="0" smtClean="0">
                <a:solidFill>
                  <a:schemeClr val="tx1"/>
                </a:solidFill>
              </a:rPr>
              <a:t> are </a:t>
            </a:r>
            <a:r>
              <a:rPr lang="fr-FR" dirty="0" err="1" smtClean="0">
                <a:solidFill>
                  <a:schemeClr val="tx1"/>
                </a:solidFill>
              </a:rPr>
              <a:t>both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intertwined</a:t>
            </a:r>
            <a:r>
              <a:rPr lang="fr-FR" dirty="0" smtClean="0">
                <a:solidFill>
                  <a:schemeClr val="tx1"/>
                </a:solidFill>
              </a:rPr>
              <a:t> to </a:t>
            </a:r>
            <a:r>
              <a:rPr lang="fr-FR" dirty="0" err="1" smtClean="0">
                <a:solidFill>
                  <a:schemeClr val="tx1"/>
                </a:solidFill>
              </a:rPr>
              <a:t>raise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awareness</a:t>
            </a:r>
            <a:r>
              <a:rPr lang="fr-FR" dirty="0" smtClean="0">
                <a:solidFill>
                  <a:schemeClr val="tx1"/>
                </a:solidFill>
              </a:rPr>
              <a:t> of </a:t>
            </a:r>
            <a:r>
              <a:rPr lang="fr-FR" dirty="0" err="1" smtClean="0">
                <a:solidFill>
                  <a:schemeClr val="tx1"/>
                </a:solidFill>
              </a:rPr>
              <a:t>what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going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around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/>
          <a:lstStyle/>
          <a:p>
            <a:r>
              <a:rPr lang="en-US" dirty="0" smtClean="0"/>
              <a:t>THE SERVICES OF IT DEVICES</a:t>
            </a:r>
            <a:r>
              <a:rPr lang="fr-FR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283152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Informational technologies are to provide the e-services of the government to facilitate some formal papers for people with reduced mobility as well as those who live in rural zones.</a:t>
            </a:r>
            <a:endParaRPr lang="fr-FR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Monitory services</a:t>
            </a:r>
            <a:endParaRPr lang="fr-FR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Cultural services</a:t>
            </a:r>
            <a:endParaRPr lang="fr-FR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Social services</a:t>
            </a:r>
            <a:endParaRPr lang="fr-FR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News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368040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239000" cy="1143000"/>
          </a:xfrm>
        </p:spPr>
        <p:txBody>
          <a:bodyPr/>
          <a:lstStyle/>
          <a:p>
            <a:r>
              <a:rPr lang="fr-FR" dirty="0" smtClean="0"/>
              <a:t>MEANS OF ENTERTAINMENT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39863"/>
            <a:ext cx="7776988" cy="58769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Smart phones can enable people with motor disability to play football, handball, or formula1 and many other games… as if it </a:t>
            </a:r>
            <a:r>
              <a:rPr lang="en-US" sz="2800" dirty="0" smtClean="0"/>
              <a:t>were</a:t>
            </a:r>
            <a:r>
              <a:rPr lang="en-US" sz="2800" dirty="0" smtClean="0"/>
              <a:t> </a:t>
            </a:r>
            <a:r>
              <a:rPr lang="en-US" sz="2800" dirty="0" smtClean="0"/>
              <a:t>them who are moving. </a:t>
            </a:r>
            <a:endParaRPr lang="fr-FR" sz="2800" dirty="0" smtClean="0"/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ITs create </a:t>
            </a:r>
            <a:r>
              <a:rPr lang="en-US" sz="2800" dirty="0" smtClean="0"/>
              <a:t>a non-describable joy, they help people who are visually impaired to read the screen, write messages and receive calls, it could be also a guide for the visually impaired persons.</a:t>
            </a:r>
            <a:endParaRPr lang="fr-FR" sz="28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368040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7239000" cy="1143000"/>
          </a:xfrm>
        </p:spPr>
        <p:txBody>
          <a:bodyPr/>
          <a:lstStyle/>
          <a:p>
            <a:r>
              <a:rPr lang="fr-FR" dirty="0" smtClean="0"/>
              <a:t>MEANS OF ENTERTAINMENT 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7294"/>
            <a:ext cx="7427168" cy="45259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Deaf people are also in bad need to have something that reformulates their inconceivable utterances...etc. 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I may venture to call these services "Therapeutic sessions."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</a:p>
          <a:p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452320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12" descr="etoiles%20roses%20jolies"/>
          <p:cNvPicPr>
            <a:picLocks noChangeAspect="1" noChangeArrowheads="1" noCrop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ari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3286124"/>
            <a:ext cx="6210315" cy="34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IS A MEANS OF CONNECTING PEOPLE</a:t>
            </a:r>
            <a:r>
              <a:rPr lang="fr-FR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3040"/>
            <a:ext cx="7239000" cy="4846320"/>
          </a:xfrm>
        </p:spPr>
        <p:txBody>
          <a:bodyPr/>
          <a:lstStyle/>
          <a:p>
            <a:pPr algn="just"/>
            <a:r>
              <a:rPr lang="en-US" dirty="0" smtClean="0"/>
              <a:t>Information becomes in a press of a caption </a:t>
            </a:r>
            <a:endParaRPr lang="fr-FR" dirty="0" smtClean="0"/>
          </a:p>
          <a:p>
            <a:pPr algn="just"/>
            <a:r>
              <a:rPr lang="en-US" dirty="0" smtClean="0"/>
              <a:t>Skype, </a:t>
            </a:r>
            <a:r>
              <a:rPr lang="en-US" dirty="0" err="1" smtClean="0"/>
              <a:t>Oovoo</a:t>
            </a:r>
            <a:r>
              <a:rPr lang="en-US" dirty="0" smtClean="0"/>
              <a:t>, </a:t>
            </a:r>
            <a:r>
              <a:rPr lang="en-US" dirty="0" err="1" smtClean="0"/>
              <a:t>Viber</a:t>
            </a:r>
            <a:r>
              <a:rPr lang="en-US" dirty="0" smtClean="0"/>
              <a:t> , What's app... etc. are all bridges  to whom we love and sometimes they could be the cause to know people that we have never been able to meet in reality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12" descr="etoiles%20roses%20jolies"/>
          <p:cNvPicPr>
            <a:picLocks noChangeAspect="1" noChangeArrowheads="1" noCrop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IS A MEANS OF CONNECTING PEOPLE</a:t>
            </a:r>
            <a:endParaRPr lang="fr-F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51032"/>
            <a:ext cx="7239000" cy="4846320"/>
          </a:xfrm>
        </p:spPr>
        <p:txBody>
          <a:bodyPr/>
          <a:lstStyle/>
          <a:p>
            <a:pPr algn="just"/>
            <a:r>
              <a:rPr lang="en-US" dirty="0" smtClean="0"/>
              <a:t>Instead of an ecologic laptop, we rather need an accessible one that </a:t>
            </a:r>
            <a:r>
              <a:rPr lang="en-US" dirty="0" smtClean="0"/>
              <a:t>matches </a:t>
            </a:r>
            <a:r>
              <a:rPr lang="en-US" dirty="0" smtClean="0"/>
              <a:t>the situations of persons with disabilities.</a:t>
            </a:r>
            <a:endParaRPr lang="fr-FR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7633982" cy="23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40048" y="6556248"/>
            <a:ext cx="588336" cy="228600"/>
          </a:xfrm>
        </p:spPr>
        <p:txBody>
          <a:bodyPr/>
          <a:lstStyle/>
          <a:p>
            <a:pPr>
              <a:defRPr/>
            </a:pPr>
            <a:fld id="{1163BFAF-D96F-4447-AF86-3BC25D57B6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12" descr="etoiles%20roses%20jolies"/>
          <p:cNvPicPr>
            <a:picLocks noChangeAspect="1" noChangeArrowheads="1" noCrop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8388350" y="82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D76B51887EB49886867CE70C84B2D" ma:contentTypeVersion="1" ma:contentTypeDescription="Create a new document." ma:contentTypeScope="" ma:versionID="42e268e8c866e5bdfa42a6ad6ea743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D4BD61-6317-4AB4-8B33-DC3E21FAF3C6}"/>
</file>

<file path=customXml/itemProps2.xml><?xml version="1.0" encoding="utf-8"?>
<ds:datastoreItem xmlns:ds="http://schemas.openxmlformats.org/officeDocument/2006/customXml" ds:itemID="{979B7DE2-E761-4374-931E-080D730C41AB}"/>
</file>

<file path=customXml/itemProps3.xml><?xml version="1.0" encoding="utf-8"?>
<ds:datastoreItem xmlns:ds="http://schemas.openxmlformats.org/officeDocument/2006/customXml" ds:itemID="{2542DB76-51E6-4398-A080-8ED88BED5AE9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245</TotalTime>
  <Words>602</Words>
  <Application>Microsoft Office PowerPoint</Application>
  <PresentationFormat>Affichage à l'écran (4:3)</PresentationFormat>
  <Paragraphs>68</Paragraphs>
  <Slides>14</Slides>
  <Notes>4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Opulent</vt:lpstr>
      <vt:lpstr>Facilitate our IT Access, You’ll see your Own Success</vt:lpstr>
      <vt:lpstr>DEFINITION OF  THE  INFORMATION </vt:lpstr>
      <vt:lpstr>DEFINITION OF TECHNOLOGY </vt:lpstr>
      <vt:lpstr>ROLE OF THE COMBINATION OF INFORMATIONAL TECHNOLOGY “IT” </vt:lpstr>
      <vt:lpstr>THE SERVICES OF IT DEVICES </vt:lpstr>
      <vt:lpstr>MEANS OF ENTERTAINMENT </vt:lpstr>
      <vt:lpstr>MEANS OF ENTERTAINMENT </vt:lpstr>
      <vt:lpstr>TECHNOLOGY IS A MEANS OF CONNECTING PEOPLE </vt:lpstr>
      <vt:lpstr>TECHNOLOGY IS A MEANS OF CONNECTING PEOPLE</vt:lpstr>
      <vt:lpstr>TECHNOLOGY IS A MEANS OF CONNECTING PEOPLE</vt:lpstr>
      <vt:lpstr>TECHNOLOGY IS A MEANS OF CONNECTING PEOPLE</vt:lpstr>
      <vt:lpstr>Conclusions and recommondations</vt:lpstr>
      <vt:lpstr>Conclusions and recommondations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Facilitate our IT Access, You'll See Your Own Success</dc:title>
  <dc:creator>scoop</dc:creator>
  <cp:lastModifiedBy>ACER</cp:lastModifiedBy>
  <cp:revision>32</cp:revision>
  <dcterms:created xsi:type="dcterms:W3CDTF">2014-01-22T19:24:07Z</dcterms:created>
  <dcterms:modified xsi:type="dcterms:W3CDTF">2014-01-24T22:48:30Z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0x010100806D76B51887EB49886867CE70C84B2D</vt:lpwstr>
  </property>
</Properties>
</file>