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Override PartName="/ppt/diagrams/data1.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43.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6.xml" ContentType="application/vnd.openxmlformats-officedocument.presentationml.slide+xml"/>
  <Override PartName="/ppt/slides/slide42.xml" ContentType="application/vnd.openxmlformats-officedocument.presentationml.slide+xml"/>
  <Override PartName="/ppt/slides/slide34.xml" ContentType="application/vnd.openxmlformats-officedocument.presentationml.slide+xml"/>
  <Override PartName="/ppt/slides/slide29.xml" ContentType="application/vnd.openxmlformats-officedocument.presentationml.slide+xml"/>
  <Override PartName="/ppt/slides/slide35.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Slides/notesSlide13.xml" ContentType="application/vnd.openxmlformats-officedocument.presentationml.notesSlide+xml"/>
  <Override PartName="/ppt/notesSlides/notesSlide18.xml" ContentType="application/vnd.openxmlformats-officedocument.presentationml.notes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8.xml" ContentType="application/vnd.openxmlformats-officedocument.presentationml.notesSlide+xml"/>
  <Override PartName="/ppt/notesSlides/notesSlide17.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theme/theme1.xml" ContentType="application/vnd.openxmlformats-officedocument.theme+xml"/>
  <Override PartName="/ppt/diagrams/quickStyle8.xml" ContentType="application/vnd.openxmlformats-officedocument.drawingml.diagramStyle+xml"/>
  <Override PartName="/ppt/diagrams/drawing8.xml" ContentType="application/vnd.ms-office.drawingml.diagramDrawing+xml"/>
  <Override PartName="/ppt/diagrams/colors8.xml" ContentType="application/vnd.openxmlformats-officedocument.drawingml.diagramColors+xml"/>
  <Override PartName="/ppt/diagrams/layout8.xml" ContentType="application/vnd.openxmlformats-officedocument.drawingml.diagramLayout+xml"/>
  <Override PartName="/ppt/handoutMasters/handoutMaster1.xml" ContentType="application/vnd.openxmlformats-officedocument.presentationml.handoutMaster+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Masters/notesMaster1.xml" ContentType="application/vnd.openxmlformats-officedocument.presentationml.notesMaster+xml"/>
  <Override PartName="/ppt/diagrams/layout4.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theme/theme3.xml" ContentType="application/vnd.openxmlformats-officedocument.theme+xml"/>
  <Override PartName="/ppt/diagrams/layout1.xml" ContentType="application/vnd.openxmlformats-officedocument.drawingml.diagramLayout+xml"/>
  <Override PartName="/ppt/theme/theme2.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3.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48"/>
  </p:notesMasterIdLst>
  <p:handoutMasterIdLst>
    <p:handoutMasterId r:id="rId49"/>
  </p:handoutMasterIdLst>
  <p:sldIdLst>
    <p:sldId id="500" r:id="rId5"/>
    <p:sldId id="415" r:id="rId6"/>
    <p:sldId id="586" r:id="rId7"/>
    <p:sldId id="583" r:id="rId8"/>
    <p:sldId id="501" r:id="rId9"/>
    <p:sldId id="568" r:id="rId10"/>
    <p:sldId id="570" r:id="rId11"/>
    <p:sldId id="571" r:id="rId12"/>
    <p:sldId id="506" r:id="rId13"/>
    <p:sldId id="520" r:id="rId14"/>
    <p:sldId id="584" r:id="rId15"/>
    <p:sldId id="555" r:id="rId16"/>
    <p:sldId id="524" r:id="rId17"/>
    <p:sldId id="525" r:id="rId18"/>
    <p:sldId id="527" r:id="rId19"/>
    <p:sldId id="552" r:id="rId20"/>
    <p:sldId id="556" r:id="rId21"/>
    <p:sldId id="557" r:id="rId22"/>
    <p:sldId id="554" r:id="rId23"/>
    <p:sldId id="553" r:id="rId24"/>
    <p:sldId id="585" r:id="rId25"/>
    <p:sldId id="509" r:id="rId26"/>
    <p:sldId id="518" r:id="rId27"/>
    <p:sldId id="507" r:id="rId28"/>
    <p:sldId id="508" r:id="rId29"/>
    <p:sldId id="573" r:id="rId30"/>
    <p:sldId id="522" r:id="rId31"/>
    <p:sldId id="521" r:id="rId32"/>
    <p:sldId id="512" r:id="rId33"/>
    <p:sldId id="582" r:id="rId34"/>
    <p:sldId id="574" r:id="rId35"/>
    <p:sldId id="575" r:id="rId36"/>
    <p:sldId id="576" r:id="rId37"/>
    <p:sldId id="577" r:id="rId38"/>
    <p:sldId id="578" r:id="rId39"/>
    <p:sldId id="579" r:id="rId40"/>
    <p:sldId id="580" r:id="rId41"/>
    <p:sldId id="581" r:id="rId42"/>
    <p:sldId id="587" r:id="rId43"/>
    <p:sldId id="485" r:id="rId44"/>
    <p:sldId id="558" r:id="rId45"/>
    <p:sldId id="416" r:id="rId46"/>
    <p:sldId id="530" r:id="rId47"/>
  </p:sldIdLst>
  <p:sldSz cx="9144000" cy="6858000" type="screen4x3"/>
  <p:notesSz cx="6669088" cy="9928225"/>
  <p:defaultTextStyle>
    <a:defPPr>
      <a:defRPr lang="en-US"/>
    </a:defPPr>
    <a:lvl1pPr algn="l" rtl="0" eaLnBrk="0" fontAlgn="base" hangingPunct="0">
      <a:spcBef>
        <a:spcPct val="0"/>
      </a:spcBef>
      <a:spcAft>
        <a:spcPct val="0"/>
      </a:spcAft>
      <a:defRPr sz="32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32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32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Verdana" pitchFamily="34" charset="0"/>
        <a:ea typeface="+mn-ea"/>
        <a:cs typeface="+mn-cs"/>
      </a:defRPr>
    </a:lvl5pPr>
    <a:lvl6pPr marL="2286000" algn="l" defTabSz="914400" rtl="0" eaLnBrk="1" latinLnBrk="0" hangingPunct="1">
      <a:defRPr sz="3200" kern="1200">
        <a:solidFill>
          <a:schemeClr val="tx1"/>
        </a:solidFill>
        <a:latin typeface="Verdana" pitchFamily="34" charset="0"/>
        <a:ea typeface="+mn-ea"/>
        <a:cs typeface="+mn-cs"/>
      </a:defRPr>
    </a:lvl6pPr>
    <a:lvl7pPr marL="2743200" algn="l" defTabSz="914400" rtl="0" eaLnBrk="1" latinLnBrk="0" hangingPunct="1">
      <a:defRPr sz="3200" kern="1200">
        <a:solidFill>
          <a:schemeClr val="tx1"/>
        </a:solidFill>
        <a:latin typeface="Verdana" pitchFamily="34" charset="0"/>
        <a:ea typeface="+mn-ea"/>
        <a:cs typeface="+mn-cs"/>
      </a:defRPr>
    </a:lvl7pPr>
    <a:lvl8pPr marL="3200400" algn="l" defTabSz="914400" rtl="0" eaLnBrk="1" latinLnBrk="0" hangingPunct="1">
      <a:defRPr sz="3200" kern="1200">
        <a:solidFill>
          <a:schemeClr val="tx1"/>
        </a:solidFill>
        <a:latin typeface="Verdana" pitchFamily="34" charset="0"/>
        <a:ea typeface="+mn-ea"/>
        <a:cs typeface="+mn-cs"/>
      </a:defRPr>
    </a:lvl8pPr>
    <a:lvl9pPr marL="3657600" algn="l" defTabSz="914400" rtl="0" eaLnBrk="1" latinLnBrk="0" hangingPunct="1">
      <a:defRPr sz="32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1C6"/>
    <a:srgbClr val="FFCC00"/>
    <a:srgbClr val="CC0000"/>
    <a:srgbClr val="E0E9F4"/>
    <a:srgbClr val="0066CC"/>
    <a:srgbClr val="E5B6B5"/>
    <a:srgbClr val="66CCFF"/>
    <a:srgbClr val="0099CC"/>
    <a:srgbClr val="0E438A"/>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142" autoAdjust="0"/>
    <p:restoredTop sz="97928" autoAdjust="0"/>
  </p:normalViewPr>
  <p:slideViewPr>
    <p:cSldViewPr>
      <p:cViewPr>
        <p:scale>
          <a:sx n="75" d="100"/>
          <a:sy n="75" d="100"/>
        </p:scale>
        <p:origin x="-100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36"/>
    </p:cViewPr>
  </p:sorterViewPr>
  <p:notesViewPr>
    <p:cSldViewPr>
      <p:cViewPr>
        <p:scale>
          <a:sx n="110" d="100"/>
          <a:sy n="110" d="100"/>
        </p:scale>
        <p:origin x="-1392" y="2154"/>
      </p:cViewPr>
      <p:guideLst>
        <p:guide orient="horz" pos="3128"/>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015157-51CB-9C45-8393-0FDE49B11BED}" type="doc">
      <dgm:prSet loTypeId="urn:microsoft.com/office/officeart/2005/8/layout/target3" loCatId="" qsTypeId="urn:microsoft.com/office/officeart/2005/8/quickstyle/simple4" qsCatId="simple" csTypeId="urn:microsoft.com/office/officeart/2005/8/colors/accent1_2" csCatId="accent1" phldr="1"/>
      <dgm:spPr/>
      <dgm:t>
        <a:bodyPr/>
        <a:lstStyle/>
        <a:p>
          <a:endParaRPr lang="fr-FR"/>
        </a:p>
      </dgm:t>
    </dgm:pt>
    <dgm:pt modelId="{3791B2EB-88FD-8541-9C8A-AB8C5B93A6E1}">
      <dgm:prSet phldrT="[Texte]" custT="1"/>
      <dgm:spPr/>
      <dgm:t>
        <a:bodyPr/>
        <a:lstStyle/>
        <a:p>
          <a:pPr algn="l" defTabSz="944563">
            <a:tabLst/>
          </a:pPr>
          <a:r>
            <a:rPr lang="en-GB" sz="2000" b="1" dirty="0" smtClean="0">
              <a:solidFill>
                <a:schemeClr val="tx1"/>
              </a:solidFill>
            </a:rPr>
            <a:t>1.</a:t>
          </a:r>
          <a:r>
            <a:rPr lang="en-GB" sz="2000" b="0" dirty="0" smtClean="0">
              <a:solidFill>
                <a:schemeClr val="tx1"/>
              </a:solidFill>
            </a:rPr>
            <a:t> e-Health advantages &amp; Opportunities for innovation</a:t>
          </a:r>
          <a:endParaRPr lang="fr-FR" sz="2000" b="0" dirty="0">
            <a:solidFill>
              <a:schemeClr val="tx1"/>
            </a:solidFill>
          </a:endParaRPr>
        </a:p>
      </dgm:t>
    </dgm:pt>
    <dgm:pt modelId="{B90A456A-FF55-1044-BC16-F1F44D3FBA8E}" type="parTrans" cxnId="{70D4A8C0-3628-1240-8915-C1D9A0E84D28}">
      <dgm:prSet/>
      <dgm:spPr/>
      <dgm:t>
        <a:bodyPr/>
        <a:lstStyle/>
        <a:p>
          <a:pPr algn="l"/>
          <a:endParaRPr lang="fr-FR" sz="2000" b="0">
            <a:solidFill>
              <a:schemeClr val="tx1"/>
            </a:solidFill>
          </a:endParaRPr>
        </a:p>
      </dgm:t>
    </dgm:pt>
    <dgm:pt modelId="{2F8D5F2E-8A8D-334E-9793-4BF0304827DC}" type="sibTrans" cxnId="{70D4A8C0-3628-1240-8915-C1D9A0E84D28}">
      <dgm:prSet/>
      <dgm:spPr/>
      <dgm:t>
        <a:bodyPr/>
        <a:lstStyle/>
        <a:p>
          <a:pPr algn="l"/>
          <a:endParaRPr lang="fr-FR" sz="2000" b="0">
            <a:solidFill>
              <a:schemeClr val="tx1"/>
            </a:solidFill>
          </a:endParaRPr>
        </a:p>
      </dgm:t>
    </dgm:pt>
    <dgm:pt modelId="{15D5A1E5-CFE0-3643-A72E-2F2AC25C919D}">
      <dgm:prSet phldrT="[Texte]" custT="1"/>
      <dgm:spPr/>
      <dgm:t>
        <a:bodyPr/>
        <a:lstStyle/>
        <a:p>
          <a:pPr algn="l"/>
          <a:r>
            <a:rPr lang="en-GB" sz="2000" b="1" dirty="0" smtClean="0">
              <a:solidFill>
                <a:schemeClr val="tx1"/>
              </a:solidFill>
            </a:rPr>
            <a:t>2.</a:t>
          </a:r>
          <a:r>
            <a:rPr lang="en-GB" sz="2000" b="0" dirty="0" smtClean="0">
              <a:solidFill>
                <a:schemeClr val="tx1"/>
              </a:solidFill>
            </a:rPr>
            <a:t> </a:t>
          </a:r>
          <a:r>
            <a:rPr lang="en-GB" sz="2000" b="0" dirty="0" smtClean="0">
              <a:solidFill>
                <a:schemeClr val="tx1"/>
              </a:solidFill>
              <a:latin typeface="+mn-lt"/>
            </a:rPr>
            <a:t>Examples of </a:t>
          </a:r>
          <a:r>
            <a:rPr lang="en-GB" sz="2000" b="0" dirty="0" smtClean="0">
              <a:solidFill>
                <a:schemeClr val="tx1"/>
              </a:solidFill>
            </a:rPr>
            <a:t>e-Health innovative applications in the developing countries</a:t>
          </a:r>
          <a:endParaRPr lang="fr-FR" sz="2000" b="0" dirty="0">
            <a:solidFill>
              <a:schemeClr val="tx1"/>
            </a:solidFill>
          </a:endParaRPr>
        </a:p>
      </dgm:t>
    </dgm:pt>
    <dgm:pt modelId="{8AB192A9-D26A-3543-9C50-AE2BB53855B2}" type="parTrans" cxnId="{4BF947A0-26C2-D64F-9236-FB3F9DA3B703}">
      <dgm:prSet/>
      <dgm:spPr/>
      <dgm:t>
        <a:bodyPr/>
        <a:lstStyle/>
        <a:p>
          <a:pPr algn="l"/>
          <a:endParaRPr lang="fr-FR" sz="2000" b="0">
            <a:solidFill>
              <a:schemeClr val="tx1"/>
            </a:solidFill>
          </a:endParaRPr>
        </a:p>
      </dgm:t>
    </dgm:pt>
    <dgm:pt modelId="{82311121-2C79-7548-97B8-FDBB4C0BE850}" type="sibTrans" cxnId="{4BF947A0-26C2-D64F-9236-FB3F9DA3B703}">
      <dgm:prSet/>
      <dgm:spPr/>
      <dgm:t>
        <a:bodyPr/>
        <a:lstStyle/>
        <a:p>
          <a:pPr algn="l"/>
          <a:endParaRPr lang="fr-FR" sz="2000" b="0">
            <a:solidFill>
              <a:schemeClr val="tx1"/>
            </a:solidFill>
          </a:endParaRPr>
        </a:p>
      </dgm:t>
    </dgm:pt>
    <dgm:pt modelId="{9781FE4B-8C2C-E34F-A983-386CF8D0A9BF}">
      <dgm:prSet phldrT="[Texte]" custT="1"/>
      <dgm:spPr/>
      <dgm:t>
        <a:bodyPr/>
        <a:lstStyle/>
        <a:p>
          <a:pPr algn="l"/>
          <a:r>
            <a:rPr lang="en-GB" sz="2000" b="1" dirty="0" smtClean="0">
              <a:solidFill>
                <a:schemeClr val="tx1"/>
              </a:solidFill>
            </a:rPr>
            <a:t>3.</a:t>
          </a:r>
          <a:r>
            <a:rPr lang="en-GB" sz="2000" b="0" dirty="0" smtClean="0">
              <a:solidFill>
                <a:schemeClr val="tx1"/>
              </a:solidFill>
            </a:rPr>
            <a:t> e-Health standardization</a:t>
          </a:r>
          <a:endParaRPr lang="fr-FR" sz="2000" b="0" dirty="0">
            <a:solidFill>
              <a:schemeClr val="tx1"/>
            </a:solidFill>
          </a:endParaRPr>
        </a:p>
      </dgm:t>
    </dgm:pt>
    <dgm:pt modelId="{3F031C51-FE17-CF47-807E-CE827BF528C5}" type="parTrans" cxnId="{1DDB88C8-81FD-AC42-B262-35AD0E7483C5}">
      <dgm:prSet/>
      <dgm:spPr/>
      <dgm:t>
        <a:bodyPr/>
        <a:lstStyle/>
        <a:p>
          <a:pPr algn="l"/>
          <a:endParaRPr lang="fr-FR" sz="2000" b="0">
            <a:solidFill>
              <a:schemeClr val="tx1"/>
            </a:solidFill>
          </a:endParaRPr>
        </a:p>
      </dgm:t>
    </dgm:pt>
    <dgm:pt modelId="{9EDC9BCE-58A8-5441-9148-DA10FE26AA18}" type="sibTrans" cxnId="{1DDB88C8-81FD-AC42-B262-35AD0E7483C5}">
      <dgm:prSet/>
      <dgm:spPr/>
      <dgm:t>
        <a:bodyPr/>
        <a:lstStyle/>
        <a:p>
          <a:pPr algn="l"/>
          <a:endParaRPr lang="fr-FR" sz="2000" b="0">
            <a:solidFill>
              <a:schemeClr val="tx1"/>
            </a:solidFill>
          </a:endParaRPr>
        </a:p>
      </dgm:t>
    </dgm:pt>
    <dgm:pt modelId="{CE4C5131-EA93-744B-AD9A-B41E01259194}">
      <dgm:prSet phldrT="[Texte]" custT="1"/>
      <dgm:spPr/>
      <dgm:t>
        <a:bodyPr/>
        <a:lstStyle/>
        <a:p>
          <a:pPr algn="l"/>
          <a:r>
            <a:rPr lang="en-GB" sz="2000" b="1" dirty="0" smtClean="0">
              <a:solidFill>
                <a:schemeClr val="tx1"/>
              </a:solidFill>
            </a:rPr>
            <a:t>4.</a:t>
          </a:r>
          <a:r>
            <a:rPr lang="en-GB" sz="2000" b="0" dirty="0" smtClean="0">
              <a:solidFill>
                <a:schemeClr val="tx1"/>
              </a:solidFill>
            </a:rPr>
            <a:t> </a:t>
          </a:r>
          <a:r>
            <a:rPr lang="en-GB" sz="2000" b="0" dirty="0" smtClean="0">
              <a:solidFill>
                <a:schemeClr val="tx1"/>
              </a:solidFill>
              <a:latin typeface="+mn-lt"/>
            </a:rPr>
            <a:t>Case study : </a:t>
          </a:r>
          <a:r>
            <a:rPr lang="fr-FR" sz="2000" b="0" dirty="0" smtClean="0">
              <a:solidFill>
                <a:schemeClr val="tx1"/>
              </a:solidFill>
              <a:latin typeface="+mn-lt"/>
            </a:rPr>
            <a:t>Tunisie Telecom</a:t>
          </a:r>
          <a:endParaRPr lang="fr-FR" sz="2000" b="0" dirty="0">
            <a:solidFill>
              <a:schemeClr val="tx1"/>
            </a:solidFill>
          </a:endParaRPr>
        </a:p>
      </dgm:t>
    </dgm:pt>
    <dgm:pt modelId="{BD4D3AA7-4BB8-2449-9918-4BAE0B0F8DE9}" type="parTrans" cxnId="{809DBC8A-5083-8148-8F0F-506298990F3E}">
      <dgm:prSet/>
      <dgm:spPr/>
      <dgm:t>
        <a:bodyPr/>
        <a:lstStyle/>
        <a:p>
          <a:pPr algn="l"/>
          <a:endParaRPr lang="fr-FR" sz="2000" b="0">
            <a:solidFill>
              <a:schemeClr val="tx1"/>
            </a:solidFill>
          </a:endParaRPr>
        </a:p>
      </dgm:t>
    </dgm:pt>
    <dgm:pt modelId="{EF81F54D-1855-F442-98C4-06CE8901682A}" type="sibTrans" cxnId="{809DBC8A-5083-8148-8F0F-506298990F3E}">
      <dgm:prSet/>
      <dgm:spPr/>
      <dgm:t>
        <a:bodyPr/>
        <a:lstStyle/>
        <a:p>
          <a:pPr algn="l"/>
          <a:endParaRPr lang="fr-FR" sz="2000" b="0">
            <a:solidFill>
              <a:schemeClr val="tx1"/>
            </a:solidFill>
          </a:endParaRPr>
        </a:p>
      </dgm:t>
    </dgm:pt>
    <dgm:pt modelId="{87E3C774-2815-C84F-9DE1-67EA031F14D3}">
      <dgm:prSet phldrT="[Texte]" custT="1"/>
      <dgm:spPr/>
      <dgm:t>
        <a:bodyPr/>
        <a:lstStyle/>
        <a:p>
          <a:pPr algn="l"/>
          <a:r>
            <a:rPr lang="en-GB" sz="2000" b="1" dirty="0" smtClean="0">
              <a:solidFill>
                <a:schemeClr val="tx1"/>
              </a:solidFill>
            </a:rPr>
            <a:t>5.</a:t>
          </a:r>
          <a:r>
            <a:rPr lang="en-GB" sz="2000" b="0" dirty="0" smtClean="0">
              <a:solidFill>
                <a:schemeClr val="tx1"/>
              </a:solidFill>
            </a:rPr>
            <a:t> </a:t>
          </a:r>
          <a:r>
            <a:rPr lang="en-GB" sz="2000" b="0" dirty="0" smtClean="0">
              <a:solidFill>
                <a:schemeClr val="tx1"/>
              </a:solidFill>
              <a:latin typeface="+mn-lt"/>
            </a:rPr>
            <a:t>Conclusion &amp; Recommendations</a:t>
          </a:r>
          <a:endParaRPr lang="fr-FR" sz="2000" b="0" dirty="0">
            <a:solidFill>
              <a:schemeClr val="tx1"/>
            </a:solidFill>
          </a:endParaRPr>
        </a:p>
      </dgm:t>
    </dgm:pt>
    <dgm:pt modelId="{AD894C11-0E39-D245-9163-FD80336FF398}" type="parTrans" cxnId="{7ECD83F3-BBE8-1541-9E70-4EB93ABC855D}">
      <dgm:prSet/>
      <dgm:spPr/>
      <dgm:t>
        <a:bodyPr/>
        <a:lstStyle/>
        <a:p>
          <a:pPr algn="l"/>
          <a:endParaRPr lang="fr-FR" sz="2000" b="0">
            <a:solidFill>
              <a:schemeClr val="tx1"/>
            </a:solidFill>
          </a:endParaRPr>
        </a:p>
      </dgm:t>
    </dgm:pt>
    <dgm:pt modelId="{6CEB73C0-3BAD-DE47-9F4E-9212BB1F3B1D}" type="sibTrans" cxnId="{7ECD83F3-BBE8-1541-9E70-4EB93ABC855D}">
      <dgm:prSet/>
      <dgm:spPr/>
      <dgm:t>
        <a:bodyPr/>
        <a:lstStyle/>
        <a:p>
          <a:pPr algn="l"/>
          <a:endParaRPr lang="fr-FR" sz="2000" b="0">
            <a:solidFill>
              <a:schemeClr val="tx1"/>
            </a:solidFill>
          </a:endParaRPr>
        </a:p>
      </dgm:t>
    </dgm:pt>
    <dgm:pt modelId="{42001A7F-A343-2346-AA6D-99FD7C778F58}" type="pres">
      <dgm:prSet presAssocID="{9C015157-51CB-9C45-8393-0FDE49B11BED}" presName="Name0" presStyleCnt="0">
        <dgm:presLayoutVars>
          <dgm:chMax val="7"/>
          <dgm:dir/>
          <dgm:animLvl val="lvl"/>
          <dgm:resizeHandles val="exact"/>
        </dgm:presLayoutVars>
      </dgm:prSet>
      <dgm:spPr/>
      <dgm:t>
        <a:bodyPr/>
        <a:lstStyle/>
        <a:p>
          <a:endParaRPr lang="fr-FR"/>
        </a:p>
      </dgm:t>
    </dgm:pt>
    <dgm:pt modelId="{673E671A-0350-0A4D-9278-FA1C1022C2F2}" type="pres">
      <dgm:prSet presAssocID="{3791B2EB-88FD-8541-9C8A-AB8C5B93A6E1}" presName="circle1" presStyleLbl="node1" presStyleIdx="0" presStyleCnt="5"/>
      <dgm:spPr/>
    </dgm:pt>
    <dgm:pt modelId="{D1CC93D4-0878-D049-AF69-7BF221BED643}" type="pres">
      <dgm:prSet presAssocID="{3791B2EB-88FD-8541-9C8A-AB8C5B93A6E1}" presName="space" presStyleCnt="0"/>
      <dgm:spPr/>
    </dgm:pt>
    <dgm:pt modelId="{A29C8A98-EF87-514C-A8F6-A96C826FB3F1}" type="pres">
      <dgm:prSet presAssocID="{3791B2EB-88FD-8541-9C8A-AB8C5B93A6E1}" presName="rect1" presStyleLbl="alignAcc1" presStyleIdx="0" presStyleCnt="5"/>
      <dgm:spPr/>
      <dgm:t>
        <a:bodyPr/>
        <a:lstStyle/>
        <a:p>
          <a:endParaRPr lang="fr-FR"/>
        </a:p>
      </dgm:t>
    </dgm:pt>
    <dgm:pt modelId="{F5AB78E0-5468-E443-89E9-B83BCE7EA29B}" type="pres">
      <dgm:prSet presAssocID="{15D5A1E5-CFE0-3643-A72E-2F2AC25C919D}" presName="vertSpace2" presStyleLbl="node1" presStyleIdx="0" presStyleCnt="5"/>
      <dgm:spPr/>
    </dgm:pt>
    <dgm:pt modelId="{645FE8E3-9311-4947-8E0E-1B700B7C94F7}" type="pres">
      <dgm:prSet presAssocID="{15D5A1E5-CFE0-3643-A72E-2F2AC25C919D}" presName="circle2" presStyleLbl="node1" presStyleIdx="1" presStyleCnt="5"/>
      <dgm:spPr>
        <a:solidFill>
          <a:schemeClr val="accent1">
            <a:lumMod val="75000"/>
          </a:schemeClr>
        </a:solidFill>
      </dgm:spPr>
    </dgm:pt>
    <dgm:pt modelId="{146549A5-6208-A841-81DC-DCB70C8CCFC2}" type="pres">
      <dgm:prSet presAssocID="{15D5A1E5-CFE0-3643-A72E-2F2AC25C919D}" presName="rect2" presStyleLbl="alignAcc1" presStyleIdx="1" presStyleCnt="5"/>
      <dgm:spPr/>
      <dgm:t>
        <a:bodyPr/>
        <a:lstStyle/>
        <a:p>
          <a:endParaRPr lang="fr-FR"/>
        </a:p>
      </dgm:t>
    </dgm:pt>
    <dgm:pt modelId="{51A6E564-ED1F-EF4C-A052-2BF8716C9058}" type="pres">
      <dgm:prSet presAssocID="{9781FE4B-8C2C-E34F-A983-386CF8D0A9BF}" presName="vertSpace3" presStyleLbl="node1" presStyleIdx="1" presStyleCnt="5"/>
      <dgm:spPr/>
    </dgm:pt>
    <dgm:pt modelId="{F8E5CE14-367A-5040-B472-B0EFED94A6B7}" type="pres">
      <dgm:prSet presAssocID="{9781FE4B-8C2C-E34F-A983-386CF8D0A9BF}" presName="circle3" presStyleLbl="node1" presStyleIdx="2" presStyleCnt="5"/>
      <dgm:spPr/>
    </dgm:pt>
    <dgm:pt modelId="{AD435BE7-3B55-DB4B-98DD-46D837C19AB2}" type="pres">
      <dgm:prSet presAssocID="{9781FE4B-8C2C-E34F-A983-386CF8D0A9BF}" presName="rect3" presStyleLbl="alignAcc1" presStyleIdx="2" presStyleCnt="5"/>
      <dgm:spPr/>
      <dgm:t>
        <a:bodyPr/>
        <a:lstStyle/>
        <a:p>
          <a:endParaRPr lang="fr-FR"/>
        </a:p>
      </dgm:t>
    </dgm:pt>
    <dgm:pt modelId="{1AAF24FB-3D16-F84A-A67D-25A843863A4E}" type="pres">
      <dgm:prSet presAssocID="{CE4C5131-EA93-744B-AD9A-B41E01259194}" presName="vertSpace4" presStyleLbl="node1" presStyleIdx="2" presStyleCnt="5"/>
      <dgm:spPr/>
    </dgm:pt>
    <dgm:pt modelId="{BEE5D385-4442-174E-8E36-6E77F4DD70EA}" type="pres">
      <dgm:prSet presAssocID="{CE4C5131-EA93-744B-AD9A-B41E01259194}" presName="circle4" presStyleLbl="node1" presStyleIdx="3" presStyleCnt="5"/>
      <dgm:spPr>
        <a:solidFill>
          <a:srgbClr val="BF9900"/>
        </a:solidFill>
      </dgm:spPr>
    </dgm:pt>
    <dgm:pt modelId="{525EC218-9A27-1E40-9823-AD0E8B8CC6C8}" type="pres">
      <dgm:prSet presAssocID="{CE4C5131-EA93-744B-AD9A-B41E01259194}" presName="rect4" presStyleLbl="alignAcc1" presStyleIdx="3" presStyleCnt="5"/>
      <dgm:spPr/>
      <dgm:t>
        <a:bodyPr/>
        <a:lstStyle/>
        <a:p>
          <a:endParaRPr lang="fr-FR"/>
        </a:p>
      </dgm:t>
    </dgm:pt>
    <dgm:pt modelId="{BFE682A7-B580-5140-92A4-03DC84E40D68}" type="pres">
      <dgm:prSet presAssocID="{87E3C774-2815-C84F-9DE1-67EA031F14D3}" presName="vertSpace5" presStyleLbl="node1" presStyleIdx="3" presStyleCnt="5"/>
      <dgm:spPr/>
    </dgm:pt>
    <dgm:pt modelId="{EC7FE213-03B6-AD44-8B41-C7DDD176D4AF}" type="pres">
      <dgm:prSet presAssocID="{87E3C774-2815-C84F-9DE1-67EA031F14D3}" presName="circle5" presStyleLbl="node1" presStyleIdx="4" presStyleCnt="5"/>
      <dgm:spPr/>
    </dgm:pt>
    <dgm:pt modelId="{95E76AD0-810F-D94C-9CD3-0C4877121AC3}" type="pres">
      <dgm:prSet presAssocID="{87E3C774-2815-C84F-9DE1-67EA031F14D3}" presName="rect5" presStyleLbl="alignAcc1" presStyleIdx="4" presStyleCnt="5"/>
      <dgm:spPr/>
      <dgm:t>
        <a:bodyPr/>
        <a:lstStyle/>
        <a:p>
          <a:endParaRPr lang="fr-FR"/>
        </a:p>
      </dgm:t>
    </dgm:pt>
    <dgm:pt modelId="{481BCFB9-BDF3-2B42-B1D1-892EB7748839}" type="pres">
      <dgm:prSet presAssocID="{3791B2EB-88FD-8541-9C8A-AB8C5B93A6E1}" presName="rect1ParTxNoCh" presStyleLbl="alignAcc1" presStyleIdx="4" presStyleCnt="5">
        <dgm:presLayoutVars>
          <dgm:chMax val="1"/>
          <dgm:bulletEnabled val="1"/>
        </dgm:presLayoutVars>
      </dgm:prSet>
      <dgm:spPr/>
      <dgm:t>
        <a:bodyPr/>
        <a:lstStyle/>
        <a:p>
          <a:endParaRPr lang="fr-FR"/>
        </a:p>
      </dgm:t>
    </dgm:pt>
    <dgm:pt modelId="{E7DBB2F8-E9BC-C749-B97E-E8E051730B9F}" type="pres">
      <dgm:prSet presAssocID="{15D5A1E5-CFE0-3643-A72E-2F2AC25C919D}" presName="rect2ParTxNoCh" presStyleLbl="alignAcc1" presStyleIdx="4" presStyleCnt="5">
        <dgm:presLayoutVars>
          <dgm:chMax val="1"/>
          <dgm:bulletEnabled val="1"/>
        </dgm:presLayoutVars>
      </dgm:prSet>
      <dgm:spPr/>
      <dgm:t>
        <a:bodyPr/>
        <a:lstStyle/>
        <a:p>
          <a:endParaRPr lang="fr-FR"/>
        </a:p>
      </dgm:t>
    </dgm:pt>
    <dgm:pt modelId="{C25EBED1-79FE-B64B-B633-2F53F49BAD52}" type="pres">
      <dgm:prSet presAssocID="{9781FE4B-8C2C-E34F-A983-386CF8D0A9BF}" presName="rect3ParTxNoCh" presStyleLbl="alignAcc1" presStyleIdx="4" presStyleCnt="5">
        <dgm:presLayoutVars>
          <dgm:chMax val="1"/>
          <dgm:bulletEnabled val="1"/>
        </dgm:presLayoutVars>
      </dgm:prSet>
      <dgm:spPr/>
      <dgm:t>
        <a:bodyPr/>
        <a:lstStyle/>
        <a:p>
          <a:endParaRPr lang="fr-FR"/>
        </a:p>
      </dgm:t>
    </dgm:pt>
    <dgm:pt modelId="{F0B261C8-A367-324B-89D9-B2FF5C694F6E}" type="pres">
      <dgm:prSet presAssocID="{CE4C5131-EA93-744B-AD9A-B41E01259194}" presName="rect4ParTxNoCh" presStyleLbl="alignAcc1" presStyleIdx="4" presStyleCnt="5">
        <dgm:presLayoutVars>
          <dgm:chMax val="1"/>
          <dgm:bulletEnabled val="1"/>
        </dgm:presLayoutVars>
      </dgm:prSet>
      <dgm:spPr/>
      <dgm:t>
        <a:bodyPr/>
        <a:lstStyle/>
        <a:p>
          <a:endParaRPr lang="fr-FR"/>
        </a:p>
      </dgm:t>
    </dgm:pt>
    <dgm:pt modelId="{51E6D1A3-BF1D-9C4E-B76E-FD2CDFBCAE8B}" type="pres">
      <dgm:prSet presAssocID="{87E3C774-2815-C84F-9DE1-67EA031F14D3}" presName="rect5ParTxNoCh" presStyleLbl="alignAcc1" presStyleIdx="4" presStyleCnt="5">
        <dgm:presLayoutVars>
          <dgm:chMax val="1"/>
          <dgm:bulletEnabled val="1"/>
        </dgm:presLayoutVars>
      </dgm:prSet>
      <dgm:spPr/>
      <dgm:t>
        <a:bodyPr/>
        <a:lstStyle/>
        <a:p>
          <a:endParaRPr lang="fr-FR"/>
        </a:p>
      </dgm:t>
    </dgm:pt>
  </dgm:ptLst>
  <dgm:cxnLst>
    <dgm:cxn modelId="{A42DDC47-061E-844C-9316-9B0E8E3ADE5C}" type="presOf" srcId="{9C015157-51CB-9C45-8393-0FDE49B11BED}" destId="{42001A7F-A343-2346-AA6D-99FD7C778F58}" srcOrd="0" destOrd="0" presId="urn:microsoft.com/office/officeart/2005/8/layout/target3"/>
    <dgm:cxn modelId="{7ECD83F3-BBE8-1541-9E70-4EB93ABC855D}" srcId="{9C015157-51CB-9C45-8393-0FDE49B11BED}" destId="{87E3C774-2815-C84F-9DE1-67EA031F14D3}" srcOrd="4" destOrd="0" parTransId="{AD894C11-0E39-D245-9163-FD80336FF398}" sibTransId="{6CEB73C0-3BAD-DE47-9F4E-9212BB1F3B1D}"/>
    <dgm:cxn modelId="{6928DD63-9224-8E41-BB21-201F365F3A44}" type="presOf" srcId="{87E3C774-2815-C84F-9DE1-67EA031F14D3}" destId="{51E6D1A3-BF1D-9C4E-B76E-FD2CDFBCAE8B}" srcOrd="1" destOrd="0" presId="urn:microsoft.com/office/officeart/2005/8/layout/target3"/>
    <dgm:cxn modelId="{41838003-E400-6140-A49A-4BD5CA8F89E6}" type="presOf" srcId="{87E3C774-2815-C84F-9DE1-67EA031F14D3}" destId="{95E76AD0-810F-D94C-9CD3-0C4877121AC3}" srcOrd="0" destOrd="0" presId="urn:microsoft.com/office/officeart/2005/8/layout/target3"/>
    <dgm:cxn modelId="{2E7E1604-1502-0246-B341-C2CB6E87895B}" type="presOf" srcId="{3791B2EB-88FD-8541-9C8A-AB8C5B93A6E1}" destId="{481BCFB9-BDF3-2B42-B1D1-892EB7748839}" srcOrd="1" destOrd="0" presId="urn:microsoft.com/office/officeart/2005/8/layout/target3"/>
    <dgm:cxn modelId="{809DBC8A-5083-8148-8F0F-506298990F3E}" srcId="{9C015157-51CB-9C45-8393-0FDE49B11BED}" destId="{CE4C5131-EA93-744B-AD9A-B41E01259194}" srcOrd="3" destOrd="0" parTransId="{BD4D3AA7-4BB8-2449-9918-4BAE0B0F8DE9}" sibTransId="{EF81F54D-1855-F442-98C4-06CE8901682A}"/>
    <dgm:cxn modelId="{1DDB88C8-81FD-AC42-B262-35AD0E7483C5}" srcId="{9C015157-51CB-9C45-8393-0FDE49B11BED}" destId="{9781FE4B-8C2C-E34F-A983-386CF8D0A9BF}" srcOrd="2" destOrd="0" parTransId="{3F031C51-FE17-CF47-807E-CE827BF528C5}" sibTransId="{9EDC9BCE-58A8-5441-9148-DA10FE26AA18}"/>
    <dgm:cxn modelId="{1C20FA8A-BDF7-524B-9F42-02D9B408ABE8}" type="presOf" srcId="{3791B2EB-88FD-8541-9C8A-AB8C5B93A6E1}" destId="{A29C8A98-EF87-514C-A8F6-A96C826FB3F1}" srcOrd="0" destOrd="0" presId="urn:microsoft.com/office/officeart/2005/8/layout/target3"/>
    <dgm:cxn modelId="{70D4A8C0-3628-1240-8915-C1D9A0E84D28}" srcId="{9C015157-51CB-9C45-8393-0FDE49B11BED}" destId="{3791B2EB-88FD-8541-9C8A-AB8C5B93A6E1}" srcOrd="0" destOrd="0" parTransId="{B90A456A-FF55-1044-BC16-F1F44D3FBA8E}" sibTransId="{2F8D5F2E-8A8D-334E-9793-4BF0304827DC}"/>
    <dgm:cxn modelId="{E3EC2211-FD43-454C-92E1-EB9F31D6C2CA}" type="presOf" srcId="{15D5A1E5-CFE0-3643-A72E-2F2AC25C919D}" destId="{146549A5-6208-A841-81DC-DCB70C8CCFC2}" srcOrd="0" destOrd="0" presId="urn:microsoft.com/office/officeart/2005/8/layout/target3"/>
    <dgm:cxn modelId="{57A8BE00-4128-CB4F-9B82-CE4B9B0F1F8B}" type="presOf" srcId="{CE4C5131-EA93-744B-AD9A-B41E01259194}" destId="{F0B261C8-A367-324B-89D9-B2FF5C694F6E}" srcOrd="1" destOrd="0" presId="urn:microsoft.com/office/officeart/2005/8/layout/target3"/>
    <dgm:cxn modelId="{4BF947A0-26C2-D64F-9236-FB3F9DA3B703}" srcId="{9C015157-51CB-9C45-8393-0FDE49B11BED}" destId="{15D5A1E5-CFE0-3643-A72E-2F2AC25C919D}" srcOrd="1" destOrd="0" parTransId="{8AB192A9-D26A-3543-9C50-AE2BB53855B2}" sibTransId="{82311121-2C79-7548-97B8-FDBB4C0BE850}"/>
    <dgm:cxn modelId="{8EDDD89C-C724-D141-8C61-630D67327CCD}" type="presOf" srcId="{9781FE4B-8C2C-E34F-A983-386CF8D0A9BF}" destId="{C25EBED1-79FE-B64B-B633-2F53F49BAD52}" srcOrd="1" destOrd="0" presId="urn:microsoft.com/office/officeart/2005/8/layout/target3"/>
    <dgm:cxn modelId="{85CC8BD8-ED91-2140-A7B4-95273D293E26}" type="presOf" srcId="{15D5A1E5-CFE0-3643-A72E-2F2AC25C919D}" destId="{E7DBB2F8-E9BC-C749-B97E-E8E051730B9F}" srcOrd="1" destOrd="0" presId="urn:microsoft.com/office/officeart/2005/8/layout/target3"/>
    <dgm:cxn modelId="{4E3C380F-4277-BE42-B8DA-B0FA793E29EE}" type="presOf" srcId="{9781FE4B-8C2C-E34F-A983-386CF8D0A9BF}" destId="{AD435BE7-3B55-DB4B-98DD-46D837C19AB2}" srcOrd="0" destOrd="0" presId="urn:microsoft.com/office/officeart/2005/8/layout/target3"/>
    <dgm:cxn modelId="{05101436-FDF1-3F47-BCE3-34167CE8D858}" type="presOf" srcId="{CE4C5131-EA93-744B-AD9A-B41E01259194}" destId="{525EC218-9A27-1E40-9823-AD0E8B8CC6C8}" srcOrd="0" destOrd="0" presId="urn:microsoft.com/office/officeart/2005/8/layout/target3"/>
    <dgm:cxn modelId="{662E114E-DAC7-344F-A21C-C89745D9A88D}" type="presParOf" srcId="{42001A7F-A343-2346-AA6D-99FD7C778F58}" destId="{673E671A-0350-0A4D-9278-FA1C1022C2F2}" srcOrd="0" destOrd="0" presId="urn:microsoft.com/office/officeart/2005/8/layout/target3"/>
    <dgm:cxn modelId="{B1E3D007-009F-3B42-B9B8-BC2415189383}" type="presParOf" srcId="{42001A7F-A343-2346-AA6D-99FD7C778F58}" destId="{D1CC93D4-0878-D049-AF69-7BF221BED643}" srcOrd="1" destOrd="0" presId="urn:microsoft.com/office/officeart/2005/8/layout/target3"/>
    <dgm:cxn modelId="{06C44CE9-703D-E043-8CA6-481E7E81C1C0}" type="presParOf" srcId="{42001A7F-A343-2346-AA6D-99FD7C778F58}" destId="{A29C8A98-EF87-514C-A8F6-A96C826FB3F1}" srcOrd="2" destOrd="0" presId="urn:microsoft.com/office/officeart/2005/8/layout/target3"/>
    <dgm:cxn modelId="{3F0B535E-F77A-554E-A972-E52A1AFDCB6C}" type="presParOf" srcId="{42001A7F-A343-2346-AA6D-99FD7C778F58}" destId="{F5AB78E0-5468-E443-89E9-B83BCE7EA29B}" srcOrd="3" destOrd="0" presId="urn:microsoft.com/office/officeart/2005/8/layout/target3"/>
    <dgm:cxn modelId="{7FDC5A5F-BAA7-8A4F-B34E-50C6089889C2}" type="presParOf" srcId="{42001A7F-A343-2346-AA6D-99FD7C778F58}" destId="{645FE8E3-9311-4947-8E0E-1B700B7C94F7}" srcOrd="4" destOrd="0" presId="urn:microsoft.com/office/officeart/2005/8/layout/target3"/>
    <dgm:cxn modelId="{58D46D33-53DB-354B-9EB0-753E66909EE6}" type="presParOf" srcId="{42001A7F-A343-2346-AA6D-99FD7C778F58}" destId="{146549A5-6208-A841-81DC-DCB70C8CCFC2}" srcOrd="5" destOrd="0" presId="urn:microsoft.com/office/officeart/2005/8/layout/target3"/>
    <dgm:cxn modelId="{C834957A-5DF1-4A4D-BAB4-CDBB43B7FA27}" type="presParOf" srcId="{42001A7F-A343-2346-AA6D-99FD7C778F58}" destId="{51A6E564-ED1F-EF4C-A052-2BF8716C9058}" srcOrd="6" destOrd="0" presId="urn:microsoft.com/office/officeart/2005/8/layout/target3"/>
    <dgm:cxn modelId="{CBFFA017-BD8E-DB41-B908-77CDCABF9DFA}" type="presParOf" srcId="{42001A7F-A343-2346-AA6D-99FD7C778F58}" destId="{F8E5CE14-367A-5040-B472-B0EFED94A6B7}" srcOrd="7" destOrd="0" presId="urn:microsoft.com/office/officeart/2005/8/layout/target3"/>
    <dgm:cxn modelId="{DA246840-415E-104C-9050-457361F15160}" type="presParOf" srcId="{42001A7F-A343-2346-AA6D-99FD7C778F58}" destId="{AD435BE7-3B55-DB4B-98DD-46D837C19AB2}" srcOrd="8" destOrd="0" presId="urn:microsoft.com/office/officeart/2005/8/layout/target3"/>
    <dgm:cxn modelId="{D488B75E-E0C4-FB44-9A01-2CB04F4749D8}" type="presParOf" srcId="{42001A7F-A343-2346-AA6D-99FD7C778F58}" destId="{1AAF24FB-3D16-F84A-A67D-25A843863A4E}" srcOrd="9" destOrd="0" presId="urn:microsoft.com/office/officeart/2005/8/layout/target3"/>
    <dgm:cxn modelId="{B14B4FC2-C7FE-3C43-A841-B7636CB10DF4}" type="presParOf" srcId="{42001A7F-A343-2346-AA6D-99FD7C778F58}" destId="{BEE5D385-4442-174E-8E36-6E77F4DD70EA}" srcOrd="10" destOrd="0" presId="urn:microsoft.com/office/officeart/2005/8/layout/target3"/>
    <dgm:cxn modelId="{6012F580-121D-FE49-B97F-1395047B794D}" type="presParOf" srcId="{42001A7F-A343-2346-AA6D-99FD7C778F58}" destId="{525EC218-9A27-1E40-9823-AD0E8B8CC6C8}" srcOrd="11" destOrd="0" presId="urn:microsoft.com/office/officeart/2005/8/layout/target3"/>
    <dgm:cxn modelId="{1CD52166-E0F4-6847-8224-20612078BB47}" type="presParOf" srcId="{42001A7F-A343-2346-AA6D-99FD7C778F58}" destId="{BFE682A7-B580-5140-92A4-03DC84E40D68}" srcOrd="12" destOrd="0" presId="urn:microsoft.com/office/officeart/2005/8/layout/target3"/>
    <dgm:cxn modelId="{79412A38-51F8-334C-98F3-B42D3794DC74}" type="presParOf" srcId="{42001A7F-A343-2346-AA6D-99FD7C778F58}" destId="{EC7FE213-03B6-AD44-8B41-C7DDD176D4AF}" srcOrd="13" destOrd="0" presId="urn:microsoft.com/office/officeart/2005/8/layout/target3"/>
    <dgm:cxn modelId="{4F7EFB5D-85A6-054B-9806-D0A70CA2158D}" type="presParOf" srcId="{42001A7F-A343-2346-AA6D-99FD7C778F58}" destId="{95E76AD0-810F-D94C-9CD3-0C4877121AC3}" srcOrd="14" destOrd="0" presId="urn:microsoft.com/office/officeart/2005/8/layout/target3"/>
    <dgm:cxn modelId="{A756816C-DF5F-454B-B7B7-968B3A34B4DD}" type="presParOf" srcId="{42001A7F-A343-2346-AA6D-99FD7C778F58}" destId="{481BCFB9-BDF3-2B42-B1D1-892EB7748839}" srcOrd="15" destOrd="0" presId="urn:microsoft.com/office/officeart/2005/8/layout/target3"/>
    <dgm:cxn modelId="{DABB333E-333A-1047-97DA-0717BD735DE9}" type="presParOf" srcId="{42001A7F-A343-2346-AA6D-99FD7C778F58}" destId="{E7DBB2F8-E9BC-C749-B97E-E8E051730B9F}" srcOrd="16" destOrd="0" presId="urn:microsoft.com/office/officeart/2005/8/layout/target3"/>
    <dgm:cxn modelId="{3DFEF151-2A2D-6546-BEF9-513E94FB171F}" type="presParOf" srcId="{42001A7F-A343-2346-AA6D-99FD7C778F58}" destId="{C25EBED1-79FE-B64B-B633-2F53F49BAD52}" srcOrd="17" destOrd="0" presId="urn:microsoft.com/office/officeart/2005/8/layout/target3"/>
    <dgm:cxn modelId="{96A43470-6B4A-DA41-AF5A-03C6EBD7B220}" type="presParOf" srcId="{42001A7F-A343-2346-AA6D-99FD7C778F58}" destId="{F0B261C8-A367-324B-89D9-B2FF5C694F6E}" srcOrd="18" destOrd="0" presId="urn:microsoft.com/office/officeart/2005/8/layout/target3"/>
    <dgm:cxn modelId="{6833355B-A503-E140-B8AE-68903DCBF567}" type="presParOf" srcId="{42001A7F-A343-2346-AA6D-99FD7C778F58}" destId="{51E6D1A3-BF1D-9C4E-B76E-FD2CDFBCAE8B}"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015157-51CB-9C45-8393-0FDE49B11BED}" type="doc">
      <dgm:prSet loTypeId="urn:microsoft.com/office/officeart/2005/8/layout/target3" loCatId="" qsTypeId="urn:microsoft.com/office/officeart/2005/8/quickstyle/simple4" qsCatId="simple" csTypeId="urn:microsoft.com/office/officeart/2005/8/colors/accent1_2" csCatId="accent1" phldr="1"/>
      <dgm:spPr/>
      <dgm:t>
        <a:bodyPr/>
        <a:lstStyle/>
        <a:p>
          <a:endParaRPr lang="fr-FR"/>
        </a:p>
      </dgm:t>
    </dgm:pt>
    <dgm:pt modelId="{3791B2EB-88FD-8541-9C8A-AB8C5B93A6E1}">
      <dgm:prSet phldrT="[Texte]" custT="1"/>
      <dgm:spPr/>
      <dgm:t>
        <a:bodyPr/>
        <a:lstStyle/>
        <a:p>
          <a:pPr algn="l" defTabSz="944563">
            <a:tabLst/>
          </a:pPr>
          <a:r>
            <a:rPr lang="en-GB" sz="2000" b="1" dirty="0" smtClean="0">
              <a:solidFill>
                <a:srgbClr val="CC0000"/>
              </a:solidFill>
            </a:rPr>
            <a:t>1. e-Health advantages &amp; Opportunities for innovation</a:t>
          </a:r>
          <a:endParaRPr lang="fr-FR" sz="2000" b="1" dirty="0">
            <a:solidFill>
              <a:srgbClr val="CC0000"/>
            </a:solidFill>
          </a:endParaRPr>
        </a:p>
      </dgm:t>
    </dgm:pt>
    <dgm:pt modelId="{B90A456A-FF55-1044-BC16-F1F44D3FBA8E}" type="parTrans" cxnId="{70D4A8C0-3628-1240-8915-C1D9A0E84D28}">
      <dgm:prSet/>
      <dgm:spPr/>
      <dgm:t>
        <a:bodyPr/>
        <a:lstStyle/>
        <a:p>
          <a:pPr algn="l"/>
          <a:endParaRPr lang="fr-FR" sz="2000" b="0">
            <a:solidFill>
              <a:schemeClr val="tx1"/>
            </a:solidFill>
          </a:endParaRPr>
        </a:p>
      </dgm:t>
    </dgm:pt>
    <dgm:pt modelId="{2F8D5F2E-8A8D-334E-9793-4BF0304827DC}" type="sibTrans" cxnId="{70D4A8C0-3628-1240-8915-C1D9A0E84D28}">
      <dgm:prSet/>
      <dgm:spPr/>
      <dgm:t>
        <a:bodyPr/>
        <a:lstStyle/>
        <a:p>
          <a:pPr algn="l"/>
          <a:endParaRPr lang="fr-FR" sz="2000" b="0">
            <a:solidFill>
              <a:schemeClr val="tx1"/>
            </a:solidFill>
          </a:endParaRPr>
        </a:p>
      </dgm:t>
    </dgm:pt>
    <dgm:pt modelId="{15D5A1E5-CFE0-3643-A72E-2F2AC25C919D}">
      <dgm:prSet phldrT="[Texte]" custT="1"/>
      <dgm:spPr/>
      <dgm:t>
        <a:bodyPr/>
        <a:lstStyle/>
        <a:p>
          <a:pPr algn="l"/>
          <a:r>
            <a:rPr lang="en-GB" sz="2000" b="1" dirty="0" smtClean="0">
              <a:solidFill>
                <a:schemeClr val="tx1"/>
              </a:solidFill>
            </a:rPr>
            <a:t>2.</a:t>
          </a:r>
          <a:r>
            <a:rPr lang="en-GB" sz="2000" b="0" dirty="0" smtClean="0">
              <a:solidFill>
                <a:schemeClr val="tx1"/>
              </a:solidFill>
            </a:rPr>
            <a:t> </a:t>
          </a:r>
          <a:r>
            <a:rPr lang="en-GB" sz="2000" b="0" dirty="0" smtClean="0">
              <a:solidFill>
                <a:schemeClr val="tx1"/>
              </a:solidFill>
              <a:latin typeface="+mn-lt"/>
            </a:rPr>
            <a:t>Examples of </a:t>
          </a:r>
          <a:r>
            <a:rPr lang="en-GB" sz="2000" b="0" dirty="0" smtClean="0">
              <a:solidFill>
                <a:schemeClr val="tx1"/>
              </a:solidFill>
            </a:rPr>
            <a:t>e-Health innovative applications in the developing countries</a:t>
          </a:r>
          <a:endParaRPr lang="fr-FR" sz="2000" b="0" dirty="0">
            <a:solidFill>
              <a:schemeClr val="tx1"/>
            </a:solidFill>
          </a:endParaRPr>
        </a:p>
      </dgm:t>
    </dgm:pt>
    <dgm:pt modelId="{8AB192A9-D26A-3543-9C50-AE2BB53855B2}" type="parTrans" cxnId="{4BF947A0-26C2-D64F-9236-FB3F9DA3B703}">
      <dgm:prSet/>
      <dgm:spPr/>
      <dgm:t>
        <a:bodyPr/>
        <a:lstStyle/>
        <a:p>
          <a:pPr algn="l"/>
          <a:endParaRPr lang="fr-FR" sz="2000" b="0">
            <a:solidFill>
              <a:schemeClr val="tx1"/>
            </a:solidFill>
          </a:endParaRPr>
        </a:p>
      </dgm:t>
    </dgm:pt>
    <dgm:pt modelId="{82311121-2C79-7548-97B8-FDBB4C0BE850}" type="sibTrans" cxnId="{4BF947A0-26C2-D64F-9236-FB3F9DA3B703}">
      <dgm:prSet/>
      <dgm:spPr/>
      <dgm:t>
        <a:bodyPr/>
        <a:lstStyle/>
        <a:p>
          <a:pPr algn="l"/>
          <a:endParaRPr lang="fr-FR" sz="2000" b="0">
            <a:solidFill>
              <a:schemeClr val="tx1"/>
            </a:solidFill>
          </a:endParaRPr>
        </a:p>
      </dgm:t>
    </dgm:pt>
    <dgm:pt modelId="{9781FE4B-8C2C-E34F-A983-386CF8D0A9BF}">
      <dgm:prSet phldrT="[Texte]" custT="1"/>
      <dgm:spPr/>
      <dgm:t>
        <a:bodyPr/>
        <a:lstStyle/>
        <a:p>
          <a:pPr algn="l"/>
          <a:r>
            <a:rPr lang="en-GB" sz="2000" b="1" dirty="0" smtClean="0">
              <a:solidFill>
                <a:schemeClr val="tx1"/>
              </a:solidFill>
            </a:rPr>
            <a:t>3.</a:t>
          </a:r>
          <a:r>
            <a:rPr lang="en-GB" sz="2000" b="0" dirty="0" smtClean="0">
              <a:solidFill>
                <a:schemeClr val="tx1"/>
              </a:solidFill>
            </a:rPr>
            <a:t> e-Health standardization</a:t>
          </a:r>
          <a:endParaRPr lang="fr-FR" sz="2000" b="0" dirty="0">
            <a:solidFill>
              <a:schemeClr val="tx1"/>
            </a:solidFill>
          </a:endParaRPr>
        </a:p>
      </dgm:t>
    </dgm:pt>
    <dgm:pt modelId="{3F031C51-FE17-CF47-807E-CE827BF528C5}" type="parTrans" cxnId="{1DDB88C8-81FD-AC42-B262-35AD0E7483C5}">
      <dgm:prSet/>
      <dgm:spPr/>
      <dgm:t>
        <a:bodyPr/>
        <a:lstStyle/>
        <a:p>
          <a:pPr algn="l"/>
          <a:endParaRPr lang="fr-FR" sz="2000" b="0">
            <a:solidFill>
              <a:schemeClr val="tx1"/>
            </a:solidFill>
          </a:endParaRPr>
        </a:p>
      </dgm:t>
    </dgm:pt>
    <dgm:pt modelId="{9EDC9BCE-58A8-5441-9148-DA10FE26AA18}" type="sibTrans" cxnId="{1DDB88C8-81FD-AC42-B262-35AD0E7483C5}">
      <dgm:prSet/>
      <dgm:spPr/>
      <dgm:t>
        <a:bodyPr/>
        <a:lstStyle/>
        <a:p>
          <a:pPr algn="l"/>
          <a:endParaRPr lang="fr-FR" sz="2000" b="0">
            <a:solidFill>
              <a:schemeClr val="tx1"/>
            </a:solidFill>
          </a:endParaRPr>
        </a:p>
      </dgm:t>
    </dgm:pt>
    <dgm:pt modelId="{CE4C5131-EA93-744B-AD9A-B41E01259194}">
      <dgm:prSet phldrT="[Texte]" custT="1"/>
      <dgm:spPr/>
      <dgm:t>
        <a:bodyPr/>
        <a:lstStyle/>
        <a:p>
          <a:pPr algn="l"/>
          <a:r>
            <a:rPr lang="en-GB" sz="2000" b="1" dirty="0" smtClean="0">
              <a:solidFill>
                <a:schemeClr val="tx1"/>
              </a:solidFill>
            </a:rPr>
            <a:t>4.</a:t>
          </a:r>
          <a:r>
            <a:rPr lang="en-GB" sz="2000" b="0" dirty="0" smtClean="0">
              <a:solidFill>
                <a:schemeClr val="tx1"/>
              </a:solidFill>
            </a:rPr>
            <a:t> </a:t>
          </a:r>
          <a:r>
            <a:rPr lang="en-GB" sz="2000" b="0" dirty="0" smtClean="0">
              <a:solidFill>
                <a:schemeClr val="tx1"/>
              </a:solidFill>
              <a:latin typeface="+mn-lt"/>
            </a:rPr>
            <a:t>Case study : </a:t>
          </a:r>
          <a:r>
            <a:rPr lang="fr-FR" sz="2000" b="0" dirty="0" smtClean="0">
              <a:solidFill>
                <a:schemeClr val="tx1"/>
              </a:solidFill>
              <a:latin typeface="+mn-lt"/>
            </a:rPr>
            <a:t>Tunisie Telecom</a:t>
          </a:r>
          <a:endParaRPr lang="fr-FR" sz="2000" b="0" dirty="0">
            <a:solidFill>
              <a:schemeClr val="tx1"/>
            </a:solidFill>
          </a:endParaRPr>
        </a:p>
      </dgm:t>
    </dgm:pt>
    <dgm:pt modelId="{BD4D3AA7-4BB8-2449-9918-4BAE0B0F8DE9}" type="parTrans" cxnId="{809DBC8A-5083-8148-8F0F-506298990F3E}">
      <dgm:prSet/>
      <dgm:spPr/>
      <dgm:t>
        <a:bodyPr/>
        <a:lstStyle/>
        <a:p>
          <a:pPr algn="l"/>
          <a:endParaRPr lang="fr-FR" sz="2000" b="0">
            <a:solidFill>
              <a:schemeClr val="tx1"/>
            </a:solidFill>
          </a:endParaRPr>
        </a:p>
      </dgm:t>
    </dgm:pt>
    <dgm:pt modelId="{EF81F54D-1855-F442-98C4-06CE8901682A}" type="sibTrans" cxnId="{809DBC8A-5083-8148-8F0F-506298990F3E}">
      <dgm:prSet/>
      <dgm:spPr/>
      <dgm:t>
        <a:bodyPr/>
        <a:lstStyle/>
        <a:p>
          <a:pPr algn="l"/>
          <a:endParaRPr lang="fr-FR" sz="2000" b="0">
            <a:solidFill>
              <a:schemeClr val="tx1"/>
            </a:solidFill>
          </a:endParaRPr>
        </a:p>
      </dgm:t>
    </dgm:pt>
    <dgm:pt modelId="{87E3C774-2815-C84F-9DE1-67EA031F14D3}">
      <dgm:prSet phldrT="[Texte]" custT="1"/>
      <dgm:spPr/>
      <dgm:t>
        <a:bodyPr/>
        <a:lstStyle/>
        <a:p>
          <a:pPr algn="l"/>
          <a:r>
            <a:rPr lang="en-GB" sz="2000" b="1" dirty="0" smtClean="0">
              <a:solidFill>
                <a:schemeClr val="tx1"/>
              </a:solidFill>
            </a:rPr>
            <a:t>5.</a:t>
          </a:r>
          <a:r>
            <a:rPr lang="en-GB" sz="2000" b="0" dirty="0" smtClean="0">
              <a:solidFill>
                <a:schemeClr val="tx1"/>
              </a:solidFill>
            </a:rPr>
            <a:t> </a:t>
          </a:r>
          <a:r>
            <a:rPr lang="en-GB" sz="2000" b="0" dirty="0" smtClean="0">
              <a:solidFill>
                <a:schemeClr val="tx1"/>
              </a:solidFill>
              <a:latin typeface="+mn-lt"/>
            </a:rPr>
            <a:t>Conclusion &amp; Recommendations</a:t>
          </a:r>
          <a:endParaRPr lang="fr-FR" sz="2000" b="0" dirty="0">
            <a:solidFill>
              <a:schemeClr val="tx1"/>
            </a:solidFill>
          </a:endParaRPr>
        </a:p>
      </dgm:t>
    </dgm:pt>
    <dgm:pt modelId="{AD894C11-0E39-D245-9163-FD80336FF398}" type="parTrans" cxnId="{7ECD83F3-BBE8-1541-9E70-4EB93ABC855D}">
      <dgm:prSet/>
      <dgm:spPr/>
      <dgm:t>
        <a:bodyPr/>
        <a:lstStyle/>
        <a:p>
          <a:pPr algn="l"/>
          <a:endParaRPr lang="fr-FR" sz="2000" b="0">
            <a:solidFill>
              <a:schemeClr val="tx1"/>
            </a:solidFill>
          </a:endParaRPr>
        </a:p>
      </dgm:t>
    </dgm:pt>
    <dgm:pt modelId="{6CEB73C0-3BAD-DE47-9F4E-9212BB1F3B1D}" type="sibTrans" cxnId="{7ECD83F3-BBE8-1541-9E70-4EB93ABC855D}">
      <dgm:prSet/>
      <dgm:spPr/>
      <dgm:t>
        <a:bodyPr/>
        <a:lstStyle/>
        <a:p>
          <a:pPr algn="l"/>
          <a:endParaRPr lang="fr-FR" sz="2000" b="0">
            <a:solidFill>
              <a:schemeClr val="tx1"/>
            </a:solidFill>
          </a:endParaRPr>
        </a:p>
      </dgm:t>
    </dgm:pt>
    <dgm:pt modelId="{42001A7F-A343-2346-AA6D-99FD7C778F58}" type="pres">
      <dgm:prSet presAssocID="{9C015157-51CB-9C45-8393-0FDE49B11BED}" presName="Name0" presStyleCnt="0">
        <dgm:presLayoutVars>
          <dgm:chMax val="7"/>
          <dgm:dir/>
          <dgm:animLvl val="lvl"/>
          <dgm:resizeHandles val="exact"/>
        </dgm:presLayoutVars>
      </dgm:prSet>
      <dgm:spPr/>
      <dgm:t>
        <a:bodyPr/>
        <a:lstStyle/>
        <a:p>
          <a:endParaRPr lang="fr-FR"/>
        </a:p>
      </dgm:t>
    </dgm:pt>
    <dgm:pt modelId="{673E671A-0350-0A4D-9278-FA1C1022C2F2}" type="pres">
      <dgm:prSet presAssocID="{3791B2EB-88FD-8541-9C8A-AB8C5B93A6E1}" presName="circle1" presStyleLbl="node1" presStyleIdx="0" presStyleCnt="5"/>
      <dgm:spPr/>
    </dgm:pt>
    <dgm:pt modelId="{D1CC93D4-0878-D049-AF69-7BF221BED643}" type="pres">
      <dgm:prSet presAssocID="{3791B2EB-88FD-8541-9C8A-AB8C5B93A6E1}" presName="space" presStyleCnt="0"/>
      <dgm:spPr/>
    </dgm:pt>
    <dgm:pt modelId="{A29C8A98-EF87-514C-A8F6-A96C826FB3F1}" type="pres">
      <dgm:prSet presAssocID="{3791B2EB-88FD-8541-9C8A-AB8C5B93A6E1}" presName="rect1" presStyleLbl="alignAcc1" presStyleIdx="0" presStyleCnt="5"/>
      <dgm:spPr/>
      <dgm:t>
        <a:bodyPr/>
        <a:lstStyle/>
        <a:p>
          <a:endParaRPr lang="fr-FR"/>
        </a:p>
      </dgm:t>
    </dgm:pt>
    <dgm:pt modelId="{F5AB78E0-5468-E443-89E9-B83BCE7EA29B}" type="pres">
      <dgm:prSet presAssocID="{15D5A1E5-CFE0-3643-A72E-2F2AC25C919D}" presName="vertSpace2" presStyleLbl="node1" presStyleIdx="0" presStyleCnt="5"/>
      <dgm:spPr/>
    </dgm:pt>
    <dgm:pt modelId="{645FE8E3-9311-4947-8E0E-1B700B7C94F7}" type="pres">
      <dgm:prSet presAssocID="{15D5A1E5-CFE0-3643-A72E-2F2AC25C919D}" presName="circle2" presStyleLbl="node1" presStyleIdx="1" presStyleCnt="5"/>
      <dgm:spPr>
        <a:solidFill>
          <a:schemeClr val="accent1">
            <a:lumMod val="75000"/>
          </a:schemeClr>
        </a:solidFill>
      </dgm:spPr>
    </dgm:pt>
    <dgm:pt modelId="{146549A5-6208-A841-81DC-DCB70C8CCFC2}" type="pres">
      <dgm:prSet presAssocID="{15D5A1E5-CFE0-3643-A72E-2F2AC25C919D}" presName="rect2" presStyleLbl="alignAcc1" presStyleIdx="1" presStyleCnt="5"/>
      <dgm:spPr/>
      <dgm:t>
        <a:bodyPr/>
        <a:lstStyle/>
        <a:p>
          <a:endParaRPr lang="fr-FR"/>
        </a:p>
      </dgm:t>
    </dgm:pt>
    <dgm:pt modelId="{51A6E564-ED1F-EF4C-A052-2BF8716C9058}" type="pres">
      <dgm:prSet presAssocID="{9781FE4B-8C2C-E34F-A983-386CF8D0A9BF}" presName="vertSpace3" presStyleLbl="node1" presStyleIdx="1" presStyleCnt="5"/>
      <dgm:spPr/>
    </dgm:pt>
    <dgm:pt modelId="{F8E5CE14-367A-5040-B472-B0EFED94A6B7}" type="pres">
      <dgm:prSet presAssocID="{9781FE4B-8C2C-E34F-A983-386CF8D0A9BF}" presName="circle3" presStyleLbl="node1" presStyleIdx="2" presStyleCnt="5"/>
      <dgm:spPr/>
    </dgm:pt>
    <dgm:pt modelId="{AD435BE7-3B55-DB4B-98DD-46D837C19AB2}" type="pres">
      <dgm:prSet presAssocID="{9781FE4B-8C2C-E34F-A983-386CF8D0A9BF}" presName="rect3" presStyleLbl="alignAcc1" presStyleIdx="2" presStyleCnt="5"/>
      <dgm:spPr/>
      <dgm:t>
        <a:bodyPr/>
        <a:lstStyle/>
        <a:p>
          <a:endParaRPr lang="fr-FR"/>
        </a:p>
      </dgm:t>
    </dgm:pt>
    <dgm:pt modelId="{1AAF24FB-3D16-F84A-A67D-25A843863A4E}" type="pres">
      <dgm:prSet presAssocID="{CE4C5131-EA93-744B-AD9A-B41E01259194}" presName="vertSpace4" presStyleLbl="node1" presStyleIdx="2" presStyleCnt="5"/>
      <dgm:spPr/>
    </dgm:pt>
    <dgm:pt modelId="{BEE5D385-4442-174E-8E36-6E77F4DD70EA}" type="pres">
      <dgm:prSet presAssocID="{CE4C5131-EA93-744B-AD9A-B41E01259194}" presName="circle4" presStyleLbl="node1" presStyleIdx="3" presStyleCnt="5"/>
      <dgm:spPr>
        <a:solidFill>
          <a:srgbClr val="BF9900"/>
        </a:solidFill>
      </dgm:spPr>
    </dgm:pt>
    <dgm:pt modelId="{525EC218-9A27-1E40-9823-AD0E8B8CC6C8}" type="pres">
      <dgm:prSet presAssocID="{CE4C5131-EA93-744B-AD9A-B41E01259194}" presName="rect4" presStyleLbl="alignAcc1" presStyleIdx="3" presStyleCnt="5"/>
      <dgm:spPr/>
      <dgm:t>
        <a:bodyPr/>
        <a:lstStyle/>
        <a:p>
          <a:endParaRPr lang="fr-FR"/>
        </a:p>
      </dgm:t>
    </dgm:pt>
    <dgm:pt modelId="{BFE682A7-B580-5140-92A4-03DC84E40D68}" type="pres">
      <dgm:prSet presAssocID="{87E3C774-2815-C84F-9DE1-67EA031F14D3}" presName="vertSpace5" presStyleLbl="node1" presStyleIdx="3" presStyleCnt="5"/>
      <dgm:spPr/>
    </dgm:pt>
    <dgm:pt modelId="{EC7FE213-03B6-AD44-8B41-C7DDD176D4AF}" type="pres">
      <dgm:prSet presAssocID="{87E3C774-2815-C84F-9DE1-67EA031F14D3}" presName="circle5" presStyleLbl="node1" presStyleIdx="4" presStyleCnt="5"/>
      <dgm:spPr/>
    </dgm:pt>
    <dgm:pt modelId="{95E76AD0-810F-D94C-9CD3-0C4877121AC3}" type="pres">
      <dgm:prSet presAssocID="{87E3C774-2815-C84F-9DE1-67EA031F14D3}" presName="rect5" presStyleLbl="alignAcc1" presStyleIdx="4" presStyleCnt="5"/>
      <dgm:spPr/>
      <dgm:t>
        <a:bodyPr/>
        <a:lstStyle/>
        <a:p>
          <a:endParaRPr lang="fr-FR"/>
        </a:p>
      </dgm:t>
    </dgm:pt>
    <dgm:pt modelId="{481BCFB9-BDF3-2B42-B1D1-892EB7748839}" type="pres">
      <dgm:prSet presAssocID="{3791B2EB-88FD-8541-9C8A-AB8C5B93A6E1}" presName="rect1ParTxNoCh" presStyleLbl="alignAcc1" presStyleIdx="4" presStyleCnt="5">
        <dgm:presLayoutVars>
          <dgm:chMax val="1"/>
          <dgm:bulletEnabled val="1"/>
        </dgm:presLayoutVars>
      </dgm:prSet>
      <dgm:spPr/>
      <dgm:t>
        <a:bodyPr/>
        <a:lstStyle/>
        <a:p>
          <a:endParaRPr lang="fr-FR"/>
        </a:p>
      </dgm:t>
    </dgm:pt>
    <dgm:pt modelId="{E7DBB2F8-E9BC-C749-B97E-E8E051730B9F}" type="pres">
      <dgm:prSet presAssocID="{15D5A1E5-CFE0-3643-A72E-2F2AC25C919D}" presName="rect2ParTxNoCh" presStyleLbl="alignAcc1" presStyleIdx="4" presStyleCnt="5">
        <dgm:presLayoutVars>
          <dgm:chMax val="1"/>
          <dgm:bulletEnabled val="1"/>
        </dgm:presLayoutVars>
      </dgm:prSet>
      <dgm:spPr/>
      <dgm:t>
        <a:bodyPr/>
        <a:lstStyle/>
        <a:p>
          <a:endParaRPr lang="fr-FR"/>
        </a:p>
      </dgm:t>
    </dgm:pt>
    <dgm:pt modelId="{C25EBED1-79FE-B64B-B633-2F53F49BAD52}" type="pres">
      <dgm:prSet presAssocID="{9781FE4B-8C2C-E34F-A983-386CF8D0A9BF}" presName="rect3ParTxNoCh" presStyleLbl="alignAcc1" presStyleIdx="4" presStyleCnt="5">
        <dgm:presLayoutVars>
          <dgm:chMax val="1"/>
          <dgm:bulletEnabled val="1"/>
        </dgm:presLayoutVars>
      </dgm:prSet>
      <dgm:spPr/>
      <dgm:t>
        <a:bodyPr/>
        <a:lstStyle/>
        <a:p>
          <a:endParaRPr lang="fr-FR"/>
        </a:p>
      </dgm:t>
    </dgm:pt>
    <dgm:pt modelId="{F0B261C8-A367-324B-89D9-B2FF5C694F6E}" type="pres">
      <dgm:prSet presAssocID="{CE4C5131-EA93-744B-AD9A-B41E01259194}" presName="rect4ParTxNoCh" presStyleLbl="alignAcc1" presStyleIdx="4" presStyleCnt="5">
        <dgm:presLayoutVars>
          <dgm:chMax val="1"/>
          <dgm:bulletEnabled val="1"/>
        </dgm:presLayoutVars>
      </dgm:prSet>
      <dgm:spPr/>
      <dgm:t>
        <a:bodyPr/>
        <a:lstStyle/>
        <a:p>
          <a:endParaRPr lang="fr-FR"/>
        </a:p>
      </dgm:t>
    </dgm:pt>
    <dgm:pt modelId="{51E6D1A3-BF1D-9C4E-B76E-FD2CDFBCAE8B}" type="pres">
      <dgm:prSet presAssocID="{87E3C774-2815-C84F-9DE1-67EA031F14D3}" presName="rect5ParTxNoCh" presStyleLbl="alignAcc1" presStyleIdx="4" presStyleCnt="5">
        <dgm:presLayoutVars>
          <dgm:chMax val="1"/>
          <dgm:bulletEnabled val="1"/>
        </dgm:presLayoutVars>
      </dgm:prSet>
      <dgm:spPr/>
      <dgm:t>
        <a:bodyPr/>
        <a:lstStyle/>
        <a:p>
          <a:endParaRPr lang="fr-FR"/>
        </a:p>
      </dgm:t>
    </dgm:pt>
  </dgm:ptLst>
  <dgm:cxnLst>
    <dgm:cxn modelId="{809DBC8A-5083-8148-8F0F-506298990F3E}" srcId="{9C015157-51CB-9C45-8393-0FDE49B11BED}" destId="{CE4C5131-EA93-744B-AD9A-B41E01259194}" srcOrd="3" destOrd="0" parTransId="{BD4D3AA7-4BB8-2449-9918-4BAE0B0F8DE9}" sibTransId="{EF81F54D-1855-F442-98C4-06CE8901682A}"/>
    <dgm:cxn modelId="{6CAFD2FD-D552-4A40-8BB0-A58C94E8B4B4}" type="presOf" srcId="{15D5A1E5-CFE0-3643-A72E-2F2AC25C919D}" destId="{146549A5-6208-A841-81DC-DCB70C8CCFC2}" srcOrd="0" destOrd="0" presId="urn:microsoft.com/office/officeart/2005/8/layout/target3"/>
    <dgm:cxn modelId="{C6EEC46F-F75F-BC4F-9DF9-A29AB61A560F}" type="presOf" srcId="{87E3C774-2815-C84F-9DE1-67EA031F14D3}" destId="{51E6D1A3-BF1D-9C4E-B76E-FD2CDFBCAE8B}" srcOrd="1" destOrd="0" presId="urn:microsoft.com/office/officeart/2005/8/layout/target3"/>
    <dgm:cxn modelId="{A2BF6696-9452-4845-8CF9-4FB075BD3F87}" type="presOf" srcId="{9C015157-51CB-9C45-8393-0FDE49B11BED}" destId="{42001A7F-A343-2346-AA6D-99FD7C778F58}" srcOrd="0" destOrd="0" presId="urn:microsoft.com/office/officeart/2005/8/layout/target3"/>
    <dgm:cxn modelId="{90846B45-C5CC-C341-BEE8-64A5CD65F85B}" type="presOf" srcId="{CE4C5131-EA93-744B-AD9A-B41E01259194}" destId="{F0B261C8-A367-324B-89D9-B2FF5C694F6E}" srcOrd="1" destOrd="0" presId="urn:microsoft.com/office/officeart/2005/8/layout/target3"/>
    <dgm:cxn modelId="{E5B58D83-9C0B-104D-8953-9161E6FF0E79}" type="presOf" srcId="{87E3C774-2815-C84F-9DE1-67EA031F14D3}" destId="{95E76AD0-810F-D94C-9CD3-0C4877121AC3}" srcOrd="0" destOrd="0" presId="urn:microsoft.com/office/officeart/2005/8/layout/target3"/>
    <dgm:cxn modelId="{53F1A097-9D18-204D-8001-813C0EFC0832}" type="presOf" srcId="{9781FE4B-8C2C-E34F-A983-386CF8D0A9BF}" destId="{C25EBED1-79FE-B64B-B633-2F53F49BAD52}" srcOrd="1" destOrd="0" presId="urn:microsoft.com/office/officeart/2005/8/layout/target3"/>
    <dgm:cxn modelId="{1DDB88C8-81FD-AC42-B262-35AD0E7483C5}" srcId="{9C015157-51CB-9C45-8393-0FDE49B11BED}" destId="{9781FE4B-8C2C-E34F-A983-386CF8D0A9BF}" srcOrd="2" destOrd="0" parTransId="{3F031C51-FE17-CF47-807E-CE827BF528C5}" sibTransId="{9EDC9BCE-58A8-5441-9148-DA10FE26AA18}"/>
    <dgm:cxn modelId="{7D42455A-6914-5D41-846F-305DF372F055}" type="presOf" srcId="{CE4C5131-EA93-744B-AD9A-B41E01259194}" destId="{525EC218-9A27-1E40-9823-AD0E8B8CC6C8}" srcOrd="0" destOrd="0" presId="urn:microsoft.com/office/officeart/2005/8/layout/target3"/>
    <dgm:cxn modelId="{C304708A-C7DD-AB49-8CF8-5B5DA6EA6645}" type="presOf" srcId="{3791B2EB-88FD-8541-9C8A-AB8C5B93A6E1}" destId="{481BCFB9-BDF3-2B42-B1D1-892EB7748839}" srcOrd="1" destOrd="0" presId="urn:microsoft.com/office/officeart/2005/8/layout/target3"/>
    <dgm:cxn modelId="{7ECD83F3-BBE8-1541-9E70-4EB93ABC855D}" srcId="{9C015157-51CB-9C45-8393-0FDE49B11BED}" destId="{87E3C774-2815-C84F-9DE1-67EA031F14D3}" srcOrd="4" destOrd="0" parTransId="{AD894C11-0E39-D245-9163-FD80336FF398}" sibTransId="{6CEB73C0-3BAD-DE47-9F4E-9212BB1F3B1D}"/>
    <dgm:cxn modelId="{70D4A8C0-3628-1240-8915-C1D9A0E84D28}" srcId="{9C015157-51CB-9C45-8393-0FDE49B11BED}" destId="{3791B2EB-88FD-8541-9C8A-AB8C5B93A6E1}" srcOrd="0" destOrd="0" parTransId="{B90A456A-FF55-1044-BC16-F1F44D3FBA8E}" sibTransId="{2F8D5F2E-8A8D-334E-9793-4BF0304827DC}"/>
    <dgm:cxn modelId="{966DE82A-172D-FD4A-B3D8-12A0FAAF3956}" type="presOf" srcId="{15D5A1E5-CFE0-3643-A72E-2F2AC25C919D}" destId="{E7DBB2F8-E9BC-C749-B97E-E8E051730B9F}" srcOrd="1" destOrd="0" presId="urn:microsoft.com/office/officeart/2005/8/layout/target3"/>
    <dgm:cxn modelId="{7792064F-0B5E-E647-9F61-1411721CC50B}" type="presOf" srcId="{3791B2EB-88FD-8541-9C8A-AB8C5B93A6E1}" destId="{A29C8A98-EF87-514C-A8F6-A96C826FB3F1}" srcOrd="0" destOrd="0" presId="urn:microsoft.com/office/officeart/2005/8/layout/target3"/>
    <dgm:cxn modelId="{4BF947A0-26C2-D64F-9236-FB3F9DA3B703}" srcId="{9C015157-51CB-9C45-8393-0FDE49B11BED}" destId="{15D5A1E5-CFE0-3643-A72E-2F2AC25C919D}" srcOrd="1" destOrd="0" parTransId="{8AB192A9-D26A-3543-9C50-AE2BB53855B2}" sibTransId="{82311121-2C79-7548-97B8-FDBB4C0BE850}"/>
    <dgm:cxn modelId="{9716A2FD-5481-C342-BD89-F06CED08F741}" type="presOf" srcId="{9781FE4B-8C2C-E34F-A983-386CF8D0A9BF}" destId="{AD435BE7-3B55-DB4B-98DD-46D837C19AB2}" srcOrd="0" destOrd="0" presId="urn:microsoft.com/office/officeart/2005/8/layout/target3"/>
    <dgm:cxn modelId="{AEE1A80F-AC84-D54C-9C0F-FF2CEFE3D3CD}" type="presParOf" srcId="{42001A7F-A343-2346-AA6D-99FD7C778F58}" destId="{673E671A-0350-0A4D-9278-FA1C1022C2F2}" srcOrd="0" destOrd="0" presId="urn:microsoft.com/office/officeart/2005/8/layout/target3"/>
    <dgm:cxn modelId="{F61BEE4A-8F14-DA41-818E-431DA1BA7CBB}" type="presParOf" srcId="{42001A7F-A343-2346-AA6D-99FD7C778F58}" destId="{D1CC93D4-0878-D049-AF69-7BF221BED643}" srcOrd="1" destOrd="0" presId="urn:microsoft.com/office/officeart/2005/8/layout/target3"/>
    <dgm:cxn modelId="{E92D6E4B-7ADE-3146-BFB4-E6F92FAC3B82}" type="presParOf" srcId="{42001A7F-A343-2346-AA6D-99FD7C778F58}" destId="{A29C8A98-EF87-514C-A8F6-A96C826FB3F1}" srcOrd="2" destOrd="0" presId="urn:microsoft.com/office/officeart/2005/8/layout/target3"/>
    <dgm:cxn modelId="{FA0BEA86-93B8-DE43-92C5-2215F483A3BC}" type="presParOf" srcId="{42001A7F-A343-2346-AA6D-99FD7C778F58}" destId="{F5AB78E0-5468-E443-89E9-B83BCE7EA29B}" srcOrd="3" destOrd="0" presId="urn:microsoft.com/office/officeart/2005/8/layout/target3"/>
    <dgm:cxn modelId="{CC2D3A1F-A5C6-A34F-9225-BBE9285833DA}" type="presParOf" srcId="{42001A7F-A343-2346-AA6D-99FD7C778F58}" destId="{645FE8E3-9311-4947-8E0E-1B700B7C94F7}" srcOrd="4" destOrd="0" presId="urn:microsoft.com/office/officeart/2005/8/layout/target3"/>
    <dgm:cxn modelId="{54E1601B-21B8-3E4D-B402-B2199D4198F0}" type="presParOf" srcId="{42001A7F-A343-2346-AA6D-99FD7C778F58}" destId="{146549A5-6208-A841-81DC-DCB70C8CCFC2}" srcOrd="5" destOrd="0" presId="urn:microsoft.com/office/officeart/2005/8/layout/target3"/>
    <dgm:cxn modelId="{579E696F-5080-A64A-9005-7006EE879201}" type="presParOf" srcId="{42001A7F-A343-2346-AA6D-99FD7C778F58}" destId="{51A6E564-ED1F-EF4C-A052-2BF8716C9058}" srcOrd="6" destOrd="0" presId="urn:microsoft.com/office/officeart/2005/8/layout/target3"/>
    <dgm:cxn modelId="{544C3A30-817F-8C4F-B188-7946EEC049FB}" type="presParOf" srcId="{42001A7F-A343-2346-AA6D-99FD7C778F58}" destId="{F8E5CE14-367A-5040-B472-B0EFED94A6B7}" srcOrd="7" destOrd="0" presId="urn:microsoft.com/office/officeart/2005/8/layout/target3"/>
    <dgm:cxn modelId="{301BF0D1-F524-8F44-9B91-64BA41D42058}" type="presParOf" srcId="{42001A7F-A343-2346-AA6D-99FD7C778F58}" destId="{AD435BE7-3B55-DB4B-98DD-46D837C19AB2}" srcOrd="8" destOrd="0" presId="urn:microsoft.com/office/officeart/2005/8/layout/target3"/>
    <dgm:cxn modelId="{92AB355F-89DC-7B4E-907E-63132C08A8DC}" type="presParOf" srcId="{42001A7F-A343-2346-AA6D-99FD7C778F58}" destId="{1AAF24FB-3D16-F84A-A67D-25A843863A4E}" srcOrd="9" destOrd="0" presId="urn:microsoft.com/office/officeart/2005/8/layout/target3"/>
    <dgm:cxn modelId="{A4F944AB-FB5D-5F4F-8633-3702810F6F03}" type="presParOf" srcId="{42001A7F-A343-2346-AA6D-99FD7C778F58}" destId="{BEE5D385-4442-174E-8E36-6E77F4DD70EA}" srcOrd="10" destOrd="0" presId="urn:microsoft.com/office/officeart/2005/8/layout/target3"/>
    <dgm:cxn modelId="{8C655FED-3CE2-A84B-BF03-5CF610EF32FD}" type="presParOf" srcId="{42001A7F-A343-2346-AA6D-99FD7C778F58}" destId="{525EC218-9A27-1E40-9823-AD0E8B8CC6C8}" srcOrd="11" destOrd="0" presId="urn:microsoft.com/office/officeart/2005/8/layout/target3"/>
    <dgm:cxn modelId="{F61F5C83-0133-1F4F-98AF-314D88AECA15}" type="presParOf" srcId="{42001A7F-A343-2346-AA6D-99FD7C778F58}" destId="{BFE682A7-B580-5140-92A4-03DC84E40D68}" srcOrd="12" destOrd="0" presId="urn:microsoft.com/office/officeart/2005/8/layout/target3"/>
    <dgm:cxn modelId="{D548FBFB-3F03-5A48-A7D4-5E37C86021F7}" type="presParOf" srcId="{42001A7F-A343-2346-AA6D-99FD7C778F58}" destId="{EC7FE213-03B6-AD44-8B41-C7DDD176D4AF}" srcOrd="13" destOrd="0" presId="urn:microsoft.com/office/officeart/2005/8/layout/target3"/>
    <dgm:cxn modelId="{04E99D63-3BF9-4649-BDD6-7C878A149FE6}" type="presParOf" srcId="{42001A7F-A343-2346-AA6D-99FD7C778F58}" destId="{95E76AD0-810F-D94C-9CD3-0C4877121AC3}" srcOrd="14" destOrd="0" presId="urn:microsoft.com/office/officeart/2005/8/layout/target3"/>
    <dgm:cxn modelId="{8F950868-64FA-F94C-BF08-683285844037}" type="presParOf" srcId="{42001A7F-A343-2346-AA6D-99FD7C778F58}" destId="{481BCFB9-BDF3-2B42-B1D1-892EB7748839}" srcOrd="15" destOrd="0" presId="urn:microsoft.com/office/officeart/2005/8/layout/target3"/>
    <dgm:cxn modelId="{DBC954F4-34BB-274E-ABC9-0A8102A0A49D}" type="presParOf" srcId="{42001A7F-A343-2346-AA6D-99FD7C778F58}" destId="{E7DBB2F8-E9BC-C749-B97E-E8E051730B9F}" srcOrd="16" destOrd="0" presId="urn:microsoft.com/office/officeart/2005/8/layout/target3"/>
    <dgm:cxn modelId="{D6FE09B5-06BE-324F-9915-EDC3D73A0C68}" type="presParOf" srcId="{42001A7F-A343-2346-AA6D-99FD7C778F58}" destId="{C25EBED1-79FE-B64B-B633-2F53F49BAD52}" srcOrd="17" destOrd="0" presId="urn:microsoft.com/office/officeart/2005/8/layout/target3"/>
    <dgm:cxn modelId="{B273BCC2-299F-6F44-867F-932F82512336}" type="presParOf" srcId="{42001A7F-A343-2346-AA6D-99FD7C778F58}" destId="{F0B261C8-A367-324B-89D9-B2FF5C694F6E}" srcOrd="18" destOrd="0" presId="urn:microsoft.com/office/officeart/2005/8/layout/target3"/>
    <dgm:cxn modelId="{4B6E79ED-9E93-D148-B997-A7371D2EB9B5}" type="presParOf" srcId="{42001A7F-A343-2346-AA6D-99FD7C778F58}" destId="{51E6D1A3-BF1D-9C4E-B76E-FD2CDFBCAE8B}"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E0CD89-E116-48ED-BCEE-3E9AD7CCA130}" type="doc">
      <dgm:prSet loTypeId="urn:microsoft.com/office/officeart/2005/8/layout/radial5" loCatId="cycle" qsTypeId="urn:microsoft.com/office/officeart/2005/8/quickstyle/3d2" qsCatId="3D" csTypeId="urn:microsoft.com/office/officeart/2005/8/colors/colorful1#1" csCatId="colorful" phldr="1"/>
      <dgm:spPr/>
      <dgm:t>
        <a:bodyPr/>
        <a:lstStyle/>
        <a:p>
          <a:endParaRPr lang="fr-FR"/>
        </a:p>
      </dgm:t>
    </dgm:pt>
    <dgm:pt modelId="{FC4A952C-2ECB-47CC-BCF4-24507A73ECE8}">
      <dgm:prSet phldrT="[Texte]" custT="1"/>
      <dgm:spPr>
        <a:xfrm>
          <a:off x="4701630" y="1816212"/>
          <a:ext cx="1723092" cy="1168174"/>
        </a:xfrm>
        <a:prstGeom prst="ellipse">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GB" sz="1600" b="1" noProof="0" dirty="0" smtClean="0">
              <a:solidFill>
                <a:sysClr val="window" lastClr="FFFFFF"/>
              </a:solidFill>
              <a:latin typeface="Calibri"/>
              <a:ea typeface="+mn-ea"/>
              <a:cs typeface="+mn-cs"/>
            </a:rPr>
            <a:t>E-Health</a:t>
          </a:r>
          <a:r>
            <a:rPr lang="fr-FR" sz="1600" b="1" dirty="0" smtClean="0">
              <a:solidFill>
                <a:sysClr val="window" lastClr="FFFFFF"/>
              </a:solidFill>
              <a:latin typeface="Calibri"/>
              <a:ea typeface="+mn-ea"/>
              <a:cs typeface="+mn-cs"/>
            </a:rPr>
            <a:t> Systems</a:t>
          </a:r>
          <a:endParaRPr lang="fr-FR" sz="1600" b="1" dirty="0">
            <a:solidFill>
              <a:sysClr val="window" lastClr="FFFFFF"/>
            </a:solidFill>
            <a:latin typeface="Calibri"/>
            <a:ea typeface="+mn-ea"/>
            <a:cs typeface="+mn-cs"/>
          </a:endParaRPr>
        </a:p>
      </dgm:t>
    </dgm:pt>
    <dgm:pt modelId="{64E35DC0-4829-46E9-BD0C-AC2D380EDE17}" type="parTrans" cxnId="{669A395D-A9D2-4F04-A77F-AF0ACF68F6E0}">
      <dgm:prSet/>
      <dgm:spPr/>
      <dgm:t>
        <a:bodyPr/>
        <a:lstStyle/>
        <a:p>
          <a:endParaRPr lang="fr-FR"/>
        </a:p>
      </dgm:t>
    </dgm:pt>
    <dgm:pt modelId="{C5EAFFF8-3CA2-40DB-851D-749F68448568}" type="sibTrans" cxnId="{669A395D-A9D2-4F04-A77F-AF0ACF68F6E0}">
      <dgm:prSet/>
      <dgm:spPr/>
      <dgm:t>
        <a:bodyPr/>
        <a:lstStyle/>
        <a:p>
          <a:endParaRPr lang="fr-FR"/>
        </a:p>
      </dgm:t>
    </dgm:pt>
    <dgm:pt modelId="{108D2EC3-0E67-434B-BE96-1475A15631BE}">
      <dgm:prSet phldrT="[Texte]" custT="1"/>
      <dgm:spPr>
        <a:xfrm>
          <a:off x="5103432" y="4484"/>
          <a:ext cx="919489" cy="919489"/>
        </a:xfrm>
        <a:prstGeom prst="ellipse">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1400" dirty="0" smtClean="0"/>
            <a:t>Electronic health record</a:t>
          </a:r>
          <a:endParaRPr lang="fr-FR" sz="1400" dirty="0">
            <a:solidFill>
              <a:sysClr val="window" lastClr="FFFFFF"/>
            </a:solidFill>
            <a:latin typeface="Calibri"/>
            <a:ea typeface="+mn-ea"/>
            <a:cs typeface="+mn-cs"/>
          </a:endParaRPr>
        </a:p>
      </dgm:t>
    </dgm:pt>
    <dgm:pt modelId="{D34B15A4-C43A-44B3-9BEA-B1C3FD145200}" type="parTrans" cxnId="{B904084D-5418-488A-A73D-AD508AB1FEAF}">
      <dgm:prSet/>
      <dgm:spPr>
        <a:xfrm rot="16200000">
          <a:off x="5326733" y="1188085"/>
          <a:ext cx="472886" cy="390783"/>
        </a:xfrm>
        <a:prstGeom prst="rightArrow">
          <a:avLst>
            <a:gd name="adj1" fmla="val 60000"/>
            <a:gd name="adj2" fmla="val 50000"/>
          </a:avLst>
        </a:prstGeom>
        <a:solidFill>
          <a:srgbClr val="C0504D">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endParaRPr lang="fr-FR">
            <a:solidFill>
              <a:sysClr val="window" lastClr="FFFFFF"/>
            </a:solidFill>
            <a:latin typeface="Calibri"/>
            <a:ea typeface="+mn-ea"/>
            <a:cs typeface="+mn-cs"/>
          </a:endParaRPr>
        </a:p>
      </dgm:t>
    </dgm:pt>
    <dgm:pt modelId="{1B271531-BE05-4872-BE47-BC0FCA017F1C}" type="sibTrans" cxnId="{B904084D-5418-488A-A73D-AD508AB1FEAF}">
      <dgm:prSet/>
      <dgm:spPr/>
      <dgm:t>
        <a:bodyPr/>
        <a:lstStyle/>
        <a:p>
          <a:endParaRPr lang="fr-FR"/>
        </a:p>
      </dgm:t>
    </dgm:pt>
    <dgm:pt modelId="{B4FE7D64-9EB8-4AC8-9F80-98CE9304A251}">
      <dgm:prSet phldrT="[Texte]" custT="1"/>
      <dgm:spPr>
        <a:xfrm>
          <a:off x="6888706" y="1342276"/>
          <a:ext cx="1031566" cy="919489"/>
        </a:xfrm>
        <a:prstGeom prst="ellipse">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1400" dirty="0" smtClean="0"/>
            <a:t>Pharmacy information</a:t>
          </a:r>
          <a:endParaRPr lang="fr-FR" sz="1200" dirty="0">
            <a:solidFill>
              <a:sysClr val="window" lastClr="FFFFFF"/>
            </a:solidFill>
            <a:latin typeface="Calibri"/>
            <a:ea typeface="+mn-ea"/>
            <a:cs typeface="+mn-cs"/>
          </a:endParaRPr>
        </a:p>
      </dgm:t>
    </dgm:pt>
    <dgm:pt modelId="{F7060C0D-14FB-4A28-AC83-0D1B1AA5CDC3}" type="parTrans" cxnId="{3A6C5B3B-CAC3-411B-85F1-0FA01D053FDB}">
      <dgm:prSet/>
      <dgm:spPr>
        <a:xfrm rot="20520000">
          <a:off x="6459750" y="1861102"/>
          <a:ext cx="323105" cy="390783"/>
        </a:xfrm>
        <a:prstGeom prst="rightArrow">
          <a:avLst>
            <a:gd name="adj1" fmla="val 60000"/>
            <a:gd name="adj2" fmla="val 50000"/>
          </a:avLst>
        </a:prstGeom>
        <a:solidFill>
          <a:srgbClr val="8064A2">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endParaRPr lang="fr-FR">
            <a:solidFill>
              <a:sysClr val="window" lastClr="FFFFFF"/>
            </a:solidFill>
            <a:latin typeface="Calibri"/>
            <a:ea typeface="+mn-ea"/>
            <a:cs typeface="+mn-cs"/>
          </a:endParaRPr>
        </a:p>
      </dgm:t>
    </dgm:pt>
    <dgm:pt modelId="{B16FA120-89E7-41DF-8EBE-FE59729DC0E4}" type="sibTrans" cxnId="{3A6C5B3B-CAC3-411B-85F1-0FA01D053FDB}">
      <dgm:prSet/>
      <dgm:spPr/>
      <dgm:t>
        <a:bodyPr/>
        <a:lstStyle/>
        <a:p>
          <a:endParaRPr lang="fr-FR"/>
        </a:p>
      </dgm:t>
    </dgm:pt>
    <dgm:pt modelId="{5CD60E7D-1862-40A7-B1C3-CF9CABD066C8}">
      <dgm:prSet phldrT="[Texte]" custT="1"/>
      <dgm:spPr>
        <a:xfrm>
          <a:off x="6900641" y="2538833"/>
          <a:ext cx="1007696" cy="919489"/>
        </a:xfrm>
        <a:prstGeom prst="ellipse">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1400" dirty="0" smtClean="0"/>
            <a:t>Patient registration or scheduling</a:t>
          </a:r>
          <a:endParaRPr lang="fr-FR" sz="1200" dirty="0">
            <a:solidFill>
              <a:sysClr val="window" lastClr="FFFFFF"/>
            </a:solidFill>
            <a:latin typeface="Calibri"/>
            <a:ea typeface="+mn-ea"/>
            <a:cs typeface="+mn-cs"/>
          </a:endParaRPr>
        </a:p>
      </dgm:t>
    </dgm:pt>
    <dgm:pt modelId="{69AFC70D-CE1F-4325-B577-0E59D0E38567}" type="parTrans" cxnId="{0B08714C-AFA2-465C-B0A7-974213B8618D}">
      <dgm:prSet/>
      <dgm:spPr>
        <a:xfrm rot="1080000">
          <a:off x="6461801" y="2550280"/>
          <a:ext cx="328643" cy="390783"/>
        </a:xfrm>
        <a:prstGeom prst="rightArrow">
          <a:avLst>
            <a:gd name="adj1" fmla="val 60000"/>
            <a:gd name="adj2" fmla="val 50000"/>
          </a:avLst>
        </a:prstGeom>
        <a:solidFill>
          <a:srgbClr val="4BACC6">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endParaRPr lang="fr-FR">
            <a:solidFill>
              <a:sysClr val="window" lastClr="FFFFFF"/>
            </a:solidFill>
            <a:latin typeface="Calibri"/>
            <a:ea typeface="+mn-ea"/>
            <a:cs typeface="+mn-cs"/>
          </a:endParaRPr>
        </a:p>
      </dgm:t>
    </dgm:pt>
    <dgm:pt modelId="{08DBE344-8F1F-44A8-BC37-C16E06BD8ABA}" type="sibTrans" cxnId="{0B08714C-AFA2-465C-B0A7-974213B8618D}">
      <dgm:prSet/>
      <dgm:spPr/>
      <dgm:t>
        <a:bodyPr/>
        <a:lstStyle/>
        <a:p>
          <a:endParaRPr lang="fr-FR"/>
        </a:p>
      </dgm:t>
    </dgm:pt>
    <dgm:pt modelId="{F278BDDB-BDE9-40F4-AE25-6B8635A67D7B}">
      <dgm:prSet phldrT="[Texte]" custT="1"/>
      <dgm:spPr>
        <a:xfrm>
          <a:off x="5103432" y="3876625"/>
          <a:ext cx="919489" cy="919489"/>
        </a:xfrm>
        <a:prstGeom prst="ellipse">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1400" dirty="0" smtClean="0"/>
            <a:t>Monitoring, evaluation and patient tracking</a:t>
          </a:r>
          <a:endParaRPr lang="fr-FR" sz="1400" dirty="0">
            <a:solidFill>
              <a:sysClr val="window" lastClr="FFFFFF"/>
            </a:solidFill>
            <a:latin typeface="Calibri"/>
            <a:ea typeface="+mn-ea"/>
            <a:cs typeface="+mn-cs"/>
          </a:endParaRPr>
        </a:p>
      </dgm:t>
    </dgm:pt>
    <dgm:pt modelId="{91E0D6EC-9A8F-46EF-A18A-1C1AE2673A44}" type="parTrans" cxnId="{B5B5CF5B-D63E-4118-AAFD-17A4348ADF53}">
      <dgm:prSet/>
      <dgm:spPr>
        <a:xfrm rot="5400000">
          <a:off x="5326733" y="3221731"/>
          <a:ext cx="472886" cy="390783"/>
        </a:xfrm>
        <a:prstGeom prst="rightArrow">
          <a:avLst>
            <a:gd name="adj1" fmla="val 60000"/>
            <a:gd name="adj2" fmla="val 50000"/>
          </a:avLst>
        </a:prstGeom>
        <a:solidFill>
          <a:srgbClr val="C0504D">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endParaRPr lang="fr-FR">
            <a:solidFill>
              <a:sysClr val="window" lastClr="FFFFFF"/>
            </a:solidFill>
            <a:latin typeface="Calibri"/>
            <a:ea typeface="+mn-ea"/>
            <a:cs typeface="+mn-cs"/>
          </a:endParaRPr>
        </a:p>
      </dgm:t>
    </dgm:pt>
    <dgm:pt modelId="{F762B1D3-5C7C-4149-9948-96BF814A312E}" type="sibTrans" cxnId="{B5B5CF5B-D63E-4118-AAFD-17A4348ADF53}">
      <dgm:prSet/>
      <dgm:spPr/>
      <dgm:t>
        <a:bodyPr/>
        <a:lstStyle/>
        <a:p>
          <a:endParaRPr lang="fr-FR"/>
        </a:p>
      </dgm:t>
    </dgm:pt>
    <dgm:pt modelId="{BA9AC689-F03E-4295-AA9A-3C629E7034A6}">
      <dgm:prSet phldrT="[Texte]" custT="1"/>
      <dgm:spPr>
        <a:xfrm>
          <a:off x="3895718" y="3506869"/>
          <a:ext cx="1058930" cy="919489"/>
        </a:xfrm>
        <a:prstGeom prst="ellipse">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1400" dirty="0" smtClean="0"/>
            <a:t>Clinical decision support</a:t>
          </a:r>
          <a:endParaRPr lang="fr-FR" sz="1400" dirty="0">
            <a:solidFill>
              <a:sysClr val="window" lastClr="FFFFFF"/>
            </a:solidFill>
            <a:latin typeface="Calibri"/>
            <a:ea typeface="+mn-ea"/>
            <a:cs typeface="+mn-cs"/>
          </a:endParaRPr>
        </a:p>
      </dgm:t>
    </dgm:pt>
    <dgm:pt modelId="{F460DD24-08F0-4858-AFEE-67D18E8C23F0}" type="parTrans" cxnId="{686223DD-7C61-4123-BC50-19F590FD168D}">
      <dgm:prSet/>
      <dgm:spPr>
        <a:xfrm rot="7560000">
          <a:off x="4738148" y="3045832"/>
          <a:ext cx="428122" cy="390783"/>
        </a:xfrm>
        <a:prstGeom prst="rightArrow">
          <a:avLst>
            <a:gd name="adj1" fmla="val 60000"/>
            <a:gd name="adj2" fmla="val 50000"/>
          </a:avLst>
        </a:prstGeom>
        <a:solidFill>
          <a:srgbClr val="9BBB59">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endParaRPr lang="fr-FR">
            <a:solidFill>
              <a:sysClr val="window" lastClr="FFFFFF"/>
            </a:solidFill>
            <a:latin typeface="Calibri"/>
            <a:ea typeface="+mn-ea"/>
            <a:cs typeface="+mn-cs"/>
          </a:endParaRPr>
        </a:p>
      </dgm:t>
    </dgm:pt>
    <dgm:pt modelId="{B339F28F-F020-4F2C-8FC4-D22D87365A0A}" type="sibTrans" cxnId="{686223DD-7C61-4123-BC50-19F590FD168D}">
      <dgm:prSet/>
      <dgm:spPr/>
      <dgm:t>
        <a:bodyPr/>
        <a:lstStyle/>
        <a:p>
          <a:endParaRPr lang="fr-FR"/>
        </a:p>
      </dgm:t>
    </dgm:pt>
    <dgm:pt modelId="{292BD827-E266-464C-9527-19309AE80638}">
      <dgm:prSet phldrT="[Texte]" custT="1"/>
      <dgm:spPr>
        <a:xfrm>
          <a:off x="3262119" y="2538833"/>
          <a:ext cx="919489" cy="919489"/>
        </a:xfrm>
        <a:prstGeom prst="ellipse">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1300" dirty="0" smtClean="0"/>
            <a:t>Patient reminder</a:t>
          </a:r>
          <a:endParaRPr lang="fr-FR" sz="1400" dirty="0">
            <a:solidFill>
              <a:sysClr val="window" lastClr="FFFFFF"/>
            </a:solidFill>
            <a:latin typeface="Calibri"/>
            <a:ea typeface="+mn-ea"/>
            <a:cs typeface="+mn-cs"/>
          </a:endParaRPr>
        </a:p>
      </dgm:t>
    </dgm:pt>
    <dgm:pt modelId="{929B7B3F-1B4A-4F67-8DA6-CE494783B485}" type="parTrans" cxnId="{1210087C-51AB-4687-BE08-3037E7517773}">
      <dgm:prSet/>
      <dgm:spPr>
        <a:xfrm rot="9720000">
          <a:off x="4307340" y="2556176"/>
          <a:ext cx="349491" cy="390783"/>
        </a:xfrm>
        <a:prstGeom prst="rightArrow">
          <a:avLst>
            <a:gd name="adj1" fmla="val 60000"/>
            <a:gd name="adj2" fmla="val 50000"/>
          </a:avLst>
        </a:prstGeom>
        <a:solidFill>
          <a:srgbClr val="8064A2">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endParaRPr lang="fr-FR">
            <a:solidFill>
              <a:sysClr val="window" lastClr="FFFFFF"/>
            </a:solidFill>
            <a:latin typeface="Calibri"/>
            <a:ea typeface="+mn-ea"/>
            <a:cs typeface="+mn-cs"/>
          </a:endParaRPr>
        </a:p>
      </dgm:t>
    </dgm:pt>
    <dgm:pt modelId="{A0E66E32-446F-42F8-9361-E3FF3E504281}" type="sibTrans" cxnId="{1210087C-51AB-4687-BE08-3037E7517773}">
      <dgm:prSet/>
      <dgm:spPr/>
      <dgm:t>
        <a:bodyPr/>
        <a:lstStyle/>
        <a:p>
          <a:endParaRPr lang="fr-FR"/>
        </a:p>
      </dgm:t>
    </dgm:pt>
    <dgm:pt modelId="{68EE113E-A12C-4A1A-8891-321484283ED1}">
      <dgm:prSet phldrT="[Texte]" custT="1"/>
      <dgm:spPr>
        <a:xfrm>
          <a:off x="3262119" y="1342276"/>
          <a:ext cx="919489" cy="919489"/>
        </a:xfrm>
        <a:prstGeom prst="ellipse">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1400" dirty="0" smtClean="0"/>
            <a:t>Research/data collection </a:t>
          </a:r>
          <a:endParaRPr lang="fr-FR" sz="1400" dirty="0">
            <a:solidFill>
              <a:sysClr val="window" lastClr="FFFFFF"/>
            </a:solidFill>
            <a:latin typeface="Calibri"/>
            <a:ea typeface="+mn-ea"/>
            <a:cs typeface="+mn-cs"/>
          </a:endParaRPr>
        </a:p>
      </dgm:t>
    </dgm:pt>
    <dgm:pt modelId="{969A7B3B-C667-4EAA-BB2B-8A1FF02BDDD4}" type="parTrans" cxnId="{E4DBCAC7-1370-420C-AA77-7C600F4B3B34}">
      <dgm:prSet/>
      <dgm:spPr>
        <a:xfrm rot="11880000">
          <a:off x="4307340" y="1853640"/>
          <a:ext cx="349491" cy="390783"/>
        </a:xfrm>
        <a:prstGeom prst="rightArrow">
          <a:avLst>
            <a:gd name="adj1" fmla="val 60000"/>
            <a:gd name="adj2" fmla="val 50000"/>
          </a:avLst>
        </a:prstGeom>
        <a:solidFill>
          <a:srgbClr val="4BACC6">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endParaRPr lang="fr-FR">
            <a:solidFill>
              <a:sysClr val="window" lastClr="FFFFFF"/>
            </a:solidFill>
            <a:latin typeface="Calibri"/>
            <a:ea typeface="+mn-ea"/>
            <a:cs typeface="+mn-cs"/>
          </a:endParaRPr>
        </a:p>
      </dgm:t>
    </dgm:pt>
    <dgm:pt modelId="{6436E8D7-9430-44A1-B5B7-571354B0A132}" type="sibTrans" cxnId="{E4DBCAC7-1370-420C-AA77-7C600F4B3B34}">
      <dgm:prSet/>
      <dgm:spPr/>
      <dgm:t>
        <a:bodyPr/>
        <a:lstStyle/>
        <a:p>
          <a:endParaRPr lang="fr-FR"/>
        </a:p>
      </dgm:t>
    </dgm:pt>
    <dgm:pt modelId="{AA8B10E8-402D-42EA-88D2-755EE894D084}">
      <dgm:prSet phldrT="[Texte]" custT="1"/>
      <dgm:spPr>
        <a:xfrm>
          <a:off x="6154768" y="374241"/>
          <a:ext cx="1092804" cy="919489"/>
        </a:xfrm>
        <a:prstGeom prst="ellipse">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sz="1400" dirty="0" smtClean="0"/>
            <a:t>Laboratory information management</a:t>
          </a:r>
          <a:endParaRPr lang="fr-FR" sz="1200" dirty="0">
            <a:solidFill>
              <a:sysClr val="window" lastClr="FFFFFF"/>
            </a:solidFill>
            <a:latin typeface="Calibri"/>
            <a:ea typeface="+mn-ea"/>
            <a:cs typeface="+mn-cs"/>
          </a:endParaRPr>
        </a:p>
      </dgm:t>
    </dgm:pt>
    <dgm:pt modelId="{9230D899-D64F-42EF-AA2D-55DC68E40061}" type="sibTrans" cxnId="{D03E26D2-C282-4B74-AA0A-F745C47D289A}">
      <dgm:prSet/>
      <dgm:spPr/>
      <dgm:t>
        <a:bodyPr/>
        <a:lstStyle/>
        <a:p>
          <a:endParaRPr lang="fr-FR"/>
        </a:p>
      </dgm:t>
    </dgm:pt>
    <dgm:pt modelId="{A68CE5C4-B7FC-4EA8-8F87-B862D978D6B3}" type="parTrans" cxnId="{D03E26D2-C282-4B74-AA0A-F745C47D289A}">
      <dgm:prSet/>
      <dgm:spPr>
        <a:xfrm rot="18360000">
          <a:off x="5959997" y="1365644"/>
          <a:ext cx="425880" cy="390783"/>
        </a:xfrm>
        <a:prstGeom prst="rightArrow">
          <a:avLst>
            <a:gd name="adj1" fmla="val 60000"/>
            <a:gd name="adj2" fmla="val 50000"/>
          </a:avLst>
        </a:prstGeom>
        <a:solidFill>
          <a:srgbClr val="9BBB59">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endParaRPr lang="fr-FR">
            <a:solidFill>
              <a:sysClr val="window" lastClr="FFFFFF"/>
            </a:solidFill>
            <a:latin typeface="Calibri"/>
            <a:ea typeface="+mn-ea"/>
            <a:cs typeface="+mn-cs"/>
          </a:endParaRPr>
        </a:p>
      </dgm:t>
    </dgm:pt>
    <dgm:pt modelId="{2A34FD1B-B57C-45EF-9CB8-71982EC6B9E5}">
      <dgm:prSet custT="1"/>
      <dgm:spPr>
        <a:solidFill>
          <a:srgbClr val="FFCC00"/>
        </a:solidFill>
      </dgm:spPr>
      <dgm:t>
        <a:bodyPr/>
        <a:lstStyle/>
        <a:p>
          <a:r>
            <a:rPr lang="en-GB" sz="1300" noProof="0" dirty="0" smtClean="0"/>
            <a:t>Telemedicine</a:t>
          </a:r>
          <a:endParaRPr lang="en-GB" sz="1300" noProof="0" dirty="0"/>
        </a:p>
      </dgm:t>
    </dgm:pt>
    <dgm:pt modelId="{254F7431-C85D-49BF-9965-496C4627297F}" type="parTrans" cxnId="{F68A8F3C-8337-441E-B6A4-F4B85FFC5B05}">
      <dgm:prSet/>
      <dgm:spPr>
        <a:solidFill>
          <a:srgbClr val="FFCC00"/>
        </a:solidFill>
      </dgm:spPr>
      <dgm:t>
        <a:bodyPr/>
        <a:lstStyle/>
        <a:p>
          <a:endParaRPr lang="fr-FR"/>
        </a:p>
      </dgm:t>
    </dgm:pt>
    <dgm:pt modelId="{8F35ED05-B237-4BB5-9F7B-276D4A257A51}" type="sibTrans" cxnId="{F68A8F3C-8337-441E-B6A4-F4B85FFC5B05}">
      <dgm:prSet/>
      <dgm:spPr/>
      <dgm:t>
        <a:bodyPr/>
        <a:lstStyle/>
        <a:p>
          <a:endParaRPr lang="fr-FR"/>
        </a:p>
      </dgm:t>
    </dgm:pt>
    <dgm:pt modelId="{979DD40F-F558-45CE-BD6E-F307C4D97932}" type="pres">
      <dgm:prSet presAssocID="{26E0CD89-E116-48ED-BCEE-3E9AD7CCA130}" presName="Name0" presStyleCnt="0">
        <dgm:presLayoutVars>
          <dgm:chMax val="1"/>
          <dgm:dir/>
          <dgm:animLvl val="ctr"/>
          <dgm:resizeHandles val="exact"/>
        </dgm:presLayoutVars>
      </dgm:prSet>
      <dgm:spPr/>
      <dgm:t>
        <a:bodyPr/>
        <a:lstStyle/>
        <a:p>
          <a:endParaRPr lang="fr-FR"/>
        </a:p>
      </dgm:t>
    </dgm:pt>
    <dgm:pt modelId="{D01CC097-8DE9-45EF-AC03-3E3A505FB024}" type="pres">
      <dgm:prSet presAssocID="{FC4A952C-2ECB-47CC-BCF4-24507A73ECE8}" presName="centerShape" presStyleLbl="node0" presStyleIdx="0" presStyleCnt="1" custScaleX="122027" custScaleY="65230"/>
      <dgm:spPr/>
      <dgm:t>
        <a:bodyPr/>
        <a:lstStyle/>
        <a:p>
          <a:endParaRPr lang="fr-FR"/>
        </a:p>
      </dgm:t>
    </dgm:pt>
    <dgm:pt modelId="{770C884B-BE2A-4672-96E0-3CC64C18EB43}" type="pres">
      <dgm:prSet presAssocID="{D34B15A4-C43A-44B3-9BEA-B1C3FD145200}" presName="parTrans" presStyleLbl="sibTrans2D1" presStyleIdx="0" presStyleCnt="9"/>
      <dgm:spPr/>
      <dgm:t>
        <a:bodyPr/>
        <a:lstStyle/>
        <a:p>
          <a:endParaRPr lang="fr-FR"/>
        </a:p>
      </dgm:t>
    </dgm:pt>
    <dgm:pt modelId="{386C1171-DD48-45CD-8927-793EB28ACC8B}" type="pres">
      <dgm:prSet presAssocID="{D34B15A4-C43A-44B3-9BEA-B1C3FD145200}" presName="connectorText" presStyleLbl="sibTrans2D1" presStyleIdx="0" presStyleCnt="9"/>
      <dgm:spPr/>
      <dgm:t>
        <a:bodyPr/>
        <a:lstStyle/>
        <a:p>
          <a:endParaRPr lang="fr-FR"/>
        </a:p>
      </dgm:t>
    </dgm:pt>
    <dgm:pt modelId="{22CEE235-1811-4B8E-B083-5DF4A954481D}" type="pres">
      <dgm:prSet presAssocID="{108D2EC3-0E67-434B-BE96-1475A15631BE}" presName="node" presStyleLbl="node1" presStyleIdx="0" presStyleCnt="9" custScaleX="135586" custRadScaleRad="112666" custRadScaleInc="-1030">
        <dgm:presLayoutVars>
          <dgm:bulletEnabled val="1"/>
        </dgm:presLayoutVars>
      </dgm:prSet>
      <dgm:spPr/>
      <dgm:t>
        <a:bodyPr/>
        <a:lstStyle/>
        <a:p>
          <a:endParaRPr lang="fr-FR"/>
        </a:p>
      </dgm:t>
    </dgm:pt>
    <dgm:pt modelId="{7EC79E39-10C2-41E8-90EB-EFB22EF81A31}" type="pres">
      <dgm:prSet presAssocID="{A68CE5C4-B7FC-4EA8-8F87-B862D978D6B3}" presName="parTrans" presStyleLbl="sibTrans2D1" presStyleIdx="1" presStyleCnt="9"/>
      <dgm:spPr/>
      <dgm:t>
        <a:bodyPr/>
        <a:lstStyle/>
        <a:p>
          <a:endParaRPr lang="fr-FR"/>
        </a:p>
      </dgm:t>
    </dgm:pt>
    <dgm:pt modelId="{FA92E3E4-9201-4E52-A2EB-1D600CA08A99}" type="pres">
      <dgm:prSet presAssocID="{A68CE5C4-B7FC-4EA8-8F87-B862D978D6B3}" presName="connectorText" presStyleLbl="sibTrans2D1" presStyleIdx="1" presStyleCnt="9"/>
      <dgm:spPr/>
      <dgm:t>
        <a:bodyPr/>
        <a:lstStyle/>
        <a:p>
          <a:endParaRPr lang="fr-FR"/>
        </a:p>
      </dgm:t>
    </dgm:pt>
    <dgm:pt modelId="{B3FED3F5-9F2D-46C5-9A11-A000311AF763}" type="pres">
      <dgm:prSet presAssocID="{AA8B10E8-402D-42EA-88D2-755EE894D084}" presName="node" presStyleLbl="node1" presStyleIdx="1" presStyleCnt="9" custScaleX="189413" custRadScaleRad="123145" custRadScaleInc="46127">
        <dgm:presLayoutVars>
          <dgm:bulletEnabled val="1"/>
        </dgm:presLayoutVars>
      </dgm:prSet>
      <dgm:spPr/>
      <dgm:t>
        <a:bodyPr/>
        <a:lstStyle/>
        <a:p>
          <a:endParaRPr lang="fr-FR"/>
        </a:p>
      </dgm:t>
    </dgm:pt>
    <dgm:pt modelId="{70288C01-18B4-453F-A1E3-E820FA4BD0D9}" type="pres">
      <dgm:prSet presAssocID="{F7060C0D-14FB-4A28-AC83-0D1B1AA5CDC3}" presName="parTrans" presStyleLbl="sibTrans2D1" presStyleIdx="2" presStyleCnt="9"/>
      <dgm:spPr/>
      <dgm:t>
        <a:bodyPr/>
        <a:lstStyle/>
        <a:p>
          <a:endParaRPr lang="fr-FR"/>
        </a:p>
      </dgm:t>
    </dgm:pt>
    <dgm:pt modelId="{3A0DE3FF-8981-448E-872C-C54CC8C27B86}" type="pres">
      <dgm:prSet presAssocID="{F7060C0D-14FB-4A28-AC83-0D1B1AA5CDC3}" presName="connectorText" presStyleLbl="sibTrans2D1" presStyleIdx="2" presStyleCnt="9"/>
      <dgm:spPr/>
      <dgm:t>
        <a:bodyPr/>
        <a:lstStyle/>
        <a:p>
          <a:endParaRPr lang="fr-FR"/>
        </a:p>
      </dgm:t>
    </dgm:pt>
    <dgm:pt modelId="{A0F7EC35-739A-4B64-9F07-65B906001582}" type="pres">
      <dgm:prSet presAssocID="{B4FE7D64-9EB8-4AC8-9F80-98CE9304A251}" presName="node" presStyleLbl="node1" presStyleIdx="2" presStyleCnt="9" custScaleX="160589" custRadScaleRad="143728" custRadScaleInc="34">
        <dgm:presLayoutVars>
          <dgm:bulletEnabled val="1"/>
        </dgm:presLayoutVars>
      </dgm:prSet>
      <dgm:spPr/>
      <dgm:t>
        <a:bodyPr/>
        <a:lstStyle/>
        <a:p>
          <a:endParaRPr lang="fr-FR"/>
        </a:p>
      </dgm:t>
    </dgm:pt>
    <dgm:pt modelId="{B47EE047-5F5C-43B1-AC0A-079393580680}" type="pres">
      <dgm:prSet presAssocID="{69AFC70D-CE1F-4325-B577-0E59D0E38567}" presName="parTrans" presStyleLbl="sibTrans2D1" presStyleIdx="3" presStyleCnt="9"/>
      <dgm:spPr/>
      <dgm:t>
        <a:bodyPr/>
        <a:lstStyle/>
        <a:p>
          <a:endParaRPr lang="fr-FR"/>
        </a:p>
      </dgm:t>
    </dgm:pt>
    <dgm:pt modelId="{715C3138-606E-430B-AF47-471EC4F20ADB}" type="pres">
      <dgm:prSet presAssocID="{69AFC70D-CE1F-4325-B577-0E59D0E38567}" presName="connectorText" presStyleLbl="sibTrans2D1" presStyleIdx="3" presStyleCnt="9"/>
      <dgm:spPr/>
      <dgm:t>
        <a:bodyPr/>
        <a:lstStyle/>
        <a:p>
          <a:endParaRPr lang="fr-FR"/>
        </a:p>
      </dgm:t>
    </dgm:pt>
    <dgm:pt modelId="{63FCDD0D-695F-4BE6-AB25-2C99731E2667}" type="pres">
      <dgm:prSet presAssocID="{5CD60E7D-1862-40A7-B1C3-CF9CABD066C8}" presName="node" presStyleLbl="node1" presStyleIdx="3" presStyleCnt="9" custScaleX="156632" custRadScaleRad="121206" custRadScaleInc="-44943">
        <dgm:presLayoutVars>
          <dgm:bulletEnabled val="1"/>
        </dgm:presLayoutVars>
      </dgm:prSet>
      <dgm:spPr/>
      <dgm:t>
        <a:bodyPr/>
        <a:lstStyle/>
        <a:p>
          <a:endParaRPr lang="fr-FR"/>
        </a:p>
      </dgm:t>
    </dgm:pt>
    <dgm:pt modelId="{27DBFC27-F2DC-454D-BE13-86191C4DC846}" type="pres">
      <dgm:prSet presAssocID="{91E0D6EC-9A8F-46EF-A18A-1C1AE2673A44}" presName="parTrans" presStyleLbl="sibTrans2D1" presStyleIdx="4" presStyleCnt="9" custScaleX="121125"/>
      <dgm:spPr/>
      <dgm:t>
        <a:bodyPr/>
        <a:lstStyle/>
        <a:p>
          <a:endParaRPr lang="fr-FR"/>
        </a:p>
      </dgm:t>
    </dgm:pt>
    <dgm:pt modelId="{AAB6D375-FDC9-491D-A7AB-24C59446B8ED}" type="pres">
      <dgm:prSet presAssocID="{91E0D6EC-9A8F-46EF-A18A-1C1AE2673A44}" presName="connectorText" presStyleLbl="sibTrans2D1" presStyleIdx="4" presStyleCnt="9"/>
      <dgm:spPr/>
      <dgm:t>
        <a:bodyPr/>
        <a:lstStyle/>
        <a:p>
          <a:endParaRPr lang="fr-FR"/>
        </a:p>
      </dgm:t>
    </dgm:pt>
    <dgm:pt modelId="{DD4C5F37-7348-45E6-B83C-4114B70843CC}" type="pres">
      <dgm:prSet presAssocID="{F278BDDB-BDE9-40F4-AE25-6B8635A67D7B}" presName="node" presStyleLbl="node1" presStyleIdx="4" presStyleCnt="9" custScaleX="153269" custRadScaleRad="100163" custRadScaleInc="-29854">
        <dgm:presLayoutVars>
          <dgm:bulletEnabled val="1"/>
        </dgm:presLayoutVars>
      </dgm:prSet>
      <dgm:spPr/>
      <dgm:t>
        <a:bodyPr/>
        <a:lstStyle/>
        <a:p>
          <a:endParaRPr lang="fr-FR"/>
        </a:p>
      </dgm:t>
    </dgm:pt>
    <dgm:pt modelId="{2FD597FC-775F-465F-9543-4B56BC435F46}" type="pres">
      <dgm:prSet presAssocID="{F460DD24-08F0-4858-AFEE-67D18E8C23F0}" presName="parTrans" presStyleLbl="sibTrans2D1" presStyleIdx="5" presStyleCnt="9" custScaleX="117244"/>
      <dgm:spPr/>
      <dgm:t>
        <a:bodyPr/>
        <a:lstStyle/>
        <a:p>
          <a:endParaRPr lang="fr-FR"/>
        </a:p>
      </dgm:t>
    </dgm:pt>
    <dgm:pt modelId="{A98704BB-A42E-489B-BA60-0A2E46398294}" type="pres">
      <dgm:prSet presAssocID="{F460DD24-08F0-4858-AFEE-67D18E8C23F0}" presName="connectorText" presStyleLbl="sibTrans2D1" presStyleIdx="5" presStyleCnt="9"/>
      <dgm:spPr/>
      <dgm:t>
        <a:bodyPr/>
        <a:lstStyle/>
        <a:p>
          <a:endParaRPr lang="fr-FR"/>
        </a:p>
      </dgm:t>
    </dgm:pt>
    <dgm:pt modelId="{0296A2D6-FB87-42F7-8925-E9CA5690CE0F}" type="pres">
      <dgm:prSet presAssocID="{BA9AC689-F03E-4295-AA9A-3C629E7034A6}" presName="node" presStyleLbl="node1" presStyleIdx="5" presStyleCnt="9" custScaleX="154765" custRadScaleRad="103665" custRadScaleInc="59967">
        <dgm:presLayoutVars>
          <dgm:bulletEnabled val="1"/>
        </dgm:presLayoutVars>
      </dgm:prSet>
      <dgm:spPr/>
      <dgm:t>
        <a:bodyPr/>
        <a:lstStyle/>
        <a:p>
          <a:endParaRPr lang="fr-FR"/>
        </a:p>
      </dgm:t>
    </dgm:pt>
    <dgm:pt modelId="{715D2B21-0194-4878-9357-B8054F8680AE}" type="pres">
      <dgm:prSet presAssocID="{929B7B3F-1B4A-4F67-8DA6-CE494783B485}" presName="parTrans" presStyleLbl="sibTrans2D1" presStyleIdx="6" presStyleCnt="9"/>
      <dgm:spPr/>
      <dgm:t>
        <a:bodyPr/>
        <a:lstStyle/>
        <a:p>
          <a:endParaRPr lang="fr-FR"/>
        </a:p>
      </dgm:t>
    </dgm:pt>
    <dgm:pt modelId="{139558D8-2815-4D1A-BCF9-98EFC068E24C}" type="pres">
      <dgm:prSet presAssocID="{929B7B3F-1B4A-4F67-8DA6-CE494783B485}" presName="connectorText" presStyleLbl="sibTrans2D1" presStyleIdx="6" presStyleCnt="9"/>
      <dgm:spPr/>
      <dgm:t>
        <a:bodyPr/>
        <a:lstStyle/>
        <a:p>
          <a:endParaRPr lang="fr-FR"/>
        </a:p>
      </dgm:t>
    </dgm:pt>
    <dgm:pt modelId="{2EB9C733-3960-4F6A-A646-6587C4377C1F}" type="pres">
      <dgm:prSet presAssocID="{292BD827-E266-464C-9527-19309AE80638}" presName="node" presStyleLbl="node1" presStyleIdx="6" presStyleCnt="9" custScaleX="144456" custRadScaleRad="130089" custRadScaleInc="52420">
        <dgm:presLayoutVars>
          <dgm:bulletEnabled val="1"/>
        </dgm:presLayoutVars>
      </dgm:prSet>
      <dgm:spPr/>
      <dgm:t>
        <a:bodyPr/>
        <a:lstStyle/>
        <a:p>
          <a:endParaRPr lang="fr-FR"/>
        </a:p>
      </dgm:t>
    </dgm:pt>
    <dgm:pt modelId="{305ED1D6-14E1-4C08-975B-718405C0428A}" type="pres">
      <dgm:prSet presAssocID="{254F7431-C85D-49BF-9965-496C4627297F}" presName="parTrans" presStyleLbl="sibTrans2D1" presStyleIdx="7" presStyleCnt="9"/>
      <dgm:spPr/>
      <dgm:t>
        <a:bodyPr/>
        <a:lstStyle/>
        <a:p>
          <a:endParaRPr lang="fr-FR"/>
        </a:p>
      </dgm:t>
    </dgm:pt>
    <dgm:pt modelId="{9DFD0FF3-A9D0-4D22-BFEA-6849925BCC2C}" type="pres">
      <dgm:prSet presAssocID="{254F7431-C85D-49BF-9965-496C4627297F}" presName="connectorText" presStyleLbl="sibTrans2D1" presStyleIdx="7" presStyleCnt="9"/>
      <dgm:spPr/>
      <dgm:t>
        <a:bodyPr/>
        <a:lstStyle/>
        <a:p>
          <a:endParaRPr lang="fr-FR"/>
        </a:p>
      </dgm:t>
    </dgm:pt>
    <dgm:pt modelId="{DA6D8F66-A615-41A2-945D-10FB5B600525}" type="pres">
      <dgm:prSet presAssocID="{2A34FD1B-B57C-45EF-9CB8-71982EC6B9E5}" presName="node" presStyleLbl="node1" presStyleIdx="7" presStyleCnt="9" custScaleX="159522" custRadScaleRad="136955" custRadScaleInc="-12025">
        <dgm:presLayoutVars>
          <dgm:bulletEnabled val="1"/>
        </dgm:presLayoutVars>
      </dgm:prSet>
      <dgm:spPr/>
      <dgm:t>
        <a:bodyPr/>
        <a:lstStyle/>
        <a:p>
          <a:endParaRPr lang="fr-FR"/>
        </a:p>
      </dgm:t>
    </dgm:pt>
    <dgm:pt modelId="{217EFD33-3D27-4D2A-A19F-B224B3A13F9F}" type="pres">
      <dgm:prSet presAssocID="{969A7B3B-C667-4EAA-BB2B-8A1FF02BDDD4}" presName="parTrans" presStyleLbl="sibTrans2D1" presStyleIdx="8" presStyleCnt="9"/>
      <dgm:spPr/>
      <dgm:t>
        <a:bodyPr/>
        <a:lstStyle/>
        <a:p>
          <a:endParaRPr lang="fr-FR"/>
        </a:p>
      </dgm:t>
    </dgm:pt>
    <dgm:pt modelId="{358D382A-AF55-42F7-8BF0-C945DD9BCDD9}" type="pres">
      <dgm:prSet presAssocID="{969A7B3B-C667-4EAA-BB2B-8A1FF02BDDD4}" presName="connectorText" presStyleLbl="sibTrans2D1" presStyleIdx="8" presStyleCnt="9"/>
      <dgm:spPr/>
      <dgm:t>
        <a:bodyPr/>
        <a:lstStyle/>
        <a:p>
          <a:endParaRPr lang="fr-FR"/>
        </a:p>
      </dgm:t>
    </dgm:pt>
    <dgm:pt modelId="{E238F319-8978-4775-AD34-AD39CCC579AD}" type="pres">
      <dgm:prSet presAssocID="{68EE113E-A12C-4A1A-8891-321484283ED1}" presName="node" presStyleLbl="node1" presStyleIdx="8" presStyleCnt="9" custScaleX="200239" custRadScaleRad="126714" custRadScaleInc="-51045">
        <dgm:presLayoutVars>
          <dgm:bulletEnabled val="1"/>
        </dgm:presLayoutVars>
      </dgm:prSet>
      <dgm:spPr/>
      <dgm:t>
        <a:bodyPr/>
        <a:lstStyle/>
        <a:p>
          <a:endParaRPr lang="fr-FR"/>
        </a:p>
      </dgm:t>
    </dgm:pt>
  </dgm:ptLst>
  <dgm:cxnLst>
    <dgm:cxn modelId="{0990A47E-8EF7-4D22-B8FD-E5DF9413768D}" type="presOf" srcId="{108D2EC3-0E67-434B-BE96-1475A15631BE}" destId="{22CEE235-1811-4B8E-B083-5DF4A954481D}" srcOrd="0" destOrd="0" presId="urn:microsoft.com/office/officeart/2005/8/layout/radial5"/>
    <dgm:cxn modelId="{526E9EEE-4161-496C-9BF9-1ABDB23D402F}" type="presOf" srcId="{929B7B3F-1B4A-4F67-8DA6-CE494783B485}" destId="{139558D8-2815-4D1A-BCF9-98EFC068E24C}" srcOrd="1" destOrd="0" presId="urn:microsoft.com/office/officeart/2005/8/layout/radial5"/>
    <dgm:cxn modelId="{B27FDBA5-9579-4215-9C3A-D5C860AE2126}" type="presOf" srcId="{F7060C0D-14FB-4A28-AC83-0D1B1AA5CDC3}" destId="{70288C01-18B4-453F-A1E3-E820FA4BD0D9}" srcOrd="0" destOrd="0" presId="urn:microsoft.com/office/officeart/2005/8/layout/radial5"/>
    <dgm:cxn modelId="{13B2E870-8C24-4A4C-B12E-BE814B53F225}" type="presOf" srcId="{292BD827-E266-464C-9527-19309AE80638}" destId="{2EB9C733-3960-4F6A-A646-6587C4377C1F}" srcOrd="0" destOrd="0" presId="urn:microsoft.com/office/officeart/2005/8/layout/radial5"/>
    <dgm:cxn modelId="{F60E315E-7732-40FF-A3CD-F98D76F916AA}" type="presOf" srcId="{969A7B3B-C667-4EAA-BB2B-8A1FF02BDDD4}" destId="{217EFD33-3D27-4D2A-A19F-B224B3A13F9F}" srcOrd="0" destOrd="0" presId="urn:microsoft.com/office/officeart/2005/8/layout/radial5"/>
    <dgm:cxn modelId="{3F055FDE-D32C-46E9-A6FA-9D4BDB2D7ABA}" type="presOf" srcId="{68EE113E-A12C-4A1A-8891-321484283ED1}" destId="{E238F319-8978-4775-AD34-AD39CCC579AD}" srcOrd="0" destOrd="0" presId="urn:microsoft.com/office/officeart/2005/8/layout/radial5"/>
    <dgm:cxn modelId="{CD9A10E4-5A32-49CE-AB3A-6366228385D7}" type="presOf" srcId="{B4FE7D64-9EB8-4AC8-9F80-98CE9304A251}" destId="{A0F7EC35-739A-4B64-9F07-65B906001582}" srcOrd="0" destOrd="0" presId="urn:microsoft.com/office/officeart/2005/8/layout/radial5"/>
    <dgm:cxn modelId="{AAC1BA7E-AA43-4F3E-842E-092A9D0D6366}" type="presOf" srcId="{F278BDDB-BDE9-40F4-AE25-6B8635A67D7B}" destId="{DD4C5F37-7348-45E6-B83C-4114B70843CC}" srcOrd="0" destOrd="0" presId="urn:microsoft.com/office/officeart/2005/8/layout/radial5"/>
    <dgm:cxn modelId="{B5B5CF5B-D63E-4118-AAFD-17A4348ADF53}" srcId="{FC4A952C-2ECB-47CC-BCF4-24507A73ECE8}" destId="{F278BDDB-BDE9-40F4-AE25-6B8635A67D7B}" srcOrd="4" destOrd="0" parTransId="{91E0D6EC-9A8F-46EF-A18A-1C1AE2673A44}" sibTransId="{F762B1D3-5C7C-4149-9948-96BF814A312E}"/>
    <dgm:cxn modelId="{9F686087-0FDA-4E09-8CA2-B5E8B7CDB6EA}" type="presOf" srcId="{5CD60E7D-1862-40A7-B1C3-CF9CABD066C8}" destId="{63FCDD0D-695F-4BE6-AB25-2C99731E2667}" srcOrd="0" destOrd="0" presId="urn:microsoft.com/office/officeart/2005/8/layout/radial5"/>
    <dgm:cxn modelId="{567744BA-335F-4220-9FE7-44BE066CF2CC}" type="presOf" srcId="{D34B15A4-C43A-44B3-9BEA-B1C3FD145200}" destId="{770C884B-BE2A-4672-96E0-3CC64C18EB43}" srcOrd="0" destOrd="0" presId="urn:microsoft.com/office/officeart/2005/8/layout/radial5"/>
    <dgm:cxn modelId="{669A395D-A9D2-4F04-A77F-AF0ACF68F6E0}" srcId="{26E0CD89-E116-48ED-BCEE-3E9AD7CCA130}" destId="{FC4A952C-2ECB-47CC-BCF4-24507A73ECE8}" srcOrd="0" destOrd="0" parTransId="{64E35DC0-4829-46E9-BD0C-AC2D380EDE17}" sibTransId="{C5EAFFF8-3CA2-40DB-851D-749F68448568}"/>
    <dgm:cxn modelId="{95F70B8C-F2D7-46F3-8862-D75C2A9FE8A3}" type="presOf" srcId="{A68CE5C4-B7FC-4EA8-8F87-B862D978D6B3}" destId="{7EC79E39-10C2-41E8-90EB-EFB22EF81A31}" srcOrd="0" destOrd="0" presId="urn:microsoft.com/office/officeart/2005/8/layout/radial5"/>
    <dgm:cxn modelId="{B904084D-5418-488A-A73D-AD508AB1FEAF}" srcId="{FC4A952C-2ECB-47CC-BCF4-24507A73ECE8}" destId="{108D2EC3-0E67-434B-BE96-1475A15631BE}" srcOrd="0" destOrd="0" parTransId="{D34B15A4-C43A-44B3-9BEA-B1C3FD145200}" sibTransId="{1B271531-BE05-4872-BE47-BC0FCA017F1C}"/>
    <dgm:cxn modelId="{A7D06C8C-E257-4E00-A7F1-62D7795B997D}" type="presOf" srcId="{F460DD24-08F0-4858-AFEE-67D18E8C23F0}" destId="{2FD597FC-775F-465F-9543-4B56BC435F46}" srcOrd="0" destOrd="0" presId="urn:microsoft.com/office/officeart/2005/8/layout/radial5"/>
    <dgm:cxn modelId="{F61B3365-53C7-481D-B6C6-FE914EF596CF}" type="presOf" srcId="{69AFC70D-CE1F-4325-B577-0E59D0E38567}" destId="{B47EE047-5F5C-43B1-AC0A-079393580680}" srcOrd="0" destOrd="0" presId="urn:microsoft.com/office/officeart/2005/8/layout/radial5"/>
    <dgm:cxn modelId="{5E862887-2D20-419D-AA98-34687E60E2CF}" type="presOf" srcId="{91E0D6EC-9A8F-46EF-A18A-1C1AE2673A44}" destId="{27DBFC27-F2DC-454D-BE13-86191C4DC846}" srcOrd="0" destOrd="0" presId="urn:microsoft.com/office/officeart/2005/8/layout/radial5"/>
    <dgm:cxn modelId="{3A6C5B3B-CAC3-411B-85F1-0FA01D053FDB}" srcId="{FC4A952C-2ECB-47CC-BCF4-24507A73ECE8}" destId="{B4FE7D64-9EB8-4AC8-9F80-98CE9304A251}" srcOrd="2" destOrd="0" parTransId="{F7060C0D-14FB-4A28-AC83-0D1B1AA5CDC3}" sibTransId="{B16FA120-89E7-41DF-8EBE-FE59729DC0E4}"/>
    <dgm:cxn modelId="{E00C7E82-6B77-4B7A-9C4B-3008F75945B4}" type="presOf" srcId="{AA8B10E8-402D-42EA-88D2-755EE894D084}" destId="{B3FED3F5-9F2D-46C5-9A11-A000311AF763}" srcOrd="0" destOrd="0" presId="urn:microsoft.com/office/officeart/2005/8/layout/radial5"/>
    <dgm:cxn modelId="{686223DD-7C61-4123-BC50-19F590FD168D}" srcId="{FC4A952C-2ECB-47CC-BCF4-24507A73ECE8}" destId="{BA9AC689-F03E-4295-AA9A-3C629E7034A6}" srcOrd="5" destOrd="0" parTransId="{F460DD24-08F0-4858-AFEE-67D18E8C23F0}" sibTransId="{B339F28F-F020-4F2C-8FC4-D22D87365A0A}"/>
    <dgm:cxn modelId="{9D4C8EEA-F552-4DFE-92A7-B30AF2A5CED6}" type="presOf" srcId="{69AFC70D-CE1F-4325-B577-0E59D0E38567}" destId="{715C3138-606E-430B-AF47-471EC4F20ADB}" srcOrd="1" destOrd="0" presId="urn:microsoft.com/office/officeart/2005/8/layout/radial5"/>
    <dgm:cxn modelId="{EAE51762-09CF-4F1C-B80D-6969302FF2D2}" type="presOf" srcId="{91E0D6EC-9A8F-46EF-A18A-1C1AE2673A44}" destId="{AAB6D375-FDC9-491D-A7AB-24C59446B8ED}" srcOrd="1" destOrd="0" presId="urn:microsoft.com/office/officeart/2005/8/layout/radial5"/>
    <dgm:cxn modelId="{F68A8F3C-8337-441E-B6A4-F4B85FFC5B05}" srcId="{FC4A952C-2ECB-47CC-BCF4-24507A73ECE8}" destId="{2A34FD1B-B57C-45EF-9CB8-71982EC6B9E5}" srcOrd="7" destOrd="0" parTransId="{254F7431-C85D-49BF-9965-496C4627297F}" sibTransId="{8F35ED05-B237-4BB5-9F7B-276D4A257A51}"/>
    <dgm:cxn modelId="{E4DBCAC7-1370-420C-AA77-7C600F4B3B34}" srcId="{FC4A952C-2ECB-47CC-BCF4-24507A73ECE8}" destId="{68EE113E-A12C-4A1A-8891-321484283ED1}" srcOrd="8" destOrd="0" parTransId="{969A7B3B-C667-4EAA-BB2B-8A1FF02BDDD4}" sibTransId="{6436E8D7-9430-44A1-B5B7-571354B0A132}"/>
    <dgm:cxn modelId="{1210087C-51AB-4687-BE08-3037E7517773}" srcId="{FC4A952C-2ECB-47CC-BCF4-24507A73ECE8}" destId="{292BD827-E266-464C-9527-19309AE80638}" srcOrd="6" destOrd="0" parTransId="{929B7B3F-1B4A-4F67-8DA6-CE494783B485}" sibTransId="{A0E66E32-446F-42F8-9361-E3FF3E504281}"/>
    <dgm:cxn modelId="{AEA8481E-3C7C-4B32-A3C6-1FCFAD1735B1}" type="presOf" srcId="{BA9AC689-F03E-4295-AA9A-3C629E7034A6}" destId="{0296A2D6-FB87-42F7-8925-E9CA5690CE0F}" srcOrd="0" destOrd="0" presId="urn:microsoft.com/office/officeart/2005/8/layout/radial5"/>
    <dgm:cxn modelId="{0B08714C-AFA2-465C-B0A7-974213B8618D}" srcId="{FC4A952C-2ECB-47CC-BCF4-24507A73ECE8}" destId="{5CD60E7D-1862-40A7-B1C3-CF9CABD066C8}" srcOrd="3" destOrd="0" parTransId="{69AFC70D-CE1F-4325-B577-0E59D0E38567}" sibTransId="{08DBE344-8F1F-44A8-BC37-C16E06BD8ABA}"/>
    <dgm:cxn modelId="{BAD990C4-B663-423D-9332-3A26A7AE4223}" type="presOf" srcId="{929B7B3F-1B4A-4F67-8DA6-CE494783B485}" destId="{715D2B21-0194-4878-9357-B8054F8680AE}" srcOrd="0" destOrd="0" presId="urn:microsoft.com/office/officeart/2005/8/layout/radial5"/>
    <dgm:cxn modelId="{D523EAEB-19BF-470F-9204-B0FC5B162ED1}" type="presOf" srcId="{254F7431-C85D-49BF-9965-496C4627297F}" destId="{305ED1D6-14E1-4C08-975B-718405C0428A}" srcOrd="0" destOrd="0" presId="urn:microsoft.com/office/officeart/2005/8/layout/radial5"/>
    <dgm:cxn modelId="{534130A7-0B4D-436D-9419-601D9546F767}" type="presOf" srcId="{2A34FD1B-B57C-45EF-9CB8-71982EC6B9E5}" destId="{DA6D8F66-A615-41A2-945D-10FB5B600525}" srcOrd="0" destOrd="0" presId="urn:microsoft.com/office/officeart/2005/8/layout/radial5"/>
    <dgm:cxn modelId="{87D6126B-306E-4C26-8C21-AEFCBB6DB51F}" type="presOf" srcId="{FC4A952C-2ECB-47CC-BCF4-24507A73ECE8}" destId="{D01CC097-8DE9-45EF-AC03-3E3A505FB024}" srcOrd="0" destOrd="0" presId="urn:microsoft.com/office/officeart/2005/8/layout/radial5"/>
    <dgm:cxn modelId="{441F94D2-C84C-4C2D-9CAE-1509D6192D53}" type="presOf" srcId="{254F7431-C85D-49BF-9965-496C4627297F}" destId="{9DFD0FF3-A9D0-4D22-BFEA-6849925BCC2C}" srcOrd="1" destOrd="0" presId="urn:microsoft.com/office/officeart/2005/8/layout/radial5"/>
    <dgm:cxn modelId="{B4758722-8A31-4C94-B330-DAC7D343B0D9}" type="presOf" srcId="{A68CE5C4-B7FC-4EA8-8F87-B862D978D6B3}" destId="{FA92E3E4-9201-4E52-A2EB-1D600CA08A99}" srcOrd="1" destOrd="0" presId="urn:microsoft.com/office/officeart/2005/8/layout/radial5"/>
    <dgm:cxn modelId="{C4DB3782-7366-4EE7-BEC3-32E21EA8B0FA}" type="presOf" srcId="{969A7B3B-C667-4EAA-BB2B-8A1FF02BDDD4}" destId="{358D382A-AF55-42F7-8BF0-C945DD9BCDD9}" srcOrd="1" destOrd="0" presId="urn:microsoft.com/office/officeart/2005/8/layout/radial5"/>
    <dgm:cxn modelId="{D03E26D2-C282-4B74-AA0A-F745C47D289A}" srcId="{FC4A952C-2ECB-47CC-BCF4-24507A73ECE8}" destId="{AA8B10E8-402D-42EA-88D2-755EE894D084}" srcOrd="1" destOrd="0" parTransId="{A68CE5C4-B7FC-4EA8-8F87-B862D978D6B3}" sibTransId="{9230D899-D64F-42EF-AA2D-55DC68E40061}"/>
    <dgm:cxn modelId="{BC4EA8BE-41ED-4E61-9C91-9AA0111D0778}" type="presOf" srcId="{F7060C0D-14FB-4A28-AC83-0D1B1AA5CDC3}" destId="{3A0DE3FF-8981-448E-872C-C54CC8C27B86}" srcOrd="1" destOrd="0" presId="urn:microsoft.com/office/officeart/2005/8/layout/radial5"/>
    <dgm:cxn modelId="{FF18C6DE-8F6C-411D-9817-5F6583FF86D5}" type="presOf" srcId="{F460DD24-08F0-4858-AFEE-67D18E8C23F0}" destId="{A98704BB-A42E-489B-BA60-0A2E46398294}" srcOrd="1" destOrd="0" presId="urn:microsoft.com/office/officeart/2005/8/layout/radial5"/>
    <dgm:cxn modelId="{E70196A2-DD74-476B-B1A0-BFCAFA1806FE}" type="presOf" srcId="{D34B15A4-C43A-44B3-9BEA-B1C3FD145200}" destId="{386C1171-DD48-45CD-8927-793EB28ACC8B}" srcOrd="1" destOrd="0" presId="urn:microsoft.com/office/officeart/2005/8/layout/radial5"/>
    <dgm:cxn modelId="{860745F3-4BDA-498C-90BF-464C0EAF73D5}" type="presOf" srcId="{26E0CD89-E116-48ED-BCEE-3E9AD7CCA130}" destId="{979DD40F-F558-45CE-BD6E-F307C4D97932}" srcOrd="0" destOrd="0" presId="urn:microsoft.com/office/officeart/2005/8/layout/radial5"/>
    <dgm:cxn modelId="{1793322C-5B94-49D9-8C44-8ABBBC790DFD}" type="presParOf" srcId="{979DD40F-F558-45CE-BD6E-F307C4D97932}" destId="{D01CC097-8DE9-45EF-AC03-3E3A505FB024}" srcOrd="0" destOrd="0" presId="urn:microsoft.com/office/officeart/2005/8/layout/radial5"/>
    <dgm:cxn modelId="{EF648D58-5006-491B-BA43-88B4DFB449CC}" type="presParOf" srcId="{979DD40F-F558-45CE-BD6E-F307C4D97932}" destId="{770C884B-BE2A-4672-96E0-3CC64C18EB43}" srcOrd="1" destOrd="0" presId="urn:microsoft.com/office/officeart/2005/8/layout/radial5"/>
    <dgm:cxn modelId="{D491BAC3-FCF7-4640-A59E-017192EF32B7}" type="presParOf" srcId="{770C884B-BE2A-4672-96E0-3CC64C18EB43}" destId="{386C1171-DD48-45CD-8927-793EB28ACC8B}" srcOrd="0" destOrd="0" presId="urn:microsoft.com/office/officeart/2005/8/layout/radial5"/>
    <dgm:cxn modelId="{F24FD904-EA21-4F7C-8D1C-766D0C926EF1}" type="presParOf" srcId="{979DD40F-F558-45CE-BD6E-F307C4D97932}" destId="{22CEE235-1811-4B8E-B083-5DF4A954481D}" srcOrd="2" destOrd="0" presId="urn:microsoft.com/office/officeart/2005/8/layout/radial5"/>
    <dgm:cxn modelId="{3C2A22B3-E8B5-4884-908A-A44AD26B1518}" type="presParOf" srcId="{979DD40F-F558-45CE-BD6E-F307C4D97932}" destId="{7EC79E39-10C2-41E8-90EB-EFB22EF81A31}" srcOrd="3" destOrd="0" presId="urn:microsoft.com/office/officeart/2005/8/layout/radial5"/>
    <dgm:cxn modelId="{B951B82C-9EA1-4A15-9B07-96248C2F37AE}" type="presParOf" srcId="{7EC79E39-10C2-41E8-90EB-EFB22EF81A31}" destId="{FA92E3E4-9201-4E52-A2EB-1D600CA08A99}" srcOrd="0" destOrd="0" presId="urn:microsoft.com/office/officeart/2005/8/layout/radial5"/>
    <dgm:cxn modelId="{4F0F099C-FAAB-432D-94EA-EC2EA6AFB90B}" type="presParOf" srcId="{979DD40F-F558-45CE-BD6E-F307C4D97932}" destId="{B3FED3F5-9F2D-46C5-9A11-A000311AF763}" srcOrd="4" destOrd="0" presId="urn:microsoft.com/office/officeart/2005/8/layout/radial5"/>
    <dgm:cxn modelId="{C8899A61-9648-4363-9F75-38A337C88AAC}" type="presParOf" srcId="{979DD40F-F558-45CE-BD6E-F307C4D97932}" destId="{70288C01-18B4-453F-A1E3-E820FA4BD0D9}" srcOrd="5" destOrd="0" presId="urn:microsoft.com/office/officeart/2005/8/layout/radial5"/>
    <dgm:cxn modelId="{7D132174-543C-4395-90F0-11A8789B119A}" type="presParOf" srcId="{70288C01-18B4-453F-A1E3-E820FA4BD0D9}" destId="{3A0DE3FF-8981-448E-872C-C54CC8C27B86}" srcOrd="0" destOrd="0" presId="urn:microsoft.com/office/officeart/2005/8/layout/radial5"/>
    <dgm:cxn modelId="{D39C3999-87A1-4D39-98C0-D869A6A9705C}" type="presParOf" srcId="{979DD40F-F558-45CE-BD6E-F307C4D97932}" destId="{A0F7EC35-739A-4B64-9F07-65B906001582}" srcOrd="6" destOrd="0" presId="urn:microsoft.com/office/officeart/2005/8/layout/radial5"/>
    <dgm:cxn modelId="{294F5B76-B6CC-474F-A2D2-F13D119B72F9}" type="presParOf" srcId="{979DD40F-F558-45CE-BD6E-F307C4D97932}" destId="{B47EE047-5F5C-43B1-AC0A-079393580680}" srcOrd="7" destOrd="0" presId="urn:microsoft.com/office/officeart/2005/8/layout/radial5"/>
    <dgm:cxn modelId="{74F34197-3455-4706-BC2E-9EE7950F5E08}" type="presParOf" srcId="{B47EE047-5F5C-43B1-AC0A-079393580680}" destId="{715C3138-606E-430B-AF47-471EC4F20ADB}" srcOrd="0" destOrd="0" presId="urn:microsoft.com/office/officeart/2005/8/layout/radial5"/>
    <dgm:cxn modelId="{887C2B37-8B87-4856-A54D-D0D1FF2999FB}" type="presParOf" srcId="{979DD40F-F558-45CE-BD6E-F307C4D97932}" destId="{63FCDD0D-695F-4BE6-AB25-2C99731E2667}" srcOrd="8" destOrd="0" presId="urn:microsoft.com/office/officeart/2005/8/layout/radial5"/>
    <dgm:cxn modelId="{E877F5B1-AF19-4A5D-B205-103D3AB4D3E8}" type="presParOf" srcId="{979DD40F-F558-45CE-BD6E-F307C4D97932}" destId="{27DBFC27-F2DC-454D-BE13-86191C4DC846}" srcOrd="9" destOrd="0" presId="urn:microsoft.com/office/officeart/2005/8/layout/radial5"/>
    <dgm:cxn modelId="{548AA074-A9BB-4ECC-91E7-07B38D02635E}" type="presParOf" srcId="{27DBFC27-F2DC-454D-BE13-86191C4DC846}" destId="{AAB6D375-FDC9-491D-A7AB-24C59446B8ED}" srcOrd="0" destOrd="0" presId="urn:microsoft.com/office/officeart/2005/8/layout/radial5"/>
    <dgm:cxn modelId="{92CBFB35-4AB9-474C-84E8-A3EA18E7A986}" type="presParOf" srcId="{979DD40F-F558-45CE-BD6E-F307C4D97932}" destId="{DD4C5F37-7348-45E6-B83C-4114B70843CC}" srcOrd="10" destOrd="0" presId="urn:microsoft.com/office/officeart/2005/8/layout/radial5"/>
    <dgm:cxn modelId="{52EC3C25-3849-4D4A-8F38-75F8A4542DC1}" type="presParOf" srcId="{979DD40F-F558-45CE-BD6E-F307C4D97932}" destId="{2FD597FC-775F-465F-9543-4B56BC435F46}" srcOrd="11" destOrd="0" presId="urn:microsoft.com/office/officeart/2005/8/layout/radial5"/>
    <dgm:cxn modelId="{518A8784-9CC5-4DC7-9941-AC648D2A5682}" type="presParOf" srcId="{2FD597FC-775F-465F-9543-4B56BC435F46}" destId="{A98704BB-A42E-489B-BA60-0A2E46398294}" srcOrd="0" destOrd="0" presId="urn:microsoft.com/office/officeart/2005/8/layout/radial5"/>
    <dgm:cxn modelId="{F1D0CB35-45F1-4DFF-A451-AFB7F5B7AC33}" type="presParOf" srcId="{979DD40F-F558-45CE-BD6E-F307C4D97932}" destId="{0296A2D6-FB87-42F7-8925-E9CA5690CE0F}" srcOrd="12" destOrd="0" presId="urn:microsoft.com/office/officeart/2005/8/layout/radial5"/>
    <dgm:cxn modelId="{98764C09-2FF2-4F7B-B096-1CCE587CCC20}" type="presParOf" srcId="{979DD40F-F558-45CE-BD6E-F307C4D97932}" destId="{715D2B21-0194-4878-9357-B8054F8680AE}" srcOrd="13" destOrd="0" presId="urn:microsoft.com/office/officeart/2005/8/layout/radial5"/>
    <dgm:cxn modelId="{D5299A4F-7B6E-492B-BBF7-73B6AA90D500}" type="presParOf" srcId="{715D2B21-0194-4878-9357-B8054F8680AE}" destId="{139558D8-2815-4D1A-BCF9-98EFC068E24C}" srcOrd="0" destOrd="0" presId="urn:microsoft.com/office/officeart/2005/8/layout/radial5"/>
    <dgm:cxn modelId="{6CF2D5D6-8B73-402A-8F01-26933EFB0BF7}" type="presParOf" srcId="{979DD40F-F558-45CE-BD6E-F307C4D97932}" destId="{2EB9C733-3960-4F6A-A646-6587C4377C1F}" srcOrd="14" destOrd="0" presId="urn:microsoft.com/office/officeart/2005/8/layout/radial5"/>
    <dgm:cxn modelId="{20333CAB-D5B1-4F59-8D7F-ED34CF7B5655}" type="presParOf" srcId="{979DD40F-F558-45CE-BD6E-F307C4D97932}" destId="{305ED1D6-14E1-4C08-975B-718405C0428A}" srcOrd="15" destOrd="0" presId="urn:microsoft.com/office/officeart/2005/8/layout/radial5"/>
    <dgm:cxn modelId="{EAA6D7FF-42DC-4F10-8767-05BFC6C03719}" type="presParOf" srcId="{305ED1D6-14E1-4C08-975B-718405C0428A}" destId="{9DFD0FF3-A9D0-4D22-BFEA-6849925BCC2C}" srcOrd="0" destOrd="0" presId="urn:microsoft.com/office/officeart/2005/8/layout/radial5"/>
    <dgm:cxn modelId="{75B1B46B-F0C1-451A-8104-2B8C3A55185A}" type="presParOf" srcId="{979DD40F-F558-45CE-BD6E-F307C4D97932}" destId="{DA6D8F66-A615-41A2-945D-10FB5B600525}" srcOrd="16" destOrd="0" presId="urn:microsoft.com/office/officeart/2005/8/layout/radial5"/>
    <dgm:cxn modelId="{1BAB74A1-712F-490D-8E01-F908B8613413}" type="presParOf" srcId="{979DD40F-F558-45CE-BD6E-F307C4D97932}" destId="{217EFD33-3D27-4D2A-A19F-B224B3A13F9F}" srcOrd="17" destOrd="0" presId="urn:microsoft.com/office/officeart/2005/8/layout/radial5"/>
    <dgm:cxn modelId="{5BB6E631-F2F2-4781-923C-7DB715694142}" type="presParOf" srcId="{217EFD33-3D27-4D2A-A19F-B224B3A13F9F}" destId="{358D382A-AF55-42F7-8BF0-C945DD9BCDD9}" srcOrd="0" destOrd="0" presId="urn:microsoft.com/office/officeart/2005/8/layout/radial5"/>
    <dgm:cxn modelId="{E6CF7C65-492E-4E1A-8C8F-66FB7E970F17}" type="presParOf" srcId="{979DD40F-F558-45CE-BD6E-F307C4D97932}" destId="{E238F319-8978-4775-AD34-AD39CCC579AD}" srcOrd="1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015157-51CB-9C45-8393-0FDE49B11BED}" type="doc">
      <dgm:prSet loTypeId="urn:microsoft.com/office/officeart/2005/8/layout/target3" loCatId="" qsTypeId="urn:microsoft.com/office/officeart/2005/8/quickstyle/simple4" qsCatId="simple" csTypeId="urn:microsoft.com/office/officeart/2005/8/colors/accent1_2" csCatId="accent1" phldr="1"/>
      <dgm:spPr/>
      <dgm:t>
        <a:bodyPr/>
        <a:lstStyle/>
        <a:p>
          <a:endParaRPr lang="fr-FR"/>
        </a:p>
      </dgm:t>
    </dgm:pt>
    <dgm:pt modelId="{3791B2EB-88FD-8541-9C8A-AB8C5B93A6E1}">
      <dgm:prSet phldrT="[Texte]" custT="1"/>
      <dgm:spPr/>
      <dgm:t>
        <a:bodyPr/>
        <a:lstStyle/>
        <a:p>
          <a:pPr algn="l" defTabSz="944563">
            <a:tabLst/>
          </a:pPr>
          <a:r>
            <a:rPr lang="en-GB" sz="2000" b="1" dirty="0" smtClean="0">
              <a:solidFill>
                <a:schemeClr val="tx1"/>
              </a:solidFill>
            </a:rPr>
            <a:t>1.</a:t>
          </a:r>
          <a:r>
            <a:rPr lang="en-GB" sz="2000" b="0" dirty="0" smtClean="0">
              <a:solidFill>
                <a:schemeClr val="tx1"/>
              </a:solidFill>
            </a:rPr>
            <a:t> e-Health advantages &amp; Opportunities for innovation</a:t>
          </a:r>
          <a:endParaRPr lang="fr-FR" sz="2000" b="0" dirty="0">
            <a:solidFill>
              <a:schemeClr val="tx1"/>
            </a:solidFill>
          </a:endParaRPr>
        </a:p>
      </dgm:t>
    </dgm:pt>
    <dgm:pt modelId="{B90A456A-FF55-1044-BC16-F1F44D3FBA8E}" type="parTrans" cxnId="{70D4A8C0-3628-1240-8915-C1D9A0E84D28}">
      <dgm:prSet/>
      <dgm:spPr/>
      <dgm:t>
        <a:bodyPr/>
        <a:lstStyle/>
        <a:p>
          <a:pPr algn="l"/>
          <a:endParaRPr lang="fr-FR" sz="2000" b="0">
            <a:solidFill>
              <a:schemeClr val="tx1"/>
            </a:solidFill>
          </a:endParaRPr>
        </a:p>
      </dgm:t>
    </dgm:pt>
    <dgm:pt modelId="{2F8D5F2E-8A8D-334E-9793-4BF0304827DC}" type="sibTrans" cxnId="{70D4A8C0-3628-1240-8915-C1D9A0E84D28}">
      <dgm:prSet/>
      <dgm:spPr/>
      <dgm:t>
        <a:bodyPr/>
        <a:lstStyle/>
        <a:p>
          <a:pPr algn="l"/>
          <a:endParaRPr lang="fr-FR" sz="2000" b="0">
            <a:solidFill>
              <a:schemeClr val="tx1"/>
            </a:solidFill>
          </a:endParaRPr>
        </a:p>
      </dgm:t>
    </dgm:pt>
    <dgm:pt modelId="{15D5A1E5-CFE0-3643-A72E-2F2AC25C919D}">
      <dgm:prSet phldrT="[Texte]" custT="1"/>
      <dgm:spPr/>
      <dgm:t>
        <a:bodyPr/>
        <a:lstStyle/>
        <a:p>
          <a:pPr algn="l"/>
          <a:r>
            <a:rPr lang="en-GB" sz="2000" b="1" dirty="0" smtClean="0">
              <a:solidFill>
                <a:srgbClr val="CC0000"/>
              </a:solidFill>
            </a:rPr>
            <a:t>2. </a:t>
          </a:r>
          <a:r>
            <a:rPr lang="en-GB" sz="2000" b="1" dirty="0" smtClean="0">
              <a:solidFill>
                <a:srgbClr val="CC0000"/>
              </a:solidFill>
              <a:latin typeface="+mn-lt"/>
            </a:rPr>
            <a:t>Examples of </a:t>
          </a:r>
          <a:r>
            <a:rPr lang="en-GB" sz="2000" b="1" dirty="0" smtClean="0">
              <a:solidFill>
                <a:srgbClr val="CC0000"/>
              </a:solidFill>
            </a:rPr>
            <a:t>e-Health innovative applications in the developing countries</a:t>
          </a:r>
          <a:endParaRPr lang="fr-FR" sz="2000" b="1" dirty="0">
            <a:solidFill>
              <a:srgbClr val="CC0000"/>
            </a:solidFill>
          </a:endParaRPr>
        </a:p>
      </dgm:t>
    </dgm:pt>
    <dgm:pt modelId="{8AB192A9-D26A-3543-9C50-AE2BB53855B2}" type="parTrans" cxnId="{4BF947A0-26C2-D64F-9236-FB3F9DA3B703}">
      <dgm:prSet/>
      <dgm:spPr/>
      <dgm:t>
        <a:bodyPr/>
        <a:lstStyle/>
        <a:p>
          <a:pPr algn="l"/>
          <a:endParaRPr lang="fr-FR" sz="2000" b="0">
            <a:solidFill>
              <a:schemeClr val="tx1"/>
            </a:solidFill>
          </a:endParaRPr>
        </a:p>
      </dgm:t>
    </dgm:pt>
    <dgm:pt modelId="{82311121-2C79-7548-97B8-FDBB4C0BE850}" type="sibTrans" cxnId="{4BF947A0-26C2-D64F-9236-FB3F9DA3B703}">
      <dgm:prSet/>
      <dgm:spPr/>
      <dgm:t>
        <a:bodyPr/>
        <a:lstStyle/>
        <a:p>
          <a:pPr algn="l"/>
          <a:endParaRPr lang="fr-FR" sz="2000" b="0">
            <a:solidFill>
              <a:schemeClr val="tx1"/>
            </a:solidFill>
          </a:endParaRPr>
        </a:p>
      </dgm:t>
    </dgm:pt>
    <dgm:pt modelId="{9781FE4B-8C2C-E34F-A983-386CF8D0A9BF}">
      <dgm:prSet phldrT="[Texte]" custT="1"/>
      <dgm:spPr/>
      <dgm:t>
        <a:bodyPr/>
        <a:lstStyle/>
        <a:p>
          <a:pPr algn="l"/>
          <a:r>
            <a:rPr lang="en-GB" sz="2000" b="1" dirty="0" smtClean="0">
              <a:solidFill>
                <a:schemeClr val="tx1"/>
              </a:solidFill>
            </a:rPr>
            <a:t>3.</a:t>
          </a:r>
          <a:r>
            <a:rPr lang="en-GB" sz="2000" b="0" dirty="0" smtClean="0">
              <a:solidFill>
                <a:schemeClr val="tx1"/>
              </a:solidFill>
            </a:rPr>
            <a:t> e-Health standardization</a:t>
          </a:r>
          <a:endParaRPr lang="fr-FR" sz="2000" b="0" dirty="0">
            <a:solidFill>
              <a:schemeClr val="tx1"/>
            </a:solidFill>
          </a:endParaRPr>
        </a:p>
      </dgm:t>
    </dgm:pt>
    <dgm:pt modelId="{3F031C51-FE17-CF47-807E-CE827BF528C5}" type="parTrans" cxnId="{1DDB88C8-81FD-AC42-B262-35AD0E7483C5}">
      <dgm:prSet/>
      <dgm:spPr/>
      <dgm:t>
        <a:bodyPr/>
        <a:lstStyle/>
        <a:p>
          <a:pPr algn="l"/>
          <a:endParaRPr lang="fr-FR" sz="2000" b="0">
            <a:solidFill>
              <a:schemeClr val="tx1"/>
            </a:solidFill>
          </a:endParaRPr>
        </a:p>
      </dgm:t>
    </dgm:pt>
    <dgm:pt modelId="{9EDC9BCE-58A8-5441-9148-DA10FE26AA18}" type="sibTrans" cxnId="{1DDB88C8-81FD-AC42-B262-35AD0E7483C5}">
      <dgm:prSet/>
      <dgm:spPr/>
      <dgm:t>
        <a:bodyPr/>
        <a:lstStyle/>
        <a:p>
          <a:pPr algn="l"/>
          <a:endParaRPr lang="fr-FR" sz="2000" b="0">
            <a:solidFill>
              <a:schemeClr val="tx1"/>
            </a:solidFill>
          </a:endParaRPr>
        </a:p>
      </dgm:t>
    </dgm:pt>
    <dgm:pt modelId="{CE4C5131-EA93-744B-AD9A-B41E01259194}">
      <dgm:prSet phldrT="[Texte]" custT="1"/>
      <dgm:spPr/>
      <dgm:t>
        <a:bodyPr/>
        <a:lstStyle/>
        <a:p>
          <a:pPr algn="l"/>
          <a:r>
            <a:rPr lang="en-GB" sz="2000" b="1" dirty="0" smtClean="0">
              <a:solidFill>
                <a:schemeClr val="tx1"/>
              </a:solidFill>
            </a:rPr>
            <a:t>4.</a:t>
          </a:r>
          <a:r>
            <a:rPr lang="en-GB" sz="2000" b="0" dirty="0" smtClean="0">
              <a:solidFill>
                <a:schemeClr val="tx1"/>
              </a:solidFill>
            </a:rPr>
            <a:t> </a:t>
          </a:r>
          <a:r>
            <a:rPr lang="en-GB" sz="2000" b="0" dirty="0" smtClean="0">
              <a:solidFill>
                <a:schemeClr val="tx1"/>
              </a:solidFill>
              <a:latin typeface="+mn-lt"/>
            </a:rPr>
            <a:t>Case study : </a:t>
          </a:r>
          <a:r>
            <a:rPr lang="fr-FR" sz="2000" b="0" dirty="0" smtClean="0">
              <a:solidFill>
                <a:schemeClr val="tx1"/>
              </a:solidFill>
              <a:latin typeface="+mn-lt"/>
            </a:rPr>
            <a:t>Tunisie Telecom</a:t>
          </a:r>
          <a:endParaRPr lang="fr-FR" sz="2000" b="0" dirty="0">
            <a:solidFill>
              <a:schemeClr val="tx1"/>
            </a:solidFill>
          </a:endParaRPr>
        </a:p>
      </dgm:t>
    </dgm:pt>
    <dgm:pt modelId="{BD4D3AA7-4BB8-2449-9918-4BAE0B0F8DE9}" type="parTrans" cxnId="{809DBC8A-5083-8148-8F0F-506298990F3E}">
      <dgm:prSet/>
      <dgm:spPr/>
      <dgm:t>
        <a:bodyPr/>
        <a:lstStyle/>
        <a:p>
          <a:pPr algn="l"/>
          <a:endParaRPr lang="fr-FR" sz="2000" b="0">
            <a:solidFill>
              <a:schemeClr val="tx1"/>
            </a:solidFill>
          </a:endParaRPr>
        </a:p>
      </dgm:t>
    </dgm:pt>
    <dgm:pt modelId="{EF81F54D-1855-F442-98C4-06CE8901682A}" type="sibTrans" cxnId="{809DBC8A-5083-8148-8F0F-506298990F3E}">
      <dgm:prSet/>
      <dgm:spPr/>
      <dgm:t>
        <a:bodyPr/>
        <a:lstStyle/>
        <a:p>
          <a:pPr algn="l"/>
          <a:endParaRPr lang="fr-FR" sz="2000" b="0">
            <a:solidFill>
              <a:schemeClr val="tx1"/>
            </a:solidFill>
          </a:endParaRPr>
        </a:p>
      </dgm:t>
    </dgm:pt>
    <dgm:pt modelId="{87E3C774-2815-C84F-9DE1-67EA031F14D3}">
      <dgm:prSet phldrT="[Texte]" custT="1"/>
      <dgm:spPr/>
      <dgm:t>
        <a:bodyPr/>
        <a:lstStyle/>
        <a:p>
          <a:pPr algn="l"/>
          <a:r>
            <a:rPr lang="en-GB" sz="2000" b="1" dirty="0" smtClean="0">
              <a:solidFill>
                <a:schemeClr val="tx1"/>
              </a:solidFill>
            </a:rPr>
            <a:t>5.</a:t>
          </a:r>
          <a:r>
            <a:rPr lang="en-GB" sz="2000" b="0" dirty="0" smtClean="0">
              <a:solidFill>
                <a:schemeClr val="tx1"/>
              </a:solidFill>
            </a:rPr>
            <a:t> </a:t>
          </a:r>
          <a:r>
            <a:rPr lang="en-GB" sz="2000" b="0" dirty="0" smtClean="0">
              <a:solidFill>
                <a:schemeClr val="tx1"/>
              </a:solidFill>
              <a:latin typeface="+mn-lt"/>
            </a:rPr>
            <a:t>Conclusion &amp; Recommendations</a:t>
          </a:r>
          <a:endParaRPr lang="fr-FR" sz="2000" b="0" dirty="0">
            <a:solidFill>
              <a:schemeClr val="tx1"/>
            </a:solidFill>
          </a:endParaRPr>
        </a:p>
      </dgm:t>
    </dgm:pt>
    <dgm:pt modelId="{AD894C11-0E39-D245-9163-FD80336FF398}" type="parTrans" cxnId="{7ECD83F3-BBE8-1541-9E70-4EB93ABC855D}">
      <dgm:prSet/>
      <dgm:spPr/>
      <dgm:t>
        <a:bodyPr/>
        <a:lstStyle/>
        <a:p>
          <a:pPr algn="l"/>
          <a:endParaRPr lang="fr-FR" sz="2000" b="0">
            <a:solidFill>
              <a:schemeClr val="tx1"/>
            </a:solidFill>
          </a:endParaRPr>
        </a:p>
      </dgm:t>
    </dgm:pt>
    <dgm:pt modelId="{6CEB73C0-3BAD-DE47-9F4E-9212BB1F3B1D}" type="sibTrans" cxnId="{7ECD83F3-BBE8-1541-9E70-4EB93ABC855D}">
      <dgm:prSet/>
      <dgm:spPr/>
      <dgm:t>
        <a:bodyPr/>
        <a:lstStyle/>
        <a:p>
          <a:pPr algn="l"/>
          <a:endParaRPr lang="fr-FR" sz="2000" b="0">
            <a:solidFill>
              <a:schemeClr val="tx1"/>
            </a:solidFill>
          </a:endParaRPr>
        </a:p>
      </dgm:t>
    </dgm:pt>
    <dgm:pt modelId="{42001A7F-A343-2346-AA6D-99FD7C778F58}" type="pres">
      <dgm:prSet presAssocID="{9C015157-51CB-9C45-8393-0FDE49B11BED}" presName="Name0" presStyleCnt="0">
        <dgm:presLayoutVars>
          <dgm:chMax val="7"/>
          <dgm:dir/>
          <dgm:animLvl val="lvl"/>
          <dgm:resizeHandles val="exact"/>
        </dgm:presLayoutVars>
      </dgm:prSet>
      <dgm:spPr/>
      <dgm:t>
        <a:bodyPr/>
        <a:lstStyle/>
        <a:p>
          <a:endParaRPr lang="fr-FR"/>
        </a:p>
      </dgm:t>
    </dgm:pt>
    <dgm:pt modelId="{673E671A-0350-0A4D-9278-FA1C1022C2F2}" type="pres">
      <dgm:prSet presAssocID="{3791B2EB-88FD-8541-9C8A-AB8C5B93A6E1}" presName="circle1" presStyleLbl="node1" presStyleIdx="0" presStyleCnt="5"/>
      <dgm:spPr/>
    </dgm:pt>
    <dgm:pt modelId="{D1CC93D4-0878-D049-AF69-7BF221BED643}" type="pres">
      <dgm:prSet presAssocID="{3791B2EB-88FD-8541-9C8A-AB8C5B93A6E1}" presName="space" presStyleCnt="0"/>
      <dgm:spPr/>
    </dgm:pt>
    <dgm:pt modelId="{A29C8A98-EF87-514C-A8F6-A96C826FB3F1}" type="pres">
      <dgm:prSet presAssocID="{3791B2EB-88FD-8541-9C8A-AB8C5B93A6E1}" presName="rect1" presStyleLbl="alignAcc1" presStyleIdx="0" presStyleCnt="5"/>
      <dgm:spPr/>
      <dgm:t>
        <a:bodyPr/>
        <a:lstStyle/>
        <a:p>
          <a:endParaRPr lang="fr-FR"/>
        </a:p>
      </dgm:t>
    </dgm:pt>
    <dgm:pt modelId="{F5AB78E0-5468-E443-89E9-B83BCE7EA29B}" type="pres">
      <dgm:prSet presAssocID="{15D5A1E5-CFE0-3643-A72E-2F2AC25C919D}" presName="vertSpace2" presStyleLbl="node1" presStyleIdx="0" presStyleCnt="5"/>
      <dgm:spPr/>
    </dgm:pt>
    <dgm:pt modelId="{645FE8E3-9311-4947-8E0E-1B700B7C94F7}" type="pres">
      <dgm:prSet presAssocID="{15D5A1E5-CFE0-3643-A72E-2F2AC25C919D}" presName="circle2" presStyleLbl="node1" presStyleIdx="1" presStyleCnt="5"/>
      <dgm:spPr>
        <a:solidFill>
          <a:schemeClr val="accent1">
            <a:lumMod val="75000"/>
          </a:schemeClr>
        </a:solidFill>
      </dgm:spPr>
    </dgm:pt>
    <dgm:pt modelId="{146549A5-6208-A841-81DC-DCB70C8CCFC2}" type="pres">
      <dgm:prSet presAssocID="{15D5A1E5-CFE0-3643-A72E-2F2AC25C919D}" presName="rect2" presStyleLbl="alignAcc1" presStyleIdx="1" presStyleCnt="5"/>
      <dgm:spPr/>
      <dgm:t>
        <a:bodyPr/>
        <a:lstStyle/>
        <a:p>
          <a:endParaRPr lang="fr-FR"/>
        </a:p>
      </dgm:t>
    </dgm:pt>
    <dgm:pt modelId="{51A6E564-ED1F-EF4C-A052-2BF8716C9058}" type="pres">
      <dgm:prSet presAssocID="{9781FE4B-8C2C-E34F-A983-386CF8D0A9BF}" presName="vertSpace3" presStyleLbl="node1" presStyleIdx="1" presStyleCnt="5"/>
      <dgm:spPr/>
    </dgm:pt>
    <dgm:pt modelId="{F8E5CE14-367A-5040-B472-B0EFED94A6B7}" type="pres">
      <dgm:prSet presAssocID="{9781FE4B-8C2C-E34F-A983-386CF8D0A9BF}" presName="circle3" presStyleLbl="node1" presStyleIdx="2" presStyleCnt="5"/>
      <dgm:spPr/>
    </dgm:pt>
    <dgm:pt modelId="{AD435BE7-3B55-DB4B-98DD-46D837C19AB2}" type="pres">
      <dgm:prSet presAssocID="{9781FE4B-8C2C-E34F-A983-386CF8D0A9BF}" presName="rect3" presStyleLbl="alignAcc1" presStyleIdx="2" presStyleCnt="5"/>
      <dgm:spPr/>
      <dgm:t>
        <a:bodyPr/>
        <a:lstStyle/>
        <a:p>
          <a:endParaRPr lang="fr-FR"/>
        </a:p>
      </dgm:t>
    </dgm:pt>
    <dgm:pt modelId="{1AAF24FB-3D16-F84A-A67D-25A843863A4E}" type="pres">
      <dgm:prSet presAssocID="{CE4C5131-EA93-744B-AD9A-B41E01259194}" presName="vertSpace4" presStyleLbl="node1" presStyleIdx="2" presStyleCnt="5"/>
      <dgm:spPr/>
    </dgm:pt>
    <dgm:pt modelId="{BEE5D385-4442-174E-8E36-6E77F4DD70EA}" type="pres">
      <dgm:prSet presAssocID="{CE4C5131-EA93-744B-AD9A-B41E01259194}" presName="circle4" presStyleLbl="node1" presStyleIdx="3" presStyleCnt="5"/>
      <dgm:spPr>
        <a:solidFill>
          <a:srgbClr val="BF9900"/>
        </a:solidFill>
      </dgm:spPr>
    </dgm:pt>
    <dgm:pt modelId="{525EC218-9A27-1E40-9823-AD0E8B8CC6C8}" type="pres">
      <dgm:prSet presAssocID="{CE4C5131-EA93-744B-AD9A-B41E01259194}" presName="rect4" presStyleLbl="alignAcc1" presStyleIdx="3" presStyleCnt="5"/>
      <dgm:spPr/>
      <dgm:t>
        <a:bodyPr/>
        <a:lstStyle/>
        <a:p>
          <a:endParaRPr lang="fr-FR"/>
        </a:p>
      </dgm:t>
    </dgm:pt>
    <dgm:pt modelId="{BFE682A7-B580-5140-92A4-03DC84E40D68}" type="pres">
      <dgm:prSet presAssocID="{87E3C774-2815-C84F-9DE1-67EA031F14D3}" presName="vertSpace5" presStyleLbl="node1" presStyleIdx="3" presStyleCnt="5"/>
      <dgm:spPr/>
    </dgm:pt>
    <dgm:pt modelId="{EC7FE213-03B6-AD44-8B41-C7DDD176D4AF}" type="pres">
      <dgm:prSet presAssocID="{87E3C774-2815-C84F-9DE1-67EA031F14D3}" presName="circle5" presStyleLbl="node1" presStyleIdx="4" presStyleCnt="5"/>
      <dgm:spPr/>
    </dgm:pt>
    <dgm:pt modelId="{95E76AD0-810F-D94C-9CD3-0C4877121AC3}" type="pres">
      <dgm:prSet presAssocID="{87E3C774-2815-C84F-9DE1-67EA031F14D3}" presName="rect5" presStyleLbl="alignAcc1" presStyleIdx="4" presStyleCnt="5"/>
      <dgm:spPr/>
      <dgm:t>
        <a:bodyPr/>
        <a:lstStyle/>
        <a:p>
          <a:endParaRPr lang="fr-FR"/>
        </a:p>
      </dgm:t>
    </dgm:pt>
    <dgm:pt modelId="{481BCFB9-BDF3-2B42-B1D1-892EB7748839}" type="pres">
      <dgm:prSet presAssocID="{3791B2EB-88FD-8541-9C8A-AB8C5B93A6E1}" presName="rect1ParTxNoCh" presStyleLbl="alignAcc1" presStyleIdx="4" presStyleCnt="5">
        <dgm:presLayoutVars>
          <dgm:chMax val="1"/>
          <dgm:bulletEnabled val="1"/>
        </dgm:presLayoutVars>
      </dgm:prSet>
      <dgm:spPr/>
      <dgm:t>
        <a:bodyPr/>
        <a:lstStyle/>
        <a:p>
          <a:endParaRPr lang="fr-FR"/>
        </a:p>
      </dgm:t>
    </dgm:pt>
    <dgm:pt modelId="{E7DBB2F8-E9BC-C749-B97E-E8E051730B9F}" type="pres">
      <dgm:prSet presAssocID="{15D5A1E5-CFE0-3643-A72E-2F2AC25C919D}" presName="rect2ParTxNoCh" presStyleLbl="alignAcc1" presStyleIdx="4" presStyleCnt="5">
        <dgm:presLayoutVars>
          <dgm:chMax val="1"/>
          <dgm:bulletEnabled val="1"/>
        </dgm:presLayoutVars>
      </dgm:prSet>
      <dgm:spPr/>
      <dgm:t>
        <a:bodyPr/>
        <a:lstStyle/>
        <a:p>
          <a:endParaRPr lang="fr-FR"/>
        </a:p>
      </dgm:t>
    </dgm:pt>
    <dgm:pt modelId="{C25EBED1-79FE-B64B-B633-2F53F49BAD52}" type="pres">
      <dgm:prSet presAssocID="{9781FE4B-8C2C-E34F-A983-386CF8D0A9BF}" presName="rect3ParTxNoCh" presStyleLbl="alignAcc1" presStyleIdx="4" presStyleCnt="5">
        <dgm:presLayoutVars>
          <dgm:chMax val="1"/>
          <dgm:bulletEnabled val="1"/>
        </dgm:presLayoutVars>
      </dgm:prSet>
      <dgm:spPr/>
      <dgm:t>
        <a:bodyPr/>
        <a:lstStyle/>
        <a:p>
          <a:endParaRPr lang="fr-FR"/>
        </a:p>
      </dgm:t>
    </dgm:pt>
    <dgm:pt modelId="{F0B261C8-A367-324B-89D9-B2FF5C694F6E}" type="pres">
      <dgm:prSet presAssocID="{CE4C5131-EA93-744B-AD9A-B41E01259194}" presName="rect4ParTxNoCh" presStyleLbl="alignAcc1" presStyleIdx="4" presStyleCnt="5">
        <dgm:presLayoutVars>
          <dgm:chMax val="1"/>
          <dgm:bulletEnabled val="1"/>
        </dgm:presLayoutVars>
      </dgm:prSet>
      <dgm:spPr/>
      <dgm:t>
        <a:bodyPr/>
        <a:lstStyle/>
        <a:p>
          <a:endParaRPr lang="fr-FR"/>
        </a:p>
      </dgm:t>
    </dgm:pt>
    <dgm:pt modelId="{51E6D1A3-BF1D-9C4E-B76E-FD2CDFBCAE8B}" type="pres">
      <dgm:prSet presAssocID="{87E3C774-2815-C84F-9DE1-67EA031F14D3}" presName="rect5ParTxNoCh" presStyleLbl="alignAcc1" presStyleIdx="4" presStyleCnt="5">
        <dgm:presLayoutVars>
          <dgm:chMax val="1"/>
          <dgm:bulletEnabled val="1"/>
        </dgm:presLayoutVars>
      </dgm:prSet>
      <dgm:spPr/>
      <dgm:t>
        <a:bodyPr/>
        <a:lstStyle/>
        <a:p>
          <a:endParaRPr lang="fr-FR"/>
        </a:p>
      </dgm:t>
    </dgm:pt>
  </dgm:ptLst>
  <dgm:cxnLst>
    <dgm:cxn modelId="{809DBC8A-5083-8148-8F0F-506298990F3E}" srcId="{9C015157-51CB-9C45-8393-0FDE49B11BED}" destId="{CE4C5131-EA93-744B-AD9A-B41E01259194}" srcOrd="3" destOrd="0" parTransId="{BD4D3AA7-4BB8-2449-9918-4BAE0B0F8DE9}" sibTransId="{EF81F54D-1855-F442-98C4-06CE8901682A}"/>
    <dgm:cxn modelId="{0D5928F5-8E78-8548-B623-75BD7D08308D}" type="presOf" srcId="{9781FE4B-8C2C-E34F-A983-386CF8D0A9BF}" destId="{AD435BE7-3B55-DB4B-98DD-46D837C19AB2}" srcOrd="0" destOrd="0" presId="urn:microsoft.com/office/officeart/2005/8/layout/target3"/>
    <dgm:cxn modelId="{65578DAF-AF16-E949-8979-4FE8CB49FC82}" type="presOf" srcId="{CE4C5131-EA93-744B-AD9A-B41E01259194}" destId="{F0B261C8-A367-324B-89D9-B2FF5C694F6E}" srcOrd="1" destOrd="0" presId="urn:microsoft.com/office/officeart/2005/8/layout/target3"/>
    <dgm:cxn modelId="{5F186D5A-6EAA-0B45-9121-9532648A996B}" type="presOf" srcId="{87E3C774-2815-C84F-9DE1-67EA031F14D3}" destId="{95E76AD0-810F-D94C-9CD3-0C4877121AC3}" srcOrd="0" destOrd="0" presId="urn:microsoft.com/office/officeart/2005/8/layout/target3"/>
    <dgm:cxn modelId="{2486BC87-CABE-FB46-9252-A98D5F741A19}" type="presOf" srcId="{CE4C5131-EA93-744B-AD9A-B41E01259194}" destId="{525EC218-9A27-1E40-9823-AD0E8B8CC6C8}" srcOrd="0" destOrd="0" presId="urn:microsoft.com/office/officeart/2005/8/layout/target3"/>
    <dgm:cxn modelId="{4765C818-8377-8F47-853F-4EAA2E2521CC}" type="presOf" srcId="{15D5A1E5-CFE0-3643-A72E-2F2AC25C919D}" destId="{E7DBB2F8-E9BC-C749-B97E-E8E051730B9F}" srcOrd="1" destOrd="0" presId="urn:microsoft.com/office/officeart/2005/8/layout/target3"/>
    <dgm:cxn modelId="{A4774B30-5E50-C442-A107-220F9AF15234}" type="presOf" srcId="{87E3C774-2815-C84F-9DE1-67EA031F14D3}" destId="{51E6D1A3-BF1D-9C4E-B76E-FD2CDFBCAE8B}" srcOrd="1" destOrd="0" presId="urn:microsoft.com/office/officeart/2005/8/layout/target3"/>
    <dgm:cxn modelId="{89584D7D-54D9-684C-8DE2-B6597FEC942C}" type="presOf" srcId="{9C015157-51CB-9C45-8393-0FDE49B11BED}" destId="{42001A7F-A343-2346-AA6D-99FD7C778F58}" srcOrd="0" destOrd="0" presId="urn:microsoft.com/office/officeart/2005/8/layout/target3"/>
    <dgm:cxn modelId="{4559BBA9-BF62-124D-8AD8-EE1B37D4DDBD}" type="presOf" srcId="{3791B2EB-88FD-8541-9C8A-AB8C5B93A6E1}" destId="{481BCFB9-BDF3-2B42-B1D1-892EB7748839}" srcOrd="1" destOrd="0" presId="urn:microsoft.com/office/officeart/2005/8/layout/target3"/>
    <dgm:cxn modelId="{1DDB88C8-81FD-AC42-B262-35AD0E7483C5}" srcId="{9C015157-51CB-9C45-8393-0FDE49B11BED}" destId="{9781FE4B-8C2C-E34F-A983-386CF8D0A9BF}" srcOrd="2" destOrd="0" parTransId="{3F031C51-FE17-CF47-807E-CE827BF528C5}" sibTransId="{9EDC9BCE-58A8-5441-9148-DA10FE26AA18}"/>
    <dgm:cxn modelId="{7ECD83F3-BBE8-1541-9E70-4EB93ABC855D}" srcId="{9C015157-51CB-9C45-8393-0FDE49B11BED}" destId="{87E3C774-2815-C84F-9DE1-67EA031F14D3}" srcOrd="4" destOrd="0" parTransId="{AD894C11-0E39-D245-9163-FD80336FF398}" sibTransId="{6CEB73C0-3BAD-DE47-9F4E-9212BB1F3B1D}"/>
    <dgm:cxn modelId="{DA371978-189C-564F-A2D2-054EEBE8C984}" type="presOf" srcId="{9781FE4B-8C2C-E34F-A983-386CF8D0A9BF}" destId="{C25EBED1-79FE-B64B-B633-2F53F49BAD52}" srcOrd="1" destOrd="0" presId="urn:microsoft.com/office/officeart/2005/8/layout/target3"/>
    <dgm:cxn modelId="{70D4A8C0-3628-1240-8915-C1D9A0E84D28}" srcId="{9C015157-51CB-9C45-8393-0FDE49B11BED}" destId="{3791B2EB-88FD-8541-9C8A-AB8C5B93A6E1}" srcOrd="0" destOrd="0" parTransId="{B90A456A-FF55-1044-BC16-F1F44D3FBA8E}" sibTransId="{2F8D5F2E-8A8D-334E-9793-4BF0304827DC}"/>
    <dgm:cxn modelId="{DDE0E1E3-E981-1D4F-B26F-D55686B18859}" type="presOf" srcId="{15D5A1E5-CFE0-3643-A72E-2F2AC25C919D}" destId="{146549A5-6208-A841-81DC-DCB70C8CCFC2}" srcOrd="0" destOrd="0" presId="urn:microsoft.com/office/officeart/2005/8/layout/target3"/>
    <dgm:cxn modelId="{D72A444A-CF28-1142-97F5-F7570C01CB15}" type="presOf" srcId="{3791B2EB-88FD-8541-9C8A-AB8C5B93A6E1}" destId="{A29C8A98-EF87-514C-A8F6-A96C826FB3F1}" srcOrd="0" destOrd="0" presId="urn:microsoft.com/office/officeart/2005/8/layout/target3"/>
    <dgm:cxn modelId="{4BF947A0-26C2-D64F-9236-FB3F9DA3B703}" srcId="{9C015157-51CB-9C45-8393-0FDE49B11BED}" destId="{15D5A1E5-CFE0-3643-A72E-2F2AC25C919D}" srcOrd="1" destOrd="0" parTransId="{8AB192A9-D26A-3543-9C50-AE2BB53855B2}" sibTransId="{82311121-2C79-7548-97B8-FDBB4C0BE850}"/>
    <dgm:cxn modelId="{2B3C9A78-3764-044D-B504-8559016E00A8}" type="presParOf" srcId="{42001A7F-A343-2346-AA6D-99FD7C778F58}" destId="{673E671A-0350-0A4D-9278-FA1C1022C2F2}" srcOrd="0" destOrd="0" presId="urn:microsoft.com/office/officeart/2005/8/layout/target3"/>
    <dgm:cxn modelId="{23845653-3E04-D647-ACA6-966A0075CFC8}" type="presParOf" srcId="{42001A7F-A343-2346-AA6D-99FD7C778F58}" destId="{D1CC93D4-0878-D049-AF69-7BF221BED643}" srcOrd="1" destOrd="0" presId="urn:microsoft.com/office/officeart/2005/8/layout/target3"/>
    <dgm:cxn modelId="{0E6F5E4B-A3F6-9541-A3EB-F68ABD662BBC}" type="presParOf" srcId="{42001A7F-A343-2346-AA6D-99FD7C778F58}" destId="{A29C8A98-EF87-514C-A8F6-A96C826FB3F1}" srcOrd="2" destOrd="0" presId="urn:microsoft.com/office/officeart/2005/8/layout/target3"/>
    <dgm:cxn modelId="{24CD9913-BE75-8246-8B93-3415E3FFD257}" type="presParOf" srcId="{42001A7F-A343-2346-AA6D-99FD7C778F58}" destId="{F5AB78E0-5468-E443-89E9-B83BCE7EA29B}" srcOrd="3" destOrd="0" presId="urn:microsoft.com/office/officeart/2005/8/layout/target3"/>
    <dgm:cxn modelId="{091D01AA-F211-6040-BDC1-0B86D6AD0782}" type="presParOf" srcId="{42001A7F-A343-2346-AA6D-99FD7C778F58}" destId="{645FE8E3-9311-4947-8E0E-1B700B7C94F7}" srcOrd="4" destOrd="0" presId="urn:microsoft.com/office/officeart/2005/8/layout/target3"/>
    <dgm:cxn modelId="{27C845CF-5177-9A4F-A646-67C07EF46FD3}" type="presParOf" srcId="{42001A7F-A343-2346-AA6D-99FD7C778F58}" destId="{146549A5-6208-A841-81DC-DCB70C8CCFC2}" srcOrd="5" destOrd="0" presId="urn:microsoft.com/office/officeart/2005/8/layout/target3"/>
    <dgm:cxn modelId="{E2DEA36B-AFDC-B445-BB23-B08C75FCE340}" type="presParOf" srcId="{42001A7F-A343-2346-AA6D-99FD7C778F58}" destId="{51A6E564-ED1F-EF4C-A052-2BF8716C9058}" srcOrd="6" destOrd="0" presId="urn:microsoft.com/office/officeart/2005/8/layout/target3"/>
    <dgm:cxn modelId="{63E0765B-544C-7942-B1B5-53F844CB447E}" type="presParOf" srcId="{42001A7F-A343-2346-AA6D-99FD7C778F58}" destId="{F8E5CE14-367A-5040-B472-B0EFED94A6B7}" srcOrd="7" destOrd="0" presId="urn:microsoft.com/office/officeart/2005/8/layout/target3"/>
    <dgm:cxn modelId="{8A7AAA02-665F-5642-B594-7559878D2ADE}" type="presParOf" srcId="{42001A7F-A343-2346-AA6D-99FD7C778F58}" destId="{AD435BE7-3B55-DB4B-98DD-46D837C19AB2}" srcOrd="8" destOrd="0" presId="urn:microsoft.com/office/officeart/2005/8/layout/target3"/>
    <dgm:cxn modelId="{F226F4F5-6758-1C4D-9282-266C46F34C59}" type="presParOf" srcId="{42001A7F-A343-2346-AA6D-99FD7C778F58}" destId="{1AAF24FB-3D16-F84A-A67D-25A843863A4E}" srcOrd="9" destOrd="0" presId="urn:microsoft.com/office/officeart/2005/8/layout/target3"/>
    <dgm:cxn modelId="{BD93E243-BA19-4A43-B51B-955A15C54CB7}" type="presParOf" srcId="{42001A7F-A343-2346-AA6D-99FD7C778F58}" destId="{BEE5D385-4442-174E-8E36-6E77F4DD70EA}" srcOrd="10" destOrd="0" presId="urn:microsoft.com/office/officeart/2005/8/layout/target3"/>
    <dgm:cxn modelId="{E52A0FE0-8941-A548-B0A0-2E13486F48F4}" type="presParOf" srcId="{42001A7F-A343-2346-AA6D-99FD7C778F58}" destId="{525EC218-9A27-1E40-9823-AD0E8B8CC6C8}" srcOrd="11" destOrd="0" presId="urn:microsoft.com/office/officeart/2005/8/layout/target3"/>
    <dgm:cxn modelId="{19C90AEC-9986-2C4A-97D5-2747B6421A94}" type="presParOf" srcId="{42001A7F-A343-2346-AA6D-99FD7C778F58}" destId="{BFE682A7-B580-5140-92A4-03DC84E40D68}" srcOrd="12" destOrd="0" presId="urn:microsoft.com/office/officeart/2005/8/layout/target3"/>
    <dgm:cxn modelId="{1B4AB921-64DE-F345-A4F1-D4672895F1DC}" type="presParOf" srcId="{42001A7F-A343-2346-AA6D-99FD7C778F58}" destId="{EC7FE213-03B6-AD44-8B41-C7DDD176D4AF}" srcOrd="13" destOrd="0" presId="urn:microsoft.com/office/officeart/2005/8/layout/target3"/>
    <dgm:cxn modelId="{47217B28-E110-3C42-898F-7450506F52C4}" type="presParOf" srcId="{42001A7F-A343-2346-AA6D-99FD7C778F58}" destId="{95E76AD0-810F-D94C-9CD3-0C4877121AC3}" srcOrd="14" destOrd="0" presId="urn:microsoft.com/office/officeart/2005/8/layout/target3"/>
    <dgm:cxn modelId="{4E143DC2-996E-C040-8131-68E6DFA67F73}" type="presParOf" srcId="{42001A7F-A343-2346-AA6D-99FD7C778F58}" destId="{481BCFB9-BDF3-2B42-B1D1-892EB7748839}" srcOrd="15" destOrd="0" presId="urn:microsoft.com/office/officeart/2005/8/layout/target3"/>
    <dgm:cxn modelId="{FF6F4E3C-9C8B-EE43-ABED-86C0644F36B5}" type="presParOf" srcId="{42001A7F-A343-2346-AA6D-99FD7C778F58}" destId="{E7DBB2F8-E9BC-C749-B97E-E8E051730B9F}" srcOrd="16" destOrd="0" presId="urn:microsoft.com/office/officeart/2005/8/layout/target3"/>
    <dgm:cxn modelId="{C903550C-D2BE-CC4C-A944-DF6734E2BD73}" type="presParOf" srcId="{42001A7F-A343-2346-AA6D-99FD7C778F58}" destId="{C25EBED1-79FE-B64B-B633-2F53F49BAD52}" srcOrd="17" destOrd="0" presId="urn:microsoft.com/office/officeart/2005/8/layout/target3"/>
    <dgm:cxn modelId="{035B83AE-7FC5-BB43-8428-6E2F160DB5E4}" type="presParOf" srcId="{42001A7F-A343-2346-AA6D-99FD7C778F58}" destId="{F0B261C8-A367-324B-89D9-B2FF5C694F6E}" srcOrd="18" destOrd="0" presId="urn:microsoft.com/office/officeart/2005/8/layout/target3"/>
    <dgm:cxn modelId="{5FFF93F7-6333-474A-8588-C9085545D70B}" type="presParOf" srcId="{42001A7F-A343-2346-AA6D-99FD7C778F58}" destId="{51E6D1A3-BF1D-9C4E-B76E-FD2CDFBCAE8B}"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015157-51CB-9C45-8393-0FDE49B11BED}" type="doc">
      <dgm:prSet loTypeId="urn:microsoft.com/office/officeart/2005/8/layout/target3" loCatId="" qsTypeId="urn:microsoft.com/office/officeart/2005/8/quickstyle/simple4" qsCatId="simple" csTypeId="urn:microsoft.com/office/officeart/2005/8/colors/accent1_2" csCatId="accent1" phldr="1"/>
      <dgm:spPr/>
      <dgm:t>
        <a:bodyPr/>
        <a:lstStyle/>
        <a:p>
          <a:endParaRPr lang="fr-FR"/>
        </a:p>
      </dgm:t>
    </dgm:pt>
    <dgm:pt modelId="{3791B2EB-88FD-8541-9C8A-AB8C5B93A6E1}">
      <dgm:prSet phldrT="[Texte]" custT="1"/>
      <dgm:spPr/>
      <dgm:t>
        <a:bodyPr/>
        <a:lstStyle/>
        <a:p>
          <a:pPr algn="l" defTabSz="944563">
            <a:tabLst/>
          </a:pPr>
          <a:r>
            <a:rPr lang="en-GB" sz="2000" b="1" dirty="0" smtClean="0">
              <a:solidFill>
                <a:schemeClr val="tx1"/>
              </a:solidFill>
            </a:rPr>
            <a:t>1.</a:t>
          </a:r>
          <a:r>
            <a:rPr lang="en-GB" sz="2000" b="0" dirty="0" smtClean="0">
              <a:solidFill>
                <a:schemeClr val="tx1"/>
              </a:solidFill>
            </a:rPr>
            <a:t> e-Health advantages &amp; Opportunities for innovation</a:t>
          </a:r>
          <a:endParaRPr lang="fr-FR" sz="2000" b="0" dirty="0">
            <a:solidFill>
              <a:schemeClr val="tx1"/>
            </a:solidFill>
          </a:endParaRPr>
        </a:p>
      </dgm:t>
    </dgm:pt>
    <dgm:pt modelId="{B90A456A-FF55-1044-BC16-F1F44D3FBA8E}" type="parTrans" cxnId="{70D4A8C0-3628-1240-8915-C1D9A0E84D28}">
      <dgm:prSet/>
      <dgm:spPr/>
      <dgm:t>
        <a:bodyPr/>
        <a:lstStyle/>
        <a:p>
          <a:pPr algn="l"/>
          <a:endParaRPr lang="fr-FR" sz="2000" b="0">
            <a:solidFill>
              <a:schemeClr val="tx1"/>
            </a:solidFill>
          </a:endParaRPr>
        </a:p>
      </dgm:t>
    </dgm:pt>
    <dgm:pt modelId="{2F8D5F2E-8A8D-334E-9793-4BF0304827DC}" type="sibTrans" cxnId="{70D4A8C0-3628-1240-8915-C1D9A0E84D28}">
      <dgm:prSet/>
      <dgm:spPr/>
      <dgm:t>
        <a:bodyPr/>
        <a:lstStyle/>
        <a:p>
          <a:pPr algn="l"/>
          <a:endParaRPr lang="fr-FR" sz="2000" b="0">
            <a:solidFill>
              <a:schemeClr val="tx1"/>
            </a:solidFill>
          </a:endParaRPr>
        </a:p>
      </dgm:t>
    </dgm:pt>
    <dgm:pt modelId="{15D5A1E5-CFE0-3643-A72E-2F2AC25C919D}">
      <dgm:prSet phldrT="[Texte]" custT="1"/>
      <dgm:spPr/>
      <dgm:t>
        <a:bodyPr/>
        <a:lstStyle/>
        <a:p>
          <a:pPr algn="l"/>
          <a:r>
            <a:rPr lang="en-GB" sz="2000" b="1" dirty="0" smtClean="0">
              <a:solidFill>
                <a:schemeClr val="tx1"/>
              </a:solidFill>
            </a:rPr>
            <a:t>2.</a:t>
          </a:r>
          <a:r>
            <a:rPr lang="en-GB" sz="2000" b="0" dirty="0" smtClean="0">
              <a:solidFill>
                <a:schemeClr val="tx1"/>
              </a:solidFill>
            </a:rPr>
            <a:t> </a:t>
          </a:r>
          <a:r>
            <a:rPr lang="en-GB" sz="2000" b="0" dirty="0" smtClean="0">
              <a:solidFill>
                <a:schemeClr val="tx1"/>
              </a:solidFill>
              <a:latin typeface="+mn-lt"/>
            </a:rPr>
            <a:t>Examples of </a:t>
          </a:r>
          <a:r>
            <a:rPr lang="en-GB" sz="2000" b="0" dirty="0" smtClean="0">
              <a:solidFill>
                <a:schemeClr val="tx1"/>
              </a:solidFill>
            </a:rPr>
            <a:t>e-Health innovative applications in the developing countries</a:t>
          </a:r>
          <a:endParaRPr lang="fr-FR" sz="2000" b="0" dirty="0">
            <a:solidFill>
              <a:schemeClr val="tx1"/>
            </a:solidFill>
          </a:endParaRPr>
        </a:p>
      </dgm:t>
    </dgm:pt>
    <dgm:pt modelId="{8AB192A9-D26A-3543-9C50-AE2BB53855B2}" type="parTrans" cxnId="{4BF947A0-26C2-D64F-9236-FB3F9DA3B703}">
      <dgm:prSet/>
      <dgm:spPr/>
      <dgm:t>
        <a:bodyPr/>
        <a:lstStyle/>
        <a:p>
          <a:pPr algn="l"/>
          <a:endParaRPr lang="fr-FR" sz="2000" b="0">
            <a:solidFill>
              <a:schemeClr val="tx1"/>
            </a:solidFill>
          </a:endParaRPr>
        </a:p>
      </dgm:t>
    </dgm:pt>
    <dgm:pt modelId="{82311121-2C79-7548-97B8-FDBB4C0BE850}" type="sibTrans" cxnId="{4BF947A0-26C2-D64F-9236-FB3F9DA3B703}">
      <dgm:prSet/>
      <dgm:spPr/>
      <dgm:t>
        <a:bodyPr/>
        <a:lstStyle/>
        <a:p>
          <a:pPr algn="l"/>
          <a:endParaRPr lang="fr-FR" sz="2000" b="0">
            <a:solidFill>
              <a:schemeClr val="tx1"/>
            </a:solidFill>
          </a:endParaRPr>
        </a:p>
      </dgm:t>
    </dgm:pt>
    <dgm:pt modelId="{9781FE4B-8C2C-E34F-A983-386CF8D0A9BF}">
      <dgm:prSet phldrT="[Texte]" custT="1"/>
      <dgm:spPr/>
      <dgm:t>
        <a:bodyPr/>
        <a:lstStyle/>
        <a:p>
          <a:pPr algn="l"/>
          <a:r>
            <a:rPr lang="en-GB" sz="2000" b="1" dirty="0" smtClean="0">
              <a:solidFill>
                <a:srgbClr val="CC0000"/>
              </a:solidFill>
            </a:rPr>
            <a:t>3. e-Health standardization</a:t>
          </a:r>
          <a:endParaRPr lang="fr-FR" sz="2000" b="1" dirty="0">
            <a:solidFill>
              <a:srgbClr val="CC0000"/>
            </a:solidFill>
          </a:endParaRPr>
        </a:p>
      </dgm:t>
    </dgm:pt>
    <dgm:pt modelId="{3F031C51-FE17-CF47-807E-CE827BF528C5}" type="parTrans" cxnId="{1DDB88C8-81FD-AC42-B262-35AD0E7483C5}">
      <dgm:prSet/>
      <dgm:spPr/>
      <dgm:t>
        <a:bodyPr/>
        <a:lstStyle/>
        <a:p>
          <a:pPr algn="l"/>
          <a:endParaRPr lang="fr-FR" sz="2000" b="0">
            <a:solidFill>
              <a:schemeClr val="tx1"/>
            </a:solidFill>
          </a:endParaRPr>
        </a:p>
      </dgm:t>
    </dgm:pt>
    <dgm:pt modelId="{9EDC9BCE-58A8-5441-9148-DA10FE26AA18}" type="sibTrans" cxnId="{1DDB88C8-81FD-AC42-B262-35AD0E7483C5}">
      <dgm:prSet/>
      <dgm:spPr/>
      <dgm:t>
        <a:bodyPr/>
        <a:lstStyle/>
        <a:p>
          <a:pPr algn="l"/>
          <a:endParaRPr lang="fr-FR" sz="2000" b="0">
            <a:solidFill>
              <a:schemeClr val="tx1"/>
            </a:solidFill>
          </a:endParaRPr>
        </a:p>
      </dgm:t>
    </dgm:pt>
    <dgm:pt modelId="{CE4C5131-EA93-744B-AD9A-B41E01259194}">
      <dgm:prSet phldrT="[Texte]" custT="1"/>
      <dgm:spPr/>
      <dgm:t>
        <a:bodyPr/>
        <a:lstStyle/>
        <a:p>
          <a:pPr algn="l"/>
          <a:r>
            <a:rPr lang="en-GB" sz="2000" b="1" dirty="0" smtClean="0">
              <a:solidFill>
                <a:schemeClr val="tx1"/>
              </a:solidFill>
            </a:rPr>
            <a:t>4.</a:t>
          </a:r>
          <a:r>
            <a:rPr lang="en-GB" sz="2000" b="0" dirty="0" smtClean="0">
              <a:solidFill>
                <a:schemeClr val="tx1"/>
              </a:solidFill>
            </a:rPr>
            <a:t> </a:t>
          </a:r>
          <a:r>
            <a:rPr lang="en-GB" sz="2000" b="0" dirty="0" smtClean="0">
              <a:solidFill>
                <a:schemeClr val="tx1"/>
              </a:solidFill>
              <a:latin typeface="+mn-lt"/>
            </a:rPr>
            <a:t>Case study : </a:t>
          </a:r>
          <a:r>
            <a:rPr lang="fr-FR" sz="2000" b="0" dirty="0" smtClean="0">
              <a:solidFill>
                <a:schemeClr val="tx1"/>
              </a:solidFill>
              <a:latin typeface="+mn-lt"/>
            </a:rPr>
            <a:t>Tunisie Telecom</a:t>
          </a:r>
          <a:endParaRPr lang="fr-FR" sz="2000" b="0" dirty="0">
            <a:solidFill>
              <a:schemeClr val="tx1"/>
            </a:solidFill>
          </a:endParaRPr>
        </a:p>
      </dgm:t>
    </dgm:pt>
    <dgm:pt modelId="{BD4D3AA7-4BB8-2449-9918-4BAE0B0F8DE9}" type="parTrans" cxnId="{809DBC8A-5083-8148-8F0F-506298990F3E}">
      <dgm:prSet/>
      <dgm:spPr/>
      <dgm:t>
        <a:bodyPr/>
        <a:lstStyle/>
        <a:p>
          <a:pPr algn="l"/>
          <a:endParaRPr lang="fr-FR" sz="2000" b="0">
            <a:solidFill>
              <a:schemeClr val="tx1"/>
            </a:solidFill>
          </a:endParaRPr>
        </a:p>
      </dgm:t>
    </dgm:pt>
    <dgm:pt modelId="{EF81F54D-1855-F442-98C4-06CE8901682A}" type="sibTrans" cxnId="{809DBC8A-5083-8148-8F0F-506298990F3E}">
      <dgm:prSet/>
      <dgm:spPr/>
      <dgm:t>
        <a:bodyPr/>
        <a:lstStyle/>
        <a:p>
          <a:pPr algn="l"/>
          <a:endParaRPr lang="fr-FR" sz="2000" b="0">
            <a:solidFill>
              <a:schemeClr val="tx1"/>
            </a:solidFill>
          </a:endParaRPr>
        </a:p>
      </dgm:t>
    </dgm:pt>
    <dgm:pt modelId="{87E3C774-2815-C84F-9DE1-67EA031F14D3}">
      <dgm:prSet phldrT="[Texte]" custT="1"/>
      <dgm:spPr/>
      <dgm:t>
        <a:bodyPr/>
        <a:lstStyle/>
        <a:p>
          <a:pPr algn="l"/>
          <a:r>
            <a:rPr lang="en-GB" sz="2000" b="1" dirty="0" smtClean="0">
              <a:solidFill>
                <a:schemeClr val="tx1"/>
              </a:solidFill>
            </a:rPr>
            <a:t>5.</a:t>
          </a:r>
          <a:r>
            <a:rPr lang="en-GB" sz="2000" b="0" dirty="0" smtClean="0">
              <a:solidFill>
                <a:schemeClr val="tx1"/>
              </a:solidFill>
            </a:rPr>
            <a:t> </a:t>
          </a:r>
          <a:r>
            <a:rPr lang="en-GB" sz="2000" b="0" dirty="0" smtClean="0">
              <a:solidFill>
                <a:schemeClr val="tx1"/>
              </a:solidFill>
              <a:latin typeface="+mn-lt"/>
            </a:rPr>
            <a:t>Conclusion &amp; Recommendations</a:t>
          </a:r>
          <a:endParaRPr lang="fr-FR" sz="2000" b="0" dirty="0">
            <a:solidFill>
              <a:schemeClr val="tx1"/>
            </a:solidFill>
          </a:endParaRPr>
        </a:p>
      </dgm:t>
    </dgm:pt>
    <dgm:pt modelId="{AD894C11-0E39-D245-9163-FD80336FF398}" type="parTrans" cxnId="{7ECD83F3-BBE8-1541-9E70-4EB93ABC855D}">
      <dgm:prSet/>
      <dgm:spPr/>
      <dgm:t>
        <a:bodyPr/>
        <a:lstStyle/>
        <a:p>
          <a:pPr algn="l"/>
          <a:endParaRPr lang="fr-FR" sz="2000" b="0">
            <a:solidFill>
              <a:schemeClr val="tx1"/>
            </a:solidFill>
          </a:endParaRPr>
        </a:p>
      </dgm:t>
    </dgm:pt>
    <dgm:pt modelId="{6CEB73C0-3BAD-DE47-9F4E-9212BB1F3B1D}" type="sibTrans" cxnId="{7ECD83F3-BBE8-1541-9E70-4EB93ABC855D}">
      <dgm:prSet/>
      <dgm:spPr/>
      <dgm:t>
        <a:bodyPr/>
        <a:lstStyle/>
        <a:p>
          <a:pPr algn="l"/>
          <a:endParaRPr lang="fr-FR" sz="2000" b="0">
            <a:solidFill>
              <a:schemeClr val="tx1"/>
            </a:solidFill>
          </a:endParaRPr>
        </a:p>
      </dgm:t>
    </dgm:pt>
    <dgm:pt modelId="{42001A7F-A343-2346-AA6D-99FD7C778F58}" type="pres">
      <dgm:prSet presAssocID="{9C015157-51CB-9C45-8393-0FDE49B11BED}" presName="Name0" presStyleCnt="0">
        <dgm:presLayoutVars>
          <dgm:chMax val="7"/>
          <dgm:dir/>
          <dgm:animLvl val="lvl"/>
          <dgm:resizeHandles val="exact"/>
        </dgm:presLayoutVars>
      </dgm:prSet>
      <dgm:spPr/>
      <dgm:t>
        <a:bodyPr/>
        <a:lstStyle/>
        <a:p>
          <a:endParaRPr lang="fr-FR"/>
        </a:p>
      </dgm:t>
    </dgm:pt>
    <dgm:pt modelId="{673E671A-0350-0A4D-9278-FA1C1022C2F2}" type="pres">
      <dgm:prSet presAssocID="{3791B2EB-88FD-8541-9C8A-AB8C5B93A6E1}" presName="circle1" presStyleLbl="node1" presStyleIdx="0" presStyleCnt="5"/>
      <dgm:spPr/>
    </dgm:pt>
    <dgm:pt modelId="{D1CC93D4-0878-D049-AF69-7BF221BED643}" type="pres">
      <dgm:prSet presAssocID="{3791B2EB-88FD-8541-9C8A-AB8C5B93A6E1}" presName="space" presStyleCnt="0"/>
      <dgm:spPr/>
    </dgm:pt>
    <dgm:pt modelId="{A29C8A98-EF87-514C-A8F6-A96C826FB3F1}" type="pres">
      <dgm:prSet presAssocID="{3791B2EB-88FD-8541-9C8A-AB8C5B93A6E1}" presName="rect1" presStyleLbl="alignAcc1" presStyleIdx="0" presStyleCnt="5"/>
      <dgm:spPr/>
      <dgm:t>
        <a:bodyPr/>
        <a:lstStyle/>
        <a:p>
          <a:endParaRPr lang="fr-FR"/>
        </a:p>
      </dgm:t>
    </dgm:pt>
    <dgm:pt modelId="{F5AB78E0-5468-E443-89E9-B83BCE7EA29B}" type="pres">
      <dgm:prSet presAssocID="{15D5A1E5-CFE0-3643-A72E-2F2AC25C919D}" presName="vertSpace2" presStyleLbl="node1" presStyleIdx="0" presStyleCnt="5"/>
      <dgm:spPr/>
    </dgm:pt>
    <dgm:pt modelId="{645FE8E3-9311-4947-8E0E-1B700B7C94F7}" type="pres">
      <dgm:prSet presAssocID="{15D5A1E5-CFE0-3643-A72E-2F2AC25C919D}" presName="circle2" presStyleLbl="node1" presStyleIdx="1" presStyleCnt="5"/>
      <dgm:spPr>
        <a:solidFill>
          <a:schemeClr val="accent1">
            <a:lumMod val="75000"/>
          </a:schemeClr>
        </a:solidFill>
      </dgm:spPr>
    </dgm:pt>
    <dgm:pt modelId="{146549A5-6208-A841-81DC-DCB70C8CCFC2}" type="pres">
      <dgm:prSet presAssocID="{15D5A1E5-CFE0-3643-A72E-2F2AC25C919D}" presName="rect2" presStyleLbl="alignAcc1" presStyleIdx="1" presStyleCnt="5"/>
      <dgm:spPr/>
      <dgm:t>
        <a:bodyPr/>
        <a:lstStyle/>
        <a:p>
          <a:endParaRPr lang="fr-FR"/>
        </a:p>
      </dgm:t>
    </dgm:pt>
    <dgm:pt modelId="{51A6E564-ED1F-EF4C-A052-2BF8716C9058}" type="pres">
      <dgm:prSet presAssocID="{9781FE4B-8C2C-E34F-A983-386CF8D0A9BF}" presName="vertSpace3" presStyleLbl="node1" presStyleIdx="1" presStyleCnt="5"/>
      <dgm:spPr/>
    </dgm:pt>
    <dgm:pt modelId="{F8E5CE14-367A-5040-B472-B0EFED94A6B7}" type="pres">
      <dgm:prSet presAssocID="{9781FE4B-8C2C-E34F-A983-386CF8D0A9BF}" presName="circle3" presStyleLbl="node1" presStyleIdx="2" presStyleCnt="5"/>
      <dgm:spPr/>
    </dgm:pt>
    <dgm:pt modelId="{AD435BE7-3B55-DB4B-98DD-46D837C19AB2}" type="pres">
      <dgm:prSet presAssocID="{9781FE4B-8C2C-E34F-A983-386CF8D0A9BF}" presName="rect3" presStyleLbl="alignAcc1" presStyleIdx="2" presStyleCnt="5"/>
      <dgm:spPr/>
      <dgm:t>
        <a:bodyPr/>
        <a:lstStyle/>
        <a:p>
          <a:endParaRPr lang="fr-FR"/>
        </a:p>
      </dgm:t>
    </dgm:pt>
    <dgm:pt modelId="{1AAF24FB-3D16-F84A-A67D-25A843863A4E}" type="pres">
      <dgm:prSet presAssocID="{CE4C5131-EA93-744B-AD9A-B41E01259194}" presName="vertSpace4" presStyleLbl="node1" presStyleIdx="2" presStyleCnt="5"/>
      <dgm:spPr/>
    </dgm:pt>
    <dgm:pt modelId="{BEE5D385-4442-174E-8E36-6E77F4DD70EA}" type="pres">
      <dgm:prSet presAssocID="{CE4C5131-EA93-744B-AD9A-B41E01259194}" presName="circle4" presStyleLbl="node1" presStyleIdx="3" presStyleCnt="5"/>
      <dgm:spPr>
        <a:solidFill>
          <a:srgbClr val="BF9900"/>
        </a:solidFill>
      </dgm:spPr>
    </dgm:pt>
    <dgm:pt modelId="{525EC218-9A27-1E40-9823-AD0E8B8CC6C8}" type="pres">
      <dgm:prSet presAssocID="{CE4C5131-EA93-744B-AD9A-B41E01259194}" presName="rect4" presStyleLbl="alignAcc1" presStyleIdx="3" presStyleCnt="5"/>
      <dgm:spPr/>
      <dgm:t>
        <a:bodyPr/>
        <a:lstStyle/>
        <a:p>
          <a:endParaRPr lang="fr-FR"/>
        </a:p>
      </dgm:t>
    </dgm:pt>
    <dgm:pt modelId="{BFE682A7-B580-5140-92A4-03DC84E40D68}" type="pres">
      <dgm:prSet presAssocID="{87E3C774-2815-C84F-9DE1-67EA031F14D3}" presName="vertSpace5" presStyleLbl="node1" presStyleIdx="3" presStyleCnt="5"/>
      <dgm:spPr/>
    </dgm:pt>
    <dgm:pt modelId="{EC7FE213-03B6-AD44-8B41-C7DDD176D4AF}" type="pres">
      <dgm:prSet presAssocID="{87E3C774-2815-C84F-9DE1-67EA031F14D3}" presName="circle5" presStyleLbl="node1" presStyleIdx="4" presStyleCnt="5"/>
      <dgm:spPr/>
    </dgm:pt>
    <dgm:pt modelId="{95E76AD0-810F-D94C-9CD3-0C4877121AC3}" type="pres">
      <dgm:prSet presAssocID="{87E3C774-2815-C84F-9DE1-67EA031F14D3}" presName="rect5" presStyleLbl="alignAcc1" presStyleIdx="4" presStyleCnt="5"/>
      <dgm:spPr/>
      <dgm:t>
        <a:bodyPr/>
        <a:lstStyle/>
        <a:p>
          <a:endParaRPr lang="fr-FR"/>
        </a:p>
      </dgm:t>
    </dgm:pt>
    <dgm:pt modelId="{481BCFB9-BDF3-2B42-B1D1-892EB7748839}" type="pres">
      <dgm:prSet presAssocID="{3791B2EB-88FD-8541-9C8A-AB8C5B93A6E1}" presName="rect1ParTxNoCh" presStyleLbl="alignAcc1" presStyleIdx="4" presStyleCnt="5">
        <dgm:presLayoutVars>
          <dgm:chMax val="1"/>
          <dgm:bulletEnabled val="1"/>
        </dgm:presLayoutVars>
      </dgm:prSet>
      <dgm:spPr/>
      <dgm:t>
        <a:bodyPr/>
        <a:lstStyle/>
        <a:p>
          <a:endParaRPr lang="fr-FR"/>
        </a:p>
      </dgm:t>
    </dgm:pt>
    <dgm:pt modelId="{E7DBB2F8-E9BC-C749-B97E-E8E051730B9F}" type="pres">
      <dgm:prSet presAssocID="{15D5A1E5-CFE0-3643-A72E-2F2AC25C919D}" presName="rect2ParTxNoCh" presStyleLbl="alignAcc1" presStyleIdx="4" presStyleCnt="5">
        <dgm:presLayoutVars>
          <dgm:chMax val="1"/>
          <dgm:bulletEnabled val="1"/>
        </dgm:presLayoutVars>
      </dgm:prSet>
      <dgm:spPr/>
      <dgm:t>
        <a:bodyPr/>
        <a:lstStyle/>
        <a:p>
          <a:endParaRPr lang="fr-FR"/>
        </a:p>
      </dgm:t>
    </dgm:pt>
    <dgm:pt modelId="{C25EBED1-79FE-B64B-B633-2F53F49BAD52}" type="pres">
      <dgm:prSet presAssocID="{9781FE4B-8C2C-E34F-A983-386CF8D0A9BF}" presName="rect3ParTxNoCh" presStyleLbl="alignAcc1" presStyleIdx="4" presStyleCnt="5">
        <dgm:presLayoutVars>
          <dgm:chMax val="1"/>
          <dgm:bulletEnabled val="1"/>
        </dgm:presLayoutVars>
      </dgm:prSet>
      <dgm:spPr/>
      <dgm:t>
        <a:bodyPr/>
        <a:lstStyle/>
        <a:p>
          <a:endParaRPr lang="fr-FR"/>
        </a:p>
      </dgm:t>
    </dgm:pt>
    <dgm:pt modelId="{F0B261C8-A367-324B-89D9-B2FF5C694F6E}" type="pres">
      <dgm:prSet presAssocID="{CE4C5131-EA93-744B-AD9A-B41E01259194}" presName="rect4ParTxNoCh" presStyleLbl="alignAcc1" presStyleIdx="4" presStyleCnt="5">
        <dgm:presLayoutVars>
          <dgm:chMax val="1"/>
          <dgm:bulletEnabled val="1"/>
        </dgm:presLayoutVars>
      </dgm:prSet>
      <dgm:spPr/>
      <dgm:t>
        <a:bodyPr/>
        <a:lstStyle/>
        <a:p>
          <a:endParaRPr lang="fr-FR"/>
        </a:p>
      </dgm:t>
    </dgm:pt>
    <dgm:pt modelId="{51E6D1A3-BF1D-9C4E-B76E-FD2CDFBCAE8B}" type="pres">
      <dgm:prSet presAssocID="{87E3C774-2815-C84F-9DE1-67EA031F14D3}" presName="rect5ParTxNoCh" presStyleLbl="alignAcc1" presStyleIdx="4" presStyleCnt="5">
        <dgm:presLayoutVars>
          <dgm:chMax val="1"/>
          <dgm:bulletEnabled val="1"/>
        </dgm:presLayoutVars>
      </dgm:prSet>
      <dgm:spPr/>
      <dgm:t>
        <a:bodyPr/>
        <a:lstStyle/>
        <a:p>
          <a:endParaRPr lang="fr-FR"/>
        </a:p>
      </dgm:t>
    </dgm:pt>
  </dgm:ptLst>
  <dgm:cxnLst>
    <dgm:cxn modelId="{E8BC8F65-C8A0-4949-A012-7F7786B4AEA7}" type="presOf" srcId="{9781FE4B-8C2C-E34F-A983-386CF8D0A9BF}" destId="{C25EBED1-79FE-B64B-B633-2F53F49BAD52}" srcOrd="1" destOrd="0" presId="urn:microsoft.com/office/officeart/2005/8/layout/target3"/>
    <dgm:cxn modelId="{679BF5DF-9B73-6543-93A8-DDC20BA879A0}" type="presOf" srcId="{CE4C5131-EA93-744B-AD9A-B41E01259194}" destId="{F0B261C8-A367-324B-89D9-B2FF5C694F6E}" srcOrd="1" destOrd="0" presId="urn:microsoft.com/office/officeart/2005/8/layout/target3"/>
    <dgm:cxn modelId="{002DC150-055C-A143-B55D-1388F23B5B80}" type="presOf" srcId="{3791B2EB-88FD-8541-9C8A-AB8C5B93A6E1}" destId="{A29C8A98-EF87-514C-A8F6-A96C826FB3F1}" srcOrd="0" destOrd="0" presId="urn:microsoft.com/office/officeart/2005/8/layout/target3"/>
    <dgm:cxn modelId="{D31FFB8A-5FA6-BF4D-926B-F7E6AE012EE3}" type="presOf" srcId="{9C015157-51CB-9C45-8393-0FDE49B11BED}" destId="{42001A7F-A343-2346-AA6D-99FD7C778F58}" srcOrd="0" destOrd="0" presId="urn:microsoft.com/office/officeart/2005/8/layout/target3"/>
    <dgm:cxn modelId="{7ECD83F3-BBE8-1541-9E70-4EB93ABC855D}" srcId="{9C015157-51CB-9C45-8393-0FDE49B11BED}" destId="{87E3C774-2815-C84F-9DE1-67EA031F14D3}" srcOrd="4" destOrd="0" parTransId="{AD894C11-0E39-D245-9163-FD80336FF398}" sibTransId="{6CEB73C0-3BAD-DE47-9F4E-9212BB1F3B1D}"/>
    <dgm:cxn modelId="{3D3B12A9-5AAF-4448-A9C6-75C057950FC9}" type="presOf" srcId="{3791B2EB-88FD-8541-9C8A-AB8C5B93A6E1}" destId="{481BCFB9-BDF3-2B42-B1D1-892EB7748839}" srcOrd="1" destOrd="0" presId="urn:microsoft.com/office/officeart/2005/8/layout/target3"/>
    <dgm:cxn modelId="{809DBC8A-5083-8148-8F0F-506298990F3E}" srcId="{9C015157-51CB-9C45-8393-0FDE49B11BED}" destId="{CE4C5131-EA93-744B-AD9A-B41E01259194}" srcOrd="3" destOrd="0" parTransId="{BD4D3AA7-4BB8-2449-9918-4BAE0B0F8DE9}" sibTransId="{EF81F54D-1855-F442-98C4-06CE8901682A}"/>
    <dgm:cxn modelId="{1DDB88C8-81FD-AC42-B262-35AD0E7483C5}" srcId="{9C015157-51CB-9C45-8393-0FDE49B11BED}" destId="{9781FE4B-8C2C-E34F-A983-386CF8D0A9BF}" srcOrd="2" destOrd="0" parTransId="{3F031C51-FE17-CF47-807E-CE827BF528C5}" sibTransId="{9EDC9BCE-58A8-5441-9148-DA10FE26AA18}"/>
    <dgm:cxn modelId="{27BF2E05-7649-5845-88A4-1A620A27F0A0}" type="presOf" srcId="{15D5A1E5-CFE0-3643-A72E-2F2AC25C919D}" destId="{146549A5-6208-A841-81DC-DCB70C8CCFC2}" srcOrd="0" destOrd="0" presId="urn:microsoft.com/office/officeart/2005/8/layout/target3"/>
    <dgm:cxn modelId="{70D4A8C0-3628-1240-8915-C1D9A0E84D28}" srcId="{9C015157-51CB-9C45-8393-0FDE49B11BED}" destId="{3791B2EB-88FD-8541-9C8A-AB8C5B93A6E1}" srcOrd="0" destOrd="0" parTransId="{B90A456A-FF55-1044-BC16-F1F44D3FBA8E}" sibTransId="{2F8D5F2E-8A8D-334E-9793-4BF0304827DC}"/>
    <dgm:cxn modelId="{76BBE97F-1597-9447-AC5B-60D7B513D88B}" type="presOf" srcId="{CE4C5131-EA93-744B-AD9A-B41E01259194}" destId="{525EC218-9A27-1E40-9823-AD0E8B8CC6C8}" srcOrd="0" destOrd="0" presId="urn:microsoft.com/office/officeart/2005/8/layout/target3"/>
    <dgm:cxn modelId="{4BF947A0-26C2-D64F-9236-FB3F9DA3B703}" srcId="{9C015157-51CB-9C45-8393-0FDE49B11BED}" destId="{15D5A1E5-CFE0-3643-A72E-2F2AC25C919D}" srcOrd="1" destOrd="0" parTransId="{8AB192A9-D26A-3543-9C50-AE2BB53855B2}" sibTransId="{82311121-2C79-7548-97B8-FDBB4C0BE850}"/>
    <dgm:cxn modelId="{5CB7F158-CA20-204D-9712-E8B2EFE6EBDD}" type="presOf" srcId="{9781FE4B-8C2C-E34F-A983-386CF8D0A9BF}" destId="{AD435BE7-3B55-DB4B-98DD-46D837C19AB2}" srcOrd="0" destOrd="0" presId="urn:microsoft.com/office/officeart/2005/8/layout/target3"/>
    <dgm:cxn modelId="{5F2CA380-5459-764B-830E-B3742281FC8B}" type="presOf" srcId="{87E3C774-2815-C84F-9DE1-67EA031F14D3}" destId="{51E6D1A3-BF1D-9C4E-B76E-FD2CDFBCAE8B}" srcOrd="1" destOrd="0" presId="urn:microsoft.com/office/officeart/2005/8/layout/target3"/>
    <dgm:cxn modelId="{288BD15C-AFD3-1646-B578-CEFE1ED1D03C}" type="presOf" srcId="{87E3C774-2815-C84F-9DE1-67EA031F14D3}" destId="{95E76AD0-810F-D94C-9CD3-0C4877121AC3}" srcOrd="0" destOrd="0" presId="urn:microsoft.com/office/officeart/2005/8/layout/target3"/>
    <dgm:cxn modelId="{2DDF342C-F7F2-CB4B-83CF-47E25FA137CB}" type="presOf" srcId="{15D5A1E5-CFE0-3643-A72E-2F2AC25C919D}" destId="{E7DBB2F8-E9BC-C749-B97E-E8E051730B9F}" srcOrd="1" destOrd="0" presId="urn:microsoft.com/office/officeart/2005/8/layout/target3"/>
    <dgm:cxn modelId="{7CF78C13-ACE8-FA45-B5B4-99EBD09AAA2F}" type="presParOf" srcId="{42001A7F-A343-2346-AA6D-99FD7C778F58}" destId="{673E671A-0350-0A4D-9278-FA1C1022C2F2}" srcOrd="0" destOrd="0" presId="urn:microsoft.com/office/officeart/2005/8/layout/target3"/>
    <dgm:cxn modelId="{7DA0574A-A879-A346-B541-7AB7AAECC6BA}" type="presParOf" srcId="{42001A7F-A343-2346-AA6D-99FD7C778F58}" destId="{D1CC93D4-0878-D049-AF69-7BF221BED643}" srcOrd="1" destOrd="0" presId="urn:microsoft.com/office/officeart/2005/8/layout/target3"/>
    <dgm:cxn modelId="{EC05F29D-5355-B443-B536-4179BBAFC80B}" type="presParOf" srcId="{42001A7F-A343-2346-AA6D-99FD7C778F58}" destId="{A29C8A98-EF87-514C-A8F6-A96C826FB3F1}" srcOrd="2" destOrd="0" presId="urn:microsoft.com/office/officeart/2005/8/layout/target3"/>
    <dgm:cxn modelId="{12182331-F60F-5B42-8745-E658406E8740}" type="presParOf" srcId="{42001A7F-A343-2346-AA6D-99FD7C778F58}" destId="{F5AB78E0-5468-E443-89E9-B83BCE7EA29B}" srcOrd="3" destOrd="0" presId="urn:microsoft.com/office/officeart/2005/8/layout/target3"/>
    <dgm:cxn modelId="{AEBA89B6-AA3D-EC4B-B49F-243DC7440EBC}" type="presParOf" srcId="{42001A7F-A343-2346-AA6D-99FD7C778F58}" destId="{645FE8E3-9311-4947-8E0E-1B700B7C94F7}" srcOrd="4" destOrd="0" presId="urn:microsoft.com/office/officeart/2005/8/layout/target3"/>
    <dgm:cxn modelId="{7CFC4CD8-AE7D-9A45-997A-E9249C825DDE}" type="presParOf" srcId="{42001A7F-A343-2346-AA6D-99FD7C778F58}" destId="{146549A5-6208-A841-81DC-DCB70C8CCFC2}" srcOrd="5" destOrd="0" presId="urn:microsoft.com/office/officeart/2005/8/layout/target3"/>
    <dgm:cxn modelId="{58826076-1A06-E94A-B6AD-D4C83C1B5D96}" type="presParOf" srcId="{42001A7F-A343-2346-AA6D-99FD7C778F58}" destId="{51A6E564-ED1F-EF4C-A052-2BF8716C9058}" srcOrd="6" destOrd="0" presId="urn:microsoft.com/office/officeart/2005/8/layout/target3"/>
    <dgm:cxn modelId="{6B873C48-774E-4345-BF3F-33915401C138}" type="presParOf" srcId="{42001A7F-A343-2346-AA6D-99FD7C778F58}" destId="{F8E5CE14-367A-5040-B472-B0EFED94A6B7}" srcOrd="7" destOrd="0" presId="urn:microsoft.com/office/officeart/2005/8/layout/target3"/>
    <dgm:cxn modelId="{F1F5E74A-9DC5-1F43-A317-656E0035401B}" type="presParOf" srcId="{42001A7F-A343-2346-AA6D-99FD7C778F58}" destId="{AD435BE7-3B55-DB4B-98DD-46D837C19AB2}" srcOrd="8" destOrd="0" presId="urn:microsoft.com/office/officeart/2005/8/layout/target3"/>
    <dgm:cxn modelId="{63F5CA8A-55F9-9D46-B579-B7C63E6AACDE}" type="presParOf" srcId="{42001A7F-A343-2346-AA6D-99FD7C778F58}" destId="{1AAF24FB-3D16-F84A-A67D-25A843863A4E}" srcOrd="9" destOrd="0" presId="urn:microsoft.com/office/officeart/2005/8/layout/target3"/>
    <dgm:cxn modelId="{06F0FA92-98ED-2D47-9BDC-A9375FED95B7}" type="presParOf" srcId="{42001A7F-A343-2346-AA6D-99FD7C778F58}" destId="{BEE5D385-4442-174E-8E36-6E77F4DD70EA}" srcOrd="10" destOrd="0" presId="urn:microsoft.com/office/officeart/2005/8/layout/target3"/>
    <dgm:cxn modelId="{9B4C5E85-865C-3741-ACA7-96E78125C868}" type="presParOf" srcId="{42001A7F-A343-2346-AA6D-99FD7C778F58}" destId="{525EC218-9A27-1E40-9823-AD0E8B8CC6C8}" srcOrd="11" destOrd="0" presId="urn:microsoft.com/office/officeart/2005/8/layout/target3"/>
    <dgm:cxn modelId="{EB0FD7B6-C557-9A4B-8642-9A493244C8E0}" type="presParOf" srcId="{42001A7F-A343-2346-AA6D-99FD7C778F58}" destId="{BFE682A7-B580-5140-92A4-03DC84E40D68}" srcOrd="12" destOrd="0" presId="urn:microsoft.com/office/officeart/2005/8/layout/target3"/>
    <dgm:cxn modelId="{E8621223-4660-7049-9015-2DFD7AE196AB}" type="presParOf" srcId="{42001A7F-A343-2346-AA6D-99FD7C778F58}" destId="{EC7FE213-03B6-AD44-8B41-C7DDD176D4AF}" srcOrd="13" destOrd="0" presId="urn:microsoft.com/office/officeart/2005/8/layout/target3"/>
    <dgm:cxn modelId="{C7EC3BD5-B1BC-7C4F-A854-A752FD96DF9F}" type="presParOf" srcId="{42001A7F-A343-2346-AA6D-99FD7C778F58}" destId="{95E76AD0-810F-D94C-9CD3-0C4877121AC3}" srcOrd="14" destOrd="0" presId="urn:microsoft.com/office/officeart/2005/8/layout/target3"/>
    <dgm:cxn modelId="{895E2F54-A0EA-EE47-A450-19373961533B}" type="presParOf" srcId="{42001A7F-A343-2346-AA6D-99FD7C778F58}" destId="{481BCFB9-BDF3-2B42-B1D1-892EB7748839}" srcOrd="15" destOrd="0" presId="urn:microsoft.com/office/officeart/2005/8/layout/target3"/>
    <dgm:cxn modelId="{154C5605-44EB-F448-A9D5-F2CE8B874172}" type="presParOf" srcId="{42001A7F-A343-2346-AA6D-99FD7C778F58}" destId="{E7DBB2F8-E9BC-C749-B97E-E8E051730B9F}" srcOrd="16" destOrd="0" presId="urn:microsoft.com/office/officeart/2005/8/layout/target3"/>
    <dgm:cxn modelId="{1E0F1036-C65E-3244-87C8-FAE2C53B6CF4}" type="presParOf" srcId="{42001A7F-A343-2346-AA6D-99FD7C778F58}" destId="{C25EBED1-79FE-B64B-B633-2F53F49BAD52}" srcOrd="17" destOrd="0" presId="urn:microsoft.com/office/officeart/2005/8/layout/target3"/>
    <dgm:cxn modelId="{128F9C31-3596-7D4B-9356-8603DD02B0D6}" type="presParOf" srcId="{42001A7F-A343-2346-AA6D-99FD7C778F58}" destId="{F0B261C8-A367-324B-89D9-B2FF5C694F6E}" srcOrd="18" destOrd="0" presId="urn:microsoft.com/office/officeart/2005/8/layout/target3"/>
    <dgm:cxn modelId="{6BE6A9BF-DCF9-E34E-988C-A36D34D15D6A}" type="presParOf" srcId="{42001A7F-A343-2346-AA6D-99FD7C778F58}" destId="{51E6D1A3-BF1D-9C4E-B76E-FD2CDFBCAE8B}"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015157-51CB-9C45-8393-0FDE49B11BED}" type="doc">
      <dgm:prSet loTypeId="urn:microsoft.com/office/officeart/2005/8/layout/target3" loCatId="" qsTypeId="urn:microsoft.com/office/officeart/2005/8/quickstyle/simple4" qsCatId="simple" csTypeId="urn:microsoft.com/office/officeart/2005/8/colors/accent1_2" csCatId="accent1" phldr="1"/>
      <dgm:spPr/>
      <dgm:t>
        <a:bodyPr/>
        <a:lstStyle/>
        <a:p>
          <a:endParaRPr lang="fr-FR"/>
        </a:p>
      </dgm:t>
    </dgm:pt>
    <dgm:pt modelId="{3791B2EB-88FD-8541-9C8A-AB8C5B93A6E1}">
      <dgm:prSet phldrT="[Texte]" custT="1"/>
      <dgm:spPr/>
      <dgm:t>
        <a:bodyPr/>
        <a:lstStyle/>
        <a:p>
          <a:pPr algn="l" defTabSz="944563">
            <a:tabLst/>
          </a:pPr>
          <a:r>
            <a:rPr lang="en-GB" sz="2000" b="1" dirty="0" smtClean="0">
              <a:solidFill>
                <a:schemeClr val="tx1"/>
              </a:solidFill>
            </a:rPr>
            <a:t>1.</a:t>
          </a:r>
          <a:r>
            <a:rPr lang="en-GB" sz="2000" b="0" dirty="0" smtClean="0">
              <a:solidFill>
                <a:schemeClr val="tx1"/>
              </a:solidFill>
            </a:rPr>
            <a:t> e-Health advantages &amp; Opportunities for innovation</a:t>
          </a:r>
          <a:endParaRPr lang="fr-FR" sz="2000" b="0" dirty="0">
            <a:solidFill>
              <a:schemeClr val="tx1"/>
            </a:solidFill>
          </a:endParaRPr>
        </a:p>
      </dgm:t>
    </dgm:pt>
    <dgm:pt modelId="{B90A456A-FF55-1044-BC16-F1F44D3FBA8E}" type="parTrans" cxnId="{70D4A8C0-3628-1240-8915-C1D9A0E84D28}">
      <dgm:prSet/>
      <dgm:spPr/>
      <dgm:t>
        <a:bodyPr/>
        <a:lstStyle/>
        <a:p>
          <a:pPr algn="l"/>
          <a:endParaRPr lang="fr-FR" sz="2000" b="0">
            <a:solidFill>
              <a:schemeClr val="tx1"/>
            </a:solidFill>
          </a:endParaRPr>
        </a:p>
      </dgm:t>
    </dgm:pt>
    <dgm:pt modelId="{2F8D5F2E-8A8D-334E-9793-4BF0304827DC}" type="sibTrans" cxnId="{70D4A8C0-3628-1240-8915-C1D9A0E84D28}">
      <dgm:prSet/>
      <dgm:spPr/>
      <dgm:t>
        <a:bodyPr/>
        <a:lstStyle/>
        <a:p>
          <a:pPr algn="l"/>
          <a:endParaRPr lang="fr-FR" sz="2000" b="0">
            <a:solidFill>
              <a:schemeClr val="tx1"/>
            </a:solidFill>
          </a:endParaRPr>
        </a:p>
      </dgm:t>
    </dgm:pt>
    <dgm:pt modelId="{15D5A1E5-CFE0-3643-A72E-2F2AC25C919D}">
      <dgm:prSet phldrT="[Texte]" custT="1"/>
      <dgm:spPr/>
      <dgm:t>
        <a:bodyPr/>
        <a:lstStyle/>
        <a:p>
          <a:pPr algn="l"/>
          <a:r>
            <a:rPr lang="en-GB" sz="2000" b="1" dirty="0" smtClean="0">
              <a:solidFill>
                <a:schemeClr val="tx1"/>
              </a:solidFill>
            </a:rPr>
            <a:t>2.</a:t>
          </a:r>
          <a:r>
            <a:rPr lang="en-GB" sz="2000" b="0" dirty="0" smtClean="0">
              <a:solidFill>
                <a:schemeClr val="tx1"/>
              </a:solidFill>
            </a:rPr>
            <a:t> </a:t>
          </a:r>
          <a:r>
            <a:rPr lang="en-GB" sz="2000" b="0" dirty="0" smtClean="0">
              <a:solidFill>
                <a:schemeClr val="tx1"/>
              </a:solidFill>
              <a:latin typeface="+mn-lt"/>
            </a:rPr>
            <a:t>Examples of </a:t>
          </a:r>
          <a:r>
            <a:rPr lang="en-GB" sz="2000" b="0" dirty="0" smtClean="0">
              <a:solidFill>
                <a:schemeClr val="tx1"/>
              </a:solidFill>
            </a:rPr>
            <a:t>e-Health innovative applications in the developing countries</a:t>
          </a:r>
          <a:endParaRPr lang="fr-FR" sz="2000" b="0" dirty="0">
            <a:solidFill>
              <a:schemeClr val="tx1"/>
            </a:solidFill>
          </a:endParaRPr>
        </a:p>
      </dgm:t>
    </dgm:pt>
    <dgm:pt modelId="{8AB192A9-D26A-3543-9C50-AE2BB53855B2}" type="parTrans" cxnId="{4BF947A0-26C2-D64F-9236-FB3F9DA3B703}">
      <dgm:prSet/>
      <dgm:spPr/>
      <dgm:t>
        <a:bodyPr/>
        <a:lstStyle/>
        <a:p>
          <a:pPr algn="l"/>
          <a:endParaRPr lang="fr-FR" sz="2000" b="0">
            <a:solidFill>
              <a:schemeClr val="tx1"/>
            </a:solidFill>
          </a:endParaRPr>
        </a:p>
      </dgm:t>
    </dgm:pt>
    <dgm:pt modelId="{82311121-2C79-7548-97B8-FDBB4C0BE850}" type="sibTrans" cxnId="{4BF947A0-26C2-D64F-9236-FB3F9DA3B703}">
      <dgm:prSet/>
      <dgm:spPr/>
      <dgm:t>
        <a:bodyPr/>
        <a:lstStyle/>
        <a:p>
          <a:pPr algn="l"/>
          <a:endParaRPr lang="fr-FR" sz="2000" b="0">
            <a:solidFill>
              <a:schemeClr val="tx1"/>
            </a:solidFill>
          </a:endParaRPr>
        </a:p>
      </dgm:t>
    </dgm:pt>
    <dgm:pt modelId="{9781FE4B-8C2C-E34F-A983-386CF8D0A9BF}">
      <dgm:prSet phldrT="[Texte]" custT="1"/>
      <dgm:spPr/>
      <dgm:t>
        <a:bodyPr/>
        <a:lstStyle/>
        <a:p>
          <a:pPr algn="l"/>
          <a:r>
            <a:rPr lang="en-GB" sz="2000" b="1" dirty="0" smtClean="0">
              <a:solidFill>
                <a:schemeClr val="tx1"/>
              </a:solidFill>
            </a:rPr>
            <a:t>3.</a:t>
          </a:r>
          <a:r>
            <a:rPr lang="en-GB" sz="2000" b="0" dirty="0" smtClean="0">
              <a:solidFill>
                <a:schemeClr val="tx1"/>
              </a:solidFill>
            </a:rPr>
            <a:t> e-Health standardization</a:t>
          </a:r>
          <a:endParaRPr lang="fr-FR" sz="2000" b="0" dirty="0">
            <a:solidFill>
              <a:schemeClr val="tx1"/>
            </a:solidFill>
          </a:endParaRPr>
        </a:p>
      </dgm:t>
    </dgm:pt>
    <dgm:pt modelId="{3F031C51-FE17-CF47-807E-CE827BF528C5}" type="parTrans" cxnId="{1DDB88C8-81FD-AC42-B262-35AD0E7483C5}">
      <dgm:prSet/>
      <dgm:spPr/>
      <dgm:t>
        <a:bodyPr/>
        <a:lstStyle/>
        <a:p>
          <a:pPr algn="l"/>
          <a:endParaRPr lang="fr-FR" sz="2000" b="0">
            <a:solidFill>
              <a:schemeClr val="tx1"/>
            </a:solidFill>
          </a:endParaRPr>
        </a:p>
      </dgm:t>
    </dgm:pt>
    <dgm:pt modelId="{9EDC9BCE-58A8-5441-9148-DA10FE26AA18}" type="sibTrans" cxnId="{1DDB88C8-81FD-AC42-B262-35AD0E7483C5}">
      <dgm:prSet/>
      <dgm:spPr/>
      <dgm:t>
        <a:bodyPr/>
        <a:lstStyle/>
        <a:p>
          <a:pPr algn="l"/>
          <a:endParaRPr lang="fr-FR" sz="2000" b="0">
            <a:solidFill>
              <a:schemeClr val="tx1"/>
            </a:solidFill>
          </a:endParaRPr>
        </a:p>
      </dgm:t>
    </dgm:pt>
    <dgm:pt modelId="{CE4C5131-EA93-744B-AD9A-B41E01259194}">
      <dgm:prSet phldrT="[Texte]" custT="1"/>
      <dgm:spPr/>
      <dgm:t>
        <a:bodyPr/>
        <a:lstStyle/>
        <a:p>
          <a:pPr algn="l"/>
          <a:r>
            <a:rPr lang="en-GB" sz="2000" b="1" dirty="0" smtClean="0">
              <a:solidFill>
                <a:srgbClr val="CC0000"/>
              </a:solidFill>
            </a:rPr>
            <a:t>4. </a:t>
          </a:r>
          <a:r>
            <a:rPr lang="en-GB" sz="2000" b="1" dirty="0" smtClean="0">
              <a:solidFill>
                <a:srgbClr val="CC0000"/>
              </a:solidFill>
              <a:latin typeface="+mn-lt"/>
            </a:rPr>
            <a:t>Case study : </a:t>
          </a:r>
          <a:r>
            <a:rPr lang="fr-FR" sz="2000" b="1" dirty="0" smtClean="0">
              <a:solidFill>
                <a:srgbClr val="CC0000"/>
              </a:solidFill>
              <a:latin typeface="+mn-lt"/>
            </a:rPr>
            <a:t>Tunisie Telecom</a:t>
          </a:r>
          <a:endParaRPr lang="fr-FR" sz="2000" b="1" dirty="0">
            <a:solidFill>
              <a:srgbClr val="CC0000"/>
            </a:solidFill>
          </a:endParaRPr>
        </a:p>
      </dgm:t>
    </dgm:pt>
    <dgm:pt modelId="{BD4D3AA7-4BB8-2449-9918-4BAE0B0F8DE9}" type="parTrans" cxnId="{809DBC8A-5083-8148-8F0F-506298990F3E}">
      <dgm:prSet/>
      <dgm:spPr/>
      <dgm:t>
        <a:bodyPr/>
        <a:lstStyle/>
        <a:p>
          <a:pPr algn="l"/>
          <a:endParaRPr lang="fr-FR" sz="2000" b="0">
            <a:solidFill>
              <a:schemeClr val="tx1"/>
            </a:solidFill>
          </a:endParaRPr>
        </a:p>
      </dgm:t>
    </dgm:pt>
    <dgm:pt modelId="{EF81F54D-1855-F442-98C4-06CE8901682A}" type="sibTrans" cxnId="{809DBC8A-5083-8148-8F0F-506298990F3E}">
      <dgm:prSet/>
      <dgm:spPr/>
      <dgm:t>
        <a:bodyPr/>
        <a:lstStyle/>
        <a:p>
          <a:pPr algn="l"/>
          <a:endParaRPr lang="fr-FR" sz="2000" b="0">
            <a:solidFill>
              <a:schemeClr val="tx1"/>
            </a:solidFill>
          </a:endParaRPr>
        </a:p>
      </dgm:t>
    </dgm:pt>
    <dgm:pt modelId="{87E3C774-2815-C84F-9DE1-67EA031F14D3}">
      <dgm:prSet phldrT="[Texte]" custT="1"/>
      <dgm:spPr/>
      <dgm:t>
        <a:bodyPr/>
        <a:lstStyle/>
        <a:p>
          <a:pPr algn="l"/>
          <a:r>
            <a:rPr lang="en-GB" sz="2000" b="1" dirty="0" smtClean="0">
              <a:solidFill>
                <a:schemeClr val="tx1"/>
              </a:solidFill>
            </a:rPr>
            <a:t>5.</a:t>
          </a:r>
          <a:r>
            <a:rPr lang="en-GB" sz="2000" b="0" dirty="0" smtClean="0">
              <a:solidFill>
                <a:schemeClr val="tx1"/>
              </a:solidFill>
            </a:rPr>
            <a:t> </a:t>
          </a:r>
          <a:r>
            <a:rPr lang="en-GB" sz="2000" b="0" dirty="0" smtClean="0">
              <a:solidFill>
                <a:schemeClr val="tx1"/>
              </a:solidFill>
              <a:latin typeface="+mn-lt"/>
            </a:rPr>
            <a:t>Conclusion &amp; Recommendations</a:t>
          </a:r>
          <a:endParaRPr lang="fr-FR" sz="2000" b="0" dirty="0">
            <a:solidFill>
              <a:schemeClr val="tx1"/>
            </a:solidFill>
          </a:endParaRPr>
        </a:p>
      </dgm:t>
    </dgm:pt>
    <dgm:pt modelId="{AD894C11-0E39-D245-9163-FD80336FF398}" type="parTrans" cxnId="{7ECD83F3-BBE8-1541-9E70-4EB93ABC855D}">
      <dgm:prSet/>
      <dgm:spPr/>
      <dgm:t>
        <a:bodyPr/>
        <a:lstStyle/>
        <a:p>
          <a:pPr algn="l"/>
          <a:endParaRPr lang="fr-FR" sz="2000" b="0">
            <a:solidFill>
              <a:schemeClr val="tx1"/>
            </a:solidFill>
          </a:endParaRPr>
        </a:p>
      </dgm:t>
    </dgm:pt>
    <dgm:pt modelId="{6CEB73C0-3BAD-DE47-9F4E-9212BB1F3B1D}" type="sibTrans" cxnId="{7ECD83F3-BBE8-1541-9E70-4EB93ABC855D}">
      <dgm:prSet/>
      <dgm:spPr/>
      <dgm:t>
        <a:bodyPr/>
        <a:lstStyle/>
        <a:p>
          <a:pPr algn="l"/>
          <a:endParaRPr lang="fr-FR" sz="2000" b="0">
            <a:solidFill>
              <a:schemeClr val="tx1"/>
            </a:solidFill>
          </a:endParaRPr>
        </a:p>
      </dgm:t>
    </dgm:pt>
    <dgm:pt modelId="{42001A7F-A343-2346-AA6D-99FD7C778F58}" type="pres">
      <dgm:prSet presAssocID="{9C015157-51CB-9C45-8393-0FDE49B11BED}" presName="Name0" presStyleCnt="0">
        <dgm:presLayoutVars>
          <dgm:chMax val="7"/>
          <dgm:dir/>
          <dgm:animLvl val="lvl"/>
          <dgm:resizeHandles val="exact"/>
        </dgm:presLayoutVars>
      </dgm:prSet>
      <dgm:spPr/>
      <dgm:t>
        <a:bodyPr/>
        <a:lstStyle/>
        <a:p>
          <a:endParaRPr lang="fr-FR"/>
        </a:p>
      </dgm:t>
    </dgm:pt>
    <dgm:pt modelId="{673E671A-0350-0A4D-9278-FA1C1022C2F2}" type="pres">
      <dgm:prSet presAssocID="{3791B2EB-88FD-8541-9C8A-AB8C5B93A6E1}" presName="circle1" presStyleLbl="node1" presStyleIdx="0" presStyleCnt="5"/>
      <dgm:spPr/>
    </dgm:pt>
    <dgm:pt modelId="{D1CC93D4-0878-D049-AF69-7BF221BED643}" type="pres">
      <dgm:prSet presAssocID="{3791B2EB-88FD-8541-9C8A-AB8C5B93A6E1}" presName="space" presStyleCnt="0"/>
      <dgm:spPr/>
    </dgm:pt>
    <dgm:pt modelId="{A29C8A98-EF87-514C-A8F6-A96C826FB3F1}" type="pres">
      <dgm:prSet presAssocID="{3791B2EB-88FD-8541-9C8A-AB8C5B93A6E1}" presName="rect1" presStyleLbl="alignAcc1" presStyleIdx="0" presStyleCnt="5"/>
      <dgm:spPr/>
      <dgm:t>
        <a:bodyPr/>
        <a:lstStyle/>
        <a:p>
          <a:endParaRPr lang="fr-FR"/>
        </a:p>
      </dgm:t>
    </dgm:pt>
    <dgm:pt modelId="{F5AB78E0-5468-E443-89E9-B83BCE7EA29B}" type="pres">
      <dgm:prSet presAssocID="{15D5A1E5-CFE0-3643-A72E-2F2AC25C919D}" presName="vertSpace2" presStyleLbl="node1" presStyleIdx="0" presStyleCnt="5"/>
      <dgm:spPr/>
    </dgm:pt>
    <dgm:pt modelId="{645FE8E3-9311-4947-8E0E-1B700B7C94F7}" type="pres">
      <dgm:prSet presAssocID="{15D5A1E5-CFE0-3643-A72E-2F2AC25C919D}" presName="circle2" presStyleLbl="node1" presStyleIdx="1" presStyleCnt="5"/>
      <dgm:spPr>
        <a:solidFill>
          <a:schemeClr val="accent1">
            <a:lumMod val="75000"/>
          </a:schemeClr>
        </a:solidFill>
      </dgm:spPr>
    </dgm:pt>
    <dgm:pt modelId="{146549A5-6208-A841-81DC-DCB70C8CCFC2}" type="pres">
      <dgm:prSet presAssocID="{15D5A1E5-CFE0-3643-A72E-2F2AC25C919D}" presName="rect2" presStyleLbl="alignAcc1" presStyleIdx="1" presStyleCnt="5"/>
      <dgm:spPr/>
      <dgm:t>
        <a:bodyPr/>
        <a:lstStyle/>
        <a:p>
          <a:endParaRPr lang="fr-FR"/>
        </a:p>
      </dgm:t>
    </dgm:pt>
    <dgm:pt modelId="{51A6E564-ED1F-EF4C-A052-2BF8716C9058}" type="pres">
      <dgm:prSet presAssocID="{9781FE4B-8C2C-E34F-A983-386CF8D0A9BF}" presName="vertSpace3" presStyleLbl="node1" presStyleIdx="1" presStyleCnt="5"/>
      <dgm:spPr/>
    </dgm:pt>
    <dgm:pt modelId="{F8E5CE14-367A-5040-B472-B0EFED94A6B7}" type="pres">
      <dgm:prSet presAssocID="{9781FE4B-8C2C-E34F-A983-386CF8D0A9BF}" presName="circle3" presStyleLbl="node1" presStyleIdx="2" presStyleCnt="5"/>
      <dgm:spPr/>
    </dgm:pt>
    <dgm:pt modelId="{AD435BE7-3B55-DB4B-98DD-46D837C19AB2}" type="pres">
      <dgm:prSet presAssocID="{9781FE4B-8C2C-E34F-A983-386CF8D0A9BF}" presName="rect3" presStyleLbl="alignAcc1" presStyleIdx="2" presStyleCnt="5"/>
      <dgm:spPr/>
      <dgm:t>
        <a:bodyPr/>
        <a:lstStyle/>
        <a:p>
          <a:endParaRPr lang="fr-FR"/>
        </a:p>
      </dgm:t>
    </dgm:pt>
    <dgm:pt modelId="{1AAF24FB-3D16-F84A-A67D-25A843863A4E}" type="pres">
      <dgm:prSet presAssocID="{CE4C5131-EA93-744B-AD9A-B41E01259194}" presName="vertSpace4" presStyleLbl="node1" presStyleIdx="2" presStyleCnt="5"/>
      <dgm:spPr/>
    </dgm:pt>
    <dgm:pt modelId="{BEE5D385-4442-174E-8E36-6E77F4DD70EA}" type="pres">
      <dgm:prSet presAssocID="{CE4C5131-EA93-744B-AD9A-B41E01259194}" presName="circle4" presStyleLbl="node1" presStyleIdx="3" presStyleCnt="5"/>
      <dgm:spPr>
        <a:solidFill>
          <a:srgbClr val="BF9900"/>
        </a:solidFill>
      </dgm:spPr>
    </dgm:pt>
    <dgm:pt modelId="{525EC218-9A27-1E40-9823-AD0E8B8CC6C8}" type="pres">
      <dgm:prSet presAssocID="{CE4C5131-EA93-744B-AD9A-B41E01259194}" presName="rect4" presStyleLbl="alignAcc1" presStyleIdx="3" presStyleCnt="5"/>
      <dgm:spPr/>
      <dgm:t>
        <a:bodyPr/>
        <a:lstStyle/>
        <a:p>
          <a:endParaRPr lang="fr-FR"/>
        </a:p>
      </dgm:t>
    </dgm:pt>
    <dgm:pt modelId="{BFE682A7-B580-5140-92A4-03DC84E40D68}" type="pres">
      <dgm:prSet presAssocID="{87E3C774-2815-C84F-9DE1-67EA031F14D3}" presName="vertSpace5" presStyleLbl="node1" presStyleIdx="3" presStyleCnt="5"/>
      <dgm:spPr/>
    </dgm:pt>
    <dgm:pt modelId="{EC7FE213-03B6-AD44-8B41-C7DDD176D4AF}" type="pres">
      <dgm:prSet presAssocID="{87E3C774-2815-C84F-9DE1-67EA031F14D3}" presName="circle5" presStyleLbl="node1" presStyleIdx="4" presStyleCnt="5"/>
      <dgm:spPr/>
    </dgm:pt>
    <dgm:pt modelId="{95E76AD0-810F-D94C-9CD3-0C4877121AC3}" type="pres">
      <dgm:prSet presAssocID="{87E3C774-2815-C84F-9DE1-67EA031F14D3}" presName="rect5" presStyleLbl="alignAcc1" presStyleIdx="4" presStyleCnt="5"/>
      <dgm:spPr/>
      <dgm:t>
        <a:bodyPr/>
        <a:lstStyle/>
        <a:p>
          <a:endParaRPr lang="fr-FR"/>
        </a:p>
      </dgm:t>
    </dgm:pt>
    <dgm:pt modelId="{481BCFB9-BDF3-2B42-B1D1-892EB7748839}" type="pres">
      <dgm:prSet presAssocID="{3791B2EB-88FD-8541-9C8A-AB8C5B93A6E1}" presName="rect1ParTxNoCh" presStyleLbl="alignAcc1" presStyleIdx="4" presStyleCnt="5">
        <dgm:presLayoutVars>
          <dgm:chMax val="1"/>
          <dgm:bulletEnabled val="1"/>
        </dgm:presLayoutVars>
      </dgm:prSet>
      <dgm:spPr/>
      <dgm:t>
        <a:bodyPr/>
        <a:lstStyle/>
        <a:p>
          <a:endParaRPr lang="fr-FR"/>
        </a:p>
      </dgm:t>
    </dgm:pt>
    <dgm:pt modelId="{E7DBB2F8-E9BC-C749-B97E-E8E051730B9F}" type="pres">
      <dgm:prSet presAssocID="{15D5A1E5-CFE0-3643-A72E-2F2AC25C919D}" presName="rect2ParTxNoCh" presStyleLbl="alignAcc1" presStyleIdx="4" presStyleCnt="5">
        <dgm:presLayoutVars>
          <dgm:chMax val="1"/>
          <dgm:bulletEnabled val="1"/>
        </dgm:presLayoutVars>
      </dgm:prSet>
      <dgm:spPr/>
      <dgm:t>
        <a:bodyPr/>
        <a:lstStyle/>
        <a:p>
          <a:endParaRPr lang="fr-FR"/>
        </a:p>
      </dgm:t>
    </dgm:pt>
    <dgm:pt modelId="{C25EBED1-79FE-B64B-B633-2F53F49BAD52}" type="pres">
      <dgm:prSet presAssocID="{9781FE4B-8C2C-E34F-A983-386CF8D0A9BF}" presName="rect3ParTxNoCh" presStyleLbl="alignAcc1" presStyleIdx="4" presStyleCnt="5">
        <dgm:presLayoutVars>
          <dgm:chMax val="1"/>
          <dgm:bulletEnabled val="1"/>
        </dgm:presLayoutVars>
      </dgm:prSet>
      <dgm:spPr/>
      <dgm:t>
        <a:bodyPr/>
        <a:lstStyle/>
        <a:p>
          <a:endParaRPr lang="fr-FR"/>
        </a:p>
      </dgm:t>
    </dgm:pt>
    <dgm:pt modelId="{F0B261C8-A367-324B-89D9-B2FF5C694F6E}" type="pres">
      <dgm:prSet presAssocID="{CE4C5131-EA93-744B-AD9A-B41E01259194}" presName="rect4ParTxNoCh" presStyleLbl="alignAcc1" presStyleIdx="4" presStyleCnt="5">
        <dgm:presLayoutVars>
          <dgm:chMax val="1"/>
          <dgm:bulletEnabled val="1"/>
        </dgm:presLayoutVars>
      </dgm:prSet>
      <dgm:spPr/>
      <dgm:t>
        <a:bodyPr/>
        <a:lstStyle/>
        <a:p>
          <a:endParaRPr lang="fr-FR"/>
        </a:p>
      </dgm:t>
    </dgm:pt>
    <dgm:pt modelId="{51E6D1A3-BF1D-9C4E-B76E-FD2CDFBCAE8B}" type="pres">
      <dgm:prSet presAssocID="{87E3C774-2815-C84F-9DE1-67EA031F14D3}" presName="rect5ParTxNoCh" presStyleLbl="alignAcc1" presStyleIdx="4" presStyleCnt="5">
        <dgm:presLayoutVars>
          <dgm:chMax val="1"/>
          <dgm:bulletEnabled val="1"/>
        </dgm:presLayoutVars>
      </dgm:prSet>
      <dgm:spPr/>
      <dgm:t>
        <a:bodyPr/>
        <a:lstStyle/>
        <a:p>
          <a:endParaRPr lang="fr-FR"/>
        </a:p>
      </dgm:t>
    </dgm:pt>
  </dgm:ptLst>
  <dgm:cxnLst>
    <dgm:cxn modelId="{F5467874-2904-4A4E-BF91-CC13A56CB804}" type="presOf" srcId="{87E3C774-2815-C84F-9DE1-67EA031F14D3}" destId="{51E6D1A3-BF1D-9C4E-B76E-FD2CDFBCAE8B}" srcOrd="1" destOrd="0" presId="urn:microsoft.com/office/officeart/2005/8/layout/target3"/>
    <dgm:cxn modelId="{7ECD83F3-BBE8-1541-9E70-4EB93ABC855D}" srcId="{9C015157-51CB-9C45-8393-0FDE49B11BED}" destId="{87E3C774-2815-C84F-9DE1-67EA031F14D3}" srcOrd="4" destOrd="0" parTransId="{AD894C11-0E39-D245-9163-FD80336FF398}" sibTransId="{6CEB73C0-3BAD-DE47-9F4E-9212BB1F3B1D}"/>
    <dgm:cxn modelId="{1FC70016-0D8C-2541-8FAC-8DBEF11BD73A}" type="presOf" srcId="{15D5A1E5-CFE0-3643-A72E-2F2AC25C919D}" destId="{E7DBB2F8-E9BC-C749-B97E-E8E051730B9F}" srcOrd="1" destOrd="0" presId="urn:microsoft.com/office/officeart/2005/8/layout/target3"/>
    <dgm:cxn modelId="{809DBC8A-5083-8148-8F0F-506298990F3E}" srcId="{9C015157-51CB-9C45-8393-0FDE49B11BED}" destId="{CE4C5131-EA93-744B-AD9A-B41E01259194}" srcOrd="3" destOrd="0" parTransId="{BD4D3AA7-4BB8-2449-9918-4BAE0B0F8DE9}" sibTransId="{EF81F54D-1855-F442-98C4-06CE8901682A}"/>
    <dgm:cxn modelId="{AB49036A-E7AA-9146-BEEF-F9444A323EB6}" type="presOf" srcId="{CE4C5131-EA93-744B-AD9A-B41E01259194}" destId="{525EC218-9A27-1E40-9823-AD0E8B8CC6C8}" srcOrd="0" destOrd="0" presId="urn:microsoft.com/office/officeart/2005/8/layout/target3"/>
    <dgm:cxn modelId="{1DDB88C8-81FD-AC42-B262-35AD0E7483C5}" srcId="{9C015157-51CB-9C45-8393-0FDE49B11BED}" destId="{9781FE4B-8C2C-E34F-A983-386CF8D0A9BF}" srcOrd="2" destOrd="0" parTransId="{3F031C51-FE17-CF47-807E-CE827BF528C5}" sibTransId="{9EDC9BCE-58A8-5441-9148-DA10FE26AA18}"/>
    <dgm:cxn modelId="{70D4A8C0-3628-1240-8915-C1D9A0E84D28}" srcId="{9C015157-51CB-9C45-8393-0FDE49B11BED}" destId="{3791B2EB-88FD-8541-9C8A-AB8C5B93A6E1}" srcOrd="0" destOrd="0" parTransId="{B90A456A-FF55-1044-BC16-F1F44D3FBA8E}" sibTransId="{2F8D5F2E-8A8D-334E-9793-4BF0304827DC}"/>
    <dgm:cxn modelId="{B5B7E24D-1BDE-E448-A80E-3E7496327A44}" type="presOf" srcId="{CE4C5131-EA93-744B-AD9A-B41E01259194}" destId="{F0B261C8-A367-324B-89D9-B2FF5C694F6E}" srcOrd="1" destOrd="0" presId="urn:microsoft.com/office/officeart/2005/8/layout/target3"/>
    <dgm:cxn modelId="{4BF947A0-26C2-D64F-9236-FB3F9DA3B703}" srcId="{9C015157-51CB-9C45-8393-0FDE49B11BED}" destId="{15D5A1E5-CFE0-3643-A72E-2F2AC25C919D}" srcOrd="1" destOrd="0" parTransId="{8AB192A9-D26A-3543-9C50-AE2BB53855B2}" sibTransId="{82311121-2C79-7548-97B8-FDBB4C0BE850}"/>
    <dgm:cxn modelId="{CC89BA99-A899-9C4C-BC2A-F0876D406945}" type="presOf" srcId="{9781FE4B-8C2C-E34F-A983-386CF8D0A9BF}" destId="{C25EBED1-79FE-B64B-B633-2F53F49BAD52}" srcOrd="1" destOrd="0" presId="urn:microsoft.com/office/officeart/2005/8/layout/target3"/>
    <dgm:cxn modelId="{3407C44F-AD6B-A242-8B49-FEB27F3635AC}" type="presOf" srcId="{9781FE4B-8C2C-E34F-A983-386CF8D0A9BF}" destId="{AD435BE7-3B55-DB4B-98DD-46D837C19AB2}" srcOrd="0" destOrd="0" presId="urn:microsoft.com/office/officeart/2005/8/layout/target3"/>
    <dgm:cxn modelId="{F1024DD7-6A37-BE4D-AA5B-6CB12EE58C01}" type="presOf" srcId="{87E3C774-2815-C84F-9DE1-67EA031F14D3}" destId="{95E76AD0-810F-D94C-9CD3-0C4877121AC3}" srcOrd="0" destOrd="0" presId="urn:microsoft.com/office/officeart/2005/8/layout/target3"/>
    <dgm:cxn modelId="{5BBE6FE3-3A15-6B4C-8FF7-F502029BA689}" type="presOf" srcId="{15D5A1E5-CFE0-3643-A72E-2F2AC25C919D}" destId="{146549A5-6208-A841-81DC-DCB70C8CCFC2}" srcOrd="0" destOrd="0" presId="urn:microsoft.com/office/officeart/2005/8/layout/target3"/>
    <dgm:cxn modelId="{D34B4CF5-DD0C-9443-839D-1E474A1169FB}" type="presOf" srcId="{9C015157-51CB-9C45-8393-0FDE49B11BED}" destId="{42001A7F-A343-2346-AA6D-99FD7C778F58}" srcOrd="0" destOrd="0" presId="urn:microsoft.com/office/officeart/2005/8/layout/target3"/>
    <dgm:cxn modelId="{20D1D63C-6817-4C42-8424-0F721B0E154E}" type="presOf" srcId="{3791B2EB-88FD-8541-9C8A-AB8C5B93A6E1}" destId="{A29C8A98-EF87-514C-A8F6-A96C826FB3F1}" srcOrd="0" destOrd="0" presId="urn:microsoft.com/office/officeart/2005/8/layout/target3"/>
    <dgm:cxn modelId="{705C010C-E0C6-3E47-84C3-13D4074A754D}" type="presOf" srcId="{3791B2EB-88FD-8541-9C8A-AB8C5B93A6E1}" destId="{481BCFB9-BDF3-2B42-B1D1-892EB7748839}" srcOrd="1" destOrd="0" presId="urn:microsoft.com/office/officeart/2005/8/layout/target3"/>
    <dgm:cxn modelId="{0DF1CB3C-FFD2-B542-80B6-36886D03F2AE}" type="presParOf" srcId="{42001A7F-A343-2346-AA6D-99FD7C778F58}" destId="{673E671A-0350-0A4D-9278-FA1C1022C2F2}" srcOrd="0" destOrd="0" presId="urn:microsoft.com/office/officeart/2005/8/layout/target3"/>
    <dgm:cxn modelId="{22AC1921-BD3F-6040-A9A6-8F51CC06A3B6}" type="presParOf" srcId="{42001A7F-A343-2346-AA6D-99FD7C778F58}" destId="{D1CC93D4-0878-D049-AF69-7BF221BED643}" srcOrd="1" destOrd="0" presId="urn:microsoft.com/office/officeart/2005/8/layout/target3"/>
    <dgm:cxn modelId="{8273C6F0-72F9-A14D-9D29-0AE653E4A10E}" type="presParOf" srcId="{42001A7F-A343-2346-AA6D-99FD7C778F58}" destId="{A29C8A98-EF87-514C-A8F6-A96C826FB3F1}" srcOrd="2" destOrd="0" presId="urn:microsoft.com/office/officeart/2005/8/layout/target3"/>
    <dgm:cxn modelId="{1FC3176A-A547-5D4F-A6BA-62B1325DB371}" type="presParOf" srcId="{42001A7F-A343-2346-AA6D-99FD7C778F58}" destId="{F5AB78E0-5468-E443-89E9-B83BCE7EA29B}" srcOrd="3" destOrd="0" presId="urn:microsoft.com/office/officeart/2005/8/layout/target3"/>
    <dgm:cxn modelId="{21D78314-1D29-6940-872B-32A121E8EAEB}" type="presParOf" srcId="{42001A7F-A343-2346-AA6D-99FD7C778F58}" destId="{645FE8E3-9311-4947-8E0E-1B700B7C94F7}" srcOrd="4" destOrd="0" presId="urn:microsoft.com/office/officeart/2005/8/layout/target3"/>
    <dgm:cxn modelId="{DD11F706-A34D-FA49-AFED-EEF367322ED7}" type="presParOf" srcId="{42001A7F-A343-2346-AA6D-99FD7C778F58}" destId="{146549A5-6208-A841-81DC-DCB70C8CCFC2}" srcOrd="5" destOrd="0" presId="urn:microsoft.com/office/officeart/2005/8/layout/target3"/>
    <dgm:cxn modelId="{F3E05184-6237-2D45-959F-6379689561A6}" type="presParOf" srcId="{42001A7F-A343-2346-AA6D-99FD7C778F58}" destId="{51A6E564-ED1F-EF4C-A052-2BF8716C9058}" srcOrd="6" destOrd="0" presId="urn:microsoft.com/office/officeart/2005/8/layout/target3"/>
    <dgm:cxn modelId="{4BE9101C-736A-AA4B-946F-7F613FE95C16}" type="presParOf" srcId="{42001A7F-A343-2346-AA6D-99FD7C778F58}" destId="{F8E5CE14-367A-5040-B472-B0EFED94A6B7}" srcOrd="7" destOrd="0" presId="urn:microsoft.com/office/officeart/2005/8/layout/target3"/>
    <dgm:cxn modelId="{C7C377F9-75A9-784D-B1B2-A1AD8A64AD24}" type="presParOf" srcId="{42001A7F-A343-2346-AA6D-99FD7C778F58}" destId="{AD435BE7-3B55-DB4B-98DD-46D837C19AB2}" srcOrd="8" destOrd="0" presId="urn:microsoft.com/office/officeart/2005/8/layout/target3"/>
    <dgm:cxn modelId="{6E29926E-754F-6B4B-ADFE-D40CF0E2024A}" type="presParOf" srcId="{42001A7F-A343-2346-AA6D-99FD7C778F58}" destId="{1AAF24FB-3D16-F84A-A67D-25A843863A4E}" srcOrd="9" destOrd="0" presId="urn:microsoft.com/office/officeart/2005/8/layout/target3"/>
    <dgm:cxn modelId="{045E848B-2BC9-4746-888F-A512185C11C5}" type="presParOf" srcId="{42001A7F-A343-2346-AA6D-99FD7C778F58}" destId="{BEE5D385-4442-174E-8E36-6E77F4DD70EA}" srcOrd="10" destOrd="0" presId="urn:microsoft.com/office/officeart/2005/8/layout/target3"/>
    <dgm:cxn modelId="{680780BC-B739-3546-989F-A2AAA54B79CA}" type="presParOf" srcId="{42001A7F-A343-2346-AA6D-99FD7C778F58}" destId="{525EC218-9A27-1E40-9823-AD0E8B8CC6C8}" srcOrd="11" destOrd="0" presId="urn:microsoft.com/office/officeart/2005/8/layout/target3"/>
    <dgm:cxn modelId="{F0F2F7C4-D86E-384C-B3DF-8DFC0CD90B08}" type="presParOf" srcId="{42001A7F-A343-2346-AA6D-99FD7C778F58}" destId="{BFE682A7-B580-5140-92A4-03DC84E40D68}" srcOrd="12" destOrd="0" presId="urn:microsoft.com/office/officeart/2005/8/layout/target3"/>
    <dgm:cxn modelId="{1BA9E8E7-E89C-0C45-A8FB-997AB7816957}" type="presParOf" srcId="{42001A7F-A343-2346-AA6D-99FD7C778F58}" destId="{EC7FE213-03B6-AD44-8B41-C7DDD176D4AF}" srcOrd="13" destOrd="0" presId="urn:microsoft.com/office/officeart/2005/8/layout/target3"/>
    <dgm:cxn modelId="{406831EF-A4A5-9743-AE01-DB4DA663007C}" type="presParOf" srcId="{42001A7F-A343-2346-AA6D-99FD7C778F58}" destId="{95E76AD0-810F-D94C-9CD3-0C4877121AC3}" srcOrd="14" destOrd="0" presId="urn:microsoft.com/office/officeart/2005/8/layout/target3"/>
    <dgm:cxn modelId="{38606D77-1B15-CC48-BE52-3045B0A6E469}" type="presParOf" srcId="{42001A7F-A343-2346-AA6D-99FD7C778F58}" destId="{481BCFB9-BDF3-2B42-B1D1-892EB7748839}" srcOrd="15" destOrd="0" presId="urn:microsoft.com/office/officeart/2005/8/layout/target3"/>
    <dgm:cxn modelId="{951424AE-8609-AD46-B73B-612D35EB3850}" type="presParOf" srcId="{42001A7F-A343-2346-AA6D-99FD7C778F58}" destId="{E7DBB2F8-E9BC-C749-B97E-E8E051730B9F}" srcOrd="16" destOrd="0" presId="urn:microsoft.com/office/officeart/2005/8/layout/target3"/>
    <dgm:cxn modelId="{D58A43B7-2D80-E540-8B97-DD0C9BB20094}" type="presParOf" srcId="{42001A7F-A343-2346-AA6D-99FD7C778F58}" destId="{C25EBED1-79FE-B64B-B633-2F53F49BAD52}" srcOrd="17" destOrd="0" presId="urn:microsoft.com/office/officeart/2005/8/layout/target3"/>
    <dgm:cxn modelId="{D79196D3-CF5F-FD41-8B7D-4C7E67FE2DD2}" type="presParOf" srcId="{42001A7F-A343-2346-AA6D-99FD7C778F58}" destId="{F0B261C8-A367-324B-89D9-B2FF5C694F6E}" srcOrd="18" destOrd="0" presId="urn:microsoft.com/office/officeart/2005/8/layout/target3"/>
    <dgm:cxn modelId="{89C22553-3DD5-8C4B-8358-2A26429AB2E5}" type="presParOf" srcId="{42001A7F-A343-2346-AA6D-99FD7C778F58}" destId="{51E6D1A3-BF1D-9C4E-B76E-FD2CDFBCAE8B}"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8A17028-2E7E-4258-BFE0-57A531EB071B}" type="doc">
      <dgm:prSet loTypeId="urn:microsoft.com/office/officeart/2005/8/layout/hProcess9" loCatId="process" qsTypeId="urn:microsoft.com/office/officeart/2005/8/quickstyle/simple1" qsCatId="simple" csTypeId="urn:microsoft.com/office/officeart/2005/8/colors/colorful5" csCatId="colorful" phldr="1"/>
      <dgm:spPr/>
    </dgm:pt>
    <dgm:pt modelId="{856A6CFA-2C6F-453D-ABC6-0373348D5F11}">
      <dgm:prSet phldrT="[Texte]" custT="1"/>
      <dgm:spPr>
        <a:xfrm>
          <a:off x="0" y="640079"/>
          <a:ext cx="2080260" cy="853439"/>
        </a:xfr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sz="2000" dirty="0" smtClean="0">
              <a:solidFill>
                <a:sysClr val="window" lastClr="FFFFFF"/>
              </a:solidFill>
              <a:latin typeface="Calibri"/>
              <a:ea typeface="+mn-ea"/>
              <a:cs typeface="+mn-cs"/>
            </a:rPr>
            <a:t>LAN upgrading</a:t>
          </a:r>
          <a:endParaRPr lang="en-US" sz="2000" dirty="0">
            <a:solidFill>
              <a:sysClr val="window" lastClr="FFFFFF"/>
            </a:solidFill>
            <a:latin typeface="Calibri"/>
            <a:ea typeface="+mn-ea"/>
            <a:cs typeface="+mn-cs"/>
          </a:endParaRPr>
        </a:p>
      </dgm:t>
    </dgm:pt>
    <dgm:pt modelId="{804B9C0F-D3DB-4623-A9F1-8C6BBBE5BC5C}" type="parTrans" cxnId="{45BA17AA-2425-46AA-9D3E-B51B6170B19D}">
      <dgm:prSet/>
      <dgm:spPr/>
      <dgm:t>
        <a:bodyPr/>
        <a:lstStyle/>
        <a:p>
          <a:endParaRPr lang="en-US"/>
        </a:p>
      </dgm:t>
    </dgm:pt>
    <dgm:pt modelId="{59D00591-3B06-48B8-A20E-C53B33A5478C}" type="sibTrans" cxnId="{45BA17AA-2425-46AA-9D3E-B51B6170B19D}">
      <dgm:prSet/>
      <dgm:spPr/>
      <dgm:t>
        <a:bodyPr/>
        <a:lstStyle/>
        <a:p>
          <a:endParaRPr lang="en-US"/>
        </a:p>
      </dgm:t>
    </dgm:pt>
    <dgm:pt modelId="{FF802AA3-52EC-45B5-B395-5E45AD735D9A}">
      <dgm:prSet phldrT="[Texte]" custT="1"/>
      <dgm:spPr>
        <a:xfrm>
          <a:off x="2426969" y="640079"/>
          <a:ext cx="2080260" cy="853439"/>
        </a:xfrm>
        <a:solidFill>
          <a:srgbClr val="4BACC6">
            <a:hueOff val="-4966938"/>
            <a:satOff val="19906"/>
            <a:lumOff val="4314"/>
            <a:alphaOff val="0"/>
          </a:srgbClr>
        </a:solidFill>
        <a:ln w="25400" cap="flat" cmpd="sng" algn="ctr">
          <a:solidFill>
            <a:sysClr val="window" lastClr="FFFFFF">
              <a:hueOff val="0"/>
              <a:satOff val="0"/>
              <a:lumOff val="0"/>
              <a:alphaOff val="0"/>
            </a:sysClr>
          </a:solidFill>
          <a:prstDash val="solid"/>
        </a:ln>
        <a:effectLst/>
      </dgm:spPr>
      <dgm:t>
        <a:bodyPr/>
        <a:lstStyle/>
        <a:p>
          <a:r>
            <a:rPr lang="en-GB" sz="2000" dirty="0" smtClean="0">
              <a:solidFill>
                <a:sysClr val="window" lastClr="FFFFFF"/>
              </a:solidFill>
              <a:latin typeface="Calibri"/>
              <a:ea typeface="+mn-ea"/>
              <a:cs typeface="+mn-cs"/>
            </a:rPr>
            <a:t>WAN upgrading</a:t>
          </a:r>
          <a:endParaRPr lang="en-US" sz="2000" dirty="0">
            <a:solidFill>
              <a:sysClr val="window" lastClr="FFFFFF"/>
            </a:solidFill>
            <a:latin typeface="Calibri"/>
            <a:ea typeface="+mn-ea"/>
            <a:cs typeface="+mn-cs"/>
          </a:endParaRPr>
        </a:p>
      </dgm:t>
    </dgm:pt>
    <dgm:pt modelId="{9F2FB7EA-E519-4410-87B5-7C0BEE68B286}" type="parTrans" cxnId="{90C796A6-19C3-44E5-8008-B487ABBDD387}">
      <dgm:prSet/>
      <dgm:spPr/>
      <dgm:t>
        <a:bodyPr/>
        <a:lstStyle/>
        <a:p>
          <a:endParaRPr lang="en-US"/>
        </a:p>
      </dgm:t>
    </dgm:pt>
    <dgm:pt modelId="{8CC3BC31-57E3-4F88-8BDC-C00E3A7706CB}" type="sibTrans" cxnId="{90C796A6-19C3-44E5-8008-B487ABBDD387}">
      <dgm:prSet/>
      <dgm:spPr/>
      <dgm:t>
        <a:bodyPr/>
        <a:lstStyle/>
        <a:p>
          <a:endParaRPr lang="en-US"/>
        </a:p>
      </dgm:t>
    </dgm:pt>
    <dgm:pt modelId="{5331C6E4-B142-4100-B8ED-322B4A44918A}">
      <dgm:prSet phldrT="[Texte]" custT="1"/>
      <dgm:spPr>
        <a:xfrm>
          <a:off x="4853940" y="640079"/>
          <a:ext cx="2080260" cy="853439"/>
        </a:xfrm>
        <a:solidFill>
          <a:srgbClr val="4BACC6">
            <a:hueOff val="-9933876"/>
            <a:satOff val="39811"/>
            <a:lumOff val="8628"/>
            <a:alphaOff val="0"/>
          </a:srgbClr>
        </a:solidFill>
        <a:ln w="25400" cap="flat" cmpd="sng" algn="ctr">
          <a:solidFill>
            <a:sysClr val="window" lastClr="FFFFFF">
              <a:hueOff val="0"/>
              <a:satOff val="0"/>
              <a:lumOff val="0"/>
              <a:alphaOff val="0"/>
            </a:sysClr>
          </a:solidFill>
          <a:prstDash val="solid"/>
        </a:ln>
        <a:effectLst/>
      </dgm:spPr>
      <dgm:t>
        <a:bodyPr/>
        <a:lstStyle/>
        <a:p>
          <a:r>
            <a:rPr lang="en-GB" sz="2000" dirty="0" smtClean="0">
              <a:solidFill>
                <a:sysClr val="window" lastClr="FFFFFF"/>
              </a:solidFill>
              <a:latin typeface="Calibri"/>
              <a:ea typeface="+mn-ea"/>
              <a:cs typeface="+mn-cs"/>
            </a:rPr>
            <a:t>Voice Migration</a:t>
          </a:r>
          <a:endParaRPr lang="en-US" sz="2000" dirty="0">
            <a:solidFill>
              <a:sysClr val="window" lastClr="FFFFFF"/>
            </a:solidFill>
            <a:latin typeface="Calibri"/>
            <a:ea typeface="+mn-ea"/>
            <a:cs typeface="+mn-cs"/>
          </a:endParaRPr>
        </a:p>
      </dgm:t>
    </dgm:pt>
    <dgm:pt modelId="{24C56A32-1719-425A-BC97-605EB81BE575}" type="parTrans" cxnId="{4813FC56-E3B4-4A6F-BB54-3739B03A417A}">
      <dgm:prSet/>
      <dgm:spPr/>
      <dgm:t>
        <a:bodyPr/>
        <a:lstStyle/>
        <a:p>
          <a:endParaRPr lang="en-US"/>
        </a:p>
      </dgm:t>
    </dgm:pt>
    <dgm:pt modelId="{F14E719A-A4EE-454A-A2AB-58728B484675}" type="sibTrans" cxnId="{4813FC56-E3B4-4A6F-BB54-3739B03A417A}">
      <dgm:prSet/>
      <dgm:spPr/>
      <dgm:t>
        <a:bodyPr/>
        <a:lstStyle/>
        <a:p>
          <a:endParaRPr lang="en-US"/>
        </a:p>
      </dgm:t>
    </dgm:pt>
    <dgm:pt modelId="{AC736679-EA0C-47BF-8DD6-923AFC4F76FD}" type="pres">
      <dgm:prSet presAssocID="{E8A17028-2E7E-4258-BFE0-57A531EB071B}" presName="CompostProcess" presStyleCnt="0">
        <dgm:presLayoutVars>
          <dgm:dir/>
          <dgm:resizeHandles val="exact"/>
        </dgm:presLayoutVars>
      </dgm:prSet>
      <dgm:spPr/>
    </dgm:pt>
    <dgm:pt modelId="{E5AB18CA-ADF2-4AA4-AEBF-4CD235E4B0A9}" type="pres">
      <dgm:prSet presAssocID="{E8A17028-2E7E-4258-BFE0-57A531EB071B}" presName="arrow" presStyleLbl="bgShp" presStyleIdx="0" presStyleCnt="1" custLinFactNeighborX="-2763" custLinFactNeighborY="-13839"/>
      <dgm:spPr>
        <a:xfrm>
          <a:off x="520064" y="0"/>
          <a:ext cx="5894070" cy="2133599"/>
        </a:xfrm>
        <a:prstGeom prst="rightArrow">
          <a:avLst/>
        </a:prstGeom>
        <a:solidFill>
          <a:srgbClr val="4BACC6">
            <a:tint val="40000"/>
            <a:hueOff val="0"/>
            <a:satOff val="0"/>
            <a:lumOff val="0"/>
            <a:alphaOff val="0"/>
          </a:srgbClr>
        </a:solidFill>
        <a:ln>
          <a:noFill/>
        </a:ln>
        <a:effectLst/>
      </dgm:spPr>
    </dgm:pt>
    <dgm:pt modelId="{4776B0F7-B186-4B0F-BA3E-5EBA9ABE72E1}" type="pres">
      <dgm:prSet presAssocID="{E8A17028-2E7E-4258-BFE0-57A531EB071B}" presName="linearProcess" presStyleCnt="0"/>
      <dgm:spPr/>
    </dgm:pt>
    <dgm:pt modelId="{FFE55731-255B-49CA-928F-F2550660AB93}" type="pres">
      <dgm:prSet presAssocID="{856A6CFA-2C6F-453D-ABC6-0373348D5F11}" presName="textNode" presStyleLbl="node1" presStyleIdx="0" presStyleCnt="3">
        <dgm:presLayoutVars>
          <dgm:bulletEnabled val="1"/>
        </dgm:presLayoutVars>
      </dgm:prSet>
      <dgm:spPr>
        <a:prstGeom prst="roundRect">
          <a:avLst/>
        </a:prstGeom>
      </dgm:spPr>
      <dgm:t>
        <a:bodyPr/>
        <a:lstStyle/>
        <a:p>
          <a:endParaRPr lang="en-US"/>
        </a:p>
      </dgm:t>
    </dgm:pt>
    <dgm:pt modelId="{88D54C78-C346-4B56-80B0-24CC444990B4}" type="pres">
      <dgm:prSet presAssocID="{59D00591-3B06-48B8-A20E-C53B33A5478C}" presName="sibTrans" presStyleCnt="0"/>
      <dgm:spPr/>
    </dgm:pt>
    <dgm:pt modelId="{4744EF25-ADB5-4992-A618-AE0B930F9136}" type="pres">
      <dgm:prSet presAssocID="{FF802AA3-52EC-45B5-B395-5E45AD735D9A}" presName="textNode" presStyleLbl="node1" presStyleIdx="1" presStyleCnt="3">
        <dgm:presLayoutVars>
          <dgm:bulletEnabled val="1"/>
        </dgm:presLayoutVars>
      </dgm:prSet>
      <dgm:spPr>
        <a:prstGeom prst="roundRect">
          <a:avLst/>
        </a:prstGeom>
      </dgm:spPr>
      <dgm:t>
        <a:bodyPr/>
        <a:lstStyle/>
        <a:p>
          <a:endParaRPr lang="en-US"/>
        </a:p>
      </dgm:t>
    </dgm:pt>
    <dgm:pt modelId="{483D739A-FDC9-4F6A-B132-00A81795AA4A}" type="pres">
      <dgm:prSet presAssocID="{8CC3BC31-57E3-4F88-8BDC-C00E3A7706CB}" presName="sibTrans" presStyleCnt="0"/>
      <dgm:spPr/>
    </dgm:pt>
    <dgm:pt modelId="{D6133871-C5FE-43A2-8156-A3288D34734B}" type="pres">
      <dgm:prSet presAssocID="{5331C6E4-B142-4100-B8ED-322B4A44918A}" presName="textNode" presStyleLbl="node1" presStyleIdx="2" presStyleCnt="3">
        <dgm:presLayoutVars>
          <dgm:bulletEnabled val="1"/>
        </dgm:presLayoutVars>
      </dgm:prSet>
      <dgm:spPr>
        <a:prstGeom prst="roundRect">
          <a:avLst/>
        </a:prstGeom>
      </dgm:spPr>
      <dgm:t>
        <a:bodyPr/>
        <a:lstStyle/>
        <a:p>
          <a:endParaRPr lang="en-US"/>
        </a:p>
      </dgm:t>
    </dgm:pt>
  </dgm:ptLst>
  <dgm:cxnLst>
    <dgm:cxn modelId="{4F3DA8CB-BA5D-437D-ADFC-DDEF4F241A4F}" type="presOf" srcId="{5331C6E4-B142-4100-B8ED-322B4A44918A}" destId="{D6133871-C5FE-43A2-8156-A3288D34734B}" srcOrd="0" destOrd="0" presId="urn:microsoft.com/office/officeart/2005/8/layout/hProcess9"/>
    <dgm:cxn modelId="{72692A99-F800-4167-8B3E-02CD7661D2B9}" type="presOf" srcId="{856A6CFA-2C6F-453D-ABC6-0373348D5F11}" destId="{FFE55731-255B-49CA-928F-F2550660AB93}" srcOrd="0" destOrd="0" presId="urn:microsoft.com/office/officeart/2005/8/layout/hProcess9"/>
    <dgm:cxn modelId="{E4126121-A71A-443B-B3E1-F4D05227D72D}" type="presOf" srcId="{FF802AA3-52EC-45B5-B395-5E45AD735D9A}" destId="{4744EF25-ADB5-4992-A618-AE0B930F9136}" srcOrd="0" destOrd="0" presId="urn:microsoft.com/office/officeart/2005/8/layout/hProcess9"/>
    <dgm:cxn modelId="{4813FC56-E3B4-4A6F-BB54-3739B03A417A}" srcId="{E8A17028-2E7E-4258-BFE0-57A531EB071B}" destId="{5331C6E4-B142-4100-B8ED-322B4A44918A}" srcOrd="2" destOrd="0" parTransId="{24C56A32-1719-425A-BC97-605EB81BE575}" sibTransId="{F14E719A-A4EE-454A-A2AB-58728B484675}"/>
    <dgm:cxn modelId="{9137CC43-CF68-464A-B8C7-7ECC08DE3330}" type="presOf" srcId="{E8A17028-2E7E-4258-BFE0-57A531EB071B}" destId="{AC736679-EA0C-47BF-8DD6-923AFC4F76FD}" srcOrd="0" destOrd="0" presId="urn:microsoft.com/office/officeart/2005/8/layout/hProcess9"/>
    <dgm:cxn modelId="{90C796A6-19C3-44E5-8008-B487ABBDD387}" srcId="{E8A17028-2E7E-4258-BFE0-57A531EB071B}" destId="{FF802AA3-52EC-45B5-B395-5E45AD735D9A}" srcOrd="1" destOrd="0" parTransId="{9F2FB7EA-E519-4410-87B5-7C0BEE68B286}" sibTransId="{8CC3BC31-57E3-4F88-8BDC-C00E3A7706CB}"/>
    <dgm:cxn modelId="{45BA17AA-2425-46AA-9D3E-B51B6170B19D}" srcId="{E8A17028-2E7E-4258-BFE0-57A531EB071B}" destId="{856A6CFA-2C6F-453D-ABC6-0373348D5F11}" srcOrd="0" destOrd="0" parTransId="{804B9C0F-D3DB-4623-A9F1-8C6BBBE5BC5C}" sibTransId="{59D00591-3B06-48B8-A20E-C53B33A5478C}"/>
    <dgm:cxn modelId="{54110A47-6734-4D08-AB77-A091103375BE}" type="presParOf" srcId="{AC736679-EA0C-47BF-8DD6-923AFC4F76FD}" destId="{E5AB18CA-ADF2-4AA4-AEBF-4CD235E4B0A9}" srcOrd="0" destOrd="0" presId="urn:microsoft.com/office/officeart/2005/8/layout/hProcess9"/>
    <dgm:cxn modelId="{52CB3495-C527-4B28-AECA-0A49883E0270}" type="presParOf" srcId="{AC736679-EA0C-47BF-8DD6-923AFC4F76FD}" destId="{4776B0F7-B186-4B0F-BA3E-5EBA9ABE72E1}" srcOrd="1" destOrd="0" presId="urn:microsoft.com/office/officeart/2005/8/layout/hProcess9"/>
    <dgm:cxn modelId="{A8BDCC1E-A635-4B08-8633-DF61868B57C3}" type="presParOf" srcId="{4776B0F7-B186-4B0F-BA3E-5EBA9ABE72E1}" destId="{FFE55731-255B-49CA-928F-F2550660AB93}" srcOrd="0" destOrd="0" presId="urn:microsoft.com/office/officeart/2005/8/layout/hProcess9"/>
    <dgm:cxn modelId="{0F10E41E-42DC-4F6D-8855-5D30BC4822EC}" type="presParOf" srcId="{4776B0F7-B186-4B0F-BA3E-5EBA9ABE72E1}" destId="{88D54C78-C346-4B56-80B0-24CC444990B4}" srcOrd="1" destOrd="0" presId="urn:microsoft.com/office/officeart/2005/8/layout/hProcess9"/>
    <dgm:cxn modelId="{6F0BA431-72C3-4C55-91D1-64A0B43FD769}" type="presParOf" srcId="{4776B0F7-B186-4B0F-BA3E-5EBA9ABE72E1}" destId="{4744EF25-ADB5-4992-A618-AE0B930F9136}" srcOrd="2" destOrd="0" presId="urn:microsoft.com/office/officeart/2005/8/layout/hProcess9"/>
    <dgm:cxn modelId="{5BCFFCEE-88C6-485F-B62A-E37D0CA1F643}" type="presParOf" srcId="{4776B0F7-B186-4B0F-BA3E-5EBA9ABE72E1}" destId="{483D739A-FDC9-4F6A-B132-00A81795AA4A}" srcOrd="3" destOrd="0" presId="urn:microsoft.com/office/officeart/2005/8/layout/hProcess9"/>
    <dgm:cxn modelId="{EBE0385E-0C1F-452E-9DF4-AE3D09B85A19}" type="presParOf" srcId="{4776B0F7-B186-4B0F-BA3E-5EBA9ABE72E1}" destId="{D6133871-C5FE-43A2-8156-A3288D34734B}"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C015157-51CB-9C45-8393-0FDE49B11BED}" type="doc">
      <dgm:prSet loTypeId="urn:microsoft.com/office/officeart/2005/8/layout/target3" loCatId="" qsTypeId="urn:microsoft.com/office/officeart/2005/8/quickstyle/simple4" qsCatId="simple" csTypeId="urn:microsoft.com/office/officeart/2005/8/colors/accent1_2" csCatId="accent1" phldr="1"/>
      <dgm:spPr/>
      <dgm:t>
        <a:bodyPr/>
        <a:lstStyle/>
        <a:p>
          <a:endParaRPr lang="fr-FR"/>
        </a:p>
      </dgm:t>
    </dgm:pt>
    <dgm:pt modelId="{3791B2EB-88FD-8541-9C8A-AB8C5B93A6E1}">
      <dgm:prSet phldrT="[Texte]" custT="1"/>
      <dgm:spPr/>
      <dgm:t>
        <a:bodyPr/>
        <a:lstStyle/>
        <a:p>
          <a:pPr algn="l" defTabSz="944563">
            <a:tabLst/>
          </a:pPr>
          <a:r>
            <a:rPr lang="en-GB" sz="2000" b="1" dirty="0" smtClean="0">
              <a:solidFill>
                <a:schemeClr val="tx1"/>
              </a:solidFill>
            </a:rPr>
            <a:t>1.</a:t>
          </a:r>
          <a:r>
            <a:rPr lang="en-GB" sz="2000" b="0" dirty="0" smtClean="0">
              <a:solidFill>
                <a:schemeClr val="tx1"/>
              </a:solidFill>
            </a:rPr>
            <a:t> e-Health advantages &amp; Opportunities for innovation</a:t>
          </a:r>
          <a:endParaRPr lang="fr-FR" sz="2000" b="0" dirty="0">
            <a:solidFill>
              <a:schemeClr val="tx1"/>
            </a:solidFill>
          </a:endParaRPr>
        </a:p>
      </dgm:t>
    </dgm:pt>
    <dgm:pt modelId="{B90A456A-FF55-1044-BC16-F1F44D3FBA8E}" type="parTrans" cxnId="{70D4A8C0-3628-1240-8915-C1D9A0E84D28}">
      <dgm:prSet/>
      <dgm:spPr/>
      <dgm:t>
        <a:bodyPr/>
        <a:lstStyle/>
        <a:p>
          <a:pPr algn="l"/>
          <a:endParaRPr lang="fr-FR" sz="2000" b="0">
            <a:solidFill>
              <a:schemeClr val="tx1"/>
            </a:solidFill>
          </a:endParaRPr>
        </a:p>
      </dgm:t>
    </dgm:pt>
    <dgm:pt modelId="{2F8D5F2E-8A8D-334E-9793-4BF0304827DC}" type="sibTrans" cxnId="{70D4A8C0-3628-1240-8915-C1D9A0E84D28}">
      <dgm:prSet/>
      <dgm:spPr/>
      <dgm:t>
        <a:bodyPr/>
        <a:lstStyle/>
        <a:p>
          <a:pPr algn="l"/>
          <a:endParaRPr lang="fr-FR" sz="2000" b="0">
            <a:solidFill>
              <a:schemeClr val="tx1"/>
            </a:solidFill>
          </a:endParaRPr>
        </a:p>
      </dgm:t>
    </dgm:pt>
    <dgm:pt modelId="{15D5A1E5-CFE0-3643-A72E-2F2AC25C919D}">
      <dgm:prSet phldrT="[Texte]" custT="1"/>
      <dgm:spPr/>
      <dgm:t>
        <a:bodyPr/>
        <a:lstStyle/>
        <a:p>
          <a:pPr algn="l"/>
          <a:r>
            <a:rPr lang="en-GB" sz="2000" b="1" dirty="0" smtClean="0">
              <a:solidFill>
                <a:schemeClr val="tx1"/>
              </a:solidFill>
            </a:rPr>
            <a:t>2.</a:t>
          </a:r>
          <a:r>
            <a:rPr lang="en-GB" sz="2000" b="0" dirty="0" smtClean="0">
              <a:solidFill>
                <a:schemeClr val="tx1"/>
              </a:solidFill>
            </a:rPr>
            <a:t> </a:t>
          </a:r>
          <a:r>
            <a:rPr lang="en-GB" sz="2000" b="0" dirty="0" smtClean="0">
              <a:solidFill>
                <a:schemeClr val="tx1"/>
              </a:solidFill>
              <a:latin typeface="+mn-lt"/>
            </a:rPr>
            <a:t>Examples of </a:t>
          </a:r>
          <a:r>
            <a:rPr lang="en-GB" sz="2000" b="0" dirty="0" smtClean="0">
              <a:solidFill>
                <a:schemeClr val="tx1"/>
              </a:solidFill>
            </a:rPr>
            <a:t>e-Health innovative applications in the developing countries</a:t>
          </a:r>
          <a:endParaRPr lang="fr-FR" sz="2000" b="0" dirty="0">
            <a:solidFill>
              <a:schemeClr val="tx1"/>
            </a:solidFill>
          </a:endParaRPr>
        </a:p>
      </dgm:t>
    </dgm:pt>
    <dgm:pt modelId="{8AB192A9-D26A-3543-9C50-AE2BB53855B2}" type="parTrans" cxnId="{4BF947A0-26C2-D64F-9236-FB3F9DA3B703}">
      <dgm:prSet/>
      <dgm:spPr/>
      <dgm:t>
        <a:bodyPr/>
        <a:lstStyle/>
        <a:p>
          <a:pPr algn="l"/>
          <a:endParaRPr lang="fr-FR" sz="2000" b="0">
            <a:solidFill>
              <a:schemeClr val="tx1"/>
            </a:solidFill>
          </a:endParaRPr>
        </a:p>
      </dgm:t>
    </dgm:pt>
    <dgm:pt modelId="{82311121-2C79-7548-97B8-FDBB4C0BE850}" type="sibTrans" cxnId="{4BF947A0-26C2-D64F-9236-FB3F9DA3B703}">
      <dgm:prSet/>
      <dgm:spPr/>
      <dgm:t>
        <a:bodyPr/>
        <a:lstStyle/>
        <a:p>
          <a:pPr algn="l"/>
          <a:endParaRPr lang="fr-FR" sz="2000" b="0">
            <a:solidFill>
              <a:schemeClr val="tx1"/>
            </a:solidFill>
          </a:endParaRPr>
        </a:p>
      </dgm:t>
    </dgm:pt>
    <dgm:pt modelId="{9781FE4B-8C2C-E34F-A983-386CF8D0A9BF}">
      <dgm:prSet phldrT="[Texte]" custT="1"/>
      <dgm:spPr/>
      <dgm:t>
        <a:bodyPr/>
        <a:lstStyle/>
        <a:p>
          <a:pPr algn="l"/>
          <a:r>
            <a:rPr lang="en-GB" sz="2000" b="1" dirty="0" smtClean="0">
              <a:solidFill>
                <a:schemeClr val="tx1"/>
              </a:solidFill>
            </a:rPr>
            <a:t>3.</a:t>
          </a:r>
          <a:r>
            <a:rPr lang="en-GB" sz="2000" b="0" dirty="0" smtClean="0">
              <a:solidFill>
                <a:schemeClr val="tx1"/>
              </a:solidFill>
            </a:rPr>
            <a:t> e-Health standardization</a:t>
          </a:r>
          <a:endParaRPr lang="fr-FR" sz="2000" b="0" dirty="0">
            <a:solidFill>
              <a:schemeClr val="tx1"/>
            </a:solidFill>
          </a:endParaRPr>
        </a:p>
      </dgm:t>
    </dgm:pt>
    <dgm:pt modelId="{3F031C51-FE17-CF47-807E-CE827BF528C5}" type="parTrans" cxnId="{1DDB88C8-81FD-AC42-B262-35AD0E7483C5}">
      <dgm:prSet/>
      <dgm:spPr/>
      <dgm:t>
        <a:bodyPr/>
        <a:lstStyle/>
        <a:p>
          <a:pPr algn="l"/>
          <a:endParaRPr lang="fr-FR" sz="2000" b="0">
            <a:solidFill>
              <a:schemeClr val="tx1"/>
            </a:solidFill>
          </a:endParaRPr>
        </a:p>
      </dgm:t>
    </dgm:pt>
    <dgm:pt modelId="{9EDC9BCE-58A8-5441-9148-DA10FE26AA18}" type="sibTrans" cxnId="{1DDB88C8-81FD-AC42-B262-35AD0E7483C5}">
      <dgm:prSet/>
      <dgm:spPr/>
      <dgm:t>
        <a:bodyPr/>
        <a:lstStyle/>
        <a:p>
          <a:pPr algn="l"/>
          <a:endParaRPr lang="fr-FR" sz="2000" b="0">
            <a:solidFill>
              <a:schemeClr val="tx1"/>
            </a:solidFill>
          </a:endParaRPr>
        </a:p>
      </dgm:t>
    </dgm:pt>
    <dgm:pt modelId="{CE4C5131-EA93-744B-AD9A-B41E01259194}">
      <dgm:prSet phldrT="[Texte]" custT="1"/>
      <dgm:spPr/>
      <dgm:t>
        <a:bodyPr/>
        <a:lstStyle/>
        <a:p>
          <a:pPr algn="l"/>
          <a:r>
            <a:rPr lang="en-GB" sz="2000" b="1" dirty="0" smtClean="0">
              <a:solidFill>
                <a:schemeClr val="tx1"/>
              </a:solidFill>
            </a:rPr>
            <a:t>4.</a:t>
          </a:r>
          <a:r>
            <a:rPr lang="en-GB" sz="2000" b="0" dirty="0" smtClean="0">
              <a:solidFill>
                <a:schemeClr val="tx1"/>
              </a:solidFill>
            </a:rPr>
            <a:t> </a:t>
          </a:r>
          <a:r>
            <a:rPr lang="en-GB" sz="2000" b="0" dirty="0" smtClean="0">
              <a:solidFill>
                <a:schemeClr val="tx1"/>
              </a:solidFill>
              <a:latin typeface="+mn-lt"/>
            </a:rPr>
            <a:t>Case study : </a:t>
          </a:r>
          <a:r>
            <a:rPr lang="fr-FR" sz="2000" b="0" dirty="0" smtClean="0">
              <a:solidFill>
                <a:schemeClr val="tx1"/>
              </a:solidFill>
              <a:latin typeface="+mn-lt"/>
            </a:rPr>
            <a:t>Tunisie Telecom</a:t>
          </a:r>
          <a:endParaRPr lang="fr-FR" sz="2000" b="0" dirty="0">
            <a:solidFill>
              <a:schemeClr val="tx1"/>
            </a:solidFill>
          </a:endParaRPr>
        </a:p>
      </dgm:t>
    </dgm:pt>
    <dgm:pt modelId="{BD4D3AA7-4BB8-2449-9918-4BAE0B0F8DE9}" type="parTrans" cxnId="{809DBC8A-5083-8148-8F0F-506298990F3E}">
      <dgm:prSet/>
      <dgm:spPr/>
      <dgm:t>
        <a:bodyPr/>
        <a:lstStyle/>
        <a:p>
          <a:pPr algn="l"/>
          <a:endParaRPr lang="fr-FR" sz="2000" b="0">
            <a:solidFill>
              <a:schemeClr val="tx1"/>
            </a:solidFill>
          </a:endParaRPr>
        </a:p>
      </dgm:t>
    </dgm:pt>
    <dgm:pt modelId="{EF81F54D-1855-F442-98C4-06CE8901682A}" type="sibTrans" cxnId="{809DBC8A-5083-8148-8F0F-506298990F3E}">
      <dgm:prSet/>
      <dgm:spPr/>
      <dgm:t>
        <a:bodyPr/>
        <a:lstStyle/>
        <a:p>
          <a:pPr algn="l"/>
          <a:endParaRPr lang="fr-FR" sz="2000" b="0">
            <a:solidFill>
              <a:schemeClr val="tx1"/>
            </a:solidFill>
          </a:endParaRPr>
        </a:p>
      </dgm:t>
    </dgm:pt>
    <dgm:pt modelId="{87E3C774-2815-C84F-9DE1-67EA031F14D3}">
      <dgm:prSet phldrT="[Texte]" custT="1"/>
      <dgm:spPr/>
      <dgm:t>
        <a:bodyPr/>
        <a:lstStyle/>
        <a:p>
          <a:pPr algn="l"/>
          <a:r>
            <a:rPr lang="en-GB" sz="2000" b="1" dirty="0" smtClean="0">
              <a:solidFill>
                <a:srgbClr val="CC0000"/>
              </a:solidFill>
            </a:rPr>
            <a:t>5. </a:t>
          </a:r>
          <a:r>
            <a:rPr lang="en-GB" sz="2000" b="1" dirty="0" smtClean="0">
              <a:solidFill>
                <a:srgbClr val="CC0000"/>
              </a:solidFill>
              <a:latin typeface="+mn-lt"/>
            </a:rPr>
            <a:t>Conclusion &amp; Recommendations</a:t>
          </a:r>
          <a:endParaRPr lang="fr-FR" sz="2000" b="1" dirty="0">
            <a:solidFill>
              <a:srgbClr val="CC0000"/>
            </a:solidFill>
          </a:endParaRPr>
        </a:p>
      </dgm:t>
    </dgm:pt>
    <dgm:pt modelId="{AD894C11-0E39-D245-9163-FD80336FF398}" type="parTrans" cxnId="{7ECD83F3-BBE8-1541-9E70-4EB93ABC855D}">
      <dgm:prSet/>
      <dgm:spPr/>
      <dgm:t>
        <a:bodyPr/>
        <a:lstStyle/>
        <a:p>
          <a:pPr algn="l"/>
          <a:endParaRPr lang="fr-FR" sz="2000" b="0">
            <a:solidFill>
              <a:schemeClr val="tx1"/>
            </a:solidFill>
          </a:endParaRPr>
        </a:p>
      </dgm:t>
    </dgm:pt>
    <dgm:pt modelId="{6CEB73C0-3BAD-DE47-9F4E-9212BB1F3B1D}" type="sibTrans" cxnId="{7ECD83F3-BBE8-1541-9E70-4EB93ABC855D}">
      <dgm:prSet/>
      <dgm:spPr/>
      <dgm:t>
        <a:bodyPr/>
        <a:lstStyle/>
        <a:p>
          <a:pPr algn="l"/>
          <a:endParaRPr lang="fr-FR" sz="2000" b="0">
            <a:solidFill>
              <a:schemeClr val="tx1"/>
            </a:solidFill>
          </a:endParaRPr>
        </a:p>
      </dgm:t>
    </dgm:pt>
    <dgm:pt modelId="{42001A7F-A343-2346-AA6D-99FD7C778F58}" type="pres">
      <dgm:prSet presAssocID="{9C015157-51CB-9C45-8393-0FDE49B11BED}" presName="Name0" presStyleCnt="0">
        <dgm:presLayoutVars>
          <dgm:chMax val="7"/>
          <dgm:dir/>
          <dgm:animLvl val="lvl"/>
          <dgm:resizeHandles val="exact"/>
        </dgm:presLayoutVars>
      </dgm:prSet>
      <dgm:spPr/>
      <dgm:t>
        <a:bodyPr/>
        <a:lstStyle/>
        <a:p>
          <a:endParaRPr lang="fr-FR"/>
        </a:p>
      </dgm:t>
    </dgm:pt>
    <dgm:pt modelId="{673E671A-0350-0A4D-9278-FA1C1022C2F2}" type="pres">
      <dgm:prSet presAssocID="{3791B2EB-88FD-8541-9C8A-AB8C5B93A6E1}" presName="circle1" presStyleLbl="node1" presStyleIdx="0" presStyleCnt="5"/>
      <dgm:spPr/>
    </dgm:pt>
    <dgm:pt modelId="{D1CC93D4-0878-D049-AF69-7BF221BED643}" type="pres">
      <dgm:prSet presAssocID="{3791B2EB-88FD-8541-9C8A-AB8C5B93A6E1}" presName="space" presStyleCnt="0"/>
      <dgm:spPr/>
    </dgm:pt>
    <dgm:pt modelId="{A29C8A98-EF87-514C-A8F6-A96C826FB3F1}" type="pres">
      <dgm:prSet presAssocID="{3791B2EB-88FD-8541-9C8A-AB8C5B93A6E1}" presName="rect1" presStyleLbl="alignAcc1" presStyleIdx="0" presStyleCnt="5"/>
      <dgm:spPr/>
      <dgm:t>
        <a:bodyPr/>
        <a:lstStyle/>
        <a:p>
          <a:endParaRPr lang="fr-FR"/>
        </a:p>
      </dgm:t>
    </dgm:pt>
    <dgm:pt modelId="{F5AB78E0-5468-E443-89E9-B83BCE7EA29B}" type="pres">
      <dgm:prSet presAssocID="{15D5A1E5-CFE0-3643-A72E-2F2AC25C919D}" presName="vertSpace2" presStyleLbl="node1" presStyleIdx="0" presStyleCnt="5"/>
      <dgm:spPr/>
    </dgm:pt>
    <dgm:pt modelId="{645FE8E3-9311-4947-8E0E-1B700B7C94F7}" type="pres">
      <dgm:prSet presAssocID="{15D5A1E5-CFE0-3643-A72E-2F2AC25C919D}" presName="circle2" presStyleLbl="node1" presStyleIdx="1" presStyleCnt="5"/>
      <dgm:spPr>
        <a:solidFill>
          <a:schemeClr val="accent1">
            <a:lumMod val="75000"/>
          </a:schemeClr>
        </a:solidFill>
      </dgm:spPr>
    </dgm:pt>
    <dgm:pt modelId="{146549A5-6208-A841-81DC-DCB70C8CCFC2}" type="pres">
      <dgm:prSet presAssocID="{15D5A1E5-CFE0-3643-A72E-2F2AC25C919D}" presName="rect2" presStyleLbl="alignAcc1" presStyleIdx="1" presStyleCnt="5"/>
      <dgm:spPr/>
      <dgm:t>
        <a:bodyPr/>
        <a:lstStyle/>
        <a:p>
          <a:endParaRPr lang="fr-FR"/>
        </a:p>
      </dgm:t>
    </dgm:pt>
    <dgm:pt modelId="{51A6E564-ED1F-EF4C-A052-2BF8716C9058}" type="pres">
      <dgm:prSet presAssocID="{9781FE4B-8C2C-E34F-A983-386CF8D0A9BF}" presName="vertSpace3" presStyleLbl="node1" presStyleIdx="1" presStyleCnt="5"/>
      <dgm:spPr/>
    </dgm:pt>
    <dgm:pt modelId="{F8E5CE14-367A-5040-B472-B0EFED94A6B7}" type="pres">
      <dgm:prSet presAssocID="{9781FE4B-8C2C-E34F-A983-386CF8D0A9BF}" presName="circle3" presStyleLbl="node1" presStyleIdx="2" presStyleCnt="5"/>
      <dgm:spPr/>
    </dgm:pt>
    <dgm:pt modelId="{AD435BE7-3B55-DB4B-98DD-46D837C19AB2}" type="pres">
      <dgm:prSet presAssocID="{9781FE4B-8C2C-E34F-A983-386CF8D0A9BF}" presName="rect3" presStyleLbl="alignAcc1" presStyleIdx="2" presStyleCnt="5"/>
      <dgm:spPr/>
      <dgm:t>
        <a:bodyPr/>
        <a:lstStyle/>
        <a:p>
          <a:endParaRPr lang="fr-FR"/>
        </a:p>
      </dgm:t>
    </dgm:pt>
    <dgm:pt modelId="{1AAF24FB-3D16-F84A-A67D-25A843863A4E}" type="pres">
      <dgm:prSet presAssocID="{CE4C5131-EA93-744B-AD9A-B41E01259194}" presName="vertSpace4" presStyleLbl="node1" presStyleIdx="2" presStyleCnt="5"/>
      <dgm:spPr/>
    </dgm:pt>
    <dgm:pt modelId="{BEE5D385-4442-174E-8E36-6E77F4DD70EA}" type="pres">
      <dgm:prSet presAssocID="{CE4C5131-EA93-744B-AD9A-B41E01259194}" presName="circle4" presStyleLbl="node1" presStyleIdx="3" presStyleCnt="5"/>
      <dgm:spPr>
        <a:solidFill>
          <a:srgbClr val="BF9900"/>
        </a:solidFill>
      </dgm:spPr>
    </dgm:pt>
    <dgm:pt modelId="{525EC218-9A27-1E40-9823-AD0E8B8CC6C8}" type="pres">
      <dgm:prSet presAssocID="{CE4C5131-EA93-744B-AD9A-B41E01259194}" presName="rect4" presStyleLbl="alignAcc1" presStyleIdx="3" presStyleCnt="5"/>
      <dgm:spPr/>
      <dgm:t>
        <a:bodyPr/>
        <a:lstStyle/>
        <a:p>
          <a:endParaRPr lang="fr-FR"/>
        </a:p>
      </dgm:t>
    </dgm:pt>
    <dgm:pt modelId="{BFE682A7-B580-5140-92A4-03DC84E40D68}" type="pres">
      <dgm:prSet presAssocID="{87E3C774-2815-C84F-9DE1-67EA031F14D3}" presName="vertSpace5" presStyleLbl="node1" presStyleIdx="3" presStyleCnt="5"/>
      <dgm:spPr/>
    </dgm:pt>
    <dgm:pt modelId="{EC7FE213-03B6-AD44-8B41-C7DDD176D4AF}" type="pres">
      <dgm:prSet presAssocID="{87E3C774-2815-C84F-9DE1-67EA031F14D3}" presName="circle5" presStyleLbl="node1" presStyleIdx="4" presStyleCnt="5"/>
      <dgm:spPr/>
    </dgm:pt>
    <dgm:pt modelId="{95E76AD0-810F-D94C-9CD3-0C4877121AC3}" type="pres">
      <dgm:prSet presAssocID="{87E3C774-2815-C84F-9DE1-67EA031F14D3}" presName="rect5" presStyleLbl="alignAcc1" presStyleIdx="4" presStyleCnt="5"/>
      <dgm:spPr/>
      <dgm:t>
        <a:bodyPr/>
        <a:lstStyle/>
        <a:p>
          <a:endParaRPr lang="fr-FR"/>
        </a:p>
      </dgm:t>
    </dgm:pt>
    <dgm:pt modelId="{481BCFB9-BDF3-2B42-B1D1-892EB7748839}" type="pres">
      <dgm:prSet presAssocID="{3791B2EB-88FD-8541-9C8A-AB8C5B93A6E1}" presName="rect1ParTxNoCh" presStyleLbl="alignAcc1" presStyleIdx="4" presStyleCnt="5">
        <dgm:presLayoutVars>
          <dgm:chMax val="1"/>
          <dgm:bulletEnabled val="1"/>
        </dgm:presLayoutVars>
      </dgm:prSet>
      <dgm:spPr/>
      <dgm:t>
        <a:bodyPr/>
        <a:lstStyle/>
        <a:p>
          <a:endParaRPr lang="fr-FR"/>
        </a:p>
      </dgm:t>
    </dgm:pt>
    <dgm:pt modelId="{E7DBB2F8-E9BC-C749-B97E-E8E051730B9F}" type="pres">
      <dgm:prSet presAssocID="{15D5A1E5-CFE0-3643-A72E-2F2AC25C919D}" presName="rect2ParTxNoCh" presStyleLbl="alignAcc1" presStyleIdx="4" presStyleCnt="5">
        <dgm:presLayoutVars>
          <dgm:chMax val="1"/>
          <dgm:bulletEnabled val="1"/>
        </dgm:presLayoutVars>
      </dgm:prSet>
      <dgm:spPr/>
      <dgm:t>
        <a:bodyPr/>
        <a:lstStyle/>
        <a:p>
          <a:endParaRPr lang="fr-FR"/>
        </a:p>
      </dgm:t>
    </dgm:pt>
    <dgm:pt modelId="{C25EBED1-79FE-B64B-B633-2F53F49BAD52}" type="pres">
      <dgm:prSet presAssocID="{9781FE4B-8C2C-E34F-A983-386CF8D0A9BF}" presName="rect3ParTxNoCh" presStyleLbl="alignAcc1" presStyleIdx="4" presStyleCnt="5">
        <dgm:presLayoutVars>
          <dgm:chMax val="1"/>
          <dgm:bulletEnabled val="1"/>
        </dgm:presLayoutVars>
      </dgm:prSet>
      <dgm:spPr/>
      <dgm:t>
        <a:bodyPr/>
        <a:lstStyle/>
        <a:p>
          <a:endParaRPr lang="fr-FR"/>
        </a:p>
      </dgm:t>
    </dgm:pt>
    <dgm:pt modelId="{F0B261C8-A367-324B-89D9-B2FF5C694F6E}" type="pres">
      <dgm:prSet presAssocID="{CE4C5131-EA93-744B-AD9A-B41E01259194}" presName="rect4ParTxNoCh" presStyleLbl="alignAcc1" presStyleIdx="4" presStyleCnt="5">
        <dgm:presLayoutVars>
          <dgm:chMax val="1"/>
          <dgm:bulletEnabled val="1"/>
        </dgm:presLayoutVars>
      </dgm:prSet>
      <dgm:spPr/>
      <dgm:t>
        <a:bodyPr/>
        <a:lstStyle/>
        <a:p>
          <a:endParaRPr lang="fr-FR"/>
        </a:p>
      </dgm:t>
    </dgm:pt>
    <dgm:pt modelId="{51E6D1A3-BF1D-9C4E-B76E-FD2CDFBCAE8B}" type="pres">
      <dgm:prSet presAssocID="{87E3C774-2815-C84F-9DE1-67EA031F14D3}" presName="rect5ParTxNoCh" presStyleLbl="alignAcc1" presStyleIdx="4" presStyleCnt="5">
        <dgm:presLayoutVars>
          <dgm:chMax val="1"/>
          <dgm:bulletEnabled val="1"/>
        </dgm:presLayoutVars>
      </dgm:prSet>
      <dgm:spPr/>
      <dgm:t>
        <a:bodyPr/>
        <a:lstStyle/>
        <a:p>
          <a:endParaRPr lang="fr-FR"/>
        </a:p>
      </dgm:t>
    </dgm:pt>
  </dgm:ptLst>
  <dgm:cxnLst>
    <dgm:cxn modelId="{BDCA6126-B1DB-0E46-8370-F9B38340C136}" type="presOf" srcId="{15D5A1E5-CFE0-3643-A72E-2F2AC25C919D}" destId="{E7DBB2F8-E9BC-C749-B97E-E8E051730B9F}" srcOrd="1" destOrd="0" presId="urn:microsoft.com/office/officeart/2005/8/layout/target3"/>
    <dgm:cxn modelId="{7FC160B3-F20C-1043-995F-84077478E43D}" type="presOf" srcId="{3791B2EB-88FD-8541-9C8A-AB8C5B93A6E1}" destId="{A29C8A98-EF87-514C-A8F6-A96C826FB3F1}" srcOrd="0" destOrd="0" presId="urn:microsoft.com/office/officeart/2005/8/layout/target3"/>
    <dgm:cxn modelId="{6751D2EF-946A-014A-BE19-125B46EB9BCC}" type="presOf" srcId="{87E3C774-2815-C84F-9DE1-67EA031F14D3}" destId="{95E76AD0-810F-D94C-9CD3-0C4877121AC3}" srcOrd="0" destOrd="0" presId="urn:microsoft.com/office/officeart/2005/8/layout/target3"/>
    <dgm:cxn modelId="{7ECD83F3-BBE8-1541-9E70-4EB93ABC855D}" srcId="{9C015157-51CB-9C45-8393-0FDE49B11BED}" destId="{87E3C774-2815-C84F-9DE1-67EA031F14D3}" srcOrd="4" destOrd="0" parTransId="{AD894C11-0E39-D245-9163-FD80336FF398}" sibTransId="{6CEB73C0-3BAD-DE47-9F4E-9212BB1F3B1D}"/>
    <dgm:cxn modelId="{4D36BFE7-0193-E54B-9E59-7AB629205C1C}" type="presOf" srcId="{9781FE4B-8C2C-E34F-A983-386CF8D0A9BF}" destId="{AD435BE7-3B55-DB4B-98DD-46D837C19AB2}" srcOrd="0" destOrd="0" presId="urn:microsoft.com/office/officeart/2005/8/layout/target3"/>
    <dgm:cxn modelId="{37B2BDA0-BF65-B741-80F8-508583FC0B0B}" type="presOf" srcId="{87E3C774-2815-C84F-9DE1-67EA031F14D3}" destId="{51E6D1A3-BF1D-9C4E-B76E-FD2CDFBCAE8B}" srcOrd="1" destOrd="0" presId="urn:microsoft.com/office/officeart/2005/8/layout/target3"/>
    <dgm:cxn modelId="{809DBC8A-5083-8148-8F0F-506298990F3E}" srcId="{9C015157-51CB-9C45-8393-0FDE49B11BED}" destId="{CE4C5131-EA93-744B-AD9A-B41E01259194}" srcOrd="3" destOrd="0" parTransId="{BD4D3AA7-4BB8-2449-9918-4BAE0B0F8DE9}" sibTransId="{EF81F54D-1855-F442-98C4-06CE8901682A}"/>
    <dgm:cxn modelId="{3F25FB35-DE56-4E4D-8257-7126BA423C55}" type="presOf" srcId="{CE4C5131-EA93-744B-AD9A-B41E01259194}" destId="{F0B261C8-A367-324B-89D9-B2FF5C694F6E}" srcOrd="1" destOrd="0" presId="urn:microsoft.com/office/officeart/2005/8/layout/target3"/>
    <dgm:cxn modelId="{1DDB88C8-81FD-AC42-B262-35AD0E7483C5}" srcId="{9C015157-51CB-9C45-8393-0FDE49B11BED}" destId="{9781FE4B-8C2C-E34F-A983-386CF8D0A9BF}" srcOrd="2" destOrd="0" parTransId="{3F031C51-FE17-CF47-807E-CE827BF528C5}" sibTransId="{9EDC9BCE-58A8-5441-9148-DA10FE26AA18}"/>
    <dgm:cxn modelId="{E20F6BB0-4218-5C49-8481-61A74F57A4FA}" type="presOf" srcId="{9C015157-51CB-9C45-8393-0FDE49B11BED}" destId="{42001A7F-A343-2346-AA6D-99FD7C778F58}" srcOrd="0" destOrd="0" presId="urn:microsoft.com/office/officeart/2005/8/layout/target3"/>
    <dgm:cxn modelId="{70D4A8C0-3628-1240-8915-C1D9A0E84D28}" srcId="{9C015157-51CB-9C45-8393-0FDE49B11BED}" destId="{3791B2EB-88FD-8541-9C8A-AB8C5B93A6E1}" srcOrd="0" destOrd="0" parTransId="{B90A456A-FF55-1044-BC16-F1F44D3FBA8E}" sibTransId="{2F8D5F2E-8A8D-334E-9793-4BF0304827DC}"/>
    <dgm:cxn modelId="{27D22D10-44C6-0641-BB5A-B0C59340B445}" type="presOf" srcId="{15D5A1E5-CFE0-3643-A72E-2F2AC25C919D}" destId="{146549A5-6208-A841-81DC-DCB70C8CCFC2}" srcOrd="0" destOrd="0" presId="urn:microsoft.com/office/officeart/2005/8/layout/target3"/>
    <dgm:cxn modelId="{4BF947A0-26C2-D64F-9236-FB3F9DA3B703}" srcId="{9C015157-51CB-9C45-8393-0FDE49B11BED}" destId="{15D5A1E5-CFE0-3643-A72E-2F2AC25C919D}" srcOrd="1" destOrd="0" parTransId="{8AB192A9-D26A-3543-9C50-AE2BB53855B2}" sibTransId="{82311121-2C79-7548-97B8-FDBB4C0BE850}"/>
    <dgm:cxn modelId="{71A4B0CE-063F-274F-87CB-E9CCFEE63425}" type="presOf" srcId="{9781FE4B-8C2C-E34F-A983-386CF8D0A9BF}" destId="{C25EBED1-79FE-B64B-B633-2F53F49BAD52}" srcOrd="1" destOrd="0" presId="urn:microsoft.com/office/officeart/2005/8/layout/target3"/>
    <dgm:cxn modelId="{E400E09E-8F5B-C242-8593-892D50C0A8F9}" type="presOf" srcId="{CE4C5131-EA93-744B-AD9A-B41E01259194}" destId="{525EC218-9A27-1E40-9823-AD0E8B8CC6C8}" srcOrd="0" destOrd="0" presId="urn:microsoft.com/office/officeart/2005/8/layout/target3"/>
    <dgm:cxn modelId="{E3DB4656-A49F-814E-870D-966D8DA6FF2C}" type="presOf" srcId="{3791B2EB-88FD-8541-9C8A-AB8C5B93A6E1}" destId="{481BCFB9-BDF3-2B42-B1D1-892EB7748839}" srcOrd="1" destOrd="0" presId="urn:microsoft.com/office/officeart/2005/8/layout/target3"/>
    <dgm:cxn modelId="{6BD80141-C243-4C42-AC79-809B4067FEB3}" type="presParOf" srcId="{42001A7F-A343-2346-AA6D-99FD7C778F58}" destId="{673E671A-0350-0A4D-9278-FA1C1022C2F2}" srcOrd="0" destOrd="0" presId="urn:microsoft.com/office/officeart/2005/8/layout/target3"/>
    <dgm:cxn modelId="{A8756F52-5FCE-DC42-9A11-4E88294CA2EB}" type="presParOf" srcId="{42001A7F-A343-2346-AA6D-99FD7C778F58}" destId="{D1CC93D4-0878-D049-AF69-7BF221BED643}" srcOrd="1" destOrd="0" presId="urn:microsoft.com/office/officeart/2005/8/layout/target3"/>
    <dgm:cxn modelId="{D3DEF5B1-46A6-6C45-85A4-767F27E8F75B}" type="presParOf" srcId="{42001A7F-A343-2346-AA6D-99FD7C778F58}" destId="{A29C8A98-EF87-514C-A8F6-A96C826FB3F1}" srcOrd="2" destOrd="0" presId="urn:microsoft.com/office/officeart/2005/8/layout/target3"/>
    <dgm:cxn modelId="{E24A89F4-26AD-CB4A-9663-6A5D446C23A5}" type="presParOf" srcId="{42001A7F-A343-2346-AA6D-99FD7C778F58}" destId="{F5AB78E0-5468-E443-89E9-B83BCE7EA29B}" srcOrd="3" destOrd="0" presId="urn:microsoft.com/office/officeart/2005/8/layout/target3"/>
    <dgm:cxn modelId="{071343B9-800F-0043-9B0A-68F9DBC62EB4}" type="presParOf" srcId="{42001A7F-A343-2346-AA6D-99FD7C778F58}" destId="{645FE8E3-9311-4947-8E0E-1B700B7C94F7}" srcOrd="4" destOrd="0" presId="urn:microsoft.com/office/officeart/2005/8/layout/target3"/>
    <dgm:cxn modelId="{CAE11616-4230-8B47-B970-C8DC9DC1F567}" type="presParOf" srcId="{42001A7F-A343-2346-AA6D-99FD7C778F58}" destId="{146549A5-6208-A841-81DC-DCB70C8CCFC2}" srcOrd="5" destOrd="0" presId="urn:microsoft.com/office/officeart/2005/8/layout/target3"/>
    <dgm:cxn modelId="{A3163386-10EC-CB4A-9D86-8A0E1CD827A6}" type="presParOf" srcId="{42001A7F-A343-2346-AA6D-99FD7C778F58}" destId="{51A6E564-ED1F-EF4C-A052-2BF8716C9058}" srcOrd="6" destOrd="0" presId="urn:microsoft.com/office/officeart/2005/8/layout/target3"/>
    <dgm:cxn modelId="{51C2CC51-F55F-2640-A97F-89B7696FA2C8}" type="presParOf" srcId="{42001A7F-A343-2346-AA6D-99FD7C778F58}" destId="{F8E5CE14-367A-5040-B472-B0EFED94A6B7}" srcOrd="7" destOrd="0" presId="urn:microsoft.com/office/officeart/2005/8/layout/target3"/>
    <dgm:cxn modelId="{41C39A86-8037-A845-9464-92A146E2BE6C}" type="presParOf" srcId="{42001A7F-A343-2346-AA6D-99FD7C778F58}" destId="{AD435BE7-3B55-DB4B-98DD-46D837C19AB2}" srcOrd="8" destOrd="0" presId="urn:microsoft.com/office/officeart/2005/8/layout/target3"/>
    <dgm:cxn modelId="{8D958581-2071-0147-B568-8C81334D4086}" type="presParOf" srcId="{42001A7F-A343-2346-AA6D-99FD7C778F58}" destId="{1AAF24FB-3D16-F84A-A67D-25A843863A4E}" srcOrd="9" destOrd="0" presId="urn:microsoft.com/office/officeart/2005/8/layout/target3"/>
    <dgm:cxn modelId="{BE534E86-D57A-F441-9008-20CEC1EC7A52}" type="presParOf" srcId="{42001A7F-A343-2346-AA6D-99FD7C778F58}" destId="{BEE5D385-4442-174E-8E36-6E77F4DD70EA}" srcOrd="10" destOrd="0" presId="urn:microsoft.com/office/officeart/2005/8/layout/target3"/>
    <dgm:cxn modelId="{B1211D25-0C48-FD4D-9739-8A4B041A3D6F}" type="presParOf" srcId="{42001A7F-A343-2346-AA6D-99FD7C778F58}" destId="{525EC218-9A27-1E40-9823-AD0E8B8CC6C8}" srcOrd="11" destOrd="0" presId="urn:microsoft.com/office/officeart/2005/8/layout/target3"/>
    <dgm:cxn modelId="{C362582A-79B0-B846-A5EA-244258125A8D}" type="presParOf" srcId="{42001A7F-A343-2346-AA6D-99FD7C778F58}" destId="{BFE682A7-B580-5140-92A4-03DC84E40D68}" srcOrd="12" destOrd="0" presId="urn:microsoft.com/office/officeart/2005/8/layout/target3"/>
    <dgm:cxn modelId="{108CFBC8-D890-C04A-BD5B-003CFEF0D795}" type="presParOf" srcId="{42001A7F-A343-2346-AA6D-99FD7C778F58}" destId="{EC7FE213-03B6-AD44-8B41-C7DDD176D4AF}" srcOrd="13" destOrd="0" presId="urn:microsoft.com/office/officeart/2005/8/layout/target3"/>
    <dgm:cxn modelId="{E9765E1C-DC74-644B-9B5B-C2D0395642C8}" type="presParOf" srcId="{42001A7F-A343-2346-AA6D-99FD7C778F58}" destId="{95E76AD0-810F-D94C-9CD3-0C4877121AC3}" srcOrd="14" destOrd="0" presId="urn:microsoft.com/office/officeart/2005/8/layout/target3"/>
    <dgm:cxn modelId="{2FE53DCF-E5EC-1148-92CB-8026E33EFB25}" type="presParOf" srcId="{42001A7F-A343-2346-AA6D-99FD7C778F58}" destId="{481BCFB9-BDF3-2B42-B1D1-892EB7748839}" srcOrd="15" destOrd="0" presId="urn:microsoft.com/office/officeart/2005/8/layout/target3"/>
    <dgm:cxn modelId="{AA30AA15-AB68-784E-B19F-E4A96A843D1C}" type="presParOf" srcId="{42001A7F-A343-2346-AA6D-99FD7C778F58}" destId="{E7DBB2F8-E9BC-C749-B97E-E8E051730B9F}" srcOrd="16" destOrd="0" presId="urn:microsoft.com/office/officeart/2005/8/layout/target3"/>
    <dgm:cxn modelId="{E9291C4F-659D-B749-B71F-C254848F6063}" type="presParOf" srcId="{42001A7F-A343-2346-AA6D-99FD7C778F58}" destId="{C25EBED1-79FE-B64B-B633-2F53F49BAD52}" srcOrd="17" destOrd="0" presId="urn:microsoft.com/office/officeart/2005/8/layout/target3"/>
    <dgm:cxn modelId="{99E1F201-04A2-8243-94D1-E11FD84C0AF1}" type="presParOf" srcId="{42001A7F-A343-2346-AA6D-99FD7C778F58}" destId="{F0B261C8-A367-324B-89D9-B2FF5C694F6E}" srcOrd="18" destOrd="0" presId="urn:microsoft.com/office/officeart/2005/8/layout/target3"/>
    <dgm:cxn modelId="{987B46E3-EC96-FD4F-9A1B-6788A3EEBD10}" type="presParOf" srcId="{42001A7F-A343-2346-AA6D-99FD7C778F58}" destId="{51E6D1A3-BF1D-9C4E-B76E-FD2CDFBCAE8B}"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E671A-0350-0A4D-9278-FA1C1022C2F2}">
      <dsp:nvSpPr>
        <dsp:cNvPr id="0" name=""/>
        <dsp:cNvSpPr/>
      </dsp:nvSpPr>
      <dsp:spPr>
        <a:xfrm>
          <a:off x="0" y="0"/>
          <a:ext cx="4525963" cy="4525963"/>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29C8A98-EF87-514C-A8F6-A96C826FB3F1}">
      <dsp:nvSpPr>
        <dsp:cNvPr id="0" name=""/>
        <dsp:cNvSpPr/>
      </dsp:nvSpPr>
      <dsp:spPr>
        <a:xfrm>
          <a:off x="2262981" y="0"/>
          <a:ext cx="5966618" cy="4525963"/>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944563">
            <a:lnSpc>
              <a:spcPct val="90000"/>
            </a:lnSpc>
            <a:spcBef>
              <a:spcPct val="0"/>
            </a:spcBef>
            <a:spcAft>
              <a:spcPct val="35000"/>
            </a:spcAft>
            <a:tabLst/>
          </a:pPr>
          <a:r>
            <a:rPr lang="en-GB" sz="2000" b="1" kern="1200" dirty="0" smtClean="0">
              <a:solidFill>
                <a:schemeClr val="tx1"/>
              </a:solidFill>
            </a:rPr>
            <a:t>1.</a:t>
          </a:r>
          <a:r>
            <a:rPr lang="en-GB" sz="2000" b="0" kern="1200" dirty="0" smtClean="0">
              <a:solidFill>
                <a:schemeClr val="tx1"/>
              </a:solidFill>
            </a:rPr>
            <a:t> e-Health advantages &amp; Opportunities for innovation</a:t>
          </a:r>
          <a:endParaRPr lang="fr-FR" sz="2000" b="0" kern="1200" dirty="0">
            <a:solidFill>
              <a:schemeClr val="tx1"/>
            </a:solidFill>
          </a:endParaRPr>
        </a:p>
      </dsp:txBody>
      <dsp:txXfrm>
        <a:off x="2262981" y="0"/>
        <a:ext cx="5966618" cy="724154"/>
      </dsp:txXfrm>
    </dsp:sp>
    <dsp:sp modelId="{645FE8E3-9311-4947-8E0E-1B700B7C94F7}">
      <dsp:nvSpPr>
        <dsp:cNvPr id="0" name=""/>
        <dsp:cNvSpPr/>
      </dsp:nvSpPr>
      <dsp:spPr>
        <a:xfrm>
          <a:off x="475226" y="724154"/>
          <a:ext cx="3575510" cy="3575510"/>
        </a:xfrm>
        <a:prstGeom prst="pie">
          <a:avLst>
            <a:gd name="adj1" fmla="val 5400000"/>
            <a:gd name="adj2" fmla="val 16200000"/>
          </a:avLst>
        </a:prstGeom>
        <a:solidFill>
          <a:schemeClr val="accent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46549A5-6208-A841-81DC-DCB70C8CCFC2}">
      <dsp:nvSpPr>
        <dsp:cNvPr id="0" name=""/>
        <dsp:cNvSpPr/>
      </dsp:nvSpPr>
      <dsp:spPr>
        <a:xfrm>
          <a:off x="2262981" y="724154"/>
          <a:ext cx="5966618" cy="357551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smtClean="0">
              <a:solidFill>
                <a:schemeClr val="tx1"/>
              </a:solidFill>
            </a:rPr>
            <a:t>2.</a:t>
          </a:r>
          <a:r>
            <a:rPr lang="en-GB" sz="2000" b="0" kern="1200" dirty="0" smtClean="0">
              <a:solidFill>
                <a:schemeClr val="tx1"/>
              </a:solidFill>
            </a:rPr>
            <a:t> </a:t>
          </a:r>
          <a:r>
            <a:rPr lang="en-GB" sz="2000" b="0" kern="1200" dirty="0" smtClean="0">
              <a:solidFill>
                <a:schemeClr val="tx1"/>
              </a:solidFill>
              <a:latin typeface="+mn-lt"/>
            </a:rPr>
            <a:t>Examples of </a:t>
          </a:r>
          <a:r>
            <a:rPr lang="en-GB" sz="2000" b="0" kern="1200" dirty="0" smtClean="0">
              <a:solidFill>
                <a:schemeClr val="tx1"/>
              </a:solidFill>
            </a:rPr>
            <a:t>e-Health innovative applications in the developing countries</a:t>
          </a:r>
          <a:endParaRPr lang="fr-FR" sz="2000" b="0" kern="1200" dirty="0">
            <a:solidFill>
              <a:schemeClr val="tx1"/>
            </a:solidFill>
          </a:endParaRPr>
        </a:p>
      </dsp:txBody>
      <dsp:txXfrm>
        <a:off x="2262981" y="724154"/>
        <a:ext cx="5966618" cy="724154"/>
      </dsp:txXfrm>
    </dsp:sp>
    <dsp:sp modelId="{F8E5CE14-367A-5040-B472-B0EFED94A6B7}">
      <dsp:nvSpPr>
        <dsp:cNvPr id="0" name=""/>
        <dsp:cNvSpPr/>
      </dsp:nvSpPr>
      <dsp:spPr>
        <a:xfrm>
          <a:off x="950452" y="1448308"/>
          <a:ext cx="2625058" cy="2625058"/>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D435BE7-3B55-DB4B-98DD-46D837C19AB2}">
      <dsp:nvSpPr>
        <dsp:cNvPr id="0" name=""/>
        <dsp:cNvSpPr/>
      </dsp:nvSpPr>
      <dsp:spPr>
        <a:xfrm>
          <a:off x="2262981" y="1448308"/>
          <a:ext cx="5966618" cy="262505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smtClean="0">
              <a:solidFill>
                <a:schemeClr val="tx1"/>
              </a:solidFill>
            </a:rPr>
            <a:t>3.</a:t>
          </a:r>
          <a:r>
            <a:rPr lang="en-GB" sz="2000" b="0" kern="1200" dirty="0" smtClean="0">
              <a:solidFill>
                <a:schemeClr val="tx1"/>
              </a:solidFill>
            </a:rPr>
            <a:t> e-Health standardization</a:t>
          </a:r>
          <a:endParaRPr lang="fr-FR" sz="2000" b="0" kern="1200" dirty="0">
            <a:solidFill>
              <a:schemeClr val="tx1"/>
            </a:solidFill>
          </a:endParaRPr>
        </a:p>
      </dsp:txBody>
      <dsp:txXfrm>
        <a:off x="2262981" y="1448308"/>
        <a:ext cx="5966618" cy="724154"/>
      </dsp:txXfrm>
    </dsp:sp>
    <dsp:sp modelId="{BEE5D385-4442-174E-8E36-6E77F4DD70EA}">
      <dsp:nvSpPr>
        <dsp:cNvPr id="0" name=""/>
        <dsp:cNvSpPr/>
      </dsp:nvSpPr>
      <dsp:spPr>
        <a:xfrm>
          <a:off x="1425678" y="2172462"/>
          <a:ext cx="1674606" cy="1674606"/>
        </a:xfrm>
        <a:prstGeom prst="pie">
          <a:avLst>
            <a:gd name="adj1" fmla="val 5400000"/>
            <a:gd name="adj2" fmla="val 16200000"/>
          </a:avLst>
        </a:prstGeom>
        <a:solidFill>
          <a:srgbClr val="BF99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25EC218-9A27-1E40-9823-AD0E8B8CC6C8}">
      <dsp:nvSpPr>
        <dsp:cNvPr id="0" name=""/>
        <dsp:cNvSpPr/>
      </dsp:nvSpPr>
      <dsp:spPr>
        <a:xfrm>
          <a:off x="2262981" y="2172462"/>
          <a:ext cx="5966618" cy="1674606"/>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smtClean="0">
              <a:solidFill>
                <a:schemeClr val="tx1"/>
              </a:solidFill>
            </a:rPr>
            <a:t>4.</a:t>
          </a:r>
          <a:r>
            <a:rPr lang="en-GB" sz="2000" b="0" kern="1200" dirty="0" smtClean="0">
              <a:solidFill>
                <a:schemeClr val="tx1"/>
              </a:solidFill>
            </a:rPr>
            <a:t> </a:t>
          </a:r>
          <a:r>
            <a:rPr lang="en-GB" sz="2000" b="0" kern="1200" dirty="0" smtClean="0">
              <a:solidFill>
                <a:schemeClr val="tx1"/>
              </a:solidFill>
              <a:latin typeface="+mn-lt"/>
            </a:rPr>
            <a:t>Case study : </a:t>
          </a:r>
          <a:r>
            <a:rPr lang="fr-FR" sz="2000" b="0" kern="1200" dirty="0" smtClean="0">
              <a:solidFill>
                <a:schemeClr val="tx1"/>
              </a:solidFill>
              <a:latin typeface="+mn-lt"/>
            </a:rPr>
            <a:t>Tunisie Telecom</a:t>
          </a:r>
          <a:endParaRPr lang="fr-FR" sz="2000" b="0" kern="1200" dirty="0">
            <a:solidFill>
              <a:schemeClr val="tx1"/>
            </a:solidFill>
          </a:endParaRPr>
        </a:p>
      </dsp:txBody>
      <dsp:txXfrm>
        <a:off x="2262981" y="2172462"/>
        <a:ext cx="5966618" cy="724154"/>
      </dsp:txXfrm>
    </dsp:sp>
    <dsp:sp modelId="{EC7FE213-03B6-AD44-8B41-C7DDD176D4AF}">
      <dsp:nvSpPr>
        <dsp:cNvPr id="0" name=""/>
        <dsp:cNvSpPr/>
      </dsp:nvSpPr>
      <dsp:spPr>
        <a:xfrm>
          <a:off x="1900904" y="2896616"/>
          <a:ext cx="724154" cy="724154"/>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5E76AD0-810F-D94C-9CD3-0C4877121AC3}">
      <dsp:nvSpPr>
        <dsp:cNvPr id="0" name=""/>
        <dsp:cNvSpPr/>
      </dsp:nvSpPr>
      <dsp:spPr>
        <a:xfrm>
          <a:off x="2262981" y="2896616"/>
          <a:ext cx="5966618" cy="724154"/>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smtClean="0">
              <a:solidFill>
                <a:schemeClr val="tx1"/>
              </a:solidFill>
            </a:rPr>
            <a:t>5.</a:t>
          </a:r>
          <a:r>
            <a:rPr lang="en-GB" sz="2000" b="0" kern="1200" dirty="0" smtClean="0">
              <a:solidFill>
                <a:schemeClr val="tx1"/>
              </a:solidFill>
            </a:rPr>
            <a:t> </a:t>
          </a:r>
          <a:r>
            <a:rPr lang="en-GB" sz="2000" b="0" kern="1200" dirty="0" smtClean="0">
              <a:solidFill>
                <a:schemeClr val="tx1"/>
              </a:solidFill>
              <a:latin typeface="+mn-lt"/>
            </a:rPr>
            <a:t>Conclusion &amp; Recommendations</a:t>
          </a:r>
          <a:endParaRPr lang="fr-FR" sz="2000" b="0" kern="1200" dirty="0">
            <a:solidFill>
              <a:schemeClr val="tx1"/>
            </a:solidFill>
          </a:endParaRPr>
        </a:p>
      </dsp:txBody>
      <dsp:txXfrm>
        <a:off x="2262981" y="2896616"/>
        <a:ext cx="5966618" cy="724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E671A-0350-0A4D-9278-FA1C1022C2F2}">
      <dsp:nvSpPr>
        <dsp:cNvPr id="0" name=""/>
        <dsp:cNvSpPr/>
      </dsp:nvSpPr>
      <dsp:spPr>
        <a:xfrm>
          <a:off x="0" y="0"/>
          <a:ext cx="4525963" cy="4525963"/>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29C8A98-EF87-514C-A8F6-A96C826FB3F1}">
      <dsp:nvSpPr>
        <dsp:cNvPr id="0" name=""/>
        <dsp:cNvSpPr/>
      </dsp:nvSpPr>
      <dsp:spPr>
        <a:xfrm>
          <a:off x="2262981" y="0"/>
          <a:ext cx="5966618" cy="4525963"/>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944563">
            <a:lnSpc>
              <a:spcPct val="90000"/>
            </a:lnSpc>
            <a:spcBef>
              <a:spcPct val="0"/>
            </a:spcBef>
            <a:spcAft>
              <a:spcPct val="35000"/>
            </a:spcAft>
            <a:tabLst/>
          </a:pPr>
          <a:r>
            <a:rPr lang="en-GB" sz="2000" b="1" kern="1200" dirty="0" smtClean="0">
              <a:solidFill>
                <a:srgbClr val="CC0000"/>
              </a:solidFill>
            </a:rPr>
            <a:t>1. e-Health advantages &amp; Opportunities for innovation</a:t>
          </a:r>
          <a:endParaRPr lang="fr-FR" sz="2000" b="1" kern="1200" dirty="0">
            <a:solidFill>
              <a:srgbClr val="CC0000"/>
            </a:solidFill>
          </a:endParaRPr>
        </a:p>
      </dsp:txBody>
      <dsp:txXfrm>
        <a:off x="2262981" y="0"/>
        <a:ext cx="5966618" cy="724154"/>
      </dsp:txXfrm>
    </dsp:sp>
    <dsp:sp modelId="{645FE8E3-9311-4947-8E0E-1B700B7C94F7}">
      <dsp:nvSpPr>
        <dsp:cNvPr id="0" name=""/>
        <dsp:cNvSpPr/>
      </dsp:nvSpPr>
      <dsp:spPr>
        <a:xfrm>
          <a:off x="475226" y="724154"/>
          <a:ext cx="3575510" cy="3575510"/>
        </a:xfrm>
        <a:prstGeom prst="pie">
          <a:avLst>
            <a:gd name="adj1" fmla="val 5400000"/>
            <a:gd name="adj2" fmla="val 16200000"/>
          </a:avLst>
        </a:prstGeom>
        <a:solidFill>
          <a:schemeClr val="accent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46549A5-6208-A841-81DC-DCB70C8CCFC2}">
      <dsp:nvSpPr>
        <dsp:cNvPr id="0" name=""/>
        <dsp:cNvSpPr/>
      </dsp:nvSpPr>
      <dsp:spPr>
        <a:xfrm>
          <a:off x="2262981" y="724154"/>
          <a:ext cx="5966618" cy="357551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smtClean="0">
              <a:solidFill>
                <a:schemeClr val="tx1"/>
              </a:solidFill>
            </a:rPr>
            <a:t>2.</a:t>
          </a:r>
          <a:r>
            <a:rPr lang="en-GB" sz="2000" b="0" kern="1200" dirty="0" smtClean="0">
              <a:solidFill>
                <a:schemeClr val="tx1"/>
              </a:solidFill>
            </a:rPr>
            <a:t> </a:t>
          </a:r>
          <a:r>
            <a:rPr lang="en-GB" sz="2000" b="0" kern="1200" dirty="0" smtClean="0">
              <a:solidFill>
                <a:schemeClr val="tx1"/>
              </a:solidFill>
              <a:latin typeface="+mn-lt"/>
            </a:rPr>
            <a:t>Examples of </a:t>
          </a:r>
          <a:r>
            <a:rPr lang="en-GB" sz="2000" b="0" kern="1200" dirty="0" smtClean="0">
              <a:solidFill>
                <a:schemeClr val="tx1"/>
              </a:solidFill>
            </a:rPr>
            <a:t>e-Health innovative applications in the developing countries</a:t>
          </a:r>
          <a:endParaRPr lang="fr-FR" sz="2000" b="0" kern="1200" dirty="0">
            <a:solidFill>
              <a:schemeClr val="tx1"/>
            </a:solidFill>
          </a:endParaRPr>
        </a:p>
      </dsp:txBody>
      <dsp:txXfrm>
        <a:off x="2262981" y="724154"/>
        <a:ext cx="5966618" cy="724154"/>
      </dsp:txXfrm>
    </dsp:sp>
    <dsp:sp modelId="{F8E5CE14-367A-5040-B472-B0EFED94A6B7}">
      <dsp:nvSpPr>
        <dsp:cNvPr id="0" name=""/>
        <dsp:cNvSpPr/>
      </dsp:nvSpPr>
      <dsp:spPr>
        <a:xfrm>
          <a:off x="950452" y="1448308"/>
          <a:ext cx="2625058" cy="2625058"/>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D435BE7-3B55-DB4B-98DD-46D837C19AB2}">
      <dsp:nvSpPr>
        <dsp:cNvPr id="0" name=""/>
        <dsp:cNvSpPr/>
      </dsp:nvSpPr>
      <dsp:spPr>
        <a:xfrm>
          <a:off x="2262981" y="1448308"/>
          <a:ext cx="5966618" cy="262505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smtClean="0">
              <a:solidFill>
                <a:schemeClr val="tx1"/>
              </a:solidFill>
            </a:rPr>
            <a:t>3.</a:t>
          </a:r>
          <a:r>
            <a:rPr lang="en-GB" sz="2000" b="0" kern="1200" dirty="0" smtClean="0">
              <a:solidFill>
                <a:schemeClr val="tx1"/>
              </a:solidFill>
            </a:rPr>
            <a:t> e-Health standardization</a:t>
          </a:r>
          <a:endParaRPr lang="fr-FR" sz="2000" b="0" kern="1200" dirty="0">
            <a:solidFill>
              <a:schemeClr val="tx1"/>
            </a:solidFill>
          </a:endParaRPr>
        </a:p>
      </dsp:txBody>
      <dsp:txXfrm>
        <a:off x="2262981" y="1448308"/>
        <a:ext cx="5966618" cy="724154"/>
      </dsp:txXfrm>
    </dsp:sp>
    <dsp:sp modelId="{BEE5D385-4442-174E-8E36-6E77F4DD70EA}">
      <dsp:nvSpPr>
        <dsp:cNvPr id="0" name=""/>
        <dsp:cNvSpPr/>
      </dsp:nvSpPr>
      <dsp:spPr>
        <a:xfrm>
          <a:off x="1425678" y="2172462"/>
          <a:ext cx="1674606" cy="1674606"/>
        </a:xfrm>
        <a:prstGeom prst="pie">
          <a:avLst>
            <a:gd name="adj1" fmla="val 5400000"/>
            <a:gd name="adj2" fmla="val 16200000"/>
          </a:avLst>
        </a:prstGeom>
        <a:solidFill>
          <a:srgbClr val="BF99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25EC218-9A27-1E40-9823-AD0E8B8CC6C8}">
      <dsp:nvSpPr>
        <dsp:cNvPr id="0" name=""/>
        <dsp:cNvSpPr/>
      </dsp:nvSpPr>
      <dsp:spPr>
        <a:xfrm>
          <a:off x="2262981" y="2172462"/>
          <a:ext cx="5966618" cy="1674606"/>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smtClean="0">
              <a:solidFill>
                <a:schemeClr val="tx1"/>
              </a:solidFill>
            </a:rPr>
            <a:t>4.</a:t>
          </a:r>
          <a:r>
            <a:rPr lang="en-GB" sz="2000" b="0" kern="1200" dirty="0" smtClean="0">
              <a:solidFill>
                <a:schemeClr val="tx1"/>
              </a:solidFill>
            </a:rPr>
            <a:t> </a:t>
          </a:r>
          <a:r>
            <a:rPr lang="en-GB" sz="2000" b="0" kern="1200" dirty="0" smtClean="0">
              <a:solidFill>
                <a:schemeClr val="tx1"/>
              </a:solidFill>
              <a:latin typeface="+mn-lt"/>
            </a:rPr>
            <a:t>Case study : </a:t>
          </a:r>
          <a:r>
            <a:rPr lang="fr-FR" sz="2000" b="0" kern="1200" dirty="0" smtClean="0">
              <a:solidFill>
                <a:schemeClr val="tx1"/>
              </a:solidFill>
              <a:latin typeface="+mn-lt"/>
            </a:rPr>
            <a:t>Tunisie Telecom</a:t>
          </a:r>
          <a:endParaRPr lang="fr-FR" sz="2000" b="0" kern="1200" dirty="0">
            <a:solidFill>
              <a:schemeClr val="tx1"/>
            </a:solidFill>
          </a:endParaRPr>
        </a:p>
      </dsp:txBody>
      <dsp:txXfrm>
        <a:off x="2262981" y="2172462"/>
        <a:ext cx="5966618" cy="724154"/>
      </dsp:txXfrm>
    </dsp:sp>
    <dsp:sp modelId="{EC7FE213-03B6-AD44-8B41-C7DDD176D4AF}">
      <dsp:nvSpPr>
        <dsp:cNvPr id="0" name=""/>
        <dsp:cNvSpPr/>
      </dsp:nvSpPr>
      <dsp:spPr>
        <a:xfrm>
          <a:off x="1900904" y="2896616"/>
          <a:ext cx="724154" cy="724154"/>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5E76AD0-810F-D94C-9CD3-0C4877121AC3}">
      <dsp:nvSpPr>
        <dsp:cNvPr id="0" name=""/>
        <dsp:cNvSpPr/>
      </dsp:nvSpPr>
      <dsp:spPr>
        <a:xfrm>
          <a:off x="2262981" y="2896616"/>
          <a:ext cx="5966618" cy="724154"/>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smtClean="0">
              <a:solidFill>
                <a:schemeClr val="tx1"/>
              </a:solidFill>
            </a:rPr>
            <a:t>5.</a:t>
          </a:r>
          <a:r>
            <a:rPr lang="en-GB" sz="2000" b="0" kern="1200" dirty="0" smtClean="0">
              <a:solidFill>
                <a:schemeClr val="tx1"/>
              </a:solidFill>
            </a:rPr>
            <a:t> </a:t>
          </a:r>
          <a:r>
            <a:rPr lang="en-GB" sz="2000" b="0" kern="1200" dirty="0" smtClean="0">
              <a:solidFill>
                <a:schemeClr val="tx1"/>
              </a:solidFill>
              <a:latin typeface="+mn-lt"/>
            </a:rPr>
            <a:t>Conclusion &amp; Recommendations</a:t>
          </a:r>
          <a:endParaRPr lang="fr-FR" sz="2000" b="0" kern="1200" dirty="0">
            <a:solidFill>
              <a:schemeClr val="tx1"/>
            </a:solidFill>
          </a:endParaRPr>
        </a:p>
      </dsp:txBody>
      <dsp:txXfrm>
        <a:off x="2262981" y="2896616"/>
        <a:ext cx="5966618" cy="7241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CC097-8DE9-45EF-AC03-3E3A505FB024}">
      <dsp:nvSpPr>
        <dsp:cNvPr id="0" name=""/>
        <dsp:cNvSpPr/>
      </dsp:nvSpPr>
      <dsp:spPr>
        <a:xfrm>
          <a:off x="4813207" y="2072237"/>
          <a:ext cx="1583810" cy="846632"/>
        </a:xfrm>
        <a:prstGeom prst="ellipse">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noProof="0" dirty="0" smtClean="0">
              <a:solidFill>
                <a:sysClr val="window" lastClr="FFFFFF"/>
              </a:solidFill>
              <a:latin typeface="Calibri"/>
              <a:ea typeface="+mn-ea"/>
              <a:cs typeface="+mn-cs"/>
            </a:rPr>
            <a:t>E-Health</a:t>
          </a:r>
          <a:r>
            <a:rPr lang="fr-FR" sz="1600" b="1" kern="1200" dirty="0" smtClean="0">
              <a:solidFill>
                <a:sysClr val="window" lastClr="FFFFFF"/>
              </a:solidFill>
              <a:latin typeface="Calibri"/>
              <a:ea typeface="+mn-ea"/>
              <a:cs typeface="+mn-cs"/>
            </a:rPr>
            <a:t> Systems</a:t>
          </a:r>
          <a:endParaRPr lang="fr-FR" sz="1600" b="1" kern="1200" dirty="0">
            <a:solidFill>
              <a:sysClr val="window" lastClr="FFFFFF"/>
            </a:solidFill>
            <a:latin typeface="Calibri"/>
            <a:ea typeface="+mn-ea"/>
            <a:cs typeface="+mn-cs"/>
          </a:endParaRPr>
        </a:p>
      </dsp:txBody>
      <dsp:txXfrm>
        <a:off x="5045151" y="2196223"/>
        <a:ext cx="1119922" cy="598660"/>
      </dsp:txXfrm>
    </dsp:sp>
    <dsp:sp modelId="{770C884B-BE2A-4672-96E0-3CC64C18EB43}">
      <dsp:nvSpPr>
        <dsp:cNvPr id="0" name=""/>
        <dsp:cNvSpPr/>
      </dsp:nvSpPr>
      <dsp:spPr>
        <a:xfrm rot="16186089">
          <a:off x="5327383" y="1350147"/>
          <a:ext cx="547974" cy="441292"/>
        </a:xfrm>
        <a:prstGeom prst="rightArrow">
          <a:avLst>
            <a:gd name="adj1" fmla="val 60000"/>
            <a:gd name="adj2" fmla="val 50000"/>
          </a:avLst>
        </a:prstGeom>
        <a:solidFill>
          <a:srgbClr val="C0504D">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solidFill>
              <a:sysClr val="window" lastClr="FFFFFF"/>
            </a:solidFill>
            <a:latin typeface="Calibri"/>
            <a:ea typeface="+mn-ea"/>
            <a:cs typeface="+mn-cs"/>
          </a:endParaRPr>
        </a:p>
      </dsp:txBody>
      <dsp:txXfrm rot="10800000">
        <a:off x="5393845" y="1504598"/>
        <a:ext cx="415586" cy="264776"/>
      </dsp:txXfrm>
    </dsp:sp>
    <dsp:sp modelId="{22CEE235-1811-4B8E-B083-5DF4A954481D}">
      <dsp:nvSpPr>
        <dsp:cNvPr id="0" name=""/>
        <dsp:cNvSpPr/>
      </dsp:nvSpPr>
      <dsp:spPr>
        <a:xfrm>
          <a:off x="4893197" y="0"/>
          <a:ext cx="1407836" cy="1038334"/>
        </a:xfrm>
        <a:prstGeom prst="ellipse">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Electronic health record</a:t>
          </a:r>
          <a:endParaRPr lang="fr-FR" sz="1400" kern="1200" dirty="0">
            <a:solidFill>
              <a:sysClr val="window" lastClr="FFFFFF"/>
            </a:solidFill>
            <a:latin typeface="Calibri"/>
            <a:ea typeface="+mn-ea"/>
            <a:cs typeface="+mn-cs"/>
          </a:endParaRPr>
        </a:p>
      </dsp:txBody>
      <dsp:txXfrm>
        <a:off x="5099370" y="152060"/>
        <a:ext cx="995490" cy="734214"/>
      </dsp:txXfrm>
    </dsp:sp>
    <dsp:sp modelId="{7EC79E39-10C2-41E8-90EB-EFB22EF81A31}">
      <dsp:nvSpPr>
        <dsp:cNvPr id="0" name=""/>
        <dsp:cNvSpPr/>
      </dsp:nvSpPr>
      <dsp:spPr>
        <a:xfrm rot="19153524">
          <a:off x="6145308" y="1534247"/>
          <a:ext cx="637273" cy="441292"/>
        </a:xfrm>
        <a:prstGeom prst="rightArrow">
          <a:avLst>
            <a:gd name="adj1" fmla="val 60000"/>
            <a:gd name="adj2" fmla="val 50000"/>
          </a:avLst>
        </a:prstGeom>
        <a:solidFill>
          <a:srgbClr val="9BBB59">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solidFill>
              <a:sysClr val="window" lastClr="FFFFFF"/>
            </a:solidFill>
            <a:latin typeface="Calibri"/>
            <a:ea typeface="+mn-ea"/>
            <a:cs typeface="+mn-cs"/>
          </a:endParaRPr>
        </a:p>
      </dsp:txBody>
      <dsp:txXfrm>
        <a:off x="6161374" y="1665735"/>
        <a:ext cx="504885" cy="264776"/>
      </dsp:txXfrm>
    </dsp:sp>
    <dsp:sp modelId="{B3FED3F5-9F2D-46C5-9A11-A000311AF763}">
      <dsp:nvSpPr>
        <dsp:cNvPr id="0" name=""/>
        <dsp:cNvSpPr/>
      </dsp:nvSpPr>
      <dsp:spPr>
        <a:xfrm>
          <a:off x="6462944" y="388526"/>
          <a:ext cx="1966740" cy="1038334"/>
        </a:xfrm>
        <a:prstGeom prst="ellipse">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Laboratory information management</a:t>
          </a:r>
          <a:endParaRPr lang="fr-FR" sz="1200" kern="1200" dirty="0">
            <a:solidFill>
              <a:sysClr val="window" lastClr="FFFFFF"/>
            </a:solidFill>
            <a:latin typeface="Calibri"/>
            <a:ea typeface="+mn-ea"/>
            <a:cs typeface="+mn-cs"/>
          </a:endParaRPr>
        </a:p>
      </dsp:txBody>
      <dsp:txXfrm>
        <a:off x="6750966" y="540586"/>
        <a:ext cx="1390696" cy="734214"/>
      </dsp:txXfrm>
    </dsp:sp>
    <dsp:sp modelId="{70288C01-18B4-453F-A1E3-E820FA4BD0D9}">
      <dsp:nvSpPr>
        <dsp:cNvPr id="0" name=""/>
        <dsp:cNvSpPr/>
      </dsp:nvSpPr>
      <dsp:spPr>
        <a:xfrm rot="21000408">
          <a:off x="6625019" y="2036386"/>
          <a:ext cx="667498" cy="441292"/>
        </a:xfrm>
        <a:prstGeom prst="rightArrow">
          <a:avLst>
            <a:gd name="adj1" fmla="val 60000"/>
            <a:gd name="adj2" fmla="val 50000"/>
          </a:avLst>
        </a:prstGeom>
        <a:solidFill>
          <a:srgbClr val="8064A2">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solidFill>
              <a:sysClr val="window" lastClr="FFFFFF"/>
            </a:solidFill>
            <a:latin typeface="Calibri"/>
            <a:ea typeface="+mn-ea"/>
            <a:cs typeface="+mn-cs"/>
          </a:endParaRPr>
        </a:p>
      </dsp:txBody>
      <dsp:txXfrm>
        <a:off x="6626023" y="2136131"/>
        <a:ext cx="535110" cy="264776"/>
      </dsp:txXfrm>
    </dsp:sp>
    <dsp:sp modelId="{A0F7EC35-739A-4B64-9F07-65B906001582}">
      <dsp:nvSpPr>
        <dsp:cNvPr id="0" name=""/>
        <dsp:cNvSpPr/>
      </dsp:nvSpPr>
      <dsp:spPr>
        <a:xfrm>
          <a:off x="7566037" y="1483955"/>
          <a:ext cx="1667451" cy="1038334"/>
        </a:xfrm>
        <a:prstGeom prst="ellipse">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Pharmacy information</a:t>
          </a:r>
          <a:endParaRPr lang="fr-FR" sz="1200" kern="1200" dirty="0">
            <a:solidFill>
              <a:sysClr val="window" lastClr="FFFFFF"/>
            </a:solidFill>
            <a:latin typeface="Calibri"/>
            <a:ea typeface="+mn-ea"/>
            <a:cs typeface="+mn-cs"/>
          </a:endParaRPr>
        </a:p>
      </dsp:txBody>
      <dsp:txXfrm>
        <a:off x="7810230" y="1636015"/>
        <a:ext cx="1179065" cy="734214"/>
      </dsp:txXfrm>
    </dsp:sp>
    <dsp:sp modelId="{B47EE047-5F5C-43B1-AC0A-079393580680}">
      <dsp:nvSpPr>
        <dsp:cNvPr id="0" name=""/>
        <dsp:cNvSpPr/>
      </dsp:nvSpPr>
      <dsp:spPr>
        <a:xfrm rot="1260684">
          <a:off x="6428028" y="2688460"/>
          <a:ext cx="507576" cy="441292"/>
        </a:xfrm>
        <a:prstGeom prst="rightArrow">
          <a:avLst>
            <a:gd name="adj1" fmla="val 60000"/>
            <a:gd name="adj2" fmla="val 50000"/>
          </a:avLst>
        </a:prstGeom>
        <a:solidFill>
          <a:srgbClr val="4BACC6">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solidFill>
              <a:sysClr val="window" lastClr="FFFFFF"/>
            </a:solidFill>
            <a:latin typeface="Calibri"/>
            <a:ea typeface="+mn-ea"/>
            <a:cs typeface="+mn-cs"/>
          </a:endParaRPr>
        </a:p>
      </dsp:txBody>
      <dsp:txXfrm>
        <a:off x="6432429" y="2752984"/>
        <a:ext cx="375188" cy="264776"/>
      </dsp:txXfrm>
    </dsp:sp>
    <dsp:sp modelId="{63FCDD0D-695F-4BE6-AB25-2C99731E2667}">
      <dsp:nvSpPr>
        <dsp:cNvPr id="0" name=""/>
        <dsp:cNvSpPr/>
      </dsp:nvSpPr>
      <dsp:spPr>
        <a:xfrm>
          <a:off x="7025853" y="2834418"/>
          <a:ext cx="1626364" cy="1038334"/>
        </a:xfrm>
        <a:prstGeom prst="ellipse">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Patient registration or scheduling</a:t>
          </a:r>
          <a:endParaRPr lang="fr-FR" sz="1200" kern="1200" dirty="0">
            <a:solidFill>
              <a:sysClr val="window" lastClr="FFFFFF"/>
            </a:solidFill>
            <a:latin typeface="Calibri"/>
            <a:ea typeface="+mn-ea"/>
            <a:cs typeface="+mn-cs"/>
          </a:endParaRPr>
        </a:p>
      </dsp:txBody>
      <dsp:txXfrm>
        <a:off x="7264028" y="2986478"/>
        <a:ext cx="1150014" cy="734214"/>
      </dsp:txXfrm>
    </dsp:sp>
    <dsp:sp modelId="{27DBFC27-F2DC-454D-BE13-86191C4DC846}">
      <dsp:nvSpPr>
        <dsp:cNvPr id="0" name=""/>
        <dsp:cNvSpPr/>
      </dsp:nvSpPr>
      <dsp:spPr>
        <a:xfrm rot="3841752">
          <a:off x="5699154" y="3108179"/>
          <a:ext cx="623695" cy="441292"/>
        </a:xfrm>
        <a:prstGeom prst="rightArrow">
          <a:avLst>
            <a:gd name="adj1" fmla="val 60000"/>
            <a:gd name="adj2" fmla="val 50000"/>
          </a:avLst>
        </a:prstGeom>
        <a:solidFill>
          <a:srgbClr val="C0504D">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solidFill>
              <a:sysClr val="window" lastClr="FFFFFF"/>
            </a:solidFill>
            <a:latin typeface="Calibri"/>
            <a:ea typeface="+mn-ea"/>
            <a:cs typeface="+mn-cs"/>
          </a:endParaRPr>
        </a:p>
      </dsp:txBody>
      <dsp:txXfrm>
        <a:off x="5736361" y="3136927"/>
        <a:ext cx="491307" cy="264776"/>
      </dsp:txXfrm>
    </dsp:sp>
    <dsp:sp modelId="{DD4C5F37-7348-45E6-B83C-4114B70843CC}">
      <dsp:nvSpPr>
        <dsp:cNvPr id="0" name=""/>
        <dsp:cNvSpPr/>
      </dsp:nvSpPr>
      <dsp:spPr>
        <a:xfrm>
          <a:off x="5675396" y="3754259"/>
          <a:ext cx="1591445" cy="1038334"/>
        </a:xfrm>
        <a:prstGeom prst="ellipse">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Monitoring, evaluation and patient tracking</a:t>
          </a:r>
          <a:endParaRPr lang="fr-FR" sz="1400" kern="1200" dirty="0">
            <a:solidFill>
              <a:sysClr val="window" lastClr="FFFFFF"/>
            </a:solidFill>
            <a:latin typeface="Calibri"/>
            <a:ea typeface="+mn-ea"/>
            <a:cs typeface="+mn-cs"/>
          </a:endParaRPr>
        </a:p>
      </dsp:txBody>
      <dsp:txXfrm>
        <a:off x="5908458" y="3906319"/>
        <a:ext cx="1125321" cy="734214"/>
      </dsp:txXfrm>
    </dsp:sp>
    <dsp:sp modelId="{2FD597FC-775F-465F-9543-4B56BC435F46}">
      <dsp:nvSpPr>
        <dsp:cNvPr id="0" name=""/>
        <dsp:cNvSpPr/>
      </dsp:nvSpPr>
      <dsp:spPr>
        <a:xfrm rot="7319604">
          <a:off x="4783418" y="3090079"/>
          <a:ext cx="624898" cy="441292"/>
        </a:xfrm>
        <a:prstGeom prst="rightArrow">
          <a:avLst>
            <a:gd name="adj1" fmla="val 60000"/>
            <a:gd name="adj2" fmla="val 50000"/>
          </a:avLst>
        </a:prstGeom>
        <a:solidFill>
          <a:srgbClr val="9BBB59">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solidFill>
              <a:sysClr val="window" lastClr="FFFFFF"/>
            </a:solidFill>
            <a:latin typeface="Calibri"/>
            <a:ea typeface="+mn-ea"/>
            <a:cs typeface="+mn-cs"/>
          </a:endParaRPr>
        </a:p>
      </dsp:txBody>
      <dsp:txXfrm rot="10800000">
        <a:off x="4884683" y="3122197"/>
        <a:ext cx="492510" cy="264776"/>
      </dsp:txXfrm>
    </dsp:sp>
    <dsp:sp modelId="{0296A2D6-FB87-42F7-8925-E9CA5690CE0F}">
      <dsp:nvSpPr>
        <dsp:cNvPr id="0" name=""/>
        <dsp:cNvSpPr/>
      </dsp:nvSpPr>
      <dsp:spPr>
        <a:xfrm>
          <a:off x="3717229" y="3712224"/>
          <a:ext cx="1606978" cy="1038334"/>
        </a:xfrm>
        <a:prstGeom prst="ellipse">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Clinical decision support</a:t>
          </a:r>
          <a:endParaRPr lang="fr-FR" sz="1400" kern="1200" dirty="0">
            <a:solidFill>
              <a:sysClr val="window" lastClr="FFFFFF"/>
            </a:solidFill>
            <a:latin typeface="Calibri"/>
            <a:ea typeface="+mn-ea"/>
            <a:cs typeface="+mn-cs"/>
          </a:endParaRPr>
        </a:p>
      </dsp:txBody>
      <dsp:txXfrm>
        <a:off x="3952565" y="3864284"/>
        <a:ext cx="1136306" cy="734214"/>
      </dsp:txXfrm>
    </dsp:sp>
    <dsp:sp modelId="{715D2B21-0194-4878-9357-B8054F8680AE}">
      <dsp:nvSpPr>
        <dsp:cNvPr id="0" name=""/>
        <dsp:cNvSpPr/>
      </dsp:nvSpPr>
      <dsp:spPr>
        <a:xfrm rot="9629040">
          <a:off x="4107475" y="2696772"/>
          <a:ext cx="614766" cy="441292"/>
        </a:xfrm>
        <a:prstGeom prst="rightArrow">
          <a:avLst>
            <a:gd name="adj1" fmla="val 60000"/>
            <a:gd name="adj2" fmla="val 50000"/>
          </a:avLst>
        </a:prstGeom>
        <a:solidFill>
          <a:srgbClr val="8064A2">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solidFill>
              <a:sysClr val="window" lastClr="FFFFFF"/>
            </a:solidFill>
            <a:latin typeface="Calibri"/>
            <a:ea typeface="+mn-ea"/>
            <a:cs typeface="+mn-cs"/>
          </a:endParaRPr>
        </a:p>
      </dsp:txBody>
      <dsp:txXfrm rot="10800000">
        <a:off x="4236060" y="2762917"/>
        <a:ext cx="482378" cy="264776"/>
      </dsp:txXfrm>
    </dsp:sp>
    <dsp:sp modelId="{2EB9C733-3960-4F6A-A646-6587C4377C1F}">
      <dsp:nvSpPr>
        <dsp:cNvPr id="0" name=""/>
        <dsp:cNvSpPr/>
      </dsp:nvSpPr>
      <dsp:spPr>
        <a:xfrm>
          <a:off x="2434285" y="2834418"/>
          <a:ext cx="1499936" cy="1038334"/>
        </a:xfrm>
        <a:prstGeom prst="ellipse">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Patient reminder</a:t>
          </a:r>
          <a:endParaRPr lang="fr-FR" sz="1400" kern="1200" dirty="0">
            <a:solidFill>
              <a:sysClr val="window" lastClr="FFFFFF"/>
            </a:solidFill>
            <a:latin typeface="Calibri"/>
            <a:ea typeface="+mn-ea"/>
            <a:cs typeface="+mn-cs"/>
          </a:endParaRPr>
        </a:p>
      </dsp:txBody>
      <dsp:txXfrm>
        <a:off x="2653946" y="2986478"/>
        <a:ext cx="1060614" cy="734214"/>
      </dsp:txXfrm>
    </dsp:sp>
    <dsp:sp modelId="{305ED1D6-14E1-4C08-975B-718405C0428A}">
      <dsp:nvSpPr>
        <dsp:cNvPr id="0" name=""/>
        <dsp:cNvSpPr/>
      </dsp:nvSpPr>
      <dsp:spPr>
        <a:xfrm rot="11255700">
          <a:off x="4007793" y="2101198"/>
          <a:ext cx="589139" cy="441292"/>
        </a:xfrm>
        <a:prstGeom prst="rightArrow">
          <a:avLst>
            <a:gd name="adj1" fmla="val 60000"/>
            <a:gd name="adj2" fmla="val 50000"/>
          </a:avLst>
        </a:prstGeom>
        <a:solidFill>
          <a:srgbClr val="FFCC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fr-FR" sz="1900" kern="1200"/>
        </a:p>
      </dsp:txBody>
      <dsp:txXfrm rot="10800000">
        <a:off x="4139600" y="2198205"/>
        <a:ext cx="456751" cy="264776"/>
      </dsp:txXfrm>
    </dsp:sp>
    <dsp:sp modelId="{DA6D8F66-A615-41A2-945D-10FB5B600525}">
      <dsp:nvSpPr>
        <dsp:cNvPr id="0" name=""/>
        <dsp:cNvSpPr/>
      </dsp:nvSpPr>
      <dsp:spPr>
        <a:xfrm>
          <a:off x="2096669" y="1619001"/>
          <a:ext cx="1656372" cy="1038334"/>
        </a:xfrm>
        <a:prstGeom prst="ellipse">
          <a:avLst/>
        </a:prstGeom>
        <a:solidFill>
          <a:srgbClr val="FFCC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noProof="0" dirty="0" smtClean="0"/>
            <a:t>Telemedicine</a:t>
          </a:r>
          <a:endParaRPr lang="en-GB" sz="1300" kern="1200" noProof="0" dirty="0"/>
        </a:p>
      </dsp:txBody>
      <dsp:txXfrm>
        <a:off x="2339239" y="1771061"/>
        <a:ext cx="1171232" cy="734214"/>
      </dsp:txXfrm>
    </dsp:sp>
    <dsp:sp modelId="{217EFD33-3D27-4D2A-A19F-B224B3A13F9F}">
      <dsp:nvSpPr>
        <dsp:cNvPr id="0" name=""/>
        <dsp:cNvSpPr/>
      </dsp:nvSpPr>
      <dsp:spPr>
        <a:xfrm rot="13187460">
          <a:off x="4380689" y="1530846"/>
          <a:ext cx="662177" cy="441292"/>
        </a:xfrm>
        <a:prstGeom prst="rightArrow">
          <a:avLst>
            <a:gd name="adj1" fmla="val 60000"/>
            <a:gd name="adj2" fmla="val 50000"/>
          </a:avLst>
        </a:prstGeom>
        <a:solidFill>
          <a:srgbClr val="4BACC6">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solidFill>
              <a:sysClr val="window" lastClr="FFFFFF"/>
            </a:solidFill>
            <a:latin typeface="Calibri"/>
            <a:ea typeface="+mn-ea"/>
            <a:cs typeface="+mn-cs"/>
          </a:endParaRPr>
        </a:p>
      </dsp:txBody>
      <dsp:txXfrm rot="10800000">
        <a:off x="4497745" y="1661467"/>
        <a:ext cx="529789" cy="264776"/>
      </dsp:txXfrm>
    </dsp:sp>
    <dsp:sp modelId="{E238F319-8978-4775-AD34-AD39CCC579AD}">
      <dsp:nvSpPr>
        <dsp:cNvPr id="0" name=""/>
        <dsp:cNvSpPr/>
      </dsp:nvSpPr>
      <dsp:spPr>
        <a:xfrm>
          <a:off x="2643205" y="375270"/>
          <a:ext cx="2079150" cy="1038334"/>
        </a:xfrm>
        <a:prstGeom prst="ellipse">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Research/data collection </a:t>
          </a:r>
          <a:endParaRPr lang="fr-FR" sz="1400" kern="1200" dirty="0">
            <a:solidFill>
              <a:sysClr val="window" lastClr="FFFFFF"/>
            </a:solidFill>
            <a:latin typeface="Calibri"/>
            <a:ea typeface="+mn-ea"/>
            <a:cs typeface="+mn-cs"/>
          </a:endParaRPr>
        </a:p>
      </dsp:txBody>
      <dsp:txXfrm>
        <a:off x="2947689" y="527330"/>
        <a:ext cx="1470182" cy="7342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E671A-0350-0A4D-9278-FA1C1022C2F2}">
      <dsp:nvSpPr>
        <dsp:cNvPr id="0" name=""/>
        <dsp:cNvSpPr/>
      </dsp:nvSpPr>
      <dsp:spPr>
        <a:xfrm>
          <a:off x="0" y="0"/>
          <a:ext cx="4525963" cy="4525963"/>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29C8A98-EF87-514C-A8F6-A96C826FB3F1}">
      <dsp:nvSpPr>
        <dsp:cNvPr id="0" name=""/>
        <dsp:cNvSpPr/>
      </dsp:nvSpPr>
      <dsp:spPr>
        <a:xfrm>
          <a:off x="2262981" y="0"/>
          <a:ext cx="5966618" cy="4525963"/>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944563">
            <a:lnSpc>
              <a:spcPct val="90000"/>
            </a:lnSpc>
            <a:spcBef>
              <a:spcPct val="0"/>
            </a:spcBef>
            <a:spcAft>
              <a:spcPct val="35000"/>
            </a:spcAft>
            <a:tabLst/>
          </a:pPr>
          <a:r>
            <a:rPr lang="en-GB" sz="2000" b="1" kern="1200" dirty="0" smtClean="0">
              <a:solidFill>
                <a:schemeClr val="tx1"/>
              </a:solidFill>
            </a:rPr>
            <a:t>1.</a:t>
          </a:r>
          <a:r>
            <a:rPr lang="en-GB" sz="2000" b="0" kern="1200" dirty="0" smtClean="0">
              <a:solidFill>
                <a:schemeClr val="tx1"/>
              </a:solidFill>
            </a:rPr>
            <a:t> e-Health advantages &amp; Opportunities for innovation</a:t>
          </a:r>
          <a:endParaRPr lang="fr-FR" sz="2000" b="0" kern="1200" dirty="0">
            <a:solidFill>
              <a:schemeClr val="tx1"/>
            </a:solidFill>
          </a:endParaRPr>
        </a:p>
      </dsp:txBody>
      <dsp:txXfrm>
        <a:off x="2262981" y="0"/>
        <a:ext cx="5966618" cy="724154"/>
      </dsp:txXfrm>
    </dsp:sp>
    <dsp:sp modelId="{645FE8E3-9311-4947-8E0E-1B700B7C94F7}">
      <dsp:nvSpPr>
        <dsp:cNvPr id="0" name=""/>
        <dsp:cNvSpPr/>
      </dsp:nvSpPr>
      <dsp:spPr>
        <a:xfrm>
          <a:off x="475226" y="724154"/>
          <a:ext cx="3575510" cy="3575510"/>
        </a:xfrm>
        <a:prstGeom prst="pie">
          <a:avLst>
            <a:gd name="adj1" fmla="val 5400000"/>
            <a:gd name="adj2" fmla="val 16200000"/>
          </a:avLst>
        </a:prstGeom>
        <a:solidFill>
          <a:schemeClr val="accent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46549A5-6208-A841-81DC-DCB70C8CCFC2}">
      <dsp:nvSpPr>
        <dsp:cNvPr id="0" name=""/>
        <dsp:cNvSpPr/>
      </dsp:nvSpPr>
      <dsp:spPr>
        <a:xfrm>
          <a:off x="2262981" y="724154"/>
          <a:ext cx="5966618" cy="357551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smtClean="0">
              <a:solidFill>
                <a:srgbClr val="CC0000"/>
              </a:solidFill>
            </a:rPr>
            <a:t>2. </a:t>
          </a:r>
          <a:r>
            <a:rPr lang="en-GB" sz="2000" b="1" kern="1200" dirty="0" smtClean="0">
              <a:solidFill>
                <a:srgbClr val="CC0000"/>
              </a:solidFill>
              <a:latin typeface="+mn-lt"/>
            </a:rPr>
            <a:t>Examples of </a:t>
          </a:r>
          <a:r>
            <a:rPr lang="en-GB" sz="2000" b="1" kern="1200" dirty="0" smtClean="0">
              <a:solidFill>
                <a:srgbClr val="CC0000"/>
              </a:solidFill>
            </a:rPr>
            <a:t>e-Health innovative applications in the developing countries</a:t>
          </a:r>
          <a:endParaRPr lang="fr-FR" sz="2000" b="1" kern="1200" dirty="0">
            <a:solidFill>
              <a:srgbClr val="CC0000"/>
            </a:solidFill>
          </a:endParaRPr>
        </a:p>
      </dsp:txBody>
      <dsp:txXfrm>
        <a:off x="2262981" y="724154"/>
        <a:ext cx="5966618" cy="724154"/>
      </dsp:txXfrm>
    </dsp:sp>
    <dsp:sp modelId="{F8E5CE14-367A-5040-B472-B0EFED94A6B7}">
      <dsp:nvSpPr>
        <dsp:cNvPr id="0" name=""/>
        <dsp:cNvSpPr/>
      </dsp:nvSpPr>
      <dsp:spPr>
        <a:xfrm>
          <a:off x="950452" y="1448308"/>
          <a:ext cx="2625058" cy="2625058"/>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D435BE7-3B55-DB4B-98DD-46D837C19AB2}">
      <dsp:nvSpPr>
        <dsp:cNvPr id="0" name=""/>
        <dsp:cNvSpPr/>
      </dsp:nvSpPr>
      <dsp:spPr>
        <a:xfrm>
          <a:off x="2262981" y="1448308"/>
          <a:ext cx="5966618" cy="262505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smtClean="0">
              <a:solidFill>
                <a:schemeClr val="tx1"/>
              </a:solidFill>
            </a:rPr>
            <a:t>3.</a:t>
          </a:r>
          <a:r>
            <a:rPr lang="en-GB" sz="2000" b="0" kern="1200" dirty="0" smtClean="0">
              <a:solidFill>
                <a:schemeClr val="tx1"/>
              </a:solidFill>
            </a:rPr>
            <a:t> e-Health standardization</a:t>
          </a:r>
          <a:endParaRPr lang="fr-FR" sz="2000" b="0" kern="1200" dirty="0">
            <a:solidFill>
              <a:schemeClr val="tx1"/>
            </a:solidFill>
          </a:endParaRPr>
        </a:p>
      </dsp:txBody>
      <dsp:txXfrm>
        <a:off x="2262981" y="1448308"/>
        <a:ext cx="5966618" cy="724154"/>
      </dsp:txXfrm>
    </dsp:sp>
    <dsp:sp modelId="{BEE5D385-4442-174E-8E36-6E77F4DD70EA}">
      <dsp:nvSpPr>
        <dsp:cNvPr id="0" name=""/>
        <dsp:cNvSpPr/>
      </dsp:nvSpPr>
      <dsp:spPr>
        <a:xfrm>
          <a:off x="1425678" y="2172462"/>
          <a:ext cx="1674606" cy="1674606"/>
        </a:xfrm>
        <a:prstGeom prst="pie">
          <a:avLst>
            <a:gd name="adj1" fmla="val 5400000"/>
            <a:gd name="adj2" fmla="val 16200000"/>
          </a:avLst>
        </a:prstGeom>
        <a:solidFill>
          <a:srgbClr val="BF99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25EC218-9A27-1E40-9823-AD0E8B8CC6C8}">
      <dsp:nvSpPr>
        <dsp:cNvPr id="0" name=""/>
        <dsp:cNvSpPr/>
      </dsp:nvSpPr>
      <dsp:spPr>
        <a:xfrm>
          <a:off x="2262981" y="2172462"/>
          <a:ext cx="5966618" cy="1674606"/>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smtClean="0">
              <a:solidFill>
                <a:schemeClr val="tx1"/>
              </a:solidFill>
            </a:rPr>
            <a:t>4.</a:t>
          </a:r>
          <a:r>
            <a:rPr lang="en-GB" sz="2000" b="0" kern="1200" dirty="0" smtClean="0">
              <a:solidFill>
                <a:schemeClr val="tx1"/>
              </a:solidFill>
            </a:rPr>
            <a:t> </a:t>
          </a:r>
          <a:r>
            <a:rPr lang="en-GB" sz="2000" b="0" kern="1200" dirty="0" smtClean="0">
              <a:solidFill>
                <a:schemeClr val="tx1"/>
              </a:solidFill>
              <a:latin typeface="+mn-lt"/>
            </a:rPr>
            <a:t>Case study : </a:t>
          </a:r>
          <a:r>
            <a:rPr lang="fr-FR" sz="2000" b="0" kern="1200" dirty="0" smtClean="0">
              <a:solidFill>
                <a:schemeClr val="tx1"/>
              </a:solidFill>
              <a:latin typeface="+mn-lt"/>
            </a:rPr>
            <a:t>Tunisie Telecom</a:t>
          </a:r>
          <a:endParaRPr lang="fr-FR" sz="2000" b="0" kern="1200" dirty="0">
            <a:solidFill>
              <a:schemeClr val="tx1"/>
            </a:solidFill>
          </a:endParaRPr>
        </a:p>
      </dsp:txBody>
      <dsp:txXfrm>
        <a:off x="2262981" y="2172462"/>
        <a:ext cx="5966618" cy="724154"/>
      </dsp:txXfrm>
    </dsp:sp>
    <dsp:sp modelId="{EC7FE213-03B6-AD44-8B41-C7DDD176D4AF}">
      <dsp:nvSpPr>
        <dsp:cNvPr id="0" name=""/>
        <dsp:cNvSpPr/>
      </dsp:nvSpPr>
      <dsp:spPr>
        <a:xfrm>
          <a:off x="1900904" y="2896616"/>
          <a:ext cx="724154" cy="724154"/>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5E76AD0-810F-D94C-9CD3-0C4877121AC3}">
      <dsp:nvSpPr>
        <dsp:cNvPr id="0" name=""/>
        <dsp:cNvSpPr/>
      </dsp:nvSpPr>
      <dsp:spPr>
        <a:xfrm>
          <a:off x="2262981" y="2896616"/>
          <a:ext cx="5966618" cy="724154"/>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smtClean="0">
              <a:solidFill>
                <a:schemeClr val="tx1"/>
              </a:solidFill>
            </a:rPr>
            <a:t>5.</a:t>
          </a:r>
          <a:r>
            <a:rPr lang="en-GB" sz="2000" b="0" kern="1200" dirty="0" smtClean="0">
              <a:solidFill>
                <a:schemeClr val="tx1"/>
              </a:solidFill>
            </a:rPr>
            <a:t> </a:t>
          </a:r>
          <a:r>
            <a:rPr lang="en-GB" sz="2000" b="0" kern="1200" dirty="0" smtClean="0">
              <a:solidFill>
                <a:schemeClr val="tx1"/>
              </a:solidFill>
              <a:latin typeface="+mn-lt"/>
            </a:rPr>
            <a:t>Conclusion &amp; Recommendations</a:t>
          </a:r>
          <a:endParaRPr lang="fr-FR" sz="2000" b="0" kern="1200" dirty="0">
            <a:solidFill>
              <a:schemeClr val="tx1"/>
            </a:solidFill>
          </a:endParaRPr>
        </a:p>
      </dsp:txBody>
      <dsp:txXfrm>
        <a:off x="2262981" y="2896616"/>
        <a:ext cx="5966618" cy="7241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E671A-0350-0A4D-9278-FA1C1022C2F2}">
      <dsp:nvSpPr>
        <dsp:cNvPr id="0" name=""/>
        <dsp:cNvSpPr/>
      </dsp:nvSpPr>
      <dsp:spPr>
        <a:xfrm>
          <a:off x="0" y="0"/>
          <a:ext cx="4525963" cy="4525963"/>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29C8A98-EF87-514C-A8F6-A96C826FB3F1}">
      <dsp:nvSpPr>
        <dsp:cNvPr id="0" name=""/>
        <dsp:cNvSpPr/>
      </dsp:nvSpPr>
      <dsp:spPr>
        <a:xfrm>
          <a:off x="2262981" y="0"/>
          <a:ext cx="5966618" cy="4525963"/>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944563">
            <a:lnSpc>
              <a:spcPct val="90000"/>
            </a:lnSpc>
            <a:spcBef>
              <a:spcPct val="0"/>
            </a:spcBef>
            <a:spcAft>
              <a:spcPct val="35000"/>
            </a:spcAft>
            <a:tabLst/>
          </a:pPr>
          <a:r>
            <a:rPr lang="en-GB" sz="2000" b="1" kern="1200" dirty="0" smtClean="0">
              <a:solidFill>
                <a:schemeClr val="tx1"/>
              </a:solidFill>
            </a:rPr>
            <a:t>1.</a:t>
          </a:r>
          <a:r>
            <a:rPr lang="en-GB" sz="2000" b="0" kern="1200" dirty="0" smtClean="0">
              <a:solidFill>
                <a:schemeClr val="tx1"/>
              </a:solidFill>
            </a:rPr>
            <a:t> e-Health advantages &amp; Opportunities for innovation</a:t>
          </a:r>
          <a:endParaRPr lang="fr-FR" sz="2000" b="0" kern="1200" dirty="0">
            <a:solidFill>
              <a:schemeClr val="tx1"/>
            </a:solidFill>
          </a:endParaRPr>
        </a:p>
      </dsp:txBody>
      <dsp:txXfrm>
        <a:off x="2262981" y="0"/>
        <a:ext cx="5966618" cy="724154"/>
      </dsp:txXfrm>
    </dsp:sp>
    <dsp:sp modelId="{645FE8E3-9311-4947-8E0E-1B700B7C94F7}">
      <dsp:nvSpPr>
        <dsp:cNvPr id="0" name=""/>
        <dsp:cNvSpPr/>
      </dsp:nvSpPr>
      <dsp:spPr>
        <a:xfrm>
          <a:off x="475226" y="724154"/>
          <a:ext cx="3575510" cy="3575510"/>
        </a:xfrm>
        <a:prstGeom prst="pie">
          <a:avLst>
            <a:gd name="adj1" fmla="val 5400000"/>
            <a:gd name="adj2" fmla="val 16200000"/>
          </a:avLst>
        </a:prstGeom>
        <a:solidFill>
          <a:schemeClr val="accent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46549A5-6208-A841-81DC-DCB70C8CCFC2}">
      <dsp:nvSpPr>
        <dsp:cNvPr id="0" name=""/>
        <dsp:cNvSpPr/>
      </dsp:nvSpPr>
      <dsp:spPr>
        <a:xfrm>
          <a:off x="2262981" y="724154"/>
          <a:ext cx="5966618" cy="357551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smtClean="0">
              <a:solidFill>
                <a:schemeClr val="tx1"/>
              </a:solidFill>
            </a:rPr>
            <a:t>2.</a:t>
          </a:r>
          <a:r>
            <a:rPr lang="en-GB" sz="2000" b="0" kern="1200" dirty="0" smtClean="0">
              <a:solidFill>
                <a:schemeClr val="tx1"/>
              </a:solidFill>
            </a:rPr>
            <a:t> </a:t>
          </a:r>
          <a:r>
            <a:rPr lang="en-GB" sz="2000" b="0" kern="1200" dirty="0" smtClean="0">
              <a:solidFill>
                <a:schemeClr val="tx1"/>
              </a:solidFill>
              <a:latin typeface="+mn-lt"/>
            </a:rPr>
            <a:t>Examples of </a:t>
          </a:r>
          <a:r>
            <a:rPr lang="en-GB" sz="2000" b="0" kern="1200" dirty="0" smtClean="0">
              <a:solidFill>
                <a:schemeClr val="tx1"/>
              </a:solidFill>
            </a:rPr>
            <a:t>e-Health innovative applications in the developing countries</a:t>
          </a:r>
          <a:endParaRPr lang="fr-FR" sz="2000" b="0" kern="1200" dirty="0">
            <a:solidFill>
              <a:schemeClr val="tx1"/>
            </a:solidFill>
          </a:endParaRPr>
        </a:p>
      </dsp:txBody>
      <dsp:txXfrm>
        <a:off x="2262981" y="724154"/>
        <a:ext cx="5966618" cy="724154"/>
      </dsp:txXfrm>
    </dsp:sp>
    <dsp:sp modelId="{F8E5CE14-367A-5040-B472-B0EFED94A6B7}">
      <dsp:nvSpPr>
        <dsp:cNvPr id="0" name=""/>
        <dsp:cNvSpPr/>
      </dsp:nvSpPr>
      <dsp:spPr>
        <a:xfrm>
          <a:off x="950452" y="1448308"/>
          <a:ext cx="2625058" cy="2625058"/>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D435BE7-3B55-DB4B-98DD-46D837C19AB2}">
      <dsp:nvSpPr>
        <dsp:cNvPr id="0" name=""/>
        <dsp:cNvSpPr/>
      </dsp:nvSpPr>
      <dsp:spPr>
        <a:xfrm>
          <a:off x="2262981" y="1448308"/>
          <a:ext cx="5966618" cy="262505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smtClean="0">
              <a:solidFill>
                <a:srgbClr val="CC0000"/>
              </a:solidFill>
            </a:rPr>
            <a:t>3. e-Health standardization</a:t>
          </a:r>
          <a:endParaRPr lang="fr-FR" sz="2000" b="1" kern="1200" dirty="0">
            <a:solidFill>
              <a:srgbClr val="CC0000"/>
            </a:solidFill>
          </a:endParaRPr>
        </a:p>
      </dsp:txBody>
      <dsp:txXfrm>
        <a:off x="2262981" y="1448308"/>
        <a:ext cx="5966618" cy="724154"/>
      </dsp:txXfrm>
    </dsp:sp>
    <dsp:sp modelId="{BEE5D385-4442-174E-8E36-6E77F4DD70EA}">
      <dsp:nvSpPr>
        <dsp:cNvPr id="0" name=""/>
        <dsp:cNvSpPr/>
      </dsp:nvSpPr>
      <dsp:spPr>
        <a:xfrm>
          <a:off x="1425678" y="2172462"/>
          <a:ext cx="1674606" cy="1674606"/>
        </a:xfrm>
        <a:prstGeom prst="pie">
          <a:avLst>
            <a:gd name="adj1" fmla="val 5400000"/>
            <a:gd name="adj2" fmla="val 16200000"/>
          </a:avLst>
        </a:prstGeom>
        <a:solidFill>
          <a:srgbClr val="BF99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25EC218-9A27-1E40-9823-AD0E8B8CC6C8}">
      <dsp:nvSpPr>
        <dsp:cNvPr id="0" name=""/>
        <dsp:cNvSpPr/>
      </dsp:nvSpPr>
      <dsp:spPr>
        <a:xfrm>
          <a:off x="2262981" y="2172462"/>
          <a:ext cx="5966618" cy="1674606"/>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smtClean="0">
              <a:solidFill>
                <a:schemeClr val="tx1"/>
              </a:solidFill>
            </a:rPr>
            <a:t>4.</a:t>
          </a:r>
          <a:r>
            <a:rPr lang="en-GB" sz="2000" b="0" kern="1200" dirty="0" smtClean="0">
              <a:solidFill>
                <a:schemeClr val="tx1"/>
              </a:solidFill>
            </a:rPr>
            <a:t> </a:t>
          </a:r>
          <a:r>
            <a:rPr lang="en-GB" sz="2000" b="0" kern="1200" dirty="0" smtClean="0">
              <a:solidFill>
                <a:schemeClr val="tx1"/>
              </a:solidFill>
              <a:latin typeface="+mn-lt"/>
            </a:rPr>
            <a:t>Case study : </a:t>
          </a:r>
          <a:r>
            <a:rPr lang="fr-FR" sz="2000" b="0" kern="1200" dirty="0" smtClean="0">
              <a:solidFill>
                <a:schemeClr val="tx1"/>
              </a:solidFill>
              <a:latin typeface="+mn-lt"/>
            </a:rPr>
            <a:t>Tunisie Telecom</a:t>
          </a:r>
          <a:endParaRPr lang="fr-FR" sz="2000" b="0" kern="1200" dirty="0">
            <a:solidFill>
              <a:schemeClr val="tx1"/>
            </a:solidFill>
          </a:endParaRPr>
        </a:p>
      </dsp:txBody>
      <dsp:txXfrm>
        <a:off x="2262981" y="2172462"/>
        <a:ext cx="5966618" cy="724154"/>
      </dsp:txXfrm>
    </dsp:sp>
    <dsp:sp modelId="{EC7FE213-03B6-AD44-8B41-C7DDD176D4AF}">
      <dsp:nvSpPr>
        <dsp:cNvPr id="0" name=""/>
        <dsp:cNvSpPr/>
      </dsp:nvSpPr>
      <dsp:spPr>
        <a:xfrm>
          <a:off x="1900904" y="2896616"/>
          <a:ext cx="724154" cy="724154"/>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5E76AD0-810F-D94C-9CD3-0C4877121AC3}">
      <dsp:nvSpPr>
        <dsp:cNvPr id="0" name=""/>
        <dsp:cNvSpPr/>
      </dsp:nvSpPr>
      <dsp:spPr>
        <a:xfrm>
          <a:off x="2262981" y="2896616"/>
          <a:ext cx="5966618" cy="724154"/>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smtClean="0">
              <a:solidFill>
                <a:schemeClr val="tx1"/>
              </a:solidFill>
            </a:rPr>
            <a:t>5.</a:t>
          </a:r>
          <a:r>
            <a:rPr lang="en-GB" sz="2000" b="0" kern="1200" dirty="0" smtClean="0">
              <a:solidFill>
                <a:schemeClr val="tx1"/>
              </a:solidFill>
            </a:rPr>
            <a:t> </a:t>
          </a:r>
          <a:r>
            <a:rPr lang="en-GB" sz="2000" b="0" kern="1200" dirty="0" smtClean="0">
              <a:solidFill>
                <a:schemeClr val="tx1"/>
              </a:solidFill>
              <a:latin typeface="+mn-lt"/>
            </a:rPr>
            <a:t>Conclusion &amp; Recommendations</a:t>
          </a:r>
          <a:endParaRPr lang="fr-FR" sz="2000" b="0" kern="1200" dirty="0">
            <a:solidFill>
              <a:schemeClr val="tx1"/>
            </a:solidFill>
          </a:endParaRPr>
        </a:p>
      </dsp:txBody>
      <dsp:txXfrm>
        <a:off x="2262981" y="2896616"/>
        <a:ext cx="5966618" cy="7241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E671A-0350-0A4D-9278-FA1C1022C2F2}">
      <dsp:nvSpPr>
        <dsp:cNvPr id="0" name=""/>
        <dsp:cNvSpPr/>
      </dsp:nvSpPr>
      <dsp:spPr>
        <a:xfrm>
          <a:off x="0" y="0"/>
          <a:ext cx="4525963" cy="4525963"/>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29C8A98-EF87-514C-A8F6-A96C826FB3F1}">
      <dsp:nvSpPr>
        <dsp:cNvPr id="0" name=""/>
        <dsp:cNvSpPr/>
      </dsp:nvSpPr>
      <dsp:spPr>
        <a:xfrm>
          <a:off x="2262981" y="0"/>
          <a:ext cx="5966618" cy="4525963"/>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944563">
            <a:lnSpc>
              <a:spcPct val="90000"/>
            </a:lnSpc>
            <a:spcBef>
              <a:spcPct val="0"/>
            </a:spcBef>
            <a:spcAft>
              <a:spcPct val="35000"/>
            </a:spcAft>
            <a:tabLst/>
          </a:pPr>
          <a:r>
            <a:rPr lang="en-GB" sz="2000" b="1" kern="1200" dirty="0" smtClean="0">
              <a:solidFill>
                <a:schemeClr val="tx1"/>
              </a:solidFill>
            </a:rPr>
            <a:t>1.</a:t>
          </a:r>
          <a:r>
            <a:rPr lang="en-GB" sz="2000" b="0" kern="1200" dirty="0" smtClean="0">
              <a:solidFill>
                <a:schemeClr val="tx1"/>
              </a:solidFill>
            </a:rPr>
            <a:t> e-Health advantages &amp; Opportunities for innovation</a:t>
          </a:r>
          <a:endParaRPr lang="fr-FR" sz="2000" b="0" kern="1200" dirty="0">
            <a:solidFill>
              <a:schemeClr val="tx1"/>
            </a:solidFill>
          </a:endParaRPr>
        </a:p>
      </dsp:txBody>
      <dsp:txXfrm>
        <a:off x="2262981" y="0"/>
        <a:ext cx="5966618" cy="724154"/>
      </dsp:txXfrm>
    </dsp:sp>
    <dsp:sp modelId="{645FE8E3-9311-4947-8E0E-1B700B7C94F7}">
      <dsp:nvSpPr>
        <dsp:cNvPr id="0" name=""/>
        <dsp:cNvSpPr/>
      </dsp:nvSpPr>
      <dsp:spPr>
        <a:xfrm>
          <a:off x="475226" y="724154"/>
          <a:ext cx="3575510" cy="3575510"/>
        </a:xfrm>
        <a:prstGeom prst="pie">
          <a:avLst>
            <a:gd name="adj1" fmla="val 5400000"/>
            <a:gd name="adj2" fmla="val 16200000"/>
          </a:avLst>
        </a:prstGeom>
        <a:solidFill>
          <a:schemeClr val="accent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46549A5-6208-A841-81DC-DCB70C8CCFC2}">
      <dsp:nvSpPr>
        <dsp:cNvPr id="0" name=""/>
        <dsp:cNvSpPr/>
      </dsp:nvSpPr>
      <dsp:spPr>
        <a:xfrm>
          <a:off x="2262981" y="724154"/>
          <a:ext cx="5966618" cy="357551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smtClean="0">
              <a:solidFill>
                <a:schemeClr val="tx1"/>
              </a:solidFill>
            </a:rPr>
            <a:t>2.</a:t>
          </a:r>
          <a:r>
            <a:rPr lang="en-GB" sz="2000" b="0" kern="1200" dirty="0" smtClean="0">
              <a:solidFill>
                <a:schemeClr val="tx1"/>
              </a:solidFill>
            </a:rPr>
            <a:t> </a:t>
          </a:r>
          <a:r>
            <a:rPr lang="en-GB" sz="2000" b="0" kern="1200" dirty="0" smtClean="0">
              <a:solidFill>
                <a:schemeClr val="tx1"/>
              </a:solidFill>
              <a:latin typeface="+mn-lt"/>
            </a:rPr>
            <a:t>Examples of </a:t>
          </a:r>
          <a:r>
            <a:rPr lang="en-GB" sz="2000" b="0" kern="1200" dirty="0" smtClean="0">
              <a:solidFill>
                <a:schemeClr val="tx1"/>
              </a:solidFill>
            </a:rPr>
            <a:t>e-Health innovative applications in the developing countries</a:t>
          </a:r>
          <a:endParaRPr lang="fr-FR" sz="2000" b="0" kern="1200" dirty="0">
            <a:solidFill>
              <a:schemeClr val="tx1"/>
            </a:solidFill>
          </a:endParaRPr>
        </a:p>
      </dsp:txBody>
      <dsp:txXfrm>
        <a:off x="2262981" y="724154"/>
        <a:ext cx="5966618" cy="724154"/>
      </dsp:txXfrm>
    </dsp:sp>
    <dsp:sp modelId="{F8E5CE14-367A-5040-B472-B0EFED94A6B7}">
      <dsp:nvSpPr>
        <dsp:cNvPr id="0" name=""/>
        <dsp:cNvSpPr/>
      </dsp:nvSpPr>
      <dsp:spPr>
        <a:xfrm>
          <a:off x="950452" y="1448308"/>
          <a:ext cx="2625058" cy="2625058"/>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D435BE7-3B55-DB4B-98DD-46D837C19AB2}">
      <dsp:nvSpPr>
        <dsp:cNvPr id="0" name=""/>
        <dsp:cNvSpPr/>
      </dsp:nvSpPr>
      <dsp:spPr>
        <a:xfrm>
          <a:off x="2262981" y="1448308"/>
          <a:ext cx="5966618" cy="262505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smtClean="0">
              <a:solidFill>
                <a:schemeClr val="tx1"/>
              </a:solidFill>
            </a:rPr>
            <a:t>3.</a:t>
          </a:r>
          <a:r>
            <a:rPr lang="en-GB" sz="2000" b="0" kern="1200" dirty="0" smtClean="0">
              <a:solidFill>
                <a:schemeClr val="tx1"/>
              </a:solidFill>
            </a:rPr>
            <a:t> e-Health standardization</a:t>
          </a:r>
          <a:endParaRPr lang="fr-FR" sz="2000" b="0" kern="1200" dirty="0">
            <a:solidFill>
              <a:schemeClr val="tx1"/>
            </a:solidFill>
          </a:endParaRPr>
        </a:p>
      </dsp:txBody>
      <dsp:txXfrm>
        <a:off x="2262981" y="1448308"/>
        <a:ext cx="5966618" cy="724154"/>
      </dsp:txXfrm>
    </dsp:sp>
    <dsp:sp modelId="{BEE5D385-4442-174E-8E36-6E77F4DD70EA}">
      <dsp:nvSpPr>
        <dsp:cNvPr id="0" name=""/>
        <dsp:cNvSpPr/>
      </dsp:nvSpPr>
      <dsp:spPr>
        <a:xfrm>
          <a:off x="1425678" y="2172462"/>
          <a:ext cx="1674606" cy="1674606"/>
        </a:xfrm>
        <a:prstGeom prst="pie">
          <a:avLst>
            <a:gd name="adj1" fmla="val 5400000"/>
            <a:gd name="adj2" fmla="val 16200000"/>
          </a:avLst>
        </a:prstGeom>
        <a:solidFill>
          <a:srgbClr val="BF99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25EC218-9A27-1E40-9823-AD0E8B8CC6C8}">
      <dsp:nvSpPr>
        <dsp:cNvPr id="0" name=""/>
        <dsp:cNvSpPr/>
      </dsp:nvSpPr>
      <dsp:spPr>
        <a:xfrm>
          <a:off x="2262981" y="2172462"/>
          <a:ext cx="5966618" cy="1674606"/>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smtClean="0">
              <a:solidFill>
                <a:srgbClr val="CC0000"/>
              </a:solidFill>
            </a:rPr>
            <a:t>4. </a:t>
          </a:r>
          <a:r>
            <a:rPr lang="en-GB" sz="2000" b="1" kern="1200" dirty="0" smtClean="0">
              <a:solidFill>
                <a:srgbClr val="CC0000"/>
              </a:solidFill>
              <a:latin typeface="+mn-lt"/>
            </a:rPr>
            <a:t>Case study : </a:t>
          </a:r>
          <a:r>
            <a:rPr lang="fr-FR" sz="2000" b="1" kern="1200" dirty="0" smtClean="0">
              <a:solidFill>
                <a:srgbClr val="CC0000"/>
              </a:solidFill>
              <a:latin typeface="+mn-lt"/>
            </a:rPr>
            <a:t>Tunisie Telecom</a:t>
          </a:r>
          <a:endParaRPr lang="fr-FR" sz="2000" b="1" kern="1200" dirty="0">
            <a:solidFill>
              <a:srgbClr val="CC0000"/>
            </a:solidFill>
          </a:endParaRPr>
        </a:p>
      </dsp:txBody>
      <dsp:txXfrm>
        <a:off x="2262981" y="2172462"/>
        <a:ext cx="5966618" cy="724154"/>
      </dsp:txXfrm>
    </dsp:sp>
    <dsp:sp modelId="{EC7FE213-03B6-AD44-8B41-C7DDD176D4AF}">
      <dsp:nvSpPr>
        <dsp:cNvPr id="0" name=""/>
        <dsp:cNvSpPr/>
      </dsp:nvSpPr>
      <dsp:spPr>
        <a:xfrm>
          <a:off x="1900904" y="2896616"/>
          <a:ext cx="724154" cy="724154"/>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5E76AD0-810F-D94C-9CD3-0C4877121AC3}">
      <dsp:nvSpPr>
        <dsp:cNvPr id="0" name=""/>
        <dsp:cNvSpPr/>
      </dsp:nvSpPr>
      <dsp:spPr>
        <a:xfrm>
          <a:off x="2262981" y="2896616"/>
          <a:ext cx="5966618" cy="724154"/>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smtClean="0">
              <a:solidFill>
                <a:schemeClr val="tx1"/>
              </a:solidFill>
            </a:rPr>
            <a:t>5.</a:t>
          </a:r>
          <a:r>
            <a:rPr lang="en-GB" sz="2000" b="0" kern="1200" dirty="0" smtClean="0">
              <a:solidFill>
                <a:schemeClr val="tx1"/>
              </a:solidFill>
            </a:rPr>
            <a:t> </a:t>
          </a:r>
          <a:r>
            <a:rPr lang="en-GB" sz="2000" b="0" kern="1200" dirty="0" smtClean="0">
              <a:solidFill>
                <a:schemeClr val="tx1"/>
              </a:solidFill>
              <a:latin typeface="+mn-lt"/>
            </a:rPr>
            <a:t>Conclusion &amp; Recommendations</a:t>
          </a:r>
          <a:endParaRPr lang="fr-FR" sz="2000" b="0" kern="1200" dirty="0">
            <a:solidFill>
              <a:schemeClr val="tx1"/>
            </a:solidFill>
          </a:endParaRPr>
        </a:p>
      </dsp:txBody>
      <dsp:txXfrm>
        <a:off x="2262981" y="2896616"/>
        <a:ext cx="5966618" cy="7241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B18CA-ADF2-4AA4-AEBF-4CD235E4B0A9}">
      <dsp:nvSpPr>
        <dsp:cNvPr id="0" name=""/>
        <dsp:cNvSpPr/>
      </dsp:nvSpPr>
      <dsp:spPr>
        <a:xfrm>
          <a:off x="342248" y="0"/>
          <a:ext cx="5647173" cy="1857388"/>
        </a:xfrm>
        <a:prstGeom prst="rightArrow">
          <a:avLst/>
        </a:prstGeom>
        <a:solidFill>
          <a:srgbClr val="4BACC6">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FFE55731-255B-49CA-928F-F2550660AB93}">
      <dsp:nvSpPr>
        <dsp:cNvPr id="0" name=""/>
        <dsp:cNvSpPr/>
      </dsp:nvSpPr>
      <dsp:spPr>
        <a:xfrm>
          <a:off x="0" y="557216"/>
          <a:ext cx="1993120" cy="742955"/>
        </a:xfrm>
        <a:prstGeom prst="round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ysClr val="window" lastClr="FFFFFF"/>
              </a:solidFill>
              <a:latin typeface="Calibri"/>
              <a:ea typeface="+mn-ea"/>
              <a:cs typeface="+mn-cs"/>
            </a:rPr>
            <a:t>LAN upgrading</a:t>
          </a:r>
          <a:endParaRPr lang="en-US" sz="2000" kern="1200" dirty="0">
            <a:solidFill>
              <a:sysClr val="window" lastClr="FFFFFF"/>
            </a:solidFill>
            <a:latin typeface="Calibri"/>
            <a:ea typeface="+mn-ea"/>
            <a:cs typeface="+mn-cs"/>
          </a:endParaRPr>
        </a:p>
      </dsp:txBody>
      <dsp:txXfrm>
        <a:off x="36268" y="593484"/>
        <a:ext cx="1920584" cy="670419"/>
      </dsp:txXfrm>
    </dsp:sp>
    <dsp:sp modelId="{4744EF25-ADB5-4992-A618-AE0B930F9136}">
      <dsp:nvSpPr>
        <dsp:cNvPr id="0" name=""/>
        <dsp:cNvSpPr/>
      </dsp:nvSpPr>
      <dsp:spPr>
        <a:xfrm>
          <a:off x="2325306" y="557216"/>
          <a:ext cx="1993120" cy="742955"/>
        </a:xfrm>
        <a:prstGeom prst="roundRect">
          <a:avLst/>
        </a:prstGeom>
        <a:solidFill>
          <a:srgbClr val="4BACC6">
            <a:hueOff val="-4966938"/>
            <a:satOff val="19906"/>
            <a:lumOff val="4314"/>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ysClr val="window" lastClr="FFFFFF"/>
              </a:solidFill>
              <a:latin typeface="Calibri"/>
              <a:ea typeface="+mn-ea"/>
              <a:cs typeface="+mn-cs"/>
            </a:rPr>
            <a:t>WAN upgrading</a:t>
          </a:r>
          <a:endParaRPr lang="en-US" sz="2000" kern="1200" dirty="0">
            <a:solidFill>
              <a:sysClr val="window" lastClr="FFFFFF"/>
            </a:solidFill>
            <a:latin typeface="Calibri"/>
            <a:ea typeface="+mn-ea"/>
            <a:cs typeface="+mn-cs"/>
          </a:endParaRPr>
        </a:p>
      </dsp:txBody>
      <dsp:txXfrm>
        <a:off x="2361574" y="593484"/>
        <a:ext cx="1920584" cy="670419"/>
      </dsp:txXfrm>
    </dsp:sp>
    <dsp:sp modelId="{D6133871-C5FE-43A2-8156-A3288D34734B}">
      <dsp:nvSpPr>
        <dsp:cNvPr id="0" name=""/>
        <dsp:cNvSpPr/>
      </dsp:nvSpPr>
      <dsp:spPr>
        <a:xfrm>
          <a:off x="4650613" y="557216"/>
          <a:ext cx="1993120" cy="742955"/>
        </a:xfrm>
        <a:prstGeom prst="roundRect">
          <a:avLst/>
        </a:prstGeom>
        <a:solidFill>
          <a:srgbClr val="4BACC6">
            <a:hueOff val="-9933876"/>
            <a:satOff val="39811"/>
            <a:lumOff val="8628"/>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ysClr val="window" lastClr="FFFFFF"/>
              </a:solidFill>
              <a:latin typeface="Calibri"/>
              <a:ea typeface="+mn-ea"/>
              <a:cs typeface="+mn-cs"/>
            </a:rPr>
            <a:t>Voice Migration</a:t>
          </a:r>
          <a:endParaRPr lang="en-US" sz="2000" kern="1200" dirty="0">
            <a:solidFill>
              <a:sysClr val="window" lastClr="FFFFFF"/>
            </a:solidFill>
            <a:latin typeface="Calibri"/>
            <a:ea typeface="+mn-ea"/>
            <a:cs typeface="+mn-cs"/>
          </a:endParaRPr>
        </a:p>
      </dsp:txBody>
      <dsp:txXfrm>
        <a:off x="4686881" y="593484"/>
        <a:ext cx="1920584" cy="6704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E671A-0350-0A4D-9278-FA1C1022C2F2}">
      <dsp:nvSpPr>
        <dsp:cNvPr id="0" name=""/>
        <dsp:cNvSpPr/>
      </dsp:nvSpPr>
      <dsp:spPr>
        <a:xfrm>
          <a:off x="0" y="0"/>
          <a:ext cx="4525963" cy="4525963"/>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29C8A98-EF87-514C-A8F6-A96C826FB3F1}">
      <dsp:nvSpPr>
        <dsp:cNvPr id="0" name=""/>
        <dsp:cNvSpPr/>
      </dsp:nvSpPr>
      <dsp:spPr>
        <a:xfrm>
          <a:off x="2262981" y="0"/>
          <a:ext cx="5966618" cy="4525963"/>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944563">
            <a:lnSpc>
              <a:spcPct val="90000"/>
            </a:lnSpc>
            <a:spcBef>
              <a:spcPct val="0"/>
            </a:spcBef>
            <a:spcAft>
              <a:spcPct val="35000"/>
            </a:spcAft>
            <a:tabLst/>
          </a:pPr>
          <a:r>
            <a:rPr lang="en-GB" sz="2000" b="1" kern="1200" dirty="0" smtClean="0">
              <a:solidFill>
                <a:schemeClr val="tx1"/>
              </a:solidFill>
            </a:rPr>
            <a:t>1.</a:t>
          </a:r>
          <a:r>
            <a:rPr lang="en-GB" sz="2000" b="0" kern="1200" dirty="0" smtClean="0">
              <a:solidFill>
                <a:schemeClr val="tx1"/>
              </a:solidFill>
            </a:rPr>
            <a:t> e-Health advantages &amp; Opportunities for innovation</a:t>
          </a:r>
          <a:endParaRPr lang="fr-FR" sz="2000" b="0" kern="1200" dirty="0">
            <a:solidFill>
              <a:schemeClr val="tx1"/>
            </a:solidFill>
          </a:endParaRPr>
        </a:p>
      </dsp:txBody>
      <dsp:txXfrm>
        <a:off x="2262981" y="0"/>
        <a:ext cx="5966618" cy="724154"/>
      </dsp:txXfrm>
    </dsp:sp>
    <dsp:sp modelId="{645FE8E3-9311-4947-8E0E-1B700B7C94F7}">
      <dsp:nvSpPr>
        <dsp:cNvPr id="0" name=""/>
        <dsp:cNvSpPr/>
      </dsp:nvSpPr>
      <dsp:spPr>
        <a:xfrm>
          <a:off x="475226" y="724154"/>
          <a:ext cx="3575510" cy="3575510"/>
        </a:xfrm>
        <a:prstGeom prst="pie">
          <a:avLst>
            <a:gd name="adj1" fmla="val 5400000"/>
            <a:gd name="adj2" fmla="val 16200000"/>
          </a:avLst>
        </a:prstGeom>
        <a:solidFill>
          <a:schemeClr val="accent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46549A5-6208-A841-81DC-DCB70C8CCFC2}">
      <dsp:nvSpPr>
        <dsp:cNvPr id="0" name=""/>
        <dsp:cNvSpPr/>
      </dsp:nvSpPr>
      <dsp:spPr>
        <a:xfrm>
          <a:off x="2262981" y="724154"/>
          <a:ext cx="5966618" cy="357551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smtClean="0">
              <a:solidFill>
                <a:schemeClr val="tx1"/>
              </a:solidFill>
            </a:rPr>
            <a:t>2.</a:t>
          </a:r>
          <a:r>
            <a:rPr lang="en-GB" sz="2000" b="0" kern="1200" dirty="0" smtClean="0">
              <a:solidFill>
                <a:schemeClr val="tx1"/>
              </a:solidFill>
            </a:rPr>
            <a:t> </a:t>
          </a:r>
          <a:r>
            <a:rPr lang="en-GB" sz="2000" b="0" kern="1200" dirty="0" smtClean="0">
              <a:solidFill>
                <a:schemeClr val="tx1"/>
              </a:solidFill>
              <a:latin typeface="+mn-lt"/>
            </a:rPr>
            <a:t>Examples of </a:t>
          </a:r>
          <a:r>
            <a:rPr lang="en-GB" sz="2000" b="0" kern="1200" dirty="0" smtClean="0">
              <a:solidFill>
                <a:schemeClr val="tx1"/>
              </a:solidFill>
            </a:rPr>
            <a:t>e-Health innovative applications in the developing countries</a:t>
          </a:r>
          <a:endParaRPr lang="fr-FR" sz="2000" b="0" kern="1200" dirty="0">
            <a:solidFill>
              <a:schemeClr val="tx1"/>
            </a:solidFill>
          </a:endParaRPr>
        </a:p>
      </dsp:txBody>
      <dsp:txXfrm>
        <a:off x="2262981" y="724154"/>
        <a:ext cx="5966618" cy="724154"/>
      </dsp:txXfrm>
    </dsp:sp>
    <dsp:sp modelId="{F8E5CE14-367A-5040-B472-B0EFED94A6B7}">
      <dsp:nvSpPr>
        <dsp:cNvPr id="0" name=""/>
        <dsp:cNvSpPr/>
      </dsp:nvSpPr>
      <dsp:spPr>
        <a:xfrm>
          <a:off x="950452" y="1448308"/>
          <a:ext cx="2625058" cy="2625058"/>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D435BE7-3B55-DB4B-98DD-46D837C19AB2}">
      <dsp:nvSpPr>
        <dsp:cNvPr id="0" name=""/>
        <dsp:cNvSpPr/>
      </dsp:nvSpPr>
      <dsp:spPr>
        <a:xfrm>
          <a:off x="2262981" y="1448308"/>
          <a:ext cx="5966618" cy="262505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smtClean="0">
              <a:solidFill>
                <a:schemeClr val="tx1"/>
              </a:solidFill>
            </a:rPr>
            <a:t>3.</a:t>
          </a:r>
          <a:r>
            <a:rPr lang="en-GB" sz="2000" b="0" kern="1200" dirty="0" smtClean="0">
              <a:solidFill>
                <a:schemeClr val="tx1"/>
              </a:solidFill>
            </a:rPr>
            <a:t> e-Health standardization</a:t>
          </a:r>
          <a:endParaRPr lang="fr-FR" sz="2000" b="0" kern="1200" dirty="0">
            <a:solidFill>
              <a:schemeClr val="tx1"/>
            </a:solidFill>
          </a:endParaRPr>
        </a:p>
      </dsp:txBody>
      <dsp:txXfrm>
        <a:off x="2262981" y="1448308"/>
        <a:ext cx="5966618" cy="724154"/>
      </dsp:txXfrm>
    </dsp:sp>
    <dsp:sp modelId="{BEE5D385-4442-174E-8E36-6E77F4DD70EA}">
      <dsp:nvSpPr>
        <dsp:cNvPr id="0" name=""/>
        <dsp:cNvSpPr/>
      </dsp:nvSpPr>
      <dsp:spPr>
        <a:xfrm>
          <a:off x="1425678" y="2172462"/>
          <a:ext cx="1674606" cy="1674606"/>
        </a:xfrm>
        <a:prstGeom prst="pie">
          <a:avLst>
            <a:gd name="adj1" fmla="val 5400000"/>
            <a:gd name="adj2" fmla="val 16200000"/>
          </a:avLst>
        </a:prstGeom>
        <a:solidFill>
          <a:srgbClr val="BF99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25EC218-9A27-1E40-9823-AD0E8B8CC6C8}">
      <dsp:nvSpPr>
        <dsp:cNvPr id="0" name=""/>
        <dsp:cNvSpPr/>
      </dsp:nvSpPr>
      <dsp:spPr>
        <a:xfrm>
          <a:off x="2262981" y="2172462"/>
          <a:ext cx="5966618" cy="1674606"/>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smtClean="0">
              <a:solidFill>
                <a:schemeClr val="tx1"/>
              </a:solidFill>
            </a:rPr>
            <a:t>4.</a:t>
          </a:r>
          <a:r>
            <a:rPr lang="en-GB" sz="2000" b="0" kern="1200" dirty="0" smtClean="0">
              <a:solidFill>
                <a:schemeClr val="tx1"/>
              </a:solidFill>
            </a:rPr>
            <a:t> </a:t>
          </a:r>
          <a:r>
            <a:rPr lang="en-GB" sz="2000" b="0" kern="1200" dirty="0" smtClean="0">
              <a:solidFill>
                <a:schemeClr val="tx1"/>
              </a:solidFill>
              <a:latin typeface="+mn-lt"/>
            </a:rPr>
            <a:t>Case study : </a:t>
          </a:r>
          <a:r>
            <a:rPr lang="fr-FR" sz="2000" b="0" kern="1200" dirty="0" smtClean="0">
              <a:solidFill>
                <a:schemeClr val="tx1"/>
              </a:solidFill>
              <a:latin typeface="+mn-lt"/>
            </a:rPr>
            <a:t>Tunisie Telecom</a:t>
          </a:r>
          <a:endParaRPr lang="fr-FR" sz="2000" b="0" kern="1200" dirty="0">
            <a:solidFill>
              <a:schemeClr val="tx1"/>
            </a:solidFill>
          </a:endParaRPr>
        </a:p>
      </dsp:txBody>
      <dsp:txXfrm>
        <a:off x="2262981" y="2172462"/>
        <a:ext cx="5966618" cy="724154"/>
      </dsp:txXfrm>
    </dsp:sp>
    <dsp:sp modelId="{EC7FE213-03B6-AD44-8B41-C7DDD176D4AF}">
      <dsp:nvSpPr>
        <dsp:cNvPr id="0" name=""/>
        <dsp:cNvSpPr/>
      </dsp:nvSpPr>
      <dsp:spPr>
        <a:xfrm>
          <a:off x="1900904" y="2896616"/>
          <a:ext cx="724154" cy="724154"/>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5E76AD0-810F-D94C-9CD3-0C4877121AC3}">
      <dsp:nvSpPr>
        <dsp:cNvPr id="0" name=""/>
        <dsp:cNvSpPr/>
      </dsp:nvSpPr>
      <dsp:spPr>
        <a:xfrm>
          <a:off x="2262981" y="2896616"/>
          <a:ext cx="5966618" cy="724154"/>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smtClean="0">
              <a:solidFill>
                <a:srgbClr val="CC0000"/>
              </a:solidFill>
            </a:rPr>
            <a:t>5. </a:t>
          </a:r>
          <a:r>
            <a:rPr lang="en-GB" sz="2000" b="1" kern="1200" dirty="0" smtClean="0">
              <a:solidFill>
                <a:srgbClr val="CC0000"/>
              </a:solidFill>
              <a:latin typeface="+mn-lt"/>
            </a:rPr>
            <a:t>Conclusion &amp; Recommendations</a:t>
          </a:r>
          <a:endParaRPr lang="fr-FR" sz="2000" b="1" kern="1200" dirty="0">
            <a:solidFill>
              <a:srgbClr val="CC0000"/>
            </a:solidFill>
          </a:endParaRPr>
        </a:p>
      </dsp:txBody>
      <dsp:txXfrm>
        <a:off x="2262981" y="2896616"/>
        <a:ext cx="5966618" cy="724154"/>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FR"/>
          </a:p>
        </p:txBody>
      </p:sp>
      <p:sp>
        <p:nvSpPr>
          <p:cNvPr id="28675" name="Rectangle 3"/>
          <p:cNvSpPr>
            <a:spLocks noGrp="1" noChangeArrowheads="1"/>
          </p:cNvSpPr>
          <p:nvPr>
            <p:ph type="dt" sz="quarter" idx="1"/>
          </p:nvPr>
        </p:nvSpPr>
        <p:spPr bwMode="auto">
          <a:xfrm>
            <a:off x="377825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FR"/>
          </a:p>
        </p:txBody>
      </p:sp>
      <p:sp>
        <p:nvSpPr>
          <p:cNvPr id="28676" name="Rectangle 4"/>
          <p:cNvSpPr>
            <a:spLocks noGrp="1" noChangeArrowheads="1"/>
          </p:cNvSpPr>
          <p:nvPr>
            <p:ph type="ftr" sz="quarter" idx="2"/>
          </p:nvPr>
        </p:nvSpPr>
        <p:spPr bwMode="auto">
          <a:xfrm>
            <a:off x="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FR"/>
          </a:p>
        </p:txBody>
      </p:sp>
      <p:sp>
        <p:nvSpPr>
          <p:cNvPr id="28677" name="Rectangle 5"/>
          <p:cNvSpPr>
            <a:spLocks noGrp="1" noChangeArrowheads="1"/>
          </p:cNvSpPr>
          <p:nvPr>
            <p:ph type="sldNum" sz="quarter" idx="3"/>
          </p:nvPr>
        </p:nvSpPr>
        <p:spPr bwMode="auto">
          <a:xfrm>
            <a:off x="377825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D760B54F-653F-483E-96D4-127C69DA564F}" type="slidenum">
              <a:rPr lang="en-US"/>
              <a:pPr>
                <a:defRPr/>
              </a:pPr>
              <a:t>‹N°›</a:t>
            </a:fld>
            <a:endParaRPr lang="en-US"/>
          </a:p>
        </p:txBody>
      </p:sp>
    </p:spTree>
    <p:extLst>
      <p:ext uri="{BB962C8B-B14F-4D97-AF65-F5344CB8AC3E}">
        <p14:creationId xmlns:p14="http://schemas.microsoft.com/office/powerpoint/2010/main" val="287911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FR"/>
          </a:p>
        </p:txBody>
      </p:sp>
      <p:sp>
        <p:nvSpPr>
          <p:cNvPr id="48131" name="Rectangle 3"/>
          <p:cNvSpPr>
            <a:spLocks noGrp="1" noChangeArrowheads="1"/>
          </p:cNvSpPr>
          <p:nvPr>
            <p:ph type="dt" idx="1"/>
          </p:nvPr>
        </p:nvSpPr>
        <p:spPr bwMode="auto">
          <a:xfrm>
            <a:off x="377825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FR"/>
          </a:p>
        </p:txBody>
      </p:sp>
      <p:sp>
        <p:nvSpPr>
          <p:cNvPr id="15364"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889000" y="4714875"/>
            <a:ext cx="4891088" cy="4468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FR"/>
          </a:p>
        </p:txBody>
      </p:sp>
      <p:sp>
        <p:nvSpPr>
          <p:cNvPr id="48135" name="Rectangle 7"/>
          <p:cNvSpPr>
            <a:spLocks noGrp="1" noChangeArrowheads="1"/>
          </p:cNvSpPr>
          <p:nvPr>
            <p:ph type="sldNum" sz="quarter" idx="5"/>
          </p:nvPr>
        </p:nvSpPr>
        <p:spPr bwMode="auto">
          <a:xfrm>
            <a:off x="377825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D4BADC7-A87B-4EBE-A0DD-ABE5A68CB1AA}" type="slidenum">
              <a:rPr lang="en-US"/>
              <a:pPr>
                <a:defRPr/>
              </a:pPr>
              <a:t>‹N°›</a:t>
            </a:fld>
            <a:endParaRPr lang="en-US"/>
          </a:p>
        </p:txBody>
      </p:sp>
    </p:spTree>
    <p:extLst>
      <p:ext uri="{BB962C8B-B14F-4D97-AF65-F5344CB8AC3E}">
        <p14:creationId xmlns:p14="http://schemas.microsoft.com/office/powerpoint/2010/main" val="4825539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2426A199-84B4-47A8-B318-4C0AE4620D8E}" type="slidenum">
              <a:rPr lang="en-US"/>
              <a:pPr/>
              <a:t>1</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33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34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fr-FR" sz="1200" b="1" dirty="0" smtClean="0">
              <a:ea typeface="MS PGothic" pitchFamily="34" charset="-128"/>
            </a:endParaRPr>
          </a:p>
          <a:p>
            <a:endParaRPr lang="en-US"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36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37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38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endParaRPr lang="fr-FR" smtClean="0"/>
          </a:p>
        </p:txBody>
      </p:sp>
      <p:sp>
        <p:nvSpPr>
          <p:cNvPr id="25604" name="Slide Number Placeholder 3"/>
          <p:cNvSpPr>
            <a:spLocks noGrp="1"/>
          </p:cNvSpPr>
          <p:nvPr>
            <p:ph type="sldNum" sz="quarter" idx="5"/>
          </p:nvPr>
        </p:nvSpPr>
        <p:spPr>
          <a:noFill/>
        </p:spPr>
        <p:txBody>
          <a:bodyPr/>
          <a:lstStyle/>
          <a:p>
            <a:fld id="{0CED6A95-2A3E-42E5-82CA-8F4943C40F88}" type="slidenum">
              <a:rPr lang="en-US"/>
              <a:pPr/>
              <a:t>40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endParaRPr lang="fr-FR" smtClean="0"/>
          </a:p>
        </p:txBody>
      </p:sp>
      <p:sp>
        <p:nvSpPr>
          <p:cNvPr id="25604" name="Slide Number Placeholder 3"/>
          <p:cNvSpPr>
            <a:spLocks noGrp="1"/>
          </p:cNvSpPr>
          <p:nvPr>
            <p:ph type="sldNum" sz="quarter" idx="5"/>
          </p:nvPr>
        </p:nvSpPr>
        <p:spPr>
          <a:noFill/>
        </p:spPr>
        <p:txBody>
          <a:bodyPr/>
          <a:lstStyle/>
          <a:p>
            <a:fld id="{0CED6A95-2A3E-42E5-82CA-8F4943C40F88}" type="slidenum">
              <a:rPr lang="en-US"/>
              <a:pPr/>
              <a:t>41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endParaRPr lang="fr-FR" smtClean="0"/>
          </a:p>
        </p:txBody>
      </p:sp>
      <p:sp>
        <p:nvSpPr>
          <p:cNvPr id="25604" name="Slide Number Placeholder 3"/>
          <p:cNvSpPr>
            <a:spLocks noGrp="1"/>
          </p:cNvSpPr>
          <p:nvPr>
            <p:ph type="sldNum" sz="quarter" idx="5"/>
          </p:nvPr>
        </p:nvSpPr>
        <p:spPr>
          <a:noFill/>
        </p:spPr>
        <p:txBody>
          <a:bodyPr/>
          <a:lstStyle/>
          <a:p>
            <a:fld id="{0CED6A95-2A3E-42E5-82CA-8F4943C40F88}" type="slidenum">
              <a:rPr lang="en-US"/>
              <a:pPr/>
              <a:t>42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2426A199-84B4-47A8-B318-4C0AE4620D8E}" type="slidenum">
              <a:rPr lang="en-US"/>
              <a:pPr/>
              <a:t>43</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8AE390C3-0630-41A0-81B7-9C6AC1DB8E6F}" type="slidenum">
              <a:rPr lang="en-US"/>
              <a:pPr/>
              <a:t>2</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fr-F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8AE390C3-0630-41A0-81B7-9C6AC1DB8E6F}" type="slidenum">
              <a:rPr lang="en-US"/>
              <a:pPr/>
              <a:t>5</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fr-FR"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8AE390C3-0630-41A0-81B7-9C6AC1DB8E6F}" type="slidenum">
              <a:rPr lang="en-US"/>
              <a:pPr/>
              <a:t>6</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fr-FR"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8AE390C3-0630-41A0-81B7-9C6AC1DB8E6F}" type="slidenum">
              <a:rPr lang="en-US"/>
              <a:pPr/>
              <a:t>7</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fr-FR"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8AE390C3-0630-41A0-81B7-9C6AC1DB8E6F}" type="slidenum">
              <a:rPr lang="en-US"/>
              <a:pPr/>
              <a:t>8</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fr-FR"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31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Watermark"/>
          <p:cNvPicPr>
            <a:picLocks noChangeAspect="1" noChangeArrowheads="1"/>
          </p:cNvPicPr>
          <p:nvPr/>
        </p:nvPicPr>
        <p:blipFill>
          <a:blip r:embed="rId2" cstate="print"/>
          <a:srcRect l="6723" b="12773"/>
          <a:stretch>
            <a:fillRect/>
          </a:stretch>
        </p:blipFill>
        <p:spPr bwMode="auto">
          <a:xfrm>
            <a:off x="0" y="765175"/>
            <a:ext cx="6467475" cy="6092825"/>
          </a:xfrm>
          <a:prstGeom prst="rect">
            <a:avLst/>
          </a:prstGeom>
          <a:noFill/>
          <a:ln w="9525">
            <a:noFill/>
            <a:miter lim="800000"/>
            <a:headEnd/>
            <a:tailEnd/>
          </a:ln>
        </p:spPr>
      </p:pic>
      <p:sp>
        <p:nvSpPr>
          <p:cNvPr id="5" name="Text Box 6"/>
          <p:cNvSpPr txBox="1">
            <a:spLocks noChangeArrowheads="1"/>
          </p:cNvSpPr>
          <p:nvPr/>
        </p:nvSpPr>
        <p:spPr bwMode="auto">
          <a:xfrm>
            <a:off x="8027988" y="6237288"/>
            <a:ext cx="184150" cy="365125"/>
          </a:xfrm>
          <a:prstGeom prst="rect">
            <a:avLst/>
          </a:prstGeom>
          <a:noFill/>
          <a:ln>
            <a:noFill/>
          </a:ln>
          <a:extLst/>
        </p:spPr>
        <p:txBody>
          <a:bodyPr wrap="none">
            <a:spAutoFit/>
          </a:bodyPr>
          <a:lstStyle/>
          <a:p>
            <a:pPr>
              <a:lnSpc>
                <a:spcPct val="90000"/>
              </a:lnSpc>
              <a:defRPr/>
            </a:pPr>
            <a:r>
              <a:rPr lang="en-US" sz="1000">
                <a:solidFill>
                  <a:schemeClr val="bg1"/>
                </a:solidFill>
                <a:latin typeface="Univers" pitchFamily="34" charset="0"/>
              </a:rPr>
              <a:t/>
            </a:r>
            <a:br>
              <a:rPr lang="en-US" sz="1000">
                <a:solidFill>
                  <a:schemeClr val="bg1"/>
                </a:solidFill>
                <a:latin typeface="Univers" pitchFamily="34" charset="0"/>
              </a:rPr>
            </a:br>
            <a:endParaRPr lang="en-US" sz="1000">
              <a:solidFill>
                <a:schemeClr val="bg1"/>
              </a:solidFill>
              <a:latin typeface="Univers" pitchFamily="34" charset="0"/>
            </a:endParaRPr>
          </a:p>
        </p:txBody>
      </p:sp>
      <p:sp>
        <p:nvSpPr>
          <p:cNvPr id="6" name="Rectangle 7"/>
          <p:cNvSpPr>
            <a:spLocks noChangeArrowheads="1"/>
          </p:cNvSpPr>
          <p:nvPr/>
        </p:nvSpPr>
        <p:spPr bwMode="auto">
          <a:xfrm>
            <a:off x="6426200" y="4343400"/>
            <a:ext cx="52388" cy="182563"/>
          </a:xfrm>
          <a:prstGeom prst="rect">
            <a:avLst/>
          </a:prstGeom>
          <a:noFill/>
          <a:ln w="9525">
            <a:noFill/>
            <a:miter lim="800000"/>
            <a:headEnd/>
            <a:tailEnd/>
          </a:ln>
        </p:spPr>
        <p:txBody>
          <a:bodyPr wrap="none" lIns="0" tIns="0" rIns="0" bIns="0">
            <a:spAutoFit/>
          </a:bodyPr>
          <a:lstStyle/>
          <a:p>
            <a:pPr>
              <a:defRPr/>
            </a:pPr>
            <a:r>
              <a:rPr lang="en-US" sz="1200" b="1">
                <a:solidFill>
                  <a:srgbClr val="0C4B84"/>
                </a:solidFill>
              </a:rPr>
              <a:t> </a:t>
            </a:r>
            <a:endParaRPr lang="en-US" sz="2400"/>
          </a:p>
        </p:txBody>
      </p:sp>
      <p:sp>
        <p:nvSpPr>
          <p:cNvPr id="7" name="Rectangle 8"/>
          <p:cNvSpPr>
            <a:spLocks noChangeArrowheads="1"/>
          </p:cNvSpPr>
          <p:nvPr/>
        </p:nvSpPr>
        <p:spPr bwMode="auto">
          <a:xfrm>
            <a:off x="7319963" y="4524375"/>
            <a:ext cx="52387" cy="182563"/>
          </a:xfrm>
          <a:prstGeom prst="rect">
            <a:avLst/>
          </a:prstGeom>
          <a:noFill/>
          <a:ln w="9525">
            <a:noFill/>
            <a:miter lim="800000"/>
            <a:headEnd/>
            <a:tailEnd/>
          </a:ln>
        </p:spPr>
        <p:txBody>
          <a:bodyPr wrap="none" lIns="0" tIns="0" rIns="0" bIns="0">
            <a:spAutoFit/>
          </a:bodyPr>
          <a:lstStyle/>
          <a:p>
            <a:pPr>
              <a:defRPr/>
            </a:pPr>
            <a:r>
              <a:rPr lang="en-US" sz="1200" b="1">
                <a:solidFill>
                  <a:srgbClr val="0C4B84"/>
                </a:solidFill>
              </a:rPr>
              <a:t> </a:t>
            </a:r>
            <a:endParaRPr lang="en-US" sz="2400"/>
          </a:p>
        </p:txBody>
      </p:sp>
      <p:sp>
        <p:nvSpPr>
          <p:cNvPr id="8" name="Rectangle 9"/>
          <p:cNvSpPr>
            <a:spLocks noChangeArrowheads="1"/>
          </p:cNvSpPr>
          <p:nvPr/>
        </p:nvSpPr>
        <p:spPr bwMode="auto">
          <a:xfrm>
            <a:off x="5280025" y="4802188"/>
            <a:ext cx="44450" cy="152400"/>
          </a:xfrm>
          <a:prstGeom prst="rect">
            <a:avLst/>
          </a:prstGeom>
          <a:noFill/>
          <a:ln w="9525">
            <a:noFill/>
            <a:miter lim="800000"/>
            <a:headEnd/>
            <a:tailEnd/>
          </a:ln>
        </p:spPr>
        <p:txBody>
          <a:bodyPr wrap="none" lIns="0" tIns="0" rIns="0" bIns="0">
            <a:spAutoFit/>
          </a:bodyPr>
          <a:lstStyle/>
          <a:p>
            <a:pPr>
              <a:defRPr/>
            </a:pPr>
            <a:r>
              <a:rPr lang="en-US" sz="1000">
                <a:solidFill>
                  <a:srgbClr val="000000"/>
                </a:solidFill>
              </a:rPr>
              <a:t> </a:t>
            </a:r>
            <a:endParaRPr lang="en-US" sz="2400"/>
          </a:p>
        </p:txBody>
      </p:sp>
      <p:sp>
        <p:nvSpPr>
          <p:cNvPr id="9" name="AutoShape 18" descr="image002"/>
          <p:cNvSpPr>
            <a:spLocks noChangeAspect="1" noChangeArrowheads="1"/>
          </p:cNvSpPr>
          <p:nvPr userDrawn="1"/>
        </p:nvSpPr>
        <p:spPr bwMode="auto">
          <a:xfrm>
            <a:off x="3857625" y="2928938"/>
            <a:ext cx="1428750" cy="1000125"/>
          </a:xfrm>
          <a:prstGeom prst="rect">
            <a:avLst/>
          </a:prstGeom>
          <a:noFill/>
          <a:ln w="9525">
            <a:noFill/>
            <a:miter lim="800000"/>
            <a:headEnd/>
            <a:tailEnd/>
          </a:ln>
        </p:spPr>
        <p:txBody>
          <a:bodyPr/>
          <a:lstStyle/>
          <a:p>
            <a:pPr>
              <a:defRPr/>
            </a:pPr>
            <a:endParaRPr lang="en-GB"/>
          </a:p>
        </p:txBody>
      </p:sp>
      <p:sp>
        <p:nvSpPr>
          <p:cNvPr id="10" name="AutoShape 20" descr="image002"/>
          <p:cNvSpPr>
            <a:spLocks noChangeAspect="1" noChangeArrowheads="1"/>
          </p:cNvSpPr>
          <p:nvPr userDrawn="1"/>
        </p:nvSpPr>
        <p:spPr bwMode="auto">
          <a:xfrm>
            <a:off x="3857625" y="2928938"/>
            <a:ext cx="1428750" cy="1000125"/>
          </a:xfrm>
          <a:prstGeom prst="rect">
            <a:avLst/>
          </a:prstGeom>
          <a:noFill/>
          <a:ln w="9525">
            <a:noFill/>
            <a:miter lim="800000"/>
            <a:headEnd/>
            <a:tailEnd/>
          </a:ln>
        </p:spPr>
        <p:txBody>
          <a:bodyPr/>
          <a:lstStyle/>
          <a:p>
            <a:pPr>
              <a:defRPr/>
            </a:pPr>
            <a:endParaRPr lang="en-GB"/>
          </a:p>
        </p:txBody>
      </p:sp>
      <p:sp>
        <p:nvSpPr>
          <p:cNvPr id="11" name="AutoShape 23" descr="image002"/>
          <p:cNvSpPr>
            <a:spLocks noChangeAspect="1" noChangeArrowheads="1"/>
          </p:cNvSpPr>
          <p:nvPr userDrawn="1"/>
        </p:nvSpPr>
        <p:spPr bwMode="auto">
          <a:xfrm>
            <a:off x="200025" y="46038"/>
            <a:ext cx="1428750" cy="1000125"/>
          </a:xfrm>
          <a:prstGeom prst="rect">
            <a:avLst/>
          </a:prstGeom>
          <a:noFill/>
          <a:ln w="9525">
            <a:noFill/>
            <a:miter lim="800000"/>
            <a:headEnd/>
            <a:tailEnd/>
          </a:ln>
        </p:spPr>
        <p:txBody>
          <a:bodyPr/>
          <a:lstStyle/>
          <a:p>
            <a:pPr>
              <a:defRPr/>
            </a:pPr>
            <a:endParaRPr lang="en-GB"/>
          </a:p>
        </p:txBody>
      </p:sp>
      <p:sp>
        <p:nvSpPr>
          <p:cNvPr id="12" name="AutoShape 25" descr="image002"/>
          <p:cNvSpPr>
            <a:spLocks noChangeAspect="1" noChangeArrowheads="1"/>
          </p:cNvSpPr>
          <p:nvPr userDrawn="1"/>
        </p:nvSpPr>
        <p:spPr bwMode="auto">
          <a:xfrm>
            <a:off x="3857625" y="2928938"/>
            <a:ext cx="1428750" cy="1000125"/>
          </a:xfrm>
          <a:prstGeom prst="rect">
            <a:avLst/>
          </a:prstGeom>
          <a:noFill/>
          <a:ln w="9525">
            <a:noFill/>
            <a:miter lim="800000"/>
            <a:headEnd/>
            <a:tailEnd/>
          </a:ln>
        </p:spPr>
        <p:txBody>
          <a:bodyPr/>
          <a:lstStyle/>
          <a:p>
            <a:pPr>
              <a:defRPr/>
            </a:pPr>
            <a:endParaRPr lang="en-GB"/>
          </a:p>
        </p:txBody>
      </p:sp>
      <p:pic>
        <p:nvPicPr>
          <p:cNvPr id="13" name="Picture 26" descr="Picture1"/>
          <p:cNvPicPr>
            <a:picLocks noChangeAspect="1" noChangeArrowheads="1"/>
          </p:cNvPicPr>
          <p:nvPr userDrawn="1"/>
        </p:nvPicPr>
        <p:blipFill>
          <a:blip r:embed="rId3" cstate="print"/>
          <a:srcRect/>
          <a:stretch>
            <a:fillRect/>
          </a:stretch>
        </p:blipFill>
        <p:spPr bwMode="auto">
          <a:xfrm>
            <a:off x="4122738" y="3132138"/>
            <a:ext cx="896937" cy="592137"/>
          </a:xfrm>
          <a:prstGeom prst="rect">
            <a:avLst/>
          </a:prstGeom>
          <a:noFill/>
          <a:ln w="9525">
            <a:noFill/>
            <a:miter lim="800000"/>
            <a:headEnd/>
            <a:tailEnd/>
          </a:ln>
        </p:spPr>
      </p:pic>
      <p:sp>
        <p:nvSpPr>
          <p:cNvPr id="332803" name="Rectangle 3"/>
          <p:cNvSpPr>
            <a:spLocks noGrp="1" noChangeArrowheads="1"/>
          </p:cNvSpPr>
          <p:nvPr>
            <p:ph type="ctrTitle"/>
          </p:nvPr>
        </p:nvSpPr>
        <p:spPr>
          <a:xfrm>
            <a:off x="0" y="2130425"/>
            <a:ext cx="9144000" cy="1470025"/>
          </a:xfrm>
        </p:spPr>
        <p:txBody>
          <a:bodyPr/>
          <a:lstStyle>
            <a:lvl1pPr>
              <a:defRPr/>
            </a:lvl1pPr>
          </a:lstStyle>
          <a:p>
            <a:r>
              <a:rPr lang="en-US" dirty="0"/>
              <a:t>Title of presentation</a:t>
            </a:r>
          </a:p>
        </p:txBody>
      </p:sp>
      <p:sp>
        <p:nvSpPr>
          <p:cNvPr id="332810" name="Rectangle 10"/>
          <p:cNvSpPr>
            <a:spLocks noGrp="1" noChangeArrowheads="1"/>
          </p:cNvSpPr>
          <p:nvPr>
            <p:ph type="subTitle" idx="1"/>
          </p:nvPr>
        </p:nvSpPr>
        <p:spPr>
          <a:xfrm>
            <a:off x="1371600" y="3886200"/>
            <a:ext cx="6400800" cy="1752600"/>
          </a:xfrm>
        </p:spPr>
        <p:txBody>
          <a:bodyPr>
            <a:noAutofit/>
          </a:bodyPr>
          <a:lstStyle>
            <a:lvl1pPr marL="0" indent="0" algn="ctr">
              <a:buFontTx/>
              <a:buNone/>
              <a:defRPr sz="2400"/>
            </a:lvl1pPr>
          </a:lstStyle>
          <a:p>
            <a:r>
              <a:rPr lang="en-US" smtClean="0"/>
              <a:t>Click to edit Master subtitle style</a:t>
            </a:r>
            <a:endParaRPr lang="en-US" dirty="0"/>
          </a:p>
        </p:txBody>
      </p:sp>
      <p:sp>
        <p:nvSpPr>
          <p:cNvPr id="14" name="Rectangle 4"/>
          <p:cNvSpPr>
            <a:spLocks noGrp="1" noChangeArrowheads="1"/>
          </p:cNvSpPr>
          <p:nvPr>
            <p:ph type="dt" sz="half" idx="10"/>
          </p:nvPr>
        </p:nvSpPr>
        <p:spPr>
          <a:xfrm>
            <a:off x="179388" y="6453188"/>
            <a:ext cx="3609975" cy="268287"/>
          </a:xfrm>
        </p:spPr>
        <p:txBody>
          <a:bodyPr/>
          <a:lstStyle>
            <a:lvl1pPr>
              <a:defRPr sz="1200"/>
            </a:lvl1pPr>
          </a:lstStyle>
          <a:p>
            <a:pPr>
              <a:defRPr/>
            </a:pPr>
            <a:r>
              <a:rPr lang="en-US"/>
              <a:t>Algiers, Algeria, 8 September 2013</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t>Algiers, Algeria, 8 September 2013</a:t>
            </a:r>
          </a:p>
        </p:txBody>
      </p:sp>
      <p:sp>
        <p:nvSpPr>
          <p:cNvPr id="5" name="Rectangle 36"/>
          <p:cNvSpPr>
            <a:spLocks noGrp="1" noChangeArrowheads="1"/>
          </p:cNvSpPr>
          <p:nvPr>
            <p:ph type="sldNum" sz="quarter" idx="11"/>
          </p:nvPr>
        </p:nvSpPr>
        <p:spPr>
          <a:ln/>
        </p:spPr>
        <p:txBody>
          <a:bodyPr/>
          <a:lstStyle>
            <a:lvl1pPr>
              <a:defRPr/>
            </a:lvl1pPr>
          </a:lstStyle>
          <a:p>
            <a:pPr>
              <a:defRPr/>
            </a:pPr>
            <a:fld id="{8F8BFC41-3B4C-45DD-9AB6-C70FFCCB57B0}" type="slidenum">
              <a:rPr lang="en-US"/>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t>Algiers, Algeria, 8 September 2013</a:t>
            </a:r>
          </a:p>
        </p:txBody>
      </p:sp>
      <p:sp>
        <p:nvSpPr>
          <p:cNvPr id="5" name="Rectangle 36"/>
          <p:cNvSpPr>
            <a:spLocks noGrp="1" noChangeArrowheads="1"/>
          </p:cNvSpPr>
          <p:nvPr>
            <p:ph type="sldNum" sz="quarter" idx="11"/>
          </p:nvPr>
        </p:nvSpPr>
        <p:spPr>
          <a:ln/>
        </p:spPr>
        <p:txBody>
          <a:bodyPr/>
          <a:lstStyle>
            <a:lvl1pPr>
              <a:defRPr/>
            </a:lvl1pPr>
          </a:lstStyle>
          <a:p>
            <a:pPr>
              <a:defRPr/>
            </a:pPr>
            <a:fld id="{EAFB91AD-FDAB-44B3-9AD7-36F763725469}" type="slidenum">
              <a:rPr lang="en-US"/>
              <a:pPr>
                <a:defRPr/>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3938588"/>
            <a:ext cx="8229600" cy="21875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4"/>
          <p:cNvSpPr>
            <a:spLocks noGrp="1" noChangeArrowheads="1"/>
          </p:cNvSpPr>
          <p:nvPr>
            <p:ph type="dt" sz="half" idx="10"/>
          </p:nvPr>
        </p:nvSpPr>
        <p:spPr/>
        <p:txBody>
          <a:bodyPr/>
          <a:lstStyle>
            <a:lvl1pPr>
              <a:defRPr sz="1200">
                <a:latin typeface="Univers" pitchFamily="34" charset="0"/>
              </a:defRPr>
            </a:lvl1pPr>
          </a:lstStyle>
          <a:p>
            <a:pPr>
              <a:defRPr/>
            </a:pPr>
            <a:r>
              <a:rPr lang="en-US"/>
              <a:t>Algiers, Algeria, 8 September 2013</a:t>
            </a:r>
          </a:p>
        </p:txBody>
      </p:sp>
      <p:sp>
        <p:nvSpPr>
          <p:cNvPr id="6" name="Rectangle 36"/>
          <p:cNvSpPr>
            <a:spLocks noGrp="1" noChangeArrowheads="1"/>
          </p:cNvSpPr>
          <p:nvPr>
            <p:ph type="sldNum" sz="quarter" idx="11"/>
          </p:nvPr>
        </p:nvSpPr>
        <p:spPr>
          <a:xfrm>
            <a:off x="7747000" y="6453188"/>
            <a:ext cx="1366838" cy="288925"/>
          </a:xfrm>
        </p:spPr>
        <p:txBody>
          <a:bodyPr/>
          <a:lstStyle>
            <a:lvl1pPr>
              <a:defRPr smtClean="0"/>
            </a:lvl1pPr>
          </a:lstStyle>
          <a:p>
            <a:pPr>
              <a:defRPr/>
            </a:pPr>
            <a:fld id="{B8404673-B39A-4B18-AE10-EA3AB20207AC}"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t>Algiers, Algeria, 8 September 2013</a:t>
            </a:r>
          </a:p>
        </p:txBody>
      </p:sp>
      <p:sp>
        <p:nvSpPr>
          <p:cNvPr id="5" name="Rectangle 36"/>
          <p:cNvSpPr>
            <a:spLocks noGrp="1" noChangeArrowheads="1"/>
          </p:cNvSpPr>
          <p:nvPr>
            <p:ph type="sldNum" sz="quarter" idx="11"/>
          </p:nvPr>
        </p:nvSpPr>
        <p:spPr>
          <a:ln/>
        </p:spPr>
        <p:txBody>
          <a:bodyPr/>
          <a:lstStyle>
            <a:lvl1pPr>
              <a:defRPr/>
            </a:lvl1pPr>
          </a:lstStyle>
          <a:p>
            <a:pPr>
              <a:defRPr/>
            </a:pPr>
            <a:fld id="{731689FE-BD11-4000-B2CD-5CB814325653}" type="slidenum">
              <a:rPr lang="en-US"/>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Algiers, Algeria, 8 September 2013</a:t>
            </a:r>
          </a:p>
        </p:txBody>
      </p:sp>
      <p:sp>
        <p:nvSpPr>
          <p:cNvPr id="5" name="Rectangle 36"/>
          <p:cNvSpPr>
            <a:spLocks noGrp="1" noChangeArrowheads="1"/>
          </p:cNvSpPr>
          <p:nvPr>
            <p:ph type="sldNum" sz="quarter" idx="11"/>
          </p:nvPr>
        </p:nvSpPr>
        <p:spPr>
          <a:ln/>
        </p:spPr>
        <p:txBody>
          <a:bodyPr/>
          <a:lstStyle>
            <a:lvl1pPr>
              <a:defRPr/>
            </a:lvl1pPr>
          </a:lstStyle>
          <a:p>
            <a:pPr>
              <a:defRPr/>
            </a:pPr>
            <a:fld id="{E40F293C-C06B-4FD8-9621-7EDB9CFC3250}" type="slidenum">
              <a:rPr lang="en-US"/>
              <a:pPr>
                <a:defRPr/>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a:t>Algiers, Algeria, 8 September 2013</a:t>
            </a:r>
          </a:p>
        </p:txBody>
      </p:sp>
      <p:sp>
        <p:nvSpPr>
          <p:cNvPr id="6" name="Rectangle 36"/>
          <p:cNvSpPr>
            <a:spLocks noGrp="1" noChangeArrowheads="1"/>
          </p:cNvSpPr>
          <p:nvPr>
            <p:ph type="sldNum" sz="quarter" idx="11"/>
          </p:nvPr>
        </p:nvSpPr>
        <p:spPr>
          <a:ln/>
        </p:spPr>
        <p:txBody>
          <a:bodyPr/>
          <a:lstStyle>
            <a:lvl1pPr>
              <a:defRPr/>
            </a:lvl1pPr>
          </a:lstStyle>
          <a:p>
            <a:pPr>
              <a:defRPr/>
            </a:pPr>
            <a:fld id="{3436E8DC-F0DE-47E4-96FF-AB3D63688CD1}" type="slidenum">
              <a:rPr lang="en-US"/>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US"/>
              <a:t>Algiers, Algeria, 8 September 2013</a:t>
            </a:r>
          </a:p>
        </p:txBody>
      </p:sp>
      <p:sp>
        <p:nvSpPr>
          <p:cNvPr id="8" name="Rectangle 36"/>
          <p:cNvSpPr>
            <a:spLocks noGrp="1" noChangeArrowheads="1"/>
          </p:cNvSpPr>
          <p:nvPr>
            <p:ph type="sldNum" sz="quarter" idx="11"/>
          </p:nvPr>
        </p:nvSpPr>
        <p:spPr>
          <a:ln/>
        </p:spPr>
        <p:txBody>
          <a:bodyPr/>
          <a:lstStyle>
            <a:lvl1pPr>
              <a:defRPr/>
            </a:lvl1pPr>
          </a:lstStyle>
          <a:p>
            <a:pPr>
              <a:defRPr/>
            </a:pPr>
            <a:fld id="{26AA7E13-A348-490F-9D46-27C716ED2B95}" type="slidenum">
              <a:rPr lang="en-US"/>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US"/>
              <a:t>Algiers, Algeria, 8 September 2013</a:t>
            </a:r>
          </a:p>
        </p:txBody>
      </p:sp>
      <p:sp>
        <p:nvSpPr>
          <p:cNvPr id="4" name="Rectangle 36"/>
          <p:cNvSpPr>
            <a:spLocks noGrp="1" noChangeArrowheads="1"/>
          </p:cNvSpPr>
          <p:nvPr>
            <p:ph type="sldNum" sz="quarter" idx="11"/>
          </p:nvPr>
        </p:nvSpPr>
        <p:spPr>
          <a:ln/>
        </p:spPr>
        <p:txBody>
          <a:bodyPr/>
          <a:lstStyle>
            <a:lvl1pPr>
              <a:defRPr/>
            </a:lvl1pPr>
          </a:lstStyle>
          <a:p>
            <a:pPr>
              <a:defRPr/>
            </a:pPr>
            <a:fld id="{52E4D514-839E-4BCB-84DE-EAB27F0913E4}" type="slidenum">
              <a:rPr lang="en-US"/>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Algiers, Algeria, 8 September 2013</a:t>
            </a:r>
          </a:p>
        </p:txBody>
      </p:sp>
      <p:sp>
        <p:nvSpPr>
          <p:cNvPr id="3" name="Rectangle 36"/>
          <p:cNvSpPr>
            <a:spLocks noGrp="1" noChangeArrowheads="1"/>
          </p:cNvSpPr>
          <p:nvPr>
            <p:ph type="sldNum" sz="quarter" idx="11"/>
          </p:nvPr>
        </p:nvSpPr>
        <p:spPr>
          <a:ln/>
        </p:spPr>
        <p:txBody>
          <a:bodyPr/>
          <a:lstStyle>
            <a:lvl1pPr>
              <a:defRPr/>
            </a:lvl1pPr>
          </a:lstStyle>
          <a:p>
            <a:pPr>
              <a:defRPr/>
            </a:pPr>
            <a:fld id="{7AA216E6-02AA-4414-8658-80FABD4F65A6}" type="slidenum">
              <a:rPr lang="en-US"/>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Algiers, Algeria, 8 September 2013</a:t>
            </a:r>
          </a:p>
        </p:txBody>
      </p:sp>
      <p:sp>
        <p:nvSpPr>
          <p:cNvPr id="6" name="Rectangle 36"/>
          <p:cNvSpPr>
            <a:spLocks noGrp="1" noChangeArrowheads="1"/>
          </p:cNvSpPr>
          <p:nvPr>
            <p:ph type="sldNum" sz="quarter" idx="11"/>
          </p:nvPr>
        </p:nvSpPr>
        <p:spPr>
          <a:ln/>
        </p:spPr>
        <p:txBody>
          <a:bodyPr/>
          <a:lstStyle>
            <a:lvl1pPr>
              <a:defRPr/>
            </a:lvl1pPr>
          </a:lstStyle>
          <a:p>
            <a:pPr>
              <a:defRPr/>
            </a:pPr>
            <a:fld id="{B9524FB8-57D4-4FBD-9987-9848D150BD22}" type="slidenum">
              <a:rPr lang="en-US"/>
              <a:pPr>
                <a:def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Algiers, Algeria, 8 September 2013</a:t>
            </a:r>
          </a:p>
        </p:txBody>
      </p:sp>
      <p:sp>
        <p:nvSpPr>
          <p:cNvPr id="6" name="Rectangle 36"/>
          <p:cNvSpPr>
            <a:spLocks noGrp="1" noChangeArrowheads="1"/>
          </p:cNvSpPr>
          <p:nvPr>
            <p:ph type="sldNum" sz="quarter" idx="11"/>
          </p:nvPr>
        </p:nvSpPr>
        <p:spPr>
          <a:ln/>
        </p:spPr>
        <p:txBody>
          <a:bodyPr/>
          <a:lstStyle>
            <a:lvl1pPr>
              <a:defRPr/>
            </a:lvl1pPr>
          </a:lstStyle>
          <a:p>
            <a:pPr>
              <a:defRPr/>
            </a:pPr>
            <a:fld id="{E089CA9C-C9AC-4FD1-A154-FD8D291BB043}" type="slidenum">
              <a:rPr lang="en-US"/>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0" descr="Watermark"/>
          <p:cNvPicPr>
            <a:picLocks noChangeAspect="1" noChangeArrowheads="1"/>
          </p:cNvPicPr>
          <p:nvPr/>
        </p:nvPicPr>
        <p:blipFill>
          <a:blip r:embed="rId14" cstate="print"/>
          <a:srcRect l="6723" b="12773"/>
          <a:stretch>
            <a:fillRect/>
          </a:stretch>
        </p:blipFill>
        <p:spPr bwMode="auto">
          <a:xfrm>
            <a:off x="0" y="765175"/>
            <a:ext cx="6443663" cy="6092825"/>
          </a:xfrm>
          <a:prstGeom prst="rect">
            <a:avLst/>
          </a:prstGeom>
          <a:noFill/>
          <a:ln w="9525">
            <a:noFill/>
            <a:miter lim="800000"/>
            <a:headEnd/>
            <a:tailEnd/>
          </a:ln>
        </p:spPr>
      </p:pic>
      <p:sp>
        <p:nvSpPr>
          <p:cNvPr id="2051" name="Rectangle 2"/>
          <p:cNvSpPr>
            <a:spLocks noGrp="1" noChangeArrowheads="1"/>
          </p:cNvSpPr>
          <p:nvPr>
            <p:ph type="title"/>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dt" sz="half" idx="2"/>
          </p:nvPr>
        </p:nvSpPr>
        <p:spPr bwMode="auto">
          <a:xfrm>
            <a:off x="179388" y="6453188"/>
            <a:ext cx="4032250"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Univers" pitchFamily="34" charset="0"/>
              </a:defRPr>
            </a:lvl1pPr>
          </a:lstStyle>
          <a:p>
            <a:pPr>
              <a:defRPr/>
            </a:pPr>
            <a:r>
              <a:rPr lang="en-US"/>
              <a:t>Algiers, Algeria, 8 September 2013</a:t>
            </a:r>
          </a:p>
        </p:txBody>
      </p:sp>
      <p:sp>
        <p:nvSpPr>
          <p:cNvPr id="1060" name="Rectangle 36"/>
          <p:cNvSpPr>
            <a:spLocks noGrp="1" noChangeArrowheads="1"/>
          </p:cNvSpPr>
          <p:nvPr>
            <p:ph type="sldNum" sz="quarter" idx="4"/>
          </p:nvPr>
        </p:nvSpPr>
        <p:spPr bwMode="auto">
          <a:xfrm>
            <a:off x="7751763" y="6453188"/>
            <a:ext cx="1366837"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fld id="{E6821BD1-ADA9-4A50-918E-D0B44F7ECCAF}" type="slidenum">
              <a:rPr lang="en-US"/>
              <a:pPr>
                <a:defRPr/>
              </a:pPr>
              <a:t>‹N°›</a:t>
            </a:fld>
            <a:endParaRPr lang="en-US"/>
          </a:p>
        </p:txBody>
      </p:sp>
      <p:sp>
        <p:nvSpPr>
          <p:cNvPr id="2054" name="Rectangle 37"/>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7" name="Picture 2"/>
          <p:cNvPicPr>
            <a:picLocks noChangeAspect="1" noChangeArrowheads="1"/>
          </p:cNvPicPr>
          <p:nvPr userDrawn="1"/>
        </p:nvPicPr>
        <p:blipFill>
          <a:blip r:embed="rId15" cstate="print"/>
          <a:srcRect/>
          <a:stretch>
            <a:fillRect/>
          </a:stretch>
        </p:blipFill>
        <p:spPr bwMode="auto">
          <a:xfrm>
            <a:off x="188062" y="301466"/>
            <a:ext cx="1071570" cy="535246"/>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4109"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 id="2147484110" r:id="rId12"/>
  </p:sldLayoutIdLst>
  <p:timing>
    <p:tnLst>
      <p:par>
        <p:cTn id="1" dur="indefinite" restart="never" nodeType="tmRoot"/>
      </p:par>
    </p:tnLst>
  </p:timing>
  <p:hf hdr="0" ftr="0"/>
  <p:txStyles>
    <p:title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p:titleStyle>
    <p:bodyStyle>
      <a:lvl1pPr marL="342900" indent="-342900" algn="l" rtl="0" eaLnBrk="0" fontAlgn="base" hangingPunct="0">
        <a:spcBef>
          <a:spcPct val="20000"/>
        </a:spcBef>
        <a:spcAft>
          <a:spcPct val="0"/>
        </a:spcAft>
        <a:buSzPct val="75000"/>
        <a:buBlip>
          <a:blip r:embed="rId16"/>
        </a:buBlip>
        <a:defRPr sz="3200">
          <a:solidFill>
            <a:schemeClr val="bg2"/>
          </a:solidFill>
          <a:latin typeface="+mn-lt"/>
          <a:ea typeface="+mn-ea"/>
          <a:cs typeface="+mn-cs"/>
        </a:defRPr>
      </a:lvl1pPr>
      <a:lvl2pPr marL="742950" indent="-285750" algn="l" rtl="0" eaLnBrk="0" fontAlgn="base" hangingPunct="0">
        <a:spcBef>
          <a:spcPct val="20000"/>
        </a:spcBef>
        <a:spcAft>
          <a:spcPct val="0"/>
        </a:spcAft>
        <a:buSzPct val="70000"/>
        <a:buFont typeface="ZapfDingbats BT" pitchFamily="18" charset="2"/>
        <a:buBlip>
          <a:blip r:embed="rId17"/>
        </a:buBlip>
        <a:defRPr sz="2800">
          <a:solidFill>
            <a:schemeClr val="bg2"/>
          </a:solidFill>
          <a:latin typeface="+mn-lt"/>
        </a:defRPr>
      </a:lvl2pPr>
      <a:lvl3pPr marL="1143000" indent="-228600" algn="l" rtl="0" eaLnBrk="0" fontAlgn="base" hangingPunct="0">
        <a:spcBef>
          <a:spcPct val="20000"/>
        </a:spcBef>
        <a:spcAft>
          <a:spcPct val="0"/>
        </a:spcAft>
        <a:buSzPct val="60000"/>
        <a:buBlip>
          <a:blip r:embed="rId16"/>
        </a:buBlip>
        <a:defRPr sz="2400">
          <a:solidFill>
            <a:schemeClr val="bg2"/>
          </a:solidFill>
          <a:latin typeface="+mn-lt"/>
        </a:defRPr>
      </a:lvl3pPr>
      <a:lvl4pPr marL="1600200" indent="-228600" algn="l" rtl="0" eaLnBrk="0" fontAlgn="base" hangingPunct="0">
        <a:spcBef>
          <a:spcPct val="20000"/>
        </a:spcBef>
        <a:spcAft>
          <a:spcPct val="0"/>
        </a:spcAft>
        <a:buSzPct val="70000"/>
        <a:buFont typeface="ZapfDingbats BT" pitchFamily="18" charset="2"/>
        <a:buBlip>
          <a:blip r:embed="rId17"/>
        </a:buBlip>
        <a:defRPr sz="2000">
          <a:solidFill>
            <a:schemeClr val="bg2"/>
          </a:solidFill>
          <a:latin typeface="+mn-lt"/>
        </a:defRPr>
      </a:lvl4pPr>
      <a:lvl5pPr marL="2057400" indent="-228600" algn="l" rtl="0" eaLnBrk="0" fontAlgn="base" hangingPunct="0">
        <a:spcBef>
          <a:spcPct val="20000"/>
        </a:spcBef>
        <a:spcAft>
          <a:spcPct val="0"/>
        </a:spcAft>
        <a:buSzPct val="60000"/>
        <a:buBlip>
          <a:blip r:embed="rId16"/>
        </a:buBlip>
        <a:defRPr sz="2000">
          <a:solidFill>
            <a:schemeClr val="bg2"/>
          </a:solidFill>
          <a:latin typeface="+mn-lt"/>
        </a:defRPr>
      </a:lvl5pPr>
      <a:lvl6pPr marL="2514600" indent="-228600" algn="l" rtl="0" eaLnBrk="0" fontAlgn="base" hangingPunct="0">
        <a:spcBef>
          <a:spcPct val="20000"/>
        </a:spcBef>
        <a:spcAft>
          <a:spcPct val="0"/>
        </a:spcAft>
        <a:buSzPct val="60000"/>
        <a:buBlip>
          <a:blip r:embed="rId16"/>
        </a:buBlip>
        <a:defRPr sz="2000">
          <a:solidFill>
            <a:schemeClr val="bg2"/>
          </a:solidFill>
          <a:latin typeface="+mn-lt"/>
        </a:defRPr>
      </a:lvl6pPr>
      <a:lvl7pPr marL="2971800" indent="-228600" algn="l" rtl="0" eaLnBrk="0" fontAlgn="base" hangingPunct="0">
        <a:spcBef>
          <a:spcPct val="20000"/>
        </a:spcBef>
        <a:spcAft>
          <a:spcPct val="0"/>
        </a:spcAft>
        <a:buSzPct val="60000"/>
        <a:buBlip>
          <a:blip r:embed="rId16"/>
        </a:buBlip>
        <a:defRPr sz="2000">
          <a:solidFill>
            <a:schemeClr val="bg2"/>
          </a:solidFill>
          <a:latin typeface="+mn-lt"/>
        </a:defRPr>
      </a:lvl7pPr>
      <a:lvl8pPr marL="3429000" indent="-228600" algn="l" rtl="0" eaLnBrk="0" fontAlgn="base" hangingPunct="0">
        <a:spcBef>
          <a:spcPct val="20000"/>
        </a:spcBef>
        <a:spcAft>
          <a:spcPct val="0"/>
        </a:spcAft>
        <a:buSzPct val="60000"/>
        <a:buBlip>
          <a:blip r:embed="rId16"/>
        </a:buBlip>
        <a:defRPr sz="2000">
          <a:solidFill>
            <a:schemeClr val="bg2"/>
          </a:solidFill>
          <a:latin typeface="+mn-lt"/>
        </a:defRPr>
      </a:lvl8pPr>
      <a:lvl9pPr marL="3886200" indent="-228600" algn="l" rtl="0" eaLnBrk="0" fontAlgn="base" hangingPunct="0">
        <a:spcBef>
          <a:spcPct val="20000"/>
        </a:spcBef>
        <a:spcAft>
          <a:spcPct val="0"/>
        </a:spcAft>
        <a:buSzPct val="60000"/>
        <a:buBlip>
          <a:blip r:embed="rId16"/>
        </a:buBlip>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8" Type="http://schemas.openxmlformats.org/officeDocument/2006/relationships/image" Target="../media/image48.gif"/><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emf"/><Relationship Id="rId3" Type="http://schemas.openxmlformats.org/officeDocument/2006/relationships/image" Target="../media/image49.wmf"/><Relationship Id="rId7" Type="http://schemas.openxmlformats.org/officeDocument/2006/relationships/image" Target="../media/image53.wmf"/><Relationship Id="rId12" Type="http://schemas.openxmlformats.org/officeDocument/2006/relationships/image" Target="../media/image58.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2.wmf"/><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wmf"/><Relationship Id="rId4" Type="http://schemas.openxmlformats.org/officeDocument/2006/relationships/image" Target="../media/image50.png"/><Relationship Id="rId9" Type="http://schemas.openxmlformats.org/officeDocument/2006/relationships/image" Target="../media/image55.wmf"/></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3.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36.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4.jpeg"/><Relationship Id="rId7" Type="http://schemas.openxmlformats.org/officeDocument/2006/relationships/image" Target="../media/image6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6.gif"/><Relationship Id="rId5" Type="http://schemas.openxmlformats.org/officeDocument/2006/relationships/image" Target="../media/image50.png"/><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73.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74.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75.jpeg"/></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
          <p:cNvSpPr>
            <a:spLocks noGrp="1" noChangeArrowheads="1"/>
          </p:cNvSpPr>
          <p:nvPr>
            <p:ph type="ctrTitle"/>
          </p:nvPr>
        </p:nvSpPr>
        <p:spPr>
          <a:xfrm>
            <a:off x="-142908" y="2673355"/>
            <a:ext cx="9358378" cy="1470025"/>
          </a:xfrm>
        </p:spPr>
        <p:txBody>
          <a:bodyPr/>
          <a:lstStyle/>
          <a:p>
            <a:r>
              <a:rPr lang="en-US" dirty="0" smtClean="0"/>
              <a:t>e-Health Systems:</a:t>
            </a:r>
            <a:br>
              <a:rPr lang="en-US" dirty="0" smtClean="0"/>
            </a:br>
            <a:r>
              <a:rPr lang="en-US" dirty="0" smtClean="0"/>
              <a:t>Innovative Services</a:t>
            </a:r>
            <a:br>
              <a:rPr lang="en-US" dirty="0" smtClean="0"/>
            </a:br>
            <a:r>
              <a:rPr lang="en-US" dirty="0" smtClean="0"/>
              <a:t>in the Emerging Economies </a:t>
            </a:r>
            <a:r>
              <a:rPr lang="en-US" sz="2800" dirty="0" smtClean="0"/>
              <a:t/>
            </a:r>
            <a:br>
              <a:rPr lang="en-US" sz="2800" dirty="0" smtClean="0"/>
            </a:br>
            <a:r>
              <a:rPr lang="en-US" sz="2800" dirty="0" smtClean="0"/>
              <a:t> </a:t>
            </a:r>
            <a:r>
              <a:rPr lang="en-US" dirty="0" smtClean="0"/>
              <a:t>&amp; Standardization Activities </a:t>
            </a:r>
            <a:br>
              <a:rPr lang="en-US" dirty="0" smtClean="0"/>
            </a:br>
            <a:r>
              <a:rPr lang="en-US" sz="2800" b="0" dirty="0" smtClean="0"/>
              <a:t>(case of </a:t>
            </a:r>
            <a:r>
              <a:rPr lang="en-US" sz="2800" b="0" dirty="0" err="1" smtClean="0"/>
              <a:t>Tunisie</a:t>
            </a:r>
            <a:r>
              <a:rPr lang="en-US" sz="2800" b="0" dirty="0" smtClean="0"/>
              <a:t> Telecom)</a:t>
            </a:r>
            <a:endParaRPr lang="en-US" b="0" dirty="0" smtClean="0"/>
          </a:p>
        </p:txBody>
      </p:sp>
      <p:sp>
        <p:nvSpPr>
          <p:cNvPr id="4100" name="Rectangle 11"/>
          <p:cNvSpPr>
            <a:spLocks noGrp="1" noChangeArrowheads="1"/>
          </p:cNvSpPr>
          <p:nvPr>
            <p:ph type="subTitle" idx="1"/>
          </p:nvPr>
        </p:nvSpPr>
        <p:spPr>
          <a:xfrm>
            <a:off x="214282" y="4962548"/>
            <a:ext cx="8501122" cy="1752600"/>
          </a:xfrm>
        </p:spPr>
        <p:txBody>
          <a:bodyPr/>
          <a:lstStyle/>
          <a:p>
            <a:r>
              <a:rPr lang="en-GB" sz="2000" b="1" dirty="0" smtClean="0"/>
              <a:t>Rim </a:t>
            </a:r>
            <a:r>
              <a:rPr lang="en-GB" sz="2000" b="1" dirty="0" err="1" smtClean="0"/>
              <a:t>Belhassine-Cherif</a:t>
            </a:r>
            <a:r>
              <a:rPr lang="en-GB" sz="2000" b="1" dirty="0" smtClean="0"/>
              <a:t>, </a:t>
            </a:r>
            <a:r>
              <a:rPr lang="en-GB" sz="2000" b="1" dirty="0" err="1" smtClean="0"/>
              <a:t>Ph.D</a:t>
            </a:r>
            <a:endParaRPr lang="en-GB" sz="2000" b="1" dirty="0" smtClean="0"/>
          </a:p>
          <a:p>
            <a:pPr lvl="0">
              <a:lnSpc>
                <a:spcPct val="80000"/>
              </a:lnSpc>
            </a:pPr>
            <a:r>
              <a:rPr lang="en-US" sz="2000" dirty="0" smtClean="0">
                <a:solidFill>
                  <a:srgbClr val="000099"/>
                </a:solidFill>
                <a:cs typeface="Arial" charset="0"/>
              </a:rPr>
              <a:t>Executive</a:t>
            </a:r>
            <a:r>
              <a:rPr lang="fr-FR" sz="2000" dirty="0" smtClean="0">
                <a:solidFill>
                  <a:srgbClr val="000099"/>
                </a:solidFill>
                <a:cs typeface="Arial" charset="0"/>
              </a:rPr>
              <a:t> </a:t>
            </a:r>
            <a:r>
              <a:rPr lang="en-GB" sz="2000" dirty="0" smtClean="0">
                <a:solidFill>
                  <a:srgbClr val="000099"/>
                </a:solidFill>
                <a:cs typeface="Arial" charset="0"/>
              </a:rPr>
              <a:t>Director of Products </a:t>
            </a:r>
            <a:r>
              <a:rPr lang="fr-FR" sz="2000" dirty="0" smtClean="0">
                <a:solidFill>
                  <a:srgbClr val="000099"/>
                </a:solidFill>
                <a:cs typeface="Arial" charset="0"/>
              </a:rPr>
              <a:t>and Services, Tunisie Telecom</a:t>
            </a:r>
          </a:p>
          <a:p>
            <a:r>
              <a:rPr lang="fr-FR" sz="1800" i="1" dirty="0">
                <a:solidFill>
                  <a:srgbClr val="0070C0"/>
                </a:solidFill>
              </a:rPr>
              <a:t>r</a:t>
            </a:r>
            <a:r>
              <a:rPr lang="en-GB" sz="1800" i="1" dirty="0" err="1" smtClean="0">
                <a:solidFill>
                  <a:srgbClr val="0070C0"/>
                </a:solidFill>
              </a:rPr>
              <a:t>im.belhassine-cherif@tunisietelecom.tn</a:t>
            </a:r>
            <a:endParaRPr lang="en-US" sz="2000" i="1" dirty="0" smtClean="0">
              <a:solidFill>
                <a:srgbClr val="0070C0"/>
              </a:solidFill>
            </a:endParaRPr>
          </a:p>
        </p:txBody>
      </p:sp>
      <p:sp>
        <p:nvSpPr>
          <p:cNvPr id="5125" name="Rectangle 13"/>
          <p:cNvSpPr>
            <a:spLocks noChangeArrowheads="1"/>
          </p:cNvSpPr>
          <p:nvPr/>
        </p:nvSpPr>
        <p:spPr bwMode="auto">
          <a:xfrm>
            <a:off x="1440160" y="404813"/>
            <a:ext cx="7740352" cy="1655762"/>
          </a:xfrm>
          <a:prstGeom prst="rect">
            <a:avLst/>
          </a:prstGeom>
          <a:noFill/>
          <a:ln w="9525">
            <a:noFill/>
            <a:miter lim="800000"/>
            <a:headEnd/>
            <a:tailEnd/>
          </a:ln>
        </p:spPr>
        <p:txBody>
          <a:bodyPr anchor="ctr"/>
          <a:lstStyle/>
          <a:p>
            <a:pPr algn="ctr">
              <a:lnSpc>
                <a:spcPct val="80000"/>
              </a:lnSpc>
            </a:pPr>
            <a:r>
              <a:rPr lang="en-US" sz="2400" b="1" dirty="0">
                <a:solidFill>
                  <a:srgbClr val="6691C6"/>
                </a:solidFill>
              </a:rPr>
              <a:t>ITU Workshop on </a:t>
            </a:r>
          </a:p>
          <a:p>
            <a:pPr algn="ctr">
              <a:lnSpc>
                <a:spcPct val="110000"/>
              </a:lnSpc>
            </a:pPr>
            <a:r>
              <a:rPr lang="en-US" sz="2400" b="1" dirty="0" smtClean="0">
                <a:solidFill>
                  <a:srgbClr val="6691C6"/>
                </a:solidFill>
              </a:rPr>
              <a:t>“ICT Innovations in Emerging Economies”</a:t>
            </a:r>
            <a:endParaRPr lang="en-US" sz="2400" b="1" dirty="0">
              <a:solidFill>
                <a:srgbClr val="6691C6"/>
              </a:solidFill>
            </a:endParaRPr>
          </a:p>
          <a:p>
            <a:pPr algn="ctr">
              <a:lnSpc>
                <a:spcPct val="110000"/>
              </a:lnSpc>
            </a:pPr>
            <a:r>
              <a:rPr lang="en-US" sz="1800" b="1" dirty="0" smtClean="0">
                <a:solidFill>
                  <a:srgbClr val="6691C6"/>
                </a:solidFill>
              </a:rPr>
              <a:t>(Tunis, Tunisia, 28 January 2014)</a:t>
            </a:r>
            <a:endParaRPr lang="en-US" sz="1800" b="1" dirty="0">
              <a:solidFill>
                <a:srgbClr val="6691C6"/>
              </a:solidFill>
            </a:endParaRPr>
          </a:p>
        </p:txBody>
      </p:sp>
      <p:sp>
        <p:nvSpPr>
          <p:cNvPr id="4102" name="AutoShape 18" descr="image002"/>
          <p:cNvSpPr>
            <a:spLocks noChangeAspect="1" noChangeArrowheads="1"/>
          </p:cNvSpPr>
          <p:nvPr/>
        </p:nvSpPr>
        <p:spPr bwMode="auto">
          <a:xfrm>
            <a:off x="3857625" y="2928938"/>
            <a:ext cx="1428750" cy="1000125"/>
          </a:xfrm>
          <a:prstGeom prst="rect">
            <a:avLst/>
          </a:prstGeom>
          <a:noFill/>
          <a:ln w="9525">
            <a:noFill/>
            <a:miter lim="800000"/>
            <a:headEnd/>
            <a:tailEnd/>
          </a:ln>
        </p:spPr>
        <p:txBody>
          <a:bodyPr/>
          <a:lstStyle/>
          <a:p>
            <a:endParaRPr lang="en-GB"/>
          </a:p>
        </p:txBody>
      </p:sp>
      <p:sp>
        <p:nvSpPr>
          <p:cNvPr id="4103" name="AutoShape 20" descr="image002"/>
          <p:cNvSpPr>
            <a:spLocks noChangeAspect="1" noChangeArrowheads="1"/>
          </p:cNvSpPr>
          <p:nvPr/>
        </p:nvSpPr>
        <p:spPr bwMode="auto">
          <a:xfrm>
            <a:off x="3857625" y="2928938"/>
            <a:ext cx="1428750" cy="1000125"/>
          </a:xfrm>
          <a:prstGeom prst="rect">
            <a:avLst/>
          </a:prstGeom>
          <a:noFill/>
          <a:ln w="9525">
            <a:noFill/>
            <a:miter lim="800000"/>
            <a:headEnd/>
            <a:tailEnd/>
          </a:ln>
        </p:spPr>
        <p:txBody>
          <a:bodyPr/>
          <a:lstStyle/>
          <a:p>
            <a:endParaRPr lang="en-GB"/>
          </a:p>
        </p:txBody>
      </p:sp>
      <p:sp>
        <p:nvSpPr>
          <p:cNvPr id="4106" name="Rectangle 26"/>
          <p:cNvSpPr>
            <a:spLocks noChangeArrowheads="1"/>
          </p:cNvSpPr>
          <p:nvPr/>
        </p:nvSpPr>
        <p:spPr bwMode="auto">
          <a:xfrm>
            <a:off x="0" y="2928938"/>
            <a:ext cx="9144000" cy="0"/>
          </a:xfrm>
          <a:prstGeom prst="rect">
            <a:avLst/>
          </a:prstGeom>
          <a:noFill/>
          <a:ln w="9525">
            <a:noFill/>
            <a:miter lim="800000"/>
            <a:headEnd/>
            <a:tailEnd/>
          </a:ln>
        </p:spPr>
        <p:txBody>
          <a:bodyPr wrap="none" anchor="ctr">
            <a:spAutoFit/>
          </a:bodyPr>
          <a:lstStyle/>
          <a:p>
            <a:endParaRPr lang="en-GB"/>
          </a:p>
        </p:txBody>
      </p:sp>
      <p:pic>
        <p:nvPicPr>
          <p:cNvPr id="4107" name="Picture 16" descr="ITUseries"/>
          <p:cNvPicPr>
            <a:picLocks noChangeAspect="1" noChangeArrowheads="1"/>
          </p:cNvPicPr>
          <p:nvPr/>
        </p:nvPicPr>
        <p:blipFill>
          <a:blip r:embed="rId3"/>
          <a:srcRect t="17264" b="69327"/>
          <a:stretch>
            <a:fillRect/>
          </a:stretch>
        </p:blipFill>
        <p:spPr bwMode="auto">
          <a:xfrm>
            <a:off x="0" y="423739"/>
            <a:ext cx="1638300" cy="620713"/>
          </a:xfrm>
          <a:prstGeom prst="rect">
            <a:avLst/>
          </a:prstGeom>
          <a:noFill/>
          <a:ln w="9525">
            <a:noFill/>
            <a:miter lim="800000"/>
            <a:headEnd/>
            <a:tailEnd/>
          </a:ln>
        </p:spPr>
      </p:pic>
      <p:pic>
        <p:nvPicPr>
          <p:cNvPr id="12" name="Picture 2"/>
          <p:cNvPicPr>
            <a:picLocks noChangeAspect="1" noChangeArrowheads="1"/>
          </p:cNvPicPr>
          <p:nvPr/>
        </p:nvPicPr>
        <p:blipFill>
          <a:blip r:embed="rId4" cstate="print"/>
          <a:srcRect/>
          <a:stretch>
            <a:fillRect/>
          </a:stretch>
        </p:blipFill>
        <p:spPr bwMode="auto">
          <a:xfrm>
            <a:off x="4071934" y="6000768"/>
            <a:ext cx="1071570" cy="5352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1"/>
          </p:nvPr>
        </p:nvSpPr>
        <p:spPr/>
        <p:txBody>
          <a:bodyPr/>
          <a:lstStyle/>
          <a:p>
            <a:pPr>
              <a:defRPr/>
            </a:pPr>
            <a:fld id="{3436E8DC-F0DE-47E4-96FF-AB3D63688CD1}" type="slidenum">
              <a:rPr lang="en-US" smtClean="0"/>
              <a:pPr>
                <a:defRPr/>
              </a:pPr>
              <a:t>10</a:t>
            </a:fld>
            <a:endParaRPr lang="en-US"/>
          </a:p>
        </p:txBody>
      </p:sp>
      <p:graphicFrame>
        <p:nvGraphicFramePr>
          <p:cNvPr id="8" name="Espace réservé du contenu 5"/>
          <p:cNvGraphicFramePr>
            <a:graphicFrameLocks noGrp="1"/>
          </p:cNvGraphicFramePr>
          <p:nvPr>
            <p:ph idx="1"/>
            <p:extLst>
              <p:ext uri="{D42A27DB-BD31-4B8C-83A1-F6EECF244321}">
                <p14:modId xmlns:p14="http://schemas.microsoft.com/office/powerpoint/2010/main" val="3808825080"/>
              </p:ext>
            </p:extLst>
          </p:nvPr>
        </p:nvGraphicFramePr>
        <p:xfrm>
          <a:off x="-1044624" y="1556792"/>
          <a:ext cx="11215766" cy="4872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4"/>
          <p:cNvSpPr>
            <a:spLocks noGrp="1" noChangeArrowheads="1"/>
          </p:cNvSpPr>
          <p:nvPr>
            <p:ph type="dt" sz="quarter" idx="10"/>
          </p:nvPr>
        </p:nvSpPr>
        <p:spPr>
          <a:xfrm>
            <a:off x="250825" y="6381750"/>
            <a:ext cx="3827463" cy="268288"/>
          </a:xfrm>
          <a:noFill/>
        </p:spPr>
        <p:txBody>
          <a:bodyPr/>
          <a:lstStyle/>
          <a:p>
            <a:r>
              <a:rPr lang="en-US" sz="1400" dirty="0" smtClean="0"/>
              <a:t>Tunis, Tunisia, 28 January 2014</a:t>
            </a:r>
            <a:endParaRPr lang="en-US" sz="1400" dirty="0"/>
          </a:p>
        </p:txBody>
      </p:sp>
      <p:sp>
        <p:nvSpPr>
          <p:cNvPr id="10" name="Rectangle 9"/>
          <p:cNvSpPr/>
          <p:nvPr/>
        </p:nvSpPr>
        <p:spPr>
          <a:xfrm>
            <a:off x="3491880" y="6406455"/>
            <a:ext cx="5040560" cy="461665"/>
          </a:xfrm>
          <a:prstGeom prst="rect">
            <a:avLst/>
          </a:prstGeom>
        </p:spPr>
        <p:txBody>
          <a:bodyPr wrap="square">
            <a:spAutoFit/>
          </a:bodyPr>
          <a:lstStyle/>
          <a:p>
            <a:r>
              <a:rPr lang="en-US" sz="1200" b="1" i="1" dirty="0" smtClean="0"/>
              <a:t>Source : </a:t>
            </a:r>
            <a:r>
              <a:rPr lang="en-US" sz="1200" dirty="0" smtClean="0"/>
              <a:t>Evaluations of the Impact of e-Health Technologies in Developing Countries: A Systematic Review, July 2008</a:t>
            </a:r>
            <a:endParaRPr lang="en-US" sz="1200" dirty="0"/>
          </a:p>
        </p:txBody>
      </p:sp>
      <p:sp>
        <p:nvSpPr>
          <p:cNvPr id="2" name="Titre 1"/>
          <p:cNvSpPr>
            <a:spLocks noGrp="1"/>
          </p:cNvSpPr>
          <p:nvPr>
            <p:ph type="title"/>
          </p:nvPr>
        </p:nvSpPr>
        <p:spPr>
          <a:xfrm>
            <a:off x="500034" y="-24"/>
            <a:ext cx="8176422" cy="1412800"/>
          </a:xfrm>
        </p:spPr>
        <p:txBody>
          <a:bodyPr/>
          <a:lstStyle/>
          <a:p>
            <a:pPr algn="r"/>
            <a:r>
              <a:rPr lang="en-GB" dirty="0" smtClean="0"/>
              <a:t>e-health</a:t>
            </a:r>
            <a:br>
              <a:rPr lang="en-GB" dirty="0" smtClean="0"/>
            </a:br>
            <a:r>
              <a:rPr lang="en-GB" dirty="0" smtClean="0"/>
              <a:t>Innovation Opportunities </a:t>
            </a:r>
            <a:r>
              <a:rPr lang="fr-FR" dirty="0" smtClean="0"/>
              <a:t/>
            </a:r>
            <a:br>
              <a:rPr lang="fr-FR" dirty="0" smtClean="0"/>
            </a:br>
            <a:r>
              <a:rPr lang="fr-FR" sz="2400" b="0" i="1" dirty="0" smtClean="0"/>
              <a:t>9 </a:t>
            </a:r>
            <a:r>
              <a:rPr lang="en-GB" sz="2400" b="0" i="1" dirty="0" smtClean="0"/>
              <a:t>different</a:t>
            </a:r>
            <a:r>
              <a:rPr lang="fr-FR" sz="2400" b="0" i="1" dirty="0" smtClean="0"/>
              <a:t> </a:t>
            </a:r>
            <a:r>
              <a:rPr lang="fr-FR" sz="2400" b="0" i="1" dirty="0" err="1" smtClean="0"/>
              <a:t>systems</a:t>
            </a:r>
            <a:r>
              <a:rPr lang="fr-FR" sz="2400" b="0" i="1" dirty="0" smtClean="0"/>
              <a:t> </a:t>
            </a:r>
            <a:r>
              <a:rPr lang="en-GB" sz="2400" b="0" i="1" dirty="0" smtClean="0"/>
              <a:t>categories</a:t>
            </a:r>
            <a:endParaRPr lang="fr-FR" sz="2400" b="0"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76456" cy="1412776"/>
          </a:xfrm>
        </p:spPr>
        <p:txBody>
          <a:bodyPr/>
          <a:lstStyle/>
          <a:p>
            <a:pPr algn="r"/>
            <a:r>
              <a:rPr lang="fr-FR" dirty="0" smtClean="0"/>
              <a:t>Agenda</a:t>
            </a:r>
            <a:endParaRPr lang="fr-FR"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57963621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e la date 3"/>
          <p:cNvSpPr>
            <a:spLocks noGrp="1"/>
          </p:cNvSpPr>
          <p:nvPr>
            <p:ph type="dt" sz="half" idx="10"/>
          </p:nvPr>
        </p:nvSpPr>
        <p:spPr/>
        <p:txBody>
          <a:bodyPr/>
          <a:lstStyle/>
          <a:p>
            <a:pPr>
              <a:defRPr/>
            </a:pPr>
            <a:r>
              <a:rPr lang="en-US" smtClean="0"/>
              <a:t>Algiers, Algeria, 8 September 2013</a:t>
            </a:r>
            <a:endParaRPr lang="en-US"/>
          </a:p>
        </p:txBody>
      </p:sp>
      <p:sp>
        <p:nvSpPr>
          <p:cNvPr id="5" name="Espace réservé du numéro de diapositive 4"/>
          <p:cNvSpPr>
            <a:spLocks noGrp="1"/>
          </p:cNvSpPr>
          <p:nvPr>
            <p:ph type="sldNum" sz="quarter" idx="11"/>
          </p:nvPr>
        </p:nvSpPr>
        <p:spPr/>
        <p:txBody>
          <a:bodyPr/>
          <a:lstStyle/>
          <a:p>
            <a:pPr>
              <a:defRPr/>
            </a:pPr>
            <a:fld id="{731689FE-BD11-4000-B2CD-5CB814325653}" type="slidenum">
              <a:rPr lang="en-US" smtClean="0"/>
              <a:pPr>
                <a:defRPr/>
              </a:pPr>
              <a:t>11</a:t>
            </a:fld>
            <a:endParaRPr lang="en-US"/>
          </a:p>
        </p:txBody>
      </p:sp>
    </p:spTree>
    <p:extLst>
      <p:ext uri="{BB962C8B-B14F-4D97-AF65-F5344CB8AC3E}">
        <p14:creationId xmlns:p14="http://schemas.microsoft.com/office/powerpoint/2010/main" val="3146333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660" y="0"/>
            <a:ext cx="8247796" cy="1412776"/>
          </a:xfrm>
        </p:spPr>
        <p:txBody>
          <a:bodyPr/>
          <a:lstStyle/>
          <a:p>
            <a:pPr algn="r"/>
            <a:r>
              <a:rPr lang="en-US" dirty="0" smtClean="0"/>
              <a:t>Health Care Issues</a:t>
            </a:r>
            <a:r>
              <a:rPr lang="en-US" dirty="0"/>
              <a:t/>
            </a:r>
            <a:br>
              <a:rPr lang="en-US" dirty="0"/>
            </a:br>
            <a:r>
              <a:rPr lang="en-US" sz="2400" b="0" i="1" dirty="0" smtClean="0"/>
              <a:t>in the developing countries</a:t>
            </a:r>
            <a:endParaRPr lang="en-US" sz="2400" b="0" i="1" dirty="0"/>
          </a:p>
        </p:txBody>
      </p:sp>
      <p:sp>
        <p:nvSpPr>
          <p:cNvPr id="3" name="Espace réservé du contenu 2"/>
          <p:cNvSpPr>
            <a:spLocks noGrp="1"/>
          </p:cNvSpPr>
          <p:nvPr>
            <p:ph sz="half" idx="1"/>
          </p:nvPr>
        </p:nvSpPr>
        <p:spPr>
          <a:xfrm>
            <a:off x="357158" y="1974871"/>
            <a:ext cx="4214842" cy="1882757"/>
          </a:xfrm>
        </p:spPr>
        <p:txBody>
          <a:bodyPr/>
          <a:lstStyle/>
          <a:p>
            <a:pPr>
              <a:spcBef>
                <a:spcPts val="1200"/>
              </a:spcBef>
            </a:pPr>
            <a:r>
              <a:rPr lang="en-US" sz="1800" b="1" dirty="0" smtClean="0"/>
              <a:t>High child and maternal mortality Rates</a:t>
            </a:r>
          </a:p>
          <a:p>
            <a:pPr>
              <a:spcBef>
                <a:spcPts val="1200"/>
              </a:spcBef>
            </a:pPr>
            <a:r>
              <a:rPr lang="en-US" sz="1800" b="1" dirty="0" smtClean="0"/>
              <a:t>Lack of access to safe water supply </a:t>
            </a:r>
            <a:r>
              <a:rPr lang="en-US" sz="1800" dirty="0" smtClean="0"/>
              <a:t>and insufficient sanitation facilities</a:t>
            </a:r>
          </a:p>
          <a:p>
            <a:pPr>
              <a:spcBef>
                <a:spcPts val="1200"/>
              </a:spcBef>
            </a:pPr>
            <a:r>
              <a:rPr lang="en-US" sz="1800" b="1" dirty="0" smtClean="0"/>
              <a:t>Infectious Diseases spread </a:t>
            </a:r>
            <a:r>
              <a:rPr lang="en-US" sz="1800" dirty="0" smtClean="0"/>
              <a:t>(HIV/AIDS, Tuberculosis,…)</a:t>
            </a:r>
          </a:p>
          <a:p>
            <a:pPr algn="just">
              <a:spcBef>
                <a:spcPts val="1200"/>
              </a:spcBef>
            </a:pPr>
            <a:endParaRPr lang="en-US" sz="2000" dirty="0" smtClean="0"/>
          </a:p>
        </p:txBody>
      </p:sp>
      <p:sp>
        <p:nvSpPr>
          <p:cNvPr id="4" name="Espace réservé du contenu 3"/>
          <p:cNvSpPr>
            <a:spLocks noGrp="1"/>
          </p:cNvSpPr>
          <p:nvPr>
            <p:ph sz="half" idx="2"/>
          </p:nvPr>
        </p:nvSpPr>
        <p:spPr>
          <a:xfrm>
            <a:off x="4572032" y="1976100"/>
            <a:ext cx="4357686" cy="4525963"/>
          </a:xfrm>
        </p:spPr>
        <p:txBody>
          <a:bodyPr/>
          <a:lstStyle/>
          <a:p>
            <a:pPr lvl="0" algn="just">
              <a:spcBef>
                <a:spcPts val="1200"/>
              </a:spcBef>
            </a:pPr>
            <a:r>
              <a:rPr lang="en-US" sz="1800" b="1" dirty="0" smtClean="0">
                <a:solidFill>
                  <a:srgbClr val="000099"/>
                </a:solidFill>
              </a:rPr>
              <a:t>Critical occupational health</a:t>
            </a:r>
            <a:r>
              <a:rPr lang="en-US" sz="1800" dirty="0" smtClean="0">
                <a:solidFill>
                  <a:srgbClr val="000099"/>
                </a:solidFill>
              </a:rPr>
              <a:t> and environmental pollution</a:t>
            </a:r>
            <a:endParaRPr lang="en-US" sz="1800" dirty="0" smtClean="0"/>
          </a:p>
          <a:p>
            <a:pPr>
              <a:spcBef>
                <a:spcPts val="1200"/>
              </a:spcBef>
            </a:pPr>
            <a:r>
              <a:rPr lang="en-US" sz="1800" b="1" dirty="0" smtClean="0"/>
              <a:t>Strained national Finances, vulnerable administrative abilities and inadequate systems</a:t>
            </a:r>
          </a:p>
          <a:p>
            <a:pPr>
              <a:spcBef>
                <a:spcPts val="1200"/>
              </a:spcBef>
            </a:pPr>
            <a:r>
              <a:rPr lang="en-US" sz="1800" b="1" dirty="0" smtClean="0"/>
              <a:t>Lack of personnel, institutions and medications </a:t>
            </a:r>
            <a:r>
              <a:rPr lang="en-US" sz="1800" dirty="0" smtClean="0"/>
              <a:t>in public health and medical systems</a:t>
            </a:r>
          </a:p>
          <a:p>
            <a:pPr algn="just">
              <a:spcBef>
                <a:spcPts val="1200"/>
              </a:spcBef>
            </a:pPr>
            <a:r>
              <a:rPr lang="en-US" sz="1800" b="1" dirty="0" smtClean="0"/>
              <a:t>Difficult access to health care institutions</a:t>
            </a:r>
          </a:p>
          <a:p>
            <a:pPr algn="just">
              <a:spcBef>
                <a:spcPts val="1200"/>
              </a:spcBef>
            </a:pPr>
            <a:r>
              <a:rPr lang="en-US" sz="1800" b="1" dirty="0" smtClean="0"/>
              <a:t>…</a:t>
            </a:r>
          </a:p>
          <a:p>
            <a:pPr>
              <a:buNone/>
            </a:pPr>
            <a:endParaRPr lang="en-US" dirty="0"/>
          </a:p>
        </p:txBody>
      </p:sp>
      <p:sp>
        <p:nvSpPr>
          <p:cNvPr id="6" name="Espace réservé du numéro de diapositive 5"/>
          <p:cNvSpPr>
            <a:spLocks noGrp="1"/>
          </p:cNvSpPr>
          <p:nvPr>
            <p:ph type="sldNum" sz="quarter" idx="11"/>
          </p:nvPr>
        </p:nvSpPr>
        <p:spPr/>
        <p:txBody>
          <a:bodyPr/>
          <a:lstStyle/>
          <a:p>
            <a:pPr>
              <a:defRPr/>
            </a:pPr>
            <a:fld id="{3436E8DC-F0DE-47E4-96FF-AB3D63688CD1}" type="slidenum">
              <a:rPr lang="en-US" smtClean="0"/>
              <a:pPr>
                <a:defRPr/>
              </a:pPr>
              <a:t>12</a:t>
            </a:fld>
            <a:endParaRPr lang="en-US"/>
          </a:p>
        </p:txBody>
      </p:sp>
      <p:sp>
        <p:nvSpPr>
          <p:cNvPr id="8" name="Rectangle 4"/>
          <p:cNvSpPr txBox="1">
            <a:spLocks noChangeArrowheads="1"/>
          </p:cNvSpPr>
          <p:nvPr/>
        </p:nvSpPr>
        <p:spPr bwMode="auto">
          <a:xfrm>
            <a:off x="250825" y="6381750"/>
            <a:ext cx="3827463"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smtClean="0">
                <a:ln>
                  <a:noFill/>
                </a:ln>
                <a:solidFill>
                  <a:schemeClr val="tx1"/>
                </a:solidFill>
                <a:effectLst/>
                <a:uLnTx/>
                <a:uFillTx/>
                <a:latin typeface="Univers" pitchFamily="34" charset="0"/>
                <a:ea typeface="+mn-ea"/>
                <a:cs typeface="+mn-cs"/>
              </a:rPr>
              <a:t>Tunis, Tunisia, 28 January 2014</a:t>
            </a:r>
            <a:endParaRPr kumimoji="0" lang="en-US" sz="1400" b="0" i="0" u="none" strike="noStrike" kern="1200" cap="none" spc="0" normalizeH="0" baseline="0" noProof="0" dirty="0">
              <a:ln>
                <a:noFill/>
              </a:ln>
              <a:solidFill>
                <a:schemeClr val="tx1"/>
              </a:solidFill>
              <a:effectLst/>
              <a:uLnTx/>
              <a:uFillTx/>
              <a:latin typeface="Univers" pitchFamily="34" charset="0"/>
              <a:ea typeface="+mn-ea"/>
              <a:cs typeface="+mn-cs"/>
            </a:endParaRPr>
          </a:p>
        </p:txBody>
      </p:sp>
      <p:sp>
        <p:nvSpPr>
          <p:cNvPr id="10" name="Rectangle 9"/>
          <p:cNvSpPr/>
          <p:nvPr/>
        </p:nvSpPr>
        <p:spPr>
          <a:xfrm>
            <a:off x="4786314" y="5903917"/>
            <a:ext cx="4286280" cy="954107"/>
          </a:xfrm>
          <a:prstGeom prst="rect">
            <a:avLst/>
          </a:prstGeom>
        </p:spPr>
        <p:txBody>
          <a:bodyPr wrap="square">
            <a:spAutoFit/>
          </a:bodyPr>
          <a:lstStyle/>
          <a:p>
            <a:endParaRPr lang="en-US" dirty="0" smtClean="0"/>
          </a:p>
          <a:p>
            <a:r>
              <a:rPr lang="en-US" sz="1200" b="1" i="1" dirty="0" smtClean="0"/>
              <a:t>Source : </a:t>
            </a:r>
            <a:r>
              <a:rPr lang="en-US" sz="1200" dirty="0" smtClean="0"/>
              <a:t>Introduction The Issues of Public Health and Medical Systems in Developing Countries</a:t>
            </a:r>
            <a:endParaRPr lang="en-US" sz="1200" dirty="0"/>
          </a:p>
        </p:txBody>
      </p:sp>
      <p:sp>
        <p:nvSpPr>
          <p:cNvPr id="11" name="ZoneTexte 10"/>
          <p:cNvSpPr txBox="1"/>
          <p:nvPr/>
        </p:nvSpPr>
        <p:spPr>
          <a:xfrm>
            <a:off x="285784" y="1280954"/>
            <a:ext cx="9144000" cy="707886"/>
          </a:xfrm>
          <a:prstGeom prst="rect">
            <a:avLst/>
          </a:prstGeom>
          <a:noFill/>
        </p:spPr>
        <p:txBody>
          <a:bodyPr wrap="square" rtlCol="0">
            <a:spAutoFit/>
          </a:bodyPr>
          <a:lstStyle/>
          <a:p>
            <a:r>
              <a:rPr lang="en-GB" sz="2000" b="1" dirty="0" smtClean="0">
                <a:solidFill>
                  <a:schemeClr val="bg2">
                    <a:lumMod val="60000"/>
                    <a:lumOff val="40000"/>
                  </a:schemeClr>
                </a:solidFill>
              </a:rPr>
              <a:t>e-Health applications are developed in order to help finding solutions to health care issues in the developing countries </a:t>
            </a:r>
            <a:endParaRPr lang="en-GB" sz="2000" b="1" dirty="0">
              <a:solidFill>
                <a:schemeClr val="bg2">
                  <a:lumMod val="60000"/>
                  <a:lumOff val="40000"/>
                </a:schemeClr>
              </a:solidFill>
            </a:endParaRPr>
          </a:p>
        </p:txBody>
      </p:sp>
      <p:sp>
        <p:nvSpPr>
          <p:cNvPr id="14" name="Rectangle 13"/>
          <p:cNvSpPr/>
          <p:nvPr/>
        </p:nvSpPr>
        <p:spPr>
          <a:xfrm>
            <a:off x="357158" y="3746284"/>
            <a:ext cx="3929090" cy="923330"/>
          </a:xfrm>
          <a:prstGeom prst="rect">
            <a:avLst/>
          </a:prstGeom>
        </p:spPr>
        <p:txBody>
          <a:bodyPr wrap="square">
            <a:spAutoFit/>
          </a:bodyPr>
          <a:lstStyle/>
          <a:p>
            <a:pPr algn="ctr"/>
            <a:endParaRPr lang="en-US" dirty="0" smtClean="0"/>
          </a:p>
          <a:p>
            <a:pPr algn="ctr"/>
            <a:r>
              <a:rPr lang="en-US" sz="1100" b="1" i="1" dirty="0" smtClean="0"/>
              <a:t>Tuberculosis Distribution Map 2013</a:t>
            </a:r>
          </a:p>
          <a:p>
            <a:pPr algn="ctr"/>
            <a:r>
              <a:rPr lang="en-US" sz="1050" i="1" dirty="0" smtClean="0"/>
              <a:t>(source: GEDEON Informatics)</a:t>
            </a:r>
            <a:endParaRPr lang="en-US" sz="1050" dirty="0"/>
          </a:p>
        </p:txBody>
      </p:sp>
      <p:pic>
        <p:nvPicPr>
          <p:cNvPr id="48132" name="Picture 4"/>
          <p:cNvPicPr>
            <a:picLocks noChangeAspect="1" noChangeArrowheads="1"/>
          </p:cNvPicPr>
          <p:nvPr/>
        </p:nvPicPr>
        <p:blipFill>
          <a:blip r:embed="rId2"/>
          <a:srcRect/>
          <a:stretch>
            <a:fillRect/>
          </a:stretch>
        </p:blipFill>
        <p:spPr bwMode="auto">
          <a:xfrm>
            <a:off x="872008" y="4603540"/>
            <a:ext cx="3200400" cy="1785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580022" y="2285992"/>
            <a:ext cx="5072098" cy="3786214"/>
          </a:xfrm>
        </p:spPr>
        <p:txBody>
          <a:bodyPr/>
          <a:lstStyle/>
          <a:p>
            <a:pPr algn="just">
              <a:spcBef>
                <a:spcPts val="1200"/>
              </a:spcBef>
            </a:pPr>
            <a:r>
              <a:rPr lang="en-US" sz="2000" b="1" dirty="0" smtClean="0"/>
              <a:t>Objective : </a:t>
            </a:r>
            <a:r>
              <a:rPr lang="en-US" sz="2000" dirty="0" smtClean="0"/>
              <a:t>Giving support and information to people who has just tested (regardless of whether they test HIV positive or negative)</a:t>
            </a:r>
          </a:p>
          <a:p>
            <a:pPr algn="just">
              <a:spcBef>
                <a:spcPts val="1200"/>
              </a:spcBef>
            </a:pPr>
            <a:r>
              <a:rPr lang="en-US" sz="2000" dirty="0" smtClean="0"/>
              <a:t>The service sends 39 messages over the course of three months on the topics of healthy living and addressing HIV and AIDS related issues</a:t>
            </a:r>
            <a:endParaRPr lang="fr-FR" sz="2000" dirty="0" smtClean="0"/>
          </a:p>
        </p:txBody>
      </p:sp>
      <p:sp>
        <p:nvSpPr>
          <p:cNvPr id="6" name="Espace réservé du numéro de diapositive 5"/>
          <p:cNvSpPr>
            <a:spLocks noGrp="1"/>
          </p:cNvSpPr>
          <p:nvPr>
            <p:ph type="sldNum" sz="quarter" idx="11"/>
          </p:nvPr>
        </p:nvSpPr>
        <p:spPr/>
        <p:txBody>
          <a:bodyPr/>
          <a:lstStyle/>
          <a:p>
            <a:pPr>
              <a:defRPr/>
            </a:pPr>
            <a:fld id="{3436E8DC-F0DE-47E4-96FF-AB3D63688CD1}" type="slidenum">
              <a:rPr lang="en-US" smtClean="0"/>
              <a:pPr>
                <a:defRPr/>
              </a:pPr>
              <a:t>13</a:t>
            </a:fld>
            <a:endParaRPr lang="en-US"/>
          </a:p>
        </p:txBody>
      </p:sp>
      <p:pic>
        <p:nvPicPr>
          <p:cNvPr id="1026" name="Picture 2"/>
          <p:cNvPicPr>
            <a:picLocks noChangeAspect="1" noChangeArrowheads="1"/>
          </p:cNvPicPr>
          <p:nvPr/>
        </p:nvPicPr>
        <p:blipFill>
          <a:blip r:embed="rId2"/>
          <a:srcRect/>
          <a:stretch>
            <a:fillRect/>
          </a:stretch>
        </p:blipFill>
        <p:spPr bwMode="auto">
          <a:xfrm>
            <a:off x="5929323" y="2267716"/>
            <a:ext cx="2357454" cy="3447300"/>
          </a:xfrm>
          <a:prstGeom prst="rect">
            <a:avLst/>
          </a:prstGeom>
          <a:noFill/>
          <a:ln w="9525">
            <a:noFill/>
            <a:miter lim="800000"/>
            <a:headEnd/>
            <a:tailEnd/>
          </a:ln>
          <a:effectLst/>
        </p:spPr>
      </p:pic>
      <p:sp>
        <p:nvSpPr>
          <p:cNvPr id="11" name="Rectangle 4"/>
          <p:cNvSpPr txBox="1">
            <a:spLocks noChangeArrowheads="1"/>
          </p:cNvSpPr>
          <p:nvPr/>
        </p:nvSpPr>
        <p:spPr bwMode="auto">
          <a:xfrm>
            <a:off x="250825" y="6381750"/>
            <a:ext cx="3827463"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smtClean="0">
                <a:ln>
                  <a:noFill/>
                </a:ln>
                <a:solidFill>
                  <a:schemeClr val="tx1"/>
                </a:solidFill>
                <a:effectLst/>
                <a:uLnTx/>
                <a:uFillTx/>
                <a:latin typeface="Univers" pitchFamily="34" charset="0"/>
                <a:ea typeface="+mn-ea"/>
                <a:cs typeface="+mn-cs"/>
              </a:rPr>
              <a:t>Tunis, Tunisia, 28 January 2014</a:t>
            </a:r>
            <a:endParaRPr kumimoji="0" lang="en-US" sz="1400" b="0" i="0" u="none" strike="noStrike" kern="1200" cap="none" spc="0" normalizeH="0" baseline="0" noProof="0" dirty="0">
              <a:ln>
                <a:noFill/>
              </a:ln>
              <a:solidFill>
                <a:schemeClr val="tx1"/>
              </a:solidFill>
              <a:effectLst/>
              <a:uLnTx/>
              <a:uFillTx/>
              <a:latin typeface="Univers" pitchFamily="34" charset="0"/>
              <a:ea typeface="+mn-ea"/>
              <a:cs typeface="+mn-cs"/>
            </a:endParaRPr>
          </a:p>
        </p:txBody>
      </p:sp>
      <p:sp>
        <p:nvSpPr>
          <p:cNvPr id="12" name="Rectangle 11"/>
          <p:cNvSpPr/>
          <p:nvPr/>
        </p:nvSpPr>
        <p:spPr>
          <a:xfrm>
            <a:off x="285720" y="5805264"/>
            <a:ext cx="8318728" cy="461665"/>
          </a:xfrm>
          <a:prstGeom prst="rect">
            <a:avLst/>
          </a:prstGeom>
        </p:spPr>
        <p:txBody>
          <a:bodyPr wrap="square">
            <a:spAutoFit/>
          </a:bodyPr>
          <a:lstStyle/>
          <a:p>
            <a:endParaRPr lang="en-US" sz="1200" dirty="0" smtClean="0"/>
          </a:p>
          <a:p>
            <a:r>
              <a:rPr lang="en-US" sz="1200" b="1" i="1" dirty="0" smtClean="0"/>
              <a:t>Source : </a:t>
            </a:r>
            <a:r>
              <a:rPr lang="en-US" sz="1200" dirty="0" smtClean="0"/>
              <a:t>m-HEALTH COMPENDIUM, VOL(2), Technical report, Mai 2012</a:t>
            </a:r>
            <a:endParaRPr lang="en-US" sz="1200" dirty="0"/>
          </a:p>
        </p:txBody>
      </p:sp>
      <p:sp>
        <p:nvSpPr>
          <p:cNvPr id="2" name="Titre 1"/>
          <p:cNvSpPr>
            <a:spLocks noGrp="1"/>
          </p:cNvSpPr>
          <p:nvPr>
            <p:ph type="title"/>
          </p:nvPr>
        </p:nvSpPr>
        <p:spPr>
          <a:xfrm>
            <a:off x="357222" y="-27384"/>
            <a:ext cx="8319234" cy="1440160"/>
          </a:xfrm>
        </p:spPr>
        <p:txBody>
          <a:bodyPr/>
          <a:lstStyle/>
          <a:p>
            <a:pPr algn="r"/>
            <a:r>
              <a:rPr lang="en-US" dirty="0" smtClean="0"/>
              <a:t>Examples of e-Health Innovative</a:t>
            </a:r>
            <a:br>
              <a:rPr lang="en-US" dirty="0" smtClean="0"/>
            </a:br>
            <a:r>
              <a:rPr lang="en-US" dirty="0" smtClean="0"/>
              <a:t> </a:t>
            </a:r>
            <a:r>
              <a:rPr lang="en-US" dirty="0"/>
              <a:t>A</a:t>
            </a:r>
            <a:r>
              <a:rPr lang="en-US" dirty="0" smtClean="0"/>
              <a:t>pplications in the D.C. </a:t>
            </a:r>
            <a:r>
              <a:rPr lang="fr-FR" sz="2000" dirty="0"/>
              <a:t/>
            </a:r>
            <a:br>
              <a:rPr lang="fr-FR" sz="2000" dirty="0"/>
            </a:br>
            <a:r>
              <a:rPr lang="fr-FR" sz="2400" b="0" i="1" dirty="0" err="1" smtClean="0"/>
              <a:t>JustTested</a:t>
            </a:r>
            <a:r>
              <a:rPr lang="fr-FR" sz="2400" b="0" i="1" dirty="0" smtClean="0"/>
              <a:t> </a:t>
            </a:r>
            <a:r>
              <a:rPr lang="fr-FR" sz="2400" b="0" dirty="0" smtClean="0"/>
              <a:t>(South </a:t>
            </a:r>
            <a:r>
              <a:rPr lang="fr-FR" sz="2400" b="0" dirty="0" err="1" smtClean="0"/>
              <a:t>Africa</a:t>
            </a:r>
            <a:r>
              <a:rPr lang="fr-FR" sz="2400" b="0" dirty="0" smtClean="0"/>
              <a:t>, May 2012)</a:t>
            </a:r>
            <a:endParaRPr lang="fr-FR" sz="2400" b="0" dirty="0"/>
          </a:p>
        </p:txBody>
      </p:sp>
      <p:sp>
        <p:nvSpPr>
          <p:cNvPr id="14" name="Rectangle 2"/>
          <p:cNvSpPr txBox="1">
            <a:spLocks noChangeArrowheads="1"/>
          </p:cNvSpPr>
          <p:nvPr/>
        </p:nvSpPr>
        <p:spPr bwMode="auto">
          <a:xfrm>
            <a:off x="8676456" y="-2738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t>1</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285720" y="2060848"/>
            <a:ext cx="8286808" cy="2071702"/>
          </a:xfrm>
        </p:spPr>
        <p:txBody>
          <a:bodyPr/>
          <a:lstStyle/>
          <a:p>
            <a:pPr>
              <a:spcBef>
                <a:spcPts val="1200"/>
              </a:spcBef>
            </a:pPr>
            <a:r>
              <a:rPr lang="en-US" sz="2000" b="1" dirty="0" smtClean="0"/>
              <a:t>Objective: </a:t>
            </a:r>
            <a:r>
              <a:rPr lang="en-US" sz="2000" dirty="0" smtClean="0"/>
              <a:t>reducing maternal and child mortality </a:t>
            </a:r>
          </a:p>
          <a:p>
            <a:pPr>
              <a:spcBef>
                <a:spcPts val="1200"/>
              </a:spcBef>
            </a:pPr>
            <a:r>
              <a:rPr lang="en-US" sz="2000" dirty="0" smtClean="0"/>
              <a:t>The service sends messages twice a week in either SMS or IVR format to subscribed pregnant women, new mothers and their families</a:t>
            </a:r>
          </a:p>
          <a:p>
            <a:pPr algn="just">
              <a:spcBef>
                <a:spcPts val="1200"/>
              </a:spcBef>
            </a:pPr>
            <a:r>
              <a:rPr lang="en-GB" sz="2000" dirty="0" smtClean="0"/>
              <a:t>Reduced cost: </a:t>
            </a:r>
            <a:r>
              <a:rPr lang="en-GB" sz="2000" b="1" dirty="0" smtClean="0">
                <a:solidFill>
                  <a:srgbClr val="C00000"/>
                </a:solidFill>
              </a:rPr>
              <a:t>0.025 USD </a:t>
            </a:r>
            <a:r>
              <a:rPr lang="en-GB" sz="2000" dirty="0" smtClean="0"/>
              <a:t>per message</a:t>
            </a:r>
          </a:p>
        </p:txBody>
      </p:sp>
      <p:sp>
        <p:nvSpPr>
          <p:cNvPr id="6" name="Espace réservé du numéro de diapositive 5"/>
          <p:cNvSpPr>
            <a:spLocks noGrp="1"/>
          </p:cNvSpPr>
          <p:nvPr>
            <p:ph type="sldNum" sz="quarter" idx="11"/>
          </p:nvPr>
        </p:nvSpPr>
        <p:spPr/>
        <p:txBody>
          <a:bodyPr/>
          <a:lstStyle/>
          <a:p>
            <a:pPr>
              <a:defRPr/>
            </a:pPr>
            <a:fld id="{3436E8DC-F0DE-47E4-96FF-AB3D63688CD1}" type="slidenum">
              <a:rPr lang="en-US" smtClean="0"/>
              <a:pPr>
                <a:defRPr/>
              </a:pPr>
              <a:t>14</a:t>
            </a:fld>
            <a:endParaRPr lang="en-US"/>
          </a:p>
        </p:txBody>
      </p:sp>
      <p:sp>
        <p:nvSpPr>
          <p:cNvPr id="11" name="Rectangle 4"/>
          <p:cNvSpPr txBox="1">
            <a:spLocks noChangeArrowheads="1"/>
          </p:cNvSpPr>
          <p:nvPr/>
        </p:nvSpPr>
        <p:spPr bwMode="auto">
          <a:xfrm>
            <a:off x="250825" y="6381750"/>
            <a:ext cx="3827463"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smtClean="0">
                <a:ln>
                  <a:noFill/>
                </a:ln>
                <a:solidFill>
                  <a:schemeClr val="tx1"/>
                </a:solidFill>
                <a:effectLst/>
                <a:uLnTx/>
                <a:uFillTx/>
                <a:latin typeface="Univers" pitchFamily="34" charset="0"/>
                <a:ea typeface="+mn-ea"/>
                <a:cs typeface="+mn-cs"/>
              </a:rPr>
              <a:t>Tunis, Tunisia, 28 January 2014</a:t>
            </a:r>
            <a:endParaRPr kumimoji="0" lang="en-US" sz="1400" b="0" i="0" u="none" strike="noStrike" kern="1200" cap="none" spc="0" normalizeH="0" baseline="0" noProof="0" dirty="0">
              <a:ln>
                <a:noFill/>
              </a:ln>
              <a:solidFill>
                <a:schemeClr val="tx1"/>
              </a:solidFill>
              <a:effectLst/>
              <a:uLnTx/>
              <a:uFillTx/>
              <a:latin typeface="Univers" pitchFamily="34" charset="0"/>
              <a:ea typeface="+mn-ea"/>
              <a:cs typeface="+mn-cs"/>
            </a:endParaRPr>
          </a:p>
        </p:txBody>
      </p:sp>
      <p:pic>
        <p:nvPicPr>
          <p:cNvPr id="2050" name="Picture 2"/>
          <p:cNvPicPr>
            <a:picLocks noChangeAspect="1" noChangeArrowheads="1"/>
          </p:cNvPicPr>
          <p:nvPr/>
        </p:nvPicPr>
        <p:blipFill>
          <a:blip r:embed="rId2"/>
          <a:srcRect/>
          <a:stretch>
            <a:fillRect/>
          </a:stretch>
        </p:blipFill>
        <p:spPr bwMode="auto">
          <a:xfrm>
            <a:off x="6215074" y="3571876"/>
            <a:ext cx="2449412" cy="2449412"/>
          </a:xfrm>
          <a:prstGeom prst="rect">
            <a:avLst/>
          </a:prstGeom>
          <a:noFill/>
          <a:ln w="9525">
            <a:noFill/>
            <a:miter lim="800000"/>
            <a:headEnd/>
            <a:tailEnd/>
          </a:ln>
          <a:effectLst/>
        </p:spPr>
      </p:pic>
      <p:sp>
        <p:nvSpPr>
          <p:cNvPr id="12" name="Rectangle 11"/>
          <p:cNvSpPr/>
          <p:nvPr/>
        </p:nvSpPr>
        <p:spPr>
          <a:xfrm>
            <a:off x="285720" y="5847655"/>
            <a:ext cx="6878568" cy="461665"/>
          </a:xfrm>
          <a:prstGeom prst="rect">
            <a:avLst/>
          </a:prstGeom>
        </p:spPr>
        <p:txBody>
          <a:bodyPr wrap="square">
            <a:spAutoFit/>
          </a:bodyPr>
          <a:lstStyle/>
          <a:p>
            <a:endParaRPr lang="en-US" sz="1200" dirty="0" smtClean="0"/>
          </a:p>
          <a:p>
            <a:r>
              <a:rPr lang="en-US" sz="1200" b="1" i="1" dirty="0" smtClean="0"/>
              <a:t>Source : </a:t>
            </a:r>
            <a:r>
              <a:rPr lang="en-US" sz="1200" dirty="0" smtClean="0"/>
              <a:t>m-HEALTH COMPENDIUM, </a:t>
            </a:r>
            <a:r>
              <a:rPr lang="en-US" sz="1200" dirty="0" err="1" smtClean="0"/>
              <a:t>Vol</a:t>
            </a:r>
            <a:r>
              <a:rPr lang="en-US" sz="1200" dirty="0" smtClean="0"/>
              <a:t>(2), Technical report, May 2012</a:t>
            </a:r>
            <a:endParaRPr lang="en-US" sz="1200" dirty="0"/>
          </a:p>
        </p:txBody>
      </p:sp>
      <p:sp>
        <p:nvSpPr>
          <p:cNvPr id="13" name="Titre 1"/>
          <p:cNvSpPr txBox="1">
            <a:spLocks/>
          </p:cNvSpPr>
          <p:nvPr/>
        </p:nvSpPr>
        <p:spPr bwMode="auto">
          <a:xfrm>
            <a:off x="357222" y="-27384"/>
            <a:ext cx="8319234" cy="14401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2"/>
                </a:solidFill>
                <a:effectLst/>
                <a:uLnTx/>
                <a:uFillTx/>
                <a:latin typeface="+mj-lt"/>
                <a:ea typeface="+mj-ea"/>
                <a:cs typeface="+mj-cs"/>
              </a:rPr>
              <a:t>Examples of e-Health Innovative</a:t>
            </a:r>
            <a:br>
              <a:rPr kumimoji="0" lang="en-US" sz="3200" b="1" i="0" u="none" strike="noStrike" kern="0" cap="none" spc="0" normalizeH="0" baseline="0" noProof="0" dirty="0" smtClean="0">
                <a:ln>
                  <a:noFill/>
                </a:ln>
                <a:solidFill>
                  <a:schemeClr val="bg2"/>
                </a:solidFill>
                <a:effectLst/>
                <a:uLnTx/>
                <a:uFillTx/>
                <a:latin typeface="+mj-lt"/>
                <a:ea typeface="+mj-ea"/>
                <a:cs typeface="+mj-cs"/>
              </a:rPr>
            </a:br>
            <a:r>
              <a:rPr kumimoji="0" lang="en-US" sz="3200" b="1" i="0" u="none" strike="noStrike" kern="0" cap="none" spc="0" normalizeH="0" baseline="0" noProof="0" dirty="0" smtClean="0">
                <a:ln>
                  <a:noFill/>
                </a:ln>
                <a:solidFill>
                  <a:schemeClr val="bg2"/>
                </a:solidFill>
                <a:effectLst/>
                <a:uLnTx/>
                <a:uFillTx/>
                <a:latin typeface="+mj-lt"/>
                <a:ea typeface="+mj-ea"/>
                <a:cs typeface="+mj-cs"/>
              </a:rPr>
              <a:t> </a:t>
            </a:r>
            <a:r>
              <a:rPr lang="en-US" b="1" kern="0" dirty="0">
                <a:solidFill>
                  <a:schemeClr val="bg2"/>
                </a:solidFill>
                <a:latin typeface="+mj-lt"/>
                <a:ea typeface="+mj-ea"/>
                <a:cs typeface="+mj-cs"/>
              </a:rPr>
              <a:t>	</a:t>
            </a:r>
            <a:r>
              <a:rPr lang="en-US" b="1" kern="0" dirty="0" smtClean="0">
                <a:solidFill>
                  <a:schemeClr val="bg2"/>
                </a:solidFill>
                <a:latin typeface="+mj-lt"/>
                <a:ea typeface="+mj-ea"/>
                <a:cs typeface="+mj-cs"/>
              </a:rPr>
              <a:t>A</a:t>
            </a:r>
            <a:r>
              <a:rPr kumimoji="0" lang="en-US" sz="3200" b="1" i="0" u="none" strike="noStrike" kern="0" cap="none" spc="0" normalizeH="0" baseline="0" noProof="0" dirty="0" err="1" smtClean="0">
                <a:ln>
                  <a:noFill/>
                </a:ln>
                <a:solidFill>
                  <a:schemeClr val="bg2"/>
                </a:solidFill>
                <a:effectLst/>
                <a:uLnTx/>
                <a:uFillTx/>
                <a:latin typeface="+mj-lt"/>
                <a:ea typeface="+mj-ea"/>
                <a:cs typeface="+mj-cs"/>
              </a:rPr>
              <a:t>pplications</a:t>
            </a:r>
            <a:r>
              <a:rPr kumimoji="0" lang="en-US" sz="3200" b="1" i="0" u="none" strike="noStrike" kern="0" cap="none" spc="0" normalizeH="0" baseline="0" noProof="0" dirty="0" smtClean="0">
                <a:ln>
                  <a:noFill/>
                </a:ln>
                <a:solidFill>
                  <a:schemeClr val="bg2"/>
                </a:solidFill>
                <a:effectLst/>
                <a:uLnTx/>
                <a:uFillTx/>
                <a:latin typeface="+mj-lt"/>
                <a:ea typeface="+mj-ea"/>
                <a:cs typeface="+mj-cs"/>
              </a:rPr>
              <a:t> in the D.C.  </a:t>
            </a:r>
            <a:endParaRPr lang="fr-FR" sz="2000" b="1" kern="0" dirty="0">
              <a:solidFill>
                <a:schemeClr val="bg2"/>
              </a:solidFill>
              <a:latin typeface="+mj-lt"/>
              <a:ea typeface="+mj-ea"/>
              <a:cs typeface="+mj-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sz="2400" i="1" u="none" strike="noStrike" kern="0" cap="none" spc="0" normalizeH="0" baseline="0" noProof="0" dirty="0" err="1" smtClean="0">
                <a:ln>
                  <a:noFill/>
                </a:ln>
                <a:solidFill>
                  <a:srgbClr val="000099"/>
                </a:solidFill>
                <a:effectLst/>
                <a:uLnTx/>
                <a:uFillTx/>
                <a:latin typeface="+mj-lt"/>
                <a:ea typeface="+mj-ea"/>
                <a:cs typeface="+mj-cs"/>
              </a:rPr>
              <a:t>Aponjon</a:t>
            </a:r>
            <a:r>
              <a:rPr kumimoji="0" lang="fr-FR" sz="2400" i="1" u="none" strike="noStrike" kern="0" cap="none" spc="0" normalizeH="0" baseline="0" noProof="0" dirty="0" smtClean="0">
                <a:ln>
                  <a:noFill/>
                </a:ln>
                <a:solidFill>
                  <a:srgbClr val="000099"/>
                </a:solidFill>
                <a:effectLst/>
                <a:uLnTx/>
                <a:uFillTx/>
                <a:latin typeface="+mj-lt"/>
                <a:ea typeface="+mj-ea"/>
                <a:cs typeface="+mj-cs"/>
              </a:rPr>
              <a:t> </a:t>
            </a:r>
            <a:r>
              <a:rPr kumimoji="0" lang="fr-FR" sz="2400" u="none" strike="noStrike" kern="0" cap="none" spc="0" normalizeH="0" baseline="0" noProof="0" dirty="0" smtClean="0">
                <a:ln>
                  <a:noFill/>
                </a:ln>
                <a:solidFill>
                  <a:srgbClr val="000099"/>
                </a:solidFill>
                <a:effectLst/>
                <a:uLnTx/>
                <a:uFillTx/>
                <a:latin typeface="+mj-lt"/>
                <a:ea typeface="+mj-ea"/>
                <a:cs typeface="+mj-cs"/>
              </a:rPr>
              <a:t>(Bangladesh, </a:t>
            </a:r>
            <a:r>
              <a:rPr kumimoji="0" lang="en-GB" sz="2400" u="none" strike="noStrike" kern="0" cap="none" spc="0" normalizeH="0" baseline="0" dirty="0" smtClean="0">
                <a:ln>
                  <a:noFill/>
                </a:ln>
                <a:solidFill>
                  <a:srgbClr val="000099"/>
                </a:solidFill>
                <a:effectLst/>
                <a:uLnTx/>
                <a:uFillTx/>
                <a:latin typeface="+mj-lt"/>
                <a:ea typeface="+mj-ea"/>
                <a:cs typeface="+mj-cs"/>
              </a:rPr>
              <a:t>September 2011</a:t>
            </a:r>
            <a:r>
              <a:rPr kumimoji="0" lang="fr-FR" sz="2400" u="none" strike="noStrike" kern="0" cap="none" spc="0" normalizeH="0" baseline="0" noProof="0" dirty="0" smtClean="0">
                <a:ln>
                  <a:noFill/>
                </a:ln>
                <a:solidFill>
                  <a:srgbClr val="000099"/>
                </a:solidFill>
                <a:effectLst/>
                <a:uLnTx/>
                <a:uFillTx/>
                <a:latin typeface="+mj-lt"/>
                <a:ea typeface="+mj-ea"/>
                <a:cs typeface="+mj-cs"/>
              </a:rPr>
              <a:t>)</a:t>
            </a:r>
            <a:endParaRPr kumimoji="0" lang="fr-FR" sz="2400" u="none" strike="noStrike" kern="0" cap="none" spc="0" normalizeH="0" baseline="0" noProof="0" dirty="0">
              <a:ln>
                <a:noFill/>
              </a:ln>
              <a:solidFill>
                <a:srgbClr val="000099"/>
              </a:solidFill>
              <a:effectLst/>
              <a:uLnTx/>
              <a:uFillTx/>
              <a:latin typeface="+mj-lt"/>
              <a:ea typeface="+mj-ea"/>
              <a:cs typeface="+mj-cs"/>
            </a:endParaRPr>
          </a:p>
        </p:txBody>
      </p:sp>
      <p:sp>
        <p:nvSpPr>
          <p:cNvPr id="15" name="Rectangle 14"/>
          <p:cNvSpPr/>
          <p:nvPr/>
        </p:nvSpPr>
        <p:spPr>
          <a:xfrm>
            <a:off x="301486" y="4302022"/>
            <a:ext cx="5699274" cy="1323439"/>
          </a:xfrm>
          <a:prstGeom prst="rect">
            <a:avLst/>
          </a:prstGeom>
        </p:spPr>
        <p:txBody>
          <a:bodyPr wrap="square">
            <a:spAutoFit/>
          </a:bodyPr>
          <a:lstStyle/>
          <a:p>
            <a:pPr marL="342900" lvl="0" indent="-342900" algn="just">
              <a:spcBef>
                <a:spcPts val="1200"/>
              </a:spcBef>
              <a:buSzPct val="75000"/>
              <a:buBlip>
                <a:blip r:embed="rId3"/>
              </a:buBlip>
            </a:pPr>
            <a:r>
              <a:rPr lang="en-US" sz="2000" b="1" kern="0" dirty="0" smtClean="0">
                <a:solidFill>
                  <a:srgbClr val="000099"/>
                </a:solidFill>
                <a:latin typeface="Verdana"/>
              </a:rPr>
              <a:t>Results: </a:t>
            </a:r>
            <a:r>
              <a:rPr lang="en-US" sz="2000" kern="0" dirty="0" smtClean="0">
                <a:solidFill>
                  <a:srgbClr val="000099"/>
                </a:solidFill>
                <a:latin typeface="Verdana"/>
              </a:rPr>
              <a:t>Over </a:t>
            </a:r>
            <a:r>
              <a:rPr lang="en-US" sz="2000" b="1" kern="0" dirty="0" smtClean="0">
                <a:solidFill>
                  <a:srgbClr val="C00000"/>
                </a:solidFill>
                <a:latin typeface="Verdana"/>
              </a:rPr>
              <a:t>52,000</a:t>
            </a:r>
            <a:r>
              <a:rPr lang="en-US" sz="2000" kern="0" dirty="0" smtClean="0">
                <a:solidFill>
                  <a:srgbClr val="000099"/>
                </a:solidFill>
                <a:latin typeface="Verdana"/>
              </a:rPr>
              <a:t> mothers and guardians have subscribed until H1 2012 with prediction to reach </a:t>
            </a:r>
            <a:r>
              <a:rPr lang="en-US" sz="2000" b="1" kern="0" dirty="0" smtClean="0">
                <a:solidFill>
                  <a:srgbClr val="C00000"/>
                </a:solidFill>
                <a:latin typeface="Verdana"/>
              </a:rPr>
              <a:t>2 million </a:t>
            </a:r>
            <a:r>
              <a:rPr lang="en-US" sz="2000" kern="0" dirty="0" smtClean="0">
                <a:solidFill>
                  <a:srgbClr val="000099"/>
                </a:solidFill>
                <a:latin typeface="Verdana"/>
              </a:rPr>
              <a:t>subscribers in 2015</a:t>
            </a:r>
            <a:endParaRPr lang="en-GB" sz="2000" kern="0" dirty="0" smtClean="0">
              <a:solidFill>
                <a:srgbClr val="000099"/>
              </a:solidFill>
              <a:latin typeface="Verdana"/>
            </a:endParaRPr>
          </a:p>
        </p:txBody>
      </p:sp>
      <p:sp>
        <p:nvSpPr>
          <p:cNvPr id="17" name="Rectangle 2"/>
          <p:cNvSpPr txBox="1">
            <a:spLocks noChangeArrowheads="1"/>
          </p:cNvSpPr>
          <p:nvPr/>
        </p:nvSpPr>
        <p:spPr bwMode="auto">
          <a:xfrm>
            <a:off x="8676456" y="-2738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t>2</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250762" y="1772816"/>
            <a:ext cx="8929750" cy="2071702"/>
          </a:xfrm>
        </p:spPr>
        <p:txBody>
          <a:bodyPr/>
          <a:lstStyle/>
          <a:p>
            <a:r>
              <a:rPr lang="en-US" sz="2000" b="1" dirty="0" smtClean="0"/>
              <a:t>Objective : </a:t>
            </a:r>
            <a:r>
              <a:rPr lang="en-US" sz="2000" dirty="0" smtClean="0"/>
              <a:t>provides support and information to pregnant women and new mothers through 3 mobile channels:</a:t>
            </a:r>
          </a:p>
          <a:p>
            <a:pPr lvl="1"/>
            <a:r>
              <a:rPr lang="en-US" sz="1800" b="1" i="1" dirty="0" smtClean="0">
                <a:solidFill>
                  <a:schemeClr val="accent1">
                    <a:lumMod val="50000"/>
                  </a:schemeClr>
                </a:solidFill>
              </a:rPr>
              <a:t>Channel1: </a:t>
            </a:r>
            <a:r>
              <a:rPr lang="en-US" sz="1800" dirty="0" smtClean="0"/>
              <a:t>SMS text messaging twice a week (with further information for HIV+ mothers)</a:t>
            </a:r>
          </a:p>
          <a:p>
            <a:pPr lvl="1"/>
            <a:r>
              <a:rPr lang="en-US" sz="1800" b="1" i="1" dirty="0" smtClean="0">
                <a:solidFill>
                  <a:schemeClr val="accent1">
                    <a:lumMod val="50000"/>
                  </a:schemeClr>
                </a:solidFill>
              </a:rPr>
              <a:t>Channel2: </a:t>
            </a:r>
            <a:r>
              <a:rPr lang="en-US" sz="1800" dirty="0" smtClean="0"/>
              <a:t>Mobile web-based community portal (askmama.mobi)</a:t>
            </a:r>
          </a:p>
          <a:p>
            <a:pPr lvl="1"/>
            <a:r>
              <a:rPr lang="en-US" sz="1800" b="1" i="1" dirty="0" smtClean="0">
                <a:solidFill>
                  <a:schemeClr val="accent1">
                    <a:lumMod val="50000"/>
                  </a:schemeClr>
                </a:solidFill>
              </a:rPr>
              <a:t>Channel3: </a:t>
            </a:r>
            <a:r>
              <a:rPr lang="en-US" sz="1800" dirty="0" smtClean="0"/>
              <a:t>USSD interactive quizzes twice a week</a:t>
            </a:r>
          </a:p>
        </p:txBody>
      </p:sp>
      <p:sp>
        <p:nvSpPr>
          <p:cNvPr id="6" name="Espace réservé du numéro de diapositive 5"/>
          <p:cNvSpPr>
            <a:spLocks noGrp="1"/>
          </p:cNvSpPr>
          <p:nvPr>
            <p:ph type="sldNum" sz="quarter" idx="11"/>
          </p:nvPr>
        </p:nvSpPr>
        <p:spPr/>
        <p:txBody>
          <a:bodyPr/>
          <a:lstStyle/>
          <a:p>
            <a:pPr>
              <a:defRPr/>
            </a:pPr>
            <a:fld id="{3436E8DC-F0DE-47E4-96FF-AB3D63688CD1}" type="slidenum">
              <a:rPr lang="en-US" smtClean="0"/>
              <a:pPr>
                <a:defRPr/>
              </a:pPr>
              <a:t>15</a:t>
            </a:fld>
            <a:endParaRPr lang="en-US"/>
          </a:p>
        </p:txBody>
      </p:sp>
      <p:sp>
        <p:nvSpPr>
          <p:cNvPr id="11" name="Rectangle 4"/>
          <p:cNvSpPr txBox="1">
            <a:spLocks noChangeArrowheads="1"/>
          </p:cNvSpPr>
          <p:nvPr/>
        </p:nvSpPr>
        <p:spPr bwMode="auto">
          <a:xfrm>
            <a:off x="250825" y="6381750"/>
            <a:ext cx="3827463"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Univers" pitchFamily="34" charset="0"/>
                <a:ea typeface="+mn-ea"/>
                <a:cs typeface="+mn-cs"/>
              </a:rPr>
              <a:t>Tunis, Tunisia, 28 January 2014</a:t>
            </a:r>
            <a:endParaRPr kumimoji="0" lang="en-US" sz="1400" b="0" i="0" u="none" strike="noStrike" kern="1200" cap="none" spc="0" normalizeH="0" baseline="0" noProof="0" dirty="0">
              <a:ln>
                <a:noFill/>
              </a:ln>
              <a:solidFill>
                <a:schemeClr val="tx1"/>
              </a:solidFill>
              <a:effectLst/>
              <a:uLnTx/>
              <a:uFillTx/>
              <a:latin typeface="Univers" pitchFamily="34" charset="0"/>
              <a:ea typeface="+mn-ea"/>
              <a:cs typeface="+mn-cs"/>
            </a:endParaRPr>
          </a:p>
        </p:txBody>
      </p:sp>
      <p:pic>
        <p:nvPicPr>
          <p:cNvPr id="3074" name="Picture 2"/>
          <p:cNvPicPr>
            <a:picLocks noChangeAspect="1" noChangeArrowheads="1"/>
          </p:cNvPicPr>
          <p:nvPr/>
        </p:nvPicPr>
        <p:blipFill>
          <a:blip r:embed="rId2"/>
          <a:srcRect/>
          <a:stretch>
            <a:fillRect/>
          </a:stretch>
        </p:blipFill>
        <p:spPr bwMode="auto">
          <a:xfrm>
            <a:off x="6948264" y="4005064"/>
            <a:ext cx="1714512" cy="2071702"/>
          </a:xfrm>
          <a:prstGeom prst="rect">
            <a:avLst/>
          </a:prstGeom>
          <a:noFill/>
          <a:ln w="9525">
            <a:noFill/>
            <a:miter lim="800000"/>
            <a:headEnd/>
            <a:tailEnd/>
          </a:ln>
          <a:effectLst/>
        </p:spPr>
      </p:pic>
      <p:sp>
        <p:nvSpPr>
          <p:cNvPr id="12" name="Rectangle 11"/>
          <p:cNvSpPr/>
          <p:nvPr/>
        </p:nvSpPr>
        <p:spPr>
          <a:xfrm>
            <a:off x="4054076" y="5954081"/>
            <a:ext cx="7286676" cy="769441"/>
          </a:xfrm>
          <a:prstGeom prst="rect">
            <a:avLst/>
          </a:prstGeom>
        </p:spPr>
        <p:txBody>
          <a:bodyPr wrap="square">
            <a:spAutoFit/>
          </a:bodyPr>
          <a:lstStyle/>
          <a:p>
            <a:endParaRPr lang="en-US" dirty="0" smtClean="0"/>
          </a:p>
          <a:p>
            <a:r>
              <a:rPr lang="en-US" sz="1200" b="1" i="1" dirty="0" smtClean="0"/>
              <a:t>Source : </a:t>
            </a:r>
            <a:r>
              <a:rPr lang="en-US" sz="1200" dirty="0" smtClean="0"/>
              <a:t>http://www.mobilemamaalliance.org</a:t>
            </a:r>
            <a:endParaRPr lang="en-US" sz="1200" dirty="0"/>
          </a:p>
        </p:txBody>
      </p:sp>
      <p:sp>
        <p:nvSpPr>
          <p:cNvPr id="14" name="Titre 1"/>
          <p:cNvSpPr txBox="1">
            <a:spLocks/>
          </p:cNvSpPr>
          <p:nvPr/>
        </p:nvSpPr>
        <p:spPr bwMode="auto">
          <a:xfrm>
            <a:off x="-468560" y="-27384"/>
            <a:ext cx="9144000" cy="14401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2"/>
                </a:solidFill>
                <a:effectLst/>
                <a:uLnTx/>
                <a:uFillTx/>
                <a:latin typeface="+mj-lt"/>
                <a:ea typeface="+mj-ea"/>
                <a:cs typeface="+mj-cs"/>
              </a:rPr>
              <a:t>Examples of e-Health Innovative</a:t>
            </a:r>
            <a:br>
              <a:rPr kumimoji="0" lang="en-US" sz="3200" b="1" i="0" u="none" strike="noStrike" kern="0" cap="none" spc="0" normalizeH="0" baseline="0" noProof="0" dirty="0" smtClean="0">
                <a:ln>
                  <a:noFill/>
                </a:ln>
                <a:solidFill>
                  <a:schemeClr val="bg2"/>
                </a:solidFill>
                <a:effectLst/>
                <a:uLnTx/>
                <a:uFillTx/>
                <a:latin typeface="+mj-lt"/>
                <a:ea typeface="+mj-ea"/>
                <a:cs typeface="+mj-cs"/>
              </a:rPr>
            </a:br>
            <a:r>
              <a:rPr kumimoji="0" lang="en-US" sz="3200" b="1" i="0" u="none" strike="noStrike" kern="0" cap="none" spc="0" normalizeH="0" baseline="0" noProof="0" dirty="0" smtClean="0">
                <a:ln>
                  <a:noFill/>
                </a:ln>
                <a:solidFill>
                  <a:schemeClr val="bg2"/>
                </a:solidFill>
                <a:effectLst/>
                <a:uLnTx/>
                <a:uFillTx/>
                <a:latin typeface="+mj-lt"/>
                <a:ea typeface="+mj-ea"/>
                <a:cs typeface="+mj-cs"/>
              </a:rPr>
              <a:t> </a:t>
            </a:r>
            <a:r>
              <a:rPr lang="en-US" b="1" kern="0" dirty="0">
                <a:solidFill>
                  <a:schemeClr val="bg2"/>
                </a:solidFill>
                <a:latin typeface="+mj-lt"/>
                <a:ea typeface="+mj-ea"/>
                <a:cs typeface="+mj-cs"/>
              </a:rPr>
              <a:t>	</a:t>
            </a:r>
            <a:r>
              <a:rPr lang="en-US" b="1" kern="0" dirty="0" smtClean="0">
                <a:solidFill>
                  <a:schemeClr val="bg2"/>
                </a:solidFill>
                <a:latin typeface="+mj-lt"/>
                <a:ea typeface="+mj-ea"/>
                <a:cs typeface="+mj-cs"/>
              </a:rPr>
              <a:t>A</a:t>
            </a:r>
            <a:r>
              <a:rPr kumimoji="0" lang="en-US" sz="3200" b="1" i="0" u="none" strike="noStrike" kern="0" cap="none" spc="0" normalizeH="0" baseline="0" noProof="0" dirty="0" err="1" smtClean="0">
                <a:ln>
                  <a:noFill/>
                </a:ln>
                <a:solidFill>
                  <a:schemeClr val="bg2"/>
                </a:solidFill>
                <a:effectLst/>
                <a:uLnTx/>
                <a:uFillTx/>
                <a:latin typeface="+mj-lt"/>
                <a:ea typeface="+mj-ea"/>
                <a:cs typeface="+mj-cs"/>
              </a:rPr>
              <a:t>pplications</a:t>
            </a:r>
            <a:r>
              <a:rPr kumimoji="0" lang="en-US" sz="3200" b="1" i="0" u="none" strike="noStrike" kern="0" cap="none" spc="0" normalizeH="0" baseline="0" noProof="0" dirty="0" smtClean="0">
                <a:ln>
                  <a:noFill/>
                </a:ln>
                <a:solidFill>
                  <a:schemeClr val="bg2"/>
                </a:solidFill>
                <a:effectLst/>
                <a:uLnTx/>
                <a:uFillTx/>
                <a:latin typeface="+mj-lt"/>
                <a:ea typeface="+mj-ea"/>
                <a:cs typeface="+mj-cs"/>
              </a:rPr>
              <a:t> in the D.C. </a:t>
            </a:r>
            <a:endParaRPr lang="fr-FR" sz="2000" b="1" kern="0" dirty="0">
              <a:solidFill>
                <a:schemeClr val="bg2"/>
              </a:solidFill>
              <a:latin typeface="+mj-lt"/>
              <a:ea typeface="+mj-ea"/>
              <a:cs typeface="+mj-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sz="2400" i="1" u="none" strike="noStrike" kern="0" cap="none" spc="0" normalizeH="0" baseline="0" noProof="0" dirty="0" smtClean="0">
                <a:ln>
                  <a:noFill/>
                </a:ln>
                <a:solidFill>
                  <a:srgbClr val="000099"/>
                </a:solidFill>
                <a:effectLst/>
                <a:uLnTx/>
                <a:uFillTx/>
                <a:latin typeface="+mj-lt"/>
                <a:ea typeface="+mj-ea"/>
                <a:cs typeface="+mj-cs"/>
              </a:rPr>
              <a:t>MAMA </a:t>
            </a:r>
            <a:r>
              <a:rPr kumimoji="0" lang="fr-FR" sz="2400" u="none" strike="noStrike" kern="0" cap="none" spc="0" normalizeH="0" baseline="0" noProof="0" dirty="0" smtClean="0">
                <a:ln>
                  <a:noFill/>
                </a:ln>
                <a:solidFill>
                  <a:srgbClr val="000099"/>
                </a:solidFill>
                <a:effectLst/>
                <a:uLnTx/>
                <a:uFillTx/>
                <a:latin typeface="+mj-lt"/>
                <a:ea typeface="+mj-ea"/>
                <a:cs typeface="+mj-cs"/>
              </a:rPr>
              <a:t>(South </a:t>
            </a:r>
            <a:r>
              <a:rPr kumimoji="0" lang="fr-FR" sz="2400" u="none" strike="noStrike" kern="0" cap="none" spc="0" normalizeH="0" baseline="0" noProof="0" dirty="0" err="1" smtClean="0">
                <a:ln>
                  <a:noFill/>
                </a:ln>
                <a:solidFill>
                  <a:srgbClr val="000099"/>
                </a:solidFill>
                <a:effectLst/>
                <a:uLnTx/>
                <a:uFillTx/>
                <a:latin typeface="+mj-lt"/>
                <a:ea typeface="+mj-ea"/>
                <a:cs typeface="+mj-cs"/>
              </a:rPr>
              <a:t>Africa</a:t>
            </a:r>
            <a:r>
              <a:rPr kumimoji="0" lang="fr-FR" sz="2400" u="none" strike="noStrike" kern="0" cap="none" spc="0" normalizeH="0" baseline="0" noProof="0" dirty="0" smtClean="0">
                <a:ln>
                  <a:noFill/>
                </a:ln>
                <a:solidFill>
                  <a:srgbClr val="000099"/>
                </a:solidFill>
                <a:effectLst/>
                <a:uLnTx/>
                <a:uFillTx/>
                <a:latin typeface="+mj-lt"/>
                <a:ea typeface="+mj-ea"/>
                <a:cs typeface="+mj-cs"/>
              </a:rPr>
              <a:t>, </a:t>
            </a:r>
            <a:r>
              <a:rPr kumimoji="0" lang="en-GB" sz="2400" u="none" strike="noStrike" kern="0" cap="none" spc="0" normalizeH="0" baseline="0" dirty="0" smtClean="0">
                <a:ln>
                  <a:noFill/>
                </a:ln>
                <a:solidFill>
                  <a:srgbClr val="000099"/>
                </a:solidFill>
                <a:effectLst/>
                <a:uLnTx/>
                <a:uFillTx/>
                <a:latin typeface="+mj-lt"/>
                <a:ea typeface="+mj-ea"/>
                <a:cs typeface="+mj-cs"/>
              </a:rPr>
              <a:t>May 2013</a:t>
            </a:r>
            <a:r>
              <a:rPr kumimoji="0" lang="fr-FR" sz="2400" u="none" strike="noStrike" kern="0" cap="none" spc="0" normalizeH="0" baseline="0" noProof="0" dirty="0" smtClean="0">
                <a:ln>
                  <a:noFill/>
                </a:ln>
                <a:solidFill>
                  <a:srgbClr val="000099"/>
                </a:solidFill>
                <a:effectLst/>
                <a:uLnTx/>
                <a:uFillTx/>
                <a:latin typeface="+mj-lt"/>
                <a:ea typeface="+mj-ea"/>
                <a:cs typeface="+mj-cs"/>
              </a:rPr>
              <a:t>)</a:t>
            </a:r>
            <a:endParaRPr kumimoji="0" lang="fr-FR" sz="2400" u="none" strike="noStrike" kern="0" cap="none" spc="0" normalizeH="0" baseline="0" noProof="0" dirty="0">
              <a:ln>
                <a:noFill/>
              </a:ln>
              <a:solidFill>
                <a:srgbClr val="000099"/>
              </a:solidFill>
              <a:effectLst/>
              <a:uLnTx/>
              <a:uFillTx/>
              <a:latin typeface="+mj-lt"/>
              <a:ea typeface="+mj-ea"/>
              <a:cs typeface="+mj-cs"/>
            </a:endParaRPr>
          </a:p>
        </p:txBody>
      </p:sp>
      <p:sp>
        <p:nvSpPr>
          <p:cNvPr id="15" name="Rectangle 14"/>
          <p:cNvSpPr/>
          <p:nvPr/>
        </p:nvSpPr>
        <p:spPr>
          <a:xfrm>
            <a:off x="310262" y="4005064"/>
            <a:ext cx="6998042" cy="1748171"/>
          </a:xfrm>
          <a:prstGeom prst="rect">
            <a:avLst/>
          </a:prstGeom>
        </p:spPr>
        <p:txBody>
          <a:bodyPr wrap="square">
            <a:spAutoFit/>
          </a:bodyPr>
          <a:lstStyle/>
          <a:p>
            <a:pPr marL="342900" lvl="0" indent="-342900">
              <a:spcBef>
                <a:spcPct val="20000"/>
              </a:spcBef>
              <a:buSzPct val="75000"/>
              <a:buBlip>
                <a:blip r:embed="rId3"/>
              </a:buBlip>
            </a:pPr>
            <a:r>
              <a:rPr lang="en-US" sz="2000" b="1" kern="0" dirty="0" smtClean="0">
                <a:solidFill>
                  <a:srgbClr val="000099"/>
                </a:solidFill>
                <a:latin typeface="Verdana"/>
              </a:rPr>
              <a:t>Two further channels</a:t>
            </a:r>
          </a:p>
          <a:p>
            <a:pPr marL="742950" lvl="1" indent="-285750">
              <a:spcBef>
                <a:spcPct val="20000"/>
              </a:spcBef>
              <a:buSzPct val="70000"/>
              <a:buBlip>
                <a:blip r:embed="rId4"/>
              </a:buBlip>
            </a:pPr>
            <a:r>
              <a:rPr lang="en-US" sz="1800" kern="0" dirty="0" smtClean="0">
                <a:solidFill>
                  <a:srgbClr val="000099"/>
                </a:solidFill>
                <a:latin typeface="Verdana"/>
              </a:rPr>
              <a:t>educational portal through the </a:t>
            </a:r>
            <a:r>
              <a:rPr lang="en-US" sz="1800" kern="0" dirty="0" err="1" smtClean="0">
                <a:solidFill>
                  <a:srgbClr val="000099"/>
                </a:solidFill>
                <a:latin typeface="Verdana"/>
              </a:rPr>
              <a:t>MXit</a:t>
            </a:r>
            <a:r>
              <a:rPr lang="en-US" sz="1800" kern="0" dirty="0" smtClean="0">
                <a:solidFill>
                  <a:srgbClr val="000099"/>
                </a:solidFill>
                <a:latin typeface="Verdana"/>
              </a:rPr>
              <a:t> social networking platform</a:t>
            </a:r>
          </a:p>
          <a:p>
            <a:pPr marL="742950" lvl="1" indent="-285750">
              <a:spcBef>
                <a:spcPct val="20000"/>
              </a:spcBef>
              <a:buSzPct val="70000"/>
              <a:buBlip>
                <a:blip r:embed="rId4"/>
              </a:buBlip>
            </a:pPr>
            <a:r>
              <a:rPr lang="en-US" sz="1800" kern="0" dirty="0" smtClean="0">
                <a:solidFill>
                  <a:srgbClr val="000099"/>
                </a:solidFill>
                <a:latin typeface="Verdana"/>
              </a:rPr>
              <a:t>Pre-recorded weekly voicemail messages</a:t>
            </a:r>
          </a:p>
          <a:p>
            <a:pPr marL="342900" lvl="1" indent="-342900">
              <a:spcBef>
                <a:spcPct val="20000"/>
              </a:spcBef>
              <a:buSzPct val="75000"/>
              <a:buBlip>
                <a:blip r:embed="rId3"/>
              </a:buBlip>
            </a:pPr>
            <a:r>
              <a:rPr lang="en-US" sz="2000" b="1" kern="0" dirty="0" smtClean="0">
                <a:solidFill>
                  <a:srgbClr val="000099"/>
                </a:solidFill>
                <a:latin typeface="Verdana"/>
              </a:rPr>
              <a:t>Results : </a:t>
            </a:r>
            <a:r>
              <a:rPr lang="fr-FR" sz="1800" b="1" kern="0" dirty="0" smtClean="0">
                <a:solidFill>
                  <a:srgbClr val="C00000"/>
                </a:solidFill>
                <a:latin typeface="Verdana"/>
              </a:rPr>
              <a:t>377,971</a:t>
            </a:r>
            <a:r>
              <a:rPr lang="fr-FR" sz="1800" kern="0" dirty="0" smtClean="0">
                <a:solidFill>
                  <a:srgbClr val="000099"/>
                </a:solidFill>
                <a:latin typeface="Verdana"/>
              </a:rPr>
              <a:t> </a:t>
            </a:r>
            <a:r>
              <a:rPr lang="en-GB" sz="1800" kern="0" dirty="0" smtClean="0">
                <a:solidFill>
                  <a:srgbClr val="000099"/>
                </a:solidFill>
                <a:latin typeface="Verdana"/>
              </a:rPr>
              <a:t>subscribers in November </a:t>
            </a:r>
            <a:r>
              <a:rPr lang="fr-FR" sz="1800" kern="0" dirty="0" smtClean="0">
                <a:solidFill>
                  <a:srgbClr val="000099"/>
                </a:solidFill>
                <a:latin typeface="Verdana"/>
              </a:rPr>
              <a:t>2013</a:t>
            </a:r>
            <a:endParaRPr lang="fr-FR" sz="2000" kern="0" dirty="0" smtClean="0">
              <a:solidFill>
                <a:srgbClr val="000099"/>
              </a:solidFill>
              <a:latin typeface="Verdana"/>
            </a:endParaRPr>
          </a:p>
        </p:txBody>
      </p:sp>
      <p:sp>
        <p:nvSpPr>
          <p:cNvPr id="17" name="Rectangle 2"/>
          <p:cNvSpPr txBox="1">
            <a:spLocks noChangeArrowheads="1"/>
          </p:cNvSpPr>
          <p:nvPr/>
        </p:nvSpPr>
        <p:spPr bwMode="auto">
          <a:xfrm>
            <a:off x="8676456" y="-2738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t>3</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214282" y="1844824"/>
            <a:ext cx="8643998" cy="1928826"/>
          </a:xfrm>
        </p:spPr>
        <p:txBody>
          <a:bodyPr/>
          <a:lstStyle/>
          <a:p>
            <a:pPr>
              <a:spcBef>
                <a:spcPts val="1200"/>
              </a:spcBef>
            </a:pPr>
            <a:r>
              <a:rPr lang="en-US" sz="2000" b="1" dirty="0" smtClean="0"/>
              <a:t>Objective : </a:t>
            </a:r>
            <a:r>
              <a:rPr lang="en-US" sz="2000" dirty="0" err="1" smtClean="0"/>
              <a:t>iHRIS</a:t>
            </a:r>
            <a:r>
              <a:rPr lang="en-US" sz="2000" dirty="0" smtClean="0"/>
              <a:t> is a free and open source software for managing health workforce information</a:t>
            </a:r>
          </a:p>
        </p:txBody>
      </p:sp>
      <p:sp>
        <p:nvSpPr>
          <p:cNvPr id="6" name="Espace réservé du numéro de diapositive 5"/>
          <p:cNvSpPr>
            <a:spLocks noGrp="1"/>
          </p:cNvSpPr>
          <p:nvPr>
            <p:ph type="sldNum" sz="quarter" idx="11"/>
          </p:nvPr>
        </p:nvSpPr>
        <p:spPr/>
        <p:txBody>
          <a:bodyPr/>
          <a:lstStyle/>
          <a:p>
            <a:pPr>
              <a:defRPr/>
            </a:pPr>
            <a:fld id="{3436E8DC-F0DE-47E4-96FF-AB3D63688CD1}" type="slidenum">
              <a:rPr lang="en-US" smtClean="0"/>
              <a:pPr>
                <a:defRPr/>
              </a:pPr>
              <a:t>16</a:t>
            </a:fld>
            <a:endParaRPr lang="en-US"/>
          </a:p>
        </p:txBody>
      </p:sp>
      <p:sp>
        <p:nvSpPr>
          <p:cNvPr id="11" name="Rectangle 4"/>
          <p:cNvSpPr txBox="1">
            <a:spLocks noChangeArrowheads="1"/>
          </p:cNvSpPr>
          <p:nvPr/>
        </p:nvSpPr>
        <p:spPr bwMode="auto">
          <a:xfrm>
            <a:off x="250825" y="6381750"/>
            <a:ext cx="3827463"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smtClean="0">
                <a:ln>
                  <a:noFill/>
                </a:ln>
                <a:solidFill>
                  <a:schemeClr val="tx1"/>
                </a:solidFill>
                <a:effectLst/>
                <a:uLnTx/>
                <a:uFillTx/>
                <a:latin typeface="Univers" pitchFamily="34" charset="0"/>
                <a:ea typeface="+mn-ea"/>
                <a:cs typeface="+mn-cs"/>
              </a:rPr>
              <a:t>Tunis, Tunisia, 28 January 2014</a:t>
            </a:r>
            <a:endParaRPr kumimoji="0" lang="en-US" sz="1400" b="0" i="0" u="none" strike="noStrike" kern="1200" cap="none" spc="0" normalizeH="0" baseline="0" noProof="0" dirty="0">
              <a:ln>
                <a:noFill/>
              </a:ln>
              <a:solidFill>
                <a:schemeClr val="tx1"/>
              </a:solidFill>
              <a:effectLst/>
              <a:uLnTx/>
              <a:uFillTx/>
              <a:latin typeface="Univers" pitchFamily="34" charset="0"/>
              <a:ea typeface="+mn-ea"/>
              <a:cs typeface="+mn-cs"/>
            </a:endParaRPr>
          </a:p>
        </p:txBody>
      </p:sp>
      <p:pic>
        <p:nvPicPr>
          <p:cNvPr id="39938" name="Picture 2" descr="iHRIS Country Map (large)"/>
          <p:cNvPicPr>
            <a:picLocks noChangeAspect="1" noChangeArrowheads="1"/>
          </p:cNvPicPr>
          <p:nvPr/>
        </p:nvPicPr>
        <p:blipFill>
          <a:blip r:embed="rId2"/>
          <a:srcRect/>
          <a:stretch>
            <a:fillRect/>
          </a:stretch>
        </p:blipFill>
        <p:spPr bwMode="auto">
          <a:xfrm>
            <a:off x="5929322" y="4145122"/>
            <a:ext cx="2643206" cy="1998522"/>
          </a:xfrm>
          <a:prstGeom prst="rect">
            <a:avLst/>
          </a:prstGeom>
          <a:noFill/>
        </p:spPr>
      </p:pic>
      <p:pic>
        <p:nvPicPr>
          <p:cNvPr id="39940" name="Picture 4" descr="With iHRIS, Better Data and Better Health Systems"/>
          <p:cNvPicPr>
            <a:picLocks noChangeAspect="1" noChangeArrowheads="1"/>
          </p:cNvPicPr>
          <p:nvPr/>
        </p:nvPicPr>
        <p:blipFill>
          <a:blip r:embed="rId3"/>
          <a:srcRect/>
          <a:stretch>
            <a:fillRect/>
          </a:stretch>
        </p:blipFill>
        <p:spPr bwMode="auto">
          <a:xfrm>
            <a:off x="6572264" y="2571744"/>
            <a:ext cx="1714512" cy="1460500"/>
          </a:xfrm>
          <a:prstGeom prst="rect">
            <a:avLst/>
          </a:prstGeom>
          <a:noFill/>
        </p:spPr>
      </p:pic>
      <p:sp>
        <p:nvSpPr>
          <p:cNvPr id="12" name="Rectangle 11"/>
          <p:cNvSpPr/>
          <p:nvPr/>
        </p:nvSpPr>
        <p:spPr>
          <a:xfrm>
            <a:off x="6000760" y="6438149"/>
            <a:ext cx="2564676" cy="276999"/>
          </a:xfrm>
          <a:prstGeom prst="rect">
            <a:avLst/>
          </a:prstGeom>
        </p:spPr>
        <p:txBody>
          <a:bodyPr wrap="none">
            <a:spAutoFit/>
          </a:bodyPr>
          <a:lstStyle/>
          <a:p>
            <a:r>
              <a:rPr lang="en-US" sz="1200" dirty="0" smtClean="0"/>
              <a:t>Source : http://www.ihris.org/</a:t>
            </a:r>
            <a:endParaRPr lang="en-US" sz="1200" dirty="0"/>
          </a:p>
        </p:txBody>
      </p:sp>
      <p:sp>
        <p:nvSpPr>
          <p:cNvPr id="13" name="Rectangle 12"/>
          <p:cNvSpPr/>
          <p:nvPr/>
        </p:nvSpPr>
        <p:spPr>
          <a:xfrm>
            <a:off x="5976946" y="6152397"/>
            <a:ext cx="2595582" cy="276999"/>
          </a:xfrm>
          <a:prstGeom prst="rect">
            <a:avLst/>
          </a:prstGeom>
        </p:spPr>
        <p:txBody>
          <a:bodyPr wrap="none">
            <a:spAutoFit/>
          </a:bodyPr>
          <a:lstStyle/>
          <a:p>
            <a:r>
              <a:rPr lang="en-US" sz="1200" b="1" dirty="0" err="1" smtClean="0"/>
              <a:t>iHRS</a:t>
            </a:r>
            <a:r>
              <a:rPr lang="en-US" sz="1200" b="1" dirty="0" smtClean="0"/>
              <a:t> global implementation</a:t>
            </a:r>
            <a:endParaRPr lang="en-US" sz="1200" b="1" dirty="0"/>
          </a:p>
        </p:txBody>
      </p:sp>
      <p:sp>
        <p:nvSpPr>
          <p:cNvPr id="14" name="Rectangle 13"/>
          <p:cNvSpPr/>
          <p:nvPr/>
        </p:nvSpPr>
        <p:spPr>
          <a:xfrm>
            <a:off x="214282" y="4008973"/>
            <a:ext cx="5715040" cy="1969770"/>
          </a:xfrm>
          <a:prstGeom prst="rect">
            <a:avLst/>
          </a:prstGeom>
        </p:spPr>
        <p:txBody>
          <a:bodyPr wrap="square">
            <a:spAutoFit/>
          </a:bodyPr>
          <a:lstStyle/>
          <a:p>
            <a:pPr marL="342900" lvl="0" indent="-342900">
              <a:spcBef>
                <a:spcPts val="1200"/>
              </a:spcBef>
              <a:buSzPct val="75000"/>
              <a:buBlip>
                <a:blip r:embed="rId4"/>
              </a:buBlip>
            </a:pPr>
            <a:r>
              <a:rPr lang="en-US" sz="2200" b="1" kern="0" dirty="0" smtClean="0">
                <a:solidFill>
                  <a:srgbClr val="000099"/>
                </a:solidFill>
                <a:latin typeface="Verdana"/>
              </a:rPr>
              <a:t>Results: </a:t>
            </a:r>
          </a:p>
          <a:p>
            <a:pPr marL="800100" lvl="1" indent="-342900">
              <a:spcBef>
                <a:spcPts val="1200"/>
              </a:spcBef>
              <a:buSzPct val="75000"/>
              <a:buBlip>
                <a:blip r:embed="rId4"/>
              </a:buBlip>
            </a:pPr>
            <a:r>
              <a:rPr lang="en-US" sz="2000" kern="0" dirty="0" smtClean="0">
                <a:solidFill>
                  <a:srgbClr val="000099"/>
                </a:solidFill>
                <a:latin typeface="Verdana"/>
              </a:rPr>
              <a:t>Currently, </a:t>
            </a:r>
            <a:r>
              <a:rPr lang="en-US" sz="2000" b="1" kern="0" dirty="0" smtClean="0">
                <a:solidFill>
                  <a:srgbClr val="C00000"/>
                </a:solidFill>
                <a:latin typeface="Verdana"/>
              </a:rPr>
              <a:t>15</a:t>
            </a:r>
            <a:r>
              <a:rPr lang="en-US" sz="2000" kern="0" dirty="0" smtClean="0">
                <a:solidFill>
                  <a:srgbClr val="000099"/>
                </a:solidFill>
                <a:latin typeface="Verdana"/>
              </a:rPr>
              <a:t> countries are using </a:t>
            </a:r>
            <a:r>
              <a:rPr lang="en-US" sz="2000" kern="0" dirty="0" err="1" smtClean="0">
                <a:solidFill>
                  <a:srgbClr val="000099"/>
                </a:solidFill>
                <a:latin typeface="Verdana"/>
              </a:rPr>
              <a:t>iHRIS</a:t>
            </a:r>
            <a:r>
              <a:rPr lang="en-US" sz="2000" kern="0" dirty="0" smtClean="0">
                <a:solidFill>
                  <a:srgbClr val="000099"/>
                </a:solidFill>
                <a:latin typeface="Verdana"/>
              </a:rPr>
              <a:t> with </a:t>
            </a:r>
            <a:r>
              <a:rPr lang="en-US" sz="2000" b="1" kern="0" dirty="0" smtClean="0">
                <a:solidFill>
                  <a:srgbClr val="C00000"/>
                </a:solidFill>
                <a:latin typeface="Verdana"/>
              </a:rPr>
              <a:t>4</a:t>
            </a:r>
            <a:r>
              <a:rPr lang="en-US" sz="2000" kern="0" dirty="0" smtClean="0">
                <a:solidFill>
                  <a:srgbClr val="000099"/>
                </a:solidFill>
                <a:latin typeface="Verdana"/>
              </a:rPr>
              <a:t> more in the pipeline </a:t>
            </a:r>
          </a:p>
          <a:p>
            <a:pPr marL="800100" lvl="1" indent="-342900">
              <a:spcBef>
                <a:spcPts val="1200"/>
              </a:spcBef>
              <a:buSzPct val="75000"/>
              <a:buBlip>
                <a:blip r:embed="rId4"/>
              </a:buBlip>
            </a:pPr>
            <a:r>
              <a:rPr lang="en-US" sz="2000" kern="0" dirty="0" smtClean="0">
                <a:solidFill>
                  <a:srgbClr val="000099"/>
                </a:solidFill>
                <a:latin typeface="Verdana"/>
              </a:rPr>
              <a:t>More than worldwide </a:t>
            </a:r>
            <a:r>
              <a:rPr lang="en-US" sz="2000" b="1" kern="0" dirty="0" smtClean="0">
                <a:solidFill>
                  <a:srgbClr val="C00000"/>
                </a:solidFill>
                <a:latin typeface="Verdana"/>
              </a:rPr>
              <a:t>675,000 </a:t>
            </a:r>
            <a:r>
              <a:rPr lang="en-US" sz="2000" kern="0" dirty="0" smtClean="0">
                <a:solidFill>
                  <a:srgbClr val="000099"/>
                </a:solidFill>
                <a:latin typeface="Verdana"/>
              </a:rPr>
              <a:t>health worker records are supported</a:t>
            </a:r>
            <a:endParaRPr lang="fr-FR" sz="2000" kern="0" dirty="0" smtClean="0">
              <a:solidFill>
                <a:srgbClr val="000099"/>
              </a:solidFill>
              <a:latin typeface="Verdana"/>
            </a:endParaRPr>
          </a:p>
        </p:txBody>
      </p:sp>
      <p:sp>
        <p:nvSpPr>
          <p:cNvPr id="15" name="Rectangle 14"/>
          <p:cNvSpPr/>
          <p:nvPr/>
        </p:nvSpPr>
        <p:spPr>
          <a:xfrm>
            <a:off x="214314" y="2913403"/>
            <a:ext cx="6786578" cy="1015663"/>
          </a:xfrm>
          <a:prstGeom prst="rect">
            <a:avLst/>
          </a:prstGeom>
        </p:spPr>
        <p:txBody>
          <a:bodyPr wrap="square">
            <a:spAutoFit/>
          </a:bodyPr>
          <a:lstStyle/>
          <a:p>
            <a:pPr marL="342900" lvl="0" indent="-342900">
              <a:spcBef>
                <a:spcPts val="1200"/>
              </a:spcBef>
              <a:buSzPct val="75000"/>
              <a:buBlip>
                <a:blip r:embed="rId4"/>
              </a:buBlip>
            </a:pPr>
            <a:r>
              <a:rPr lang="en-US" sz="2000" kern="0" dirty="0" smtClean="0">
                <a:solidFill>
                  <a:srgbClr val="000099"/>
                </a:solidFill>
                <a:latin typeface="Verdana"/>
              </a:rPr>
              <a:t>The </a:t>
            </a:r>
            <a:r>
              <a:rPr lang="en-US" sz="2000" kern="0" dirty="0" err="1" smtClean="0">
                <a:solidFill>
                  <a:srgbClr val="000099"/>
                </a:solidFill>
                <a:latin typeface="Verdana"/>
              </a:rPr>
              <a:t>iHRIS</a:t>
            </a:r>
            <a:r>
              <a:rPr lang="en-US" sz="2000" kern="0" dirty="0" smtClean="0">
                <a:solidFill>
                  <a:srgbClr val="000099"/>
                </a:solidFill>
                <a:latin typeface="Verdana"/>
              </a:rPr>
              <a:t> Mobile Reference Dictionary was developed in </a:t>
            </a:r>
            <a:r>
              <a:rPr lang="en-US" sz="2000" kern="0" dirty="0" smtClean="0">
                <a:solidFill>
                  <a:srgbClr val="C00000"/>
                </a:solidFill>
                <a:latin typeface="Verdana"/>
              </a:rPr>
              <a:t>2012</a:t>
            </a:r>
            <a:r>
              <a:rPr lang="en-US" sz="2000" kern="0" dirty="0" smtClean="0">
                <a:solidFill>
                  <a:srgbClr val="000099"/>
                </a:solidFill>
                <a:latin typeface="Verdana"/>
              </a:rPr>
              <a:t> to protect patients from individuals posing as health professionals</a:t>
            </a:r>
          </a:p>
        </p:txBody>
      </p:sp>
      <p:sp>
        <p:nvSpPr>
          <p:cNvPr id="2" name="Titre 1"/>
          <p:cNvSpPr>
            <a:spLocks noGrp="1"/>
          </p:cNvSpPr>
          <p:nvPr>
            <p:ph type="title"/>
          </p:nvPr>
        </p:nvSpPr>
        <p:spPr>
          <a:xfrm>
            <a:off x="0" y="-27384"/>
            <a:ext cx="8675440" cy="1440160"/>
          </a:xfrm>
        </p:spPr>
        <p:txBody>
          <a:bodyPr/>
          <a:lstStyle/>
          <a:p>
            <a:pPr lvl="0" algn="r">
              <a:defRPr/>
            </a:pPr>
            <a:r>
              <a:rPr lang="en-US" dirty="0" smtClean="0"/>
              <a:t>Examples of e-Health Innovative</a:t>
            </a:r>
            <a:br>
              <a:rPr lang="en-US" dirty="0" smtClean="0"/>
            </a:br>
            <a:r>
              <a:rPr lang="en-US" dirty="0" smtClean="0"/>
              <a:t> </a:t>
            </a:r>
            <a:r>
              <a:rPr lang="en-US" dirty="0"/>
              <a:t>A</a:t>
            </a:r>
            <a:r>
              <a:rPr lang="en-US" dirty="0" smtClean="0"/>
              <a:t>pplications in the D.C. </a:t>
            </a:r>
            <a:r>
              <a:rPr lang="fr-FR" sz="2000" dirty="0" smtClean="0"/>
              <a:t/>
            </a:r>
            <a:br>
              <a:rPr lang="fr-FR" sz="2000" dirty="0" smtClean="0"/>
            </a:br>
            <a:r>
              <a:rPr lang="fr-FR" sz="2400" b="0" i="1" dirty="0" err="1" smtClean="0">
                <a:solidFill>
                  <a:srgbClr val="000099"/>
                </a:solidFill>
              </a:rPr>
              <a:t>iHRIS</a:t>
            </a:r>
            <a:r>
              <a:rPr lang="fr-FR" sz="2400" b="0" dirty="0">
                <a:solidFill>
                  <a:srgbClr val="000099"/>
                </a:solidFill>
              </a:rPr>
              <a:t> </a:t>
            </a:r>
            <a:r>
              <a:rPr lang="fr-FR" sz="2400" b="0" dirty="0" smtClean="0">
                <a:solidFill>
                  <a:srgbClr val="000099"/>
                </a:solidFill>
              </a:rPr>
              <a:t>(Uganda, </a:t>
            </a:r>
            <a:r>
              <a:rPr lang="en-GB" sz="2400" b="0" dirty="0" smtClean="0">
                <a:solidFill>
                  <a:srgbClr val="000099"/>
                </a:solidFill>
              </a:rPr>
              <a:t>2007</a:t>
            </a:r>
            <a:r>
              <a:rPr lang="fr-FR" sz="2400" b="0" dirty="0" smtClean="0">
                <a:solidFill>
                  <a:srgbClr val="000099"/>
                </a:solidFill>
              </a:rPr>
              <a:t>)</a:t>
            </a:r>
            <a:endParaRPr lang="fr-FR" sz="2400" b="0" dirty="0">
              <a:solidFill>
                <a:srgbClr val="000099"/>
              </a:solidFill>
            </a:endParaRPr>
          </a:p>
        </p:txBody>
      </p:sp>
      <p:sp>
        <p:nvSpPr>
          <p:cNvPr id="18" name="Rectangle 2"/>
          <p:cNvSpPr txBox="1">
            <a:spLocks noChangeArrowheads="1"/>
          </p:cNvSpPr>
          <p:nvPr/>
        </p:nvSpPr>
        <p:spPr bwMode="auto">
          <a:xfrm>
            <a:off x="8676456" y="-2738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t>4</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285720" y="1857364"/>
            <a:ext cx="6215106" cy="3786214"/>
          </a:xfrm>
        </p:spPr>
        <p:txBody>
          <a:bodyPr/>
          <a:lstStyle/>
          <a:p>
            <a:r>
              <a:rPr lang="en-US" sz="2000" b="1" dirty="0" smtClean="0"/>
              <a:t>Scope :</a:t>
            </a:r>
          </a:p>
          <a:p>
            <a:pPr marL="568325" lvl="1" indent="-284163">
              <a:spcBef>
                <a:spcPts val="1200"/>
              </a:spcBef>
            </a:pPr>
            <a:r>
              <a:rPr lang="en-US" sz="2000" dirty="0" smtClean="0"/>
              <a:t>collecting maternal and child health data on an android application</a:t>
            </a:r>
          </a:p>
          <a:p>
            <a:pPr marL="568325" lvl="1" indent="-284163">
              <a:spcBef>
                <a:spcPts val="1200"/>
              </a:spcBef>
            </a:pPr>
            <a:r>
              <a:rPr lang="en-US" sz="2000" dirty="0" smtClean="0"/>
              <a:t>aggregating the data on the government’s cloud-based Information Systems</a:t>
            </a:r>
          </a:p>
          <a:p>
            <a:pPr marL="568325" lvl="1" indent="-284163">
              <a:spcBef>
                <a:spcPts val="1200"/>
              </a:spcBef>
            </a:pPr>
            <a:r>
              <a:rPr lang="en-US" sz="2000" dirty="0" smtClean="0"/>
              <a:t>sending alerts, reminders and tips to mothers and community health workers</a:t>
            </a:r>
          </a:p>
          <a:p>
            <a:pPr marL="568325" lvl="1" indent="-284163">
              <a:spcBef>
                <a:spcPts val="1200"/>
              </a:spcBef>
            </a:pPr>
            <a:r>
              <a:rPr lang="en-US" sz="2000" b="1" dirty="0" smtClean="0"/>
              <a:t>Phase 2 : “Linda </a:t>
            </a:r>
            <a:r>
              <a:rPr lang="en-US" sz="2000" b="1" dirty="0" err="1" smtClean="0"/>
              <a:t>Jamii</a:t>
            </a:r>
            <a:r>
              <a:rPr lang="en-US" sz="2000" b="1" dirty="0" smtClean="0"/>
              <a:t>” </a:t>
            </a:r>
          </a:p>
          <a:p>
            <a:pPr marL="568325" lvl="1" indent="-284163">
              <a:spcBef>
                <a:spcPts val="600"/>
              </a:spcBef>
              <a:buNone/>
            </a:pPr>
            <a:r>
              <a:rPr lang="en-US" sz="2000" b="1" dirty="0" smtClean="0"/>
              <a:t>	</a:t>
            </a:r>
            <a:r>
              <a:rPr lang="en-US" sz="2000" dirty="0" smtClean="0"/>
              <a:t>a medical micro-insurance product by </a:t>
            </a:r>
            <a:r>
              <a:rPr lang="en-US" sz="2000" dirty="0" err="1" smtClean="0"/>
              <a:t>Safaricom</a:t>
            </a:r>
            <a:r>
              <a:rPr lang="en-US" sz="2000" dirty="0" smtClean="0"/>
              <a:t> and partners, and </a:t>
            </a:r>
            <a:r>
              <a:rPr lang="en-US" sz="2000" dirty="0" err="1" smtClean="0"/>
              <a:t>mVouchers</a:t>
            </a:r>
            <a:r>
              <a:rPr lang="en-US" sz="2000" dirty="0" smtClean="0"/>
              <a:t> to facilitate transportation to health facilities</a:t>
            </a:r>
            <a:endParaRPr lang="fr-FR" sz="2000" dirty="0" smtClean="0"/>
          </a:p>
        </p:txBody>
      </p:sp>
      <p:sp>
        <p:nvSpPr>
          <p:cNvPr id="6" name="Espace réservé du numéro de diapositive 5"/>
          <p:cNvSpPr>
            <a:spLocks noGrp="1"/>
          </p:cNvSpPr>
          <p:nvPr>
            <p:ph type="sldNum" sz="quarter" idx="11"/>
          </p:nvPr>
        </p:nvSpPr>
        <p:spPr/>
        <p:txBody>
          <a:bodyPr/>
          <a:lstStyle/>
          <a:p>
            <a:pPr>
              <a:defRPr/>
            </a:pPr>
            <a:fld id="{3436E8DC-F0DE-47E4-96FF-AB3D63688CD1}" type="slidenum">
              <a:rPr lang="en-US" smtClean="0"/>
              <a:pPr>
                <a:defRPr/>
              </a:pPr>
              <a:t>17</a:t>
            </a:fld>
            <a:endParaRPr lang="en-US"/>
          </a:p>
        </p:txBody>
      </p:sp>
      <p:sp>
        <p:nvSpPr>
          <p:cNvPr id="11" name="Rectangle 4"/>
          <p:cNvSpPr txBox="1">
            <a:spLocks noChangeArrowheads="1"/>
          </p:cNvSpPr>
          <p:nvPr/>
        </p:nvSpPr>
        <p:spPr bwMode="auto">
          <a:xfrm>
            <a:off x="250825" y="6381750"/>
            <a:ext cx="3827463"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Univers" pitchFamily="34" charset="0"/>
                <a:ea typeface="+mn-ea"/>
                <a:cs typeface="+mn-cs"/>
              </a:rPr>
              <a:t>Tunis, Tunisia, 28 January 2014</a:t>
            </a:r>
            <a:endParaRPr kumimoji="0" lang="en-US" sz="1400" b="0" i="0" u="none" strike="noStrike" kern="1200" cap="none" spc="0" normalizeH="0" baseline="0" noProof="0" dirty="0">
              <a:ln>
                <a:noFill/>
              </a:ln>
              <a:solidFill>
                <a:schemeClr val="tx1"/>
              </a:solidFill>
              <a:effectLst/>
              <a:uLnTx/>
              <a:uFillTx/>
              <a:latin typeface="Univers" pitchFamily="34" charset="0"/>
              <a:ea typeface="+mn-ea"/>
              <a:cs typeface="+mn-cs"/>
            </a:endParaRPr>
          </a:p>
        </p:txBody>
      </p:sp>
      <p:pic>
        <p:nvPicPr>
          <p:cNvPr id="79876" name="Picture 4" descr="Jamii Smart - screenshot thumbnail"/>
          <p:cNvPicPr>
            <a:picLocks noChangeAspect="1" noChangeArrowheads="1"/>
          </p:cNvPicPr>
          <p:nvPr/>
        </p:nvPicPr>
        <p:blipFill>
          <a:blip r:embed="rId2"/>
          <a:srcRect/>
          <a:stretch>
            <a:fillRect/>
          </a:stretch>
        </p:blipFill>
        <p:spPr bwMode="auto">
          <a:xfrm>
            <a:off x="6643702" y="4000504"/>
            <a:ext cx="1520938" cy="1785950"/>
          </a:xfrm>
          <a:prstGeom prst="rect">
            <a:avLst/>
          </a:prstGeom>
          <a:noFill/>
        </p:spPr>
      </p:pic>
      <p:pic>
        <p:nvPicPr>
          <p:cNvPr id="79878" name="Picture 6" descr="Jamii Smart - screenshot thumbnail"/>
          <p:cNvPicPr>
            <a:picLocks noChangeAspect="1" noChangeArrowheads="1"/>
          </p:cNvPicPr>
          <p:nvPr/>
        </p:nvPicPr>
        <p:blipFill>
          <a:blip r:embed="rId3"/>
          <a:srcRect/>
          <a:stretch>
            <a:fillRect/>
          </a:stretch>
        </p:blipFill>
        <p:spPr bwMode="auto">
          <a:xfrm>
            <a:off x="7286644" y="2071678"/>
            <a:ext cx="1571636" cy="1785950"/>
          </a:xfrm>
          <a:prstGeom prst="rect">
            <a:avLst/>
          </a:prstGeom>
          <a:noFill/>
        </p:spPr>
      </p:pic>
      <p:sp>
        <p:nvSpPr>
          <p:cNvPr id="13" name="Rectangle 12"/>
          <p:cNvSpPr/>
          <p:nvPr/>
        </p:nvSpPr>
        <p:spPr>
          <a:xfrm>
            <a:off x="3143240" y="6286520"/>
            <a:ext cx="4572000" cy="461665"/>
          </a:xfrm>
          <a:prstGeom prst="rect">
            <a:avLst/>
          </a:prstGeom>
        </p:spPr>
        <p:txBody>
          <a:bodyPr>
            <a:spAutoFit/>
          </a:bodyPr>
          <a:lstStyle/>
          <a:p>
            <a:r>
              <a:rPr lang="en-US" sz="1200" b="1" i="1" dirty="0" smtClean="0"/>
              <a:t>Source : </a:t>
            </a:r>
            <a:r>
              <a:rPr lang="en-GB" sz="1200" dirty="0" smtClean="0"/>
              <a:t>Analysing</a:t>
            </a:r>
            <a:r>
              <a:rPr lang="en-US" sz="1200" dirty="0" smtClean="0"/>
              <a:t> Progress on Commitments to the Global Strategy for Women’s and Children’s Health</a:t>
            </a:r>
            <a:endParaRPr lang="en-US" sz="1200" dirty="0"/>
          </a:p>
        </p:txBody>
      </p:sp>
      <p:sp>
        <p:nvSpPr>
          <p:cNvPr id="12" name="Rectangle 11"/>
          <p:cNvSpPr/>
          <p:nvPr/>
        </p:nvSpPr>
        <p:spPr>
          <a:xfrm>
            <a:off x="-16603" y="-27384"/>
            <a:ext cx="8693059" cy="1446550"/>
          </a:xfrm>
          <a:prstGeom prst="rect">
            <a:avLst/>
          </a:prstGeom>
        </p:spPr>
        <p:txBody>
          <a:bodyPr wrap="square">
            <a:spAutoFit/>
          </a:bodyPr>
          <a:lstStyle/>
          <a:p>
            <a:pPr algn="r"/>
            <a:r>
              <a:rPr lang="en-US" b="1" kern="0" dirty="0" smtClean="0">
                <a:solidFill>
                  <a:srgbClr val="000099"/>
                </a:solidFill>
                <a:latin typeface="Verdana"/>
                <a:ea typeface="+mj-ea"/>
                <a:cs typeface="+mj-cs"/>
              </a:rPr>
              <a:t>Examples of e-Health </a:t>
            </a:r>
            <a:r>
              <a:rPr lang="en-US" b="1" kern="0" dirty="0">
                <a:solidFill>
                  <a:srgbClr val="000099"/>
                </a:solidFill>
                <a:latin typeface="Verdana"/>
                <a:ea typeface="+mj-ea"/>
                <a:cs typeface="+mj-cs"/>
              </a:rPr>
              <a:t>I</a:t>
            </a:r>
            <a:r>
              <a:rPr lang="en-US" b="1" kern="0" dirty="0" smtClean="0">
                <a:solidFill>
                  <a:srgbClr val="000099"/>
                </a:solidFill>
                <a:latin typeface="Verdana"/>
                <a:ea typeface="+mj-ea"/>
                <a:cs typeface="+mj-cs"/>
              </a:rPr>
              <a:t>nnovative</a:t>
            </a:r>
          </a:p>
          <a:p>
            <a:pPr algn="r"/>
            <a:r>
              <a:rPr lang="en-US" b="1" kern="0" dirty="0">
                <a:solidFill>
                  <a:srgbClr val="000099"/>
                </a:solidFill>
                <a:latin typeface="Verdana"/>
                <a:ea typeface="+mj-ea"/>
                <a:cs typeface="+mj-cs"/>
              </a:rPr>
              <a:t>A</a:t>
            </a:r>
            <a:r>
              <a:rPr lang="en-US" b="1" kern="0" dirty="0" smtClean="0">
                <a:solidFill>
                  <a:srgbClr val="000099"/>
                </a:solidFill>
                <a:latin typeface="Verdana"/>
                <a:ea typeface="+mj-ea"/>
                <a:cs typeface="+mj-cs"/>
              </a:rPr>
              <a:t>pplications in the D.C. </a:t>
            </a:r>
            <a:endParaRPr lang="fr-FR" sz="2000" b="1" kern="0" dirty="0">
              <a:solidFill>
                <a:srgbClr val="000099"/>
              </a:solidFill>
              <a:latin typeface="Verdana"/>
              <a:ea typeface="+mj-ea"/>
              <a:cs typeface="+mj-cs"/>
            </a:endParaRPr>
          </a:p>
          <a:p>
            <a:pPr algn="r"/>
            <a:r>
              <a:rPr lang="fr-FR" sz="2400" i="1" kern="0" dirty="0" err="1" smtClean="0">
                <a:solidFill>
                  <a:srgbClr val="000099"/>
                </a:solidFill>
                <a:latin typeface="Verdana"/>
                <a:ea typeface="+mj-ea"/>
                <a:cs typeface="+mj-cs"/>
              </a:rPr>
              <a:t>Jamii</a:t>
            </a:r>
            <a:r>
              <a:rPr lang="fr-FR" sz="2400" i="1" kern="0" dirty="0" smtClean="0">
                <a:solidFill>
                  <a:srgbClr val="000099"/>
                </a:solidFill>
                <a:latin typeface="Verdana"/>
                <a:ea typeface="+mj-ea"/>
                <a:cs typeface="+mj-cs"/>
              </a:rPr>
              <a:t> Smart </a:t>
            </a:r>
            <a:r>
              <a:rPr lang="fr-FR" sz="2400" kern="0" dirty="0" smtClean="0">
                <a:solidFill>
                  <a:srgbClr val="000099"/>
                </a:solidFill>
                <a:latin typeface="Verdana"/>
                <a:ea typeface="+mj-ea"/>
                <a:cs typeface="+mj-cs"/>
              </a:rPr>
              <a:t>(Kenya)</a:t>
            </a:r>
            <a:endParaRPr lang="fr-FR" sz="2400" dirty="0">
              <a:solidFill>
                <a:srgbClr val="000099"/>
              </a:solidFill>
            </a:endParaRPr>
          </a:p>
        </p:txBody>
      </p:sp>
      <p:sp>
        <p:nvSpPr>
          <p:cNvPr id="15" name="Rectangle 2"/>
          <p:cNvSpPr txBox="1">
            <a:spLocks noChangeArrowheads="1"/>
          </p:cNvSpPr>
          <p:nvPr/>
        </p:nvSpPr>
        <p:spPr bwMode="auto">
          <a:xfrm>
            <a:off x="8676456" y="-2738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t>5</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a:srcRect/>
          <a:stretch>
            <a:fillRect/>
          </a:stretch>
        </p:blipFill>
        <p:spPr bwMode="auto">
          <a:xfrm>
            <a:off x="6000760" y="1928802"/>
            <a:ext cx="2786082" cy="3071834"/>
          </a:xfrm>
          <a:prstGeom prst="rect">
            <a:avLst/>
          </a:prstGeom>
          <a:noFill/>
          <a:ln w="9525">
            <a:noFill/>
            <a:miter lim="800000"/>
            <a:headEnd/>
            <a:tailEnd/>
          </a:ln>
          <a:effectLst/>
        </p:spPr>
      </p:pic>
      <p:sp>
        <p:nvSpPr>
          <p:cNvPr id="3" name="Espace réservé du contenu 2"/>
          <p:cNvSpPr>
            <a:spLocks noGrp="1"/>
          </p:cNvSpPr>
          <p:nvPr>
            <p:ph sz="half" idx="1"/>
          </p:nvPr>
        </p:nvSpPr>
        <p:spPr>
          <a:xfrm>
            <a:off x="285720" y="1844824"/>
            <a:ext cx="6000792" cy="3786214"/>
          </a:xfrm>
        </p:spPr>
        <p:txBody>
          <a:bodyPr/>
          <a:lstStyle/>
          <a:p>
            <a:r>
              <a:rPr lang="en-US" sz="2000" b="1" dirty="0" smtClean="0"/>
              <a:t>Scope :</a:t>
            </a:r>
            <a:endParaRPr lang="en-US" dirty="0" smtClean="0"/>
          </a:p>
          <a:p>
            <a:pPr lvl="1"/>
            <a:r>
              <a:rPr lang="en-US" sz="2000" dirty="0" smtClean="0"/>
              <a:t>appointment reminder</a:t>
            </a:r>
          </a:p>
          <a:p>
            <a:pPr lvl="1"/>
            <a:r>
              <a:rPr lang="en-US" sz="2000" dirty="0" smtClean="0"/>
              <a:t>facility for patients to reschedule or confirm an appointment (with no additional cost)</a:t>
            </a:r>
          </a:p>
          <a:p>
            <a:pPr lvl="1"/>
            <a:r>
              <a:rPr lang="en-US" sz="2000" dirty="0" smtClean="0"/>
              <a:t>4 different variants : for simple patient, for HIV patient, for pregnant women and for TB patients</a:t>
            </a:r>
          </a:p>
        </p:txBody>
      </p:sp>
      <p:sp>
        <p:nvSpPr>
          <p:cNvPr id="6" name="Espace réservé du numéro de diapositive 5"/>
          <p:cNvSpPr>
            <a:spLocks noGrp="1"/>
          </p:cNvSpPr>
          <p:nvPr>
            <p:ph type="sldNum" sz="quarter" idx="11"/>
          </p:nvPr>
        </p:nvSpPr>
        <p:spPr/>
        <p:txBody>
          <a:bodyPr/>
          <a:lstStyle/>
          <a:p>
            <a:pPr>
              <a:defRPr/>
            </a:pPr>
            <a:fld id="{3436E8DC-F0DE-47E4-96FF-AB3D63688CD1}" type="slidenum">
              <a:rPr lang="en-US" smtClean="0"/>
              <a:pPr>
                <a:defRPr/>
              </a:pPr>
              <a:t>18</a:t>
            </a:fld>
            <a:endParaRPr lang="en-US"/>
          </a:p>
        </p:txBody>
      </p:sp>
      <p:sp>
        <p:nvSpPr>
          <p:cNvPr id="11" name="Rectangle 4"/>
          <p:cNvSpPr txBox="1">
            <a:spLocks noChangeArrowheads="1"/>
          </p:cNvSpPr>
          <p:nvPr/>
        </p:nvSpPr>
        <p:spPr bwMode="auto">
          <a:xfrm>
            <a:off x="250825" y="6381750"/>
            <a:ext cx="3827463"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Univers" pitchFamily="34" charset="0"/>
                <a:ea typeface="+mn-ea"/>
                <a:cs typeface="+mn-cs"/>
              </a:rPr>
              <a:t>Tunis, Tunisia, 28 January 2014</a:t>
            </a:r>
            <a:endParaRPr kumimoji="0" lang="en-US" sz="1400" b="0" i="0" u="none" strike="noStrike" kern="1200" cap="none" spc="0" normalizeH="0" baseline="0" noProof="0" dirty="0">
              <a:ln>
                <a:noFill/>
              </a:ln>
              <a:solidFill>
                <a:schemeClr val="tx1"/>
              </a:solidFill>
              <a:effectLst/>
              <a:uLnTx/>
              <a:uFillTx/>
              <a:latin typeface="Univers" pitchFamily="34" charset="0"/>
              <a:ea typeface="+mn-ea"/>
              <a:cs typeface="+mn-cs"/>
            </a:endParaRPr>
          </a:p>
        </p:txBody>
      </p:sp>
      <p:sp>
        <p:nvSpPr>
          <p:cNvPr id="12" name="Rectangle 11"/>
          <p:cNvSpPr/>
          <p:nvPr/>
        </p:nvSpPr>
        <p:spPr>
          <a:xfrm>
            <a:off x="341424" y="4797152"/>
            <a:ext cx="7731038" cy="1138773"/>
          </a:xfrm>
          <a:prstGeom prst="rect">
            <a:avLst/>
          </a:prstGeom>
        </p:spPr>
        <p:txBody>
          <a:bodyPr wrap="square">
            <a:spAutoFit/>
          </a:bodyPr>
          <a:lstStyle/>
          <a:p>
            <a:pPr marL="342900" lvl="0" indent="-342900">
              <a:spcBef>
                <a:spcPct val="20000"/>
              </a:spcBef>
              <a:buSzPct val="75000"/>
              <a:buBlip>
                <a:blip r:embed="rId3"/>
              </a:buBlip>
            </a:pPr>
            <a:r>
              <a:rPr lang="en-US" sz="2000" kern="0" dirty="0" smtClean="0">
                <a:solidFill>
                  <a:srgbClr val="000099"/>
                </a:solidFill>
                <a:latin typeface="Verdana"/>
              </a:rPr>
              <a:t>Encouraging results : (example of </a:t>
            </a:r>
            <a:r>
              <a:rPr lang="en-US" sz="2000" i="1" kern="0" dirty="0" err="1" smtClean="0">
                <a:solidFill>
                  <a:srgbClr val="000099"/>
                </a:solidFill>
                <a:latin typeface="Verdana"/>
              </a:rPr>
              <a:t>Theba</a:t>
            </a:r>
            <a:r>
              <a:rPr lang="en-US" sz="2000" i="1" kern="0" dirty="0" smtClean="0">
                <a:solidFill>
                  <a:srgbClr val="000099"/>
                </a:solidFill>
                <a:latin typeface="Verdana"/>
              </a:rPr>
              <a:t> </a:t>
            </a:r>
            <a:r>
              <a:rPr lang="en-US" sz="2000" i="1" kern="0" dirty="0" err="1" smtClean="0">
                <a:solidFill>
                  <a:srgbClr val="000099"/>
                </a:solidFill>
                <a:latin typeface="Verdana"/>
              </a:rPr>
              <a:t>Lethu</a:t>
            </a:r>
            <a:r>
              <a:rPr lang="en-US" sz="2000" i="1" kern="0" dirty="0" smtClean="0">
                <a:solidFill>
                  <a:srgbClr val="000099"/>
                </a:solidFill>
                <a:latin typeface="Verdana"/>
              </a:rPr>
              <a:t> </a:t>
            </a:r>
            <a:r>
              <a:rPr lang="en-US" sz="2000" kern="0" dirty="0" smtClean="0">
                <a:solidFill>
                  <a:srgbClr val="000099"/>
                </a:solidFill>
                <a:latin typeface="Verdana"/>
              </a:rPr>
              <a:t>clinic)</a:t>
            </a:r>
            <a:endParaRPr lang="en-US" sz="2800" kern="0" dirty="0" smtClean="0">
              <a:solidFill>
                <a:srgbClr val="000099"/>
              </a:solidFill>
              <a:latin typeface="Verdana"/>
            </a:endParaRPr>
          </a:p>
          <a:p>
            <a:pPr marL="742950" lvl="1" indent="-285750">
              <a:spcBef>
                <a:spcPct val="20000"/>
              </a:spcBef>
              <a:buSzPct val="70000"/>
              <a:buBlip>
                <a:blip r:embed="rId4"/>
              </a:buBlip>
            </a:pPr>
            <a:r>
              <a:rPr lang="en-US" sz="2000" kern="0" dirty="0" smtClean="0">
                <a:solidFill>
                  <a:srgbClr val="000099"/>
                </a:solidFill>
                <a:latin typeface="Verdana"/>
              </a:rPr>
              <a:t>Missed appointments decrease: </a:t>
            </a:r>
            <a:r>
              <a:rPr lang="en-US" sz="2000" b="1" kern="0" dirty="0" smtClean="0">
                <a:solidFill>
                  <a:srgbClr val="C00000"/>
                </a:solidFill>
                <a:latin typeface="Verdana"/>
              </a:rPr>
              <a:t>30% </a:t>
            </a:r>
            <a:r>
              <a:rPr lang="en-US" sz="2000" kern="0" dirty="0" smtClean="0">
                <a:solidFill>
                  <a:srgbClr val="000099"/>
                </a:solidFill>
                <a:latin typeface="Verdana"/>
              </a:rPr>
              <a:t>to </a:t>
            </a:r>
            <a:r>
              <a:rPr lang="en-US" sz="2000" b="1" kern="0" dirty="0" smtClean="0">
                <a:solidFill>
                  <a:srgbClr val="C00000"/>
                </a:solidFill>
                <a:latin typeface="Verdana"/>
              </a:rPr>
              <a:t>4%</a:t>
            </a:r>
          </a:p>
          <a:p>
            <a:pPr marL="742950" lvl="1" indent="-285750">
              <a:spcBef>
                <a:spcPct val="20000"/>
              </a:spcBef>
              <a:buSzPct val="70000"/>
              <a:buBlip>
                <a:blip r:embed="rId4"/>
              </a:buBlip>
            </a:pPr>
            <a:r>
              <a:rPr lang="en-US" sz="2000" kern="0" dirty="0" smtClean="0">
                <a:solidFill>
                  <a:srgbClr val="000099"/>
                </a:solidFill>
                <a:latin typeface="Verdana"/>
              </a:rPr>
              <a:t>loss to follow decrease: </a:t>
            </a:r>
            <a:r>
              <a:rPr lang="en-US" sz="2000" b="1" kern="0" dirty="0" smtClean="0">
                <a:solidFill>
                  <a:srgbClr val="C00000"/>
                </a:solidFill>
                <a:latin typeface="Verdana"/>
              </a:rPr>
              <a:t>27% </a:t>
            </a:r>
            <a:r>
              <a:rPr lang="en-US" sz="2000" kern="0" dirty="0" smtClean="0">
                <a:solidFill>
                  <a:srgbClr val="000099"/>
                </a:solidFill>
                <a:latin typeface="Verdana"/>
              </a:rPr>
              <a:t>to </a:t>
            </a:r>
            <a:r>
              <a:rPr lang="en-US" sz="2000" b="1" kern="0" dirty="0" smtClean="0">
                <a:solidFill>
                  <a:srgbClr val="C00000"/>
                </a:solidFill>
                <a:latin typeface="Verdana"/>
              </a:rPr>
              <a:t>4%</a:t>
            </a:r>
          </a:p>
        </p:txBody>
      </p:sp>
      <p:sp>
        <p:nvSpPr>
          <p:cNvPr id="13" name="Rectangle 12"/>
          <p:cNvSpPr/>
          <p:nvPr/>
        </p:nvSpPr>
        <p:spPr>
          <a:xfrm>
            <a:off x="3743244" y="5832479"/>
            <a:ext cx="4789196" cy="954107"/>
          </a:xfrm>
          <a:prstGeom prst="rect">
            <a:avLst/>
          </a:prstGeom>
        </p:spPr>
        <p:txBody>
          <a:bodyPr wrap="square">
            <a:spAutoFit/>
          </a:bodyPr>
          <a:lstStyle/>
          <a:p>
            <a:endParaRPr lang="en-US" dirty="0" smtClean="0"/>
          </a:p>
          <a:p>
            <a:r>
              <a:rPr lang="en-US" sz="1200" b="1" i="1" dirty="0" smtClean="0"/>
              <a:t>Source : </a:t>
            </a:r>
            <a:r>
              <a:rPr lang="en-US" sz="1200" dirty="0" smtClean="0"/>
              <a:t>m-HEALTH COMPENDIUM, </a:t>
            </a:r>
            <a:r>
              <a:rPr lang="en-US" sz="1200" dirty="0" err="1" smtClean="0"/>
              <a:t>Vol</a:t>
            </a:r>
            <a:r>
              <a:rPr lang="en-US" sz="1200" dirty="0" smtClean="0"/>
              <a:t>(2), Technical report, May 2012</a:t>
            </a:r>
            <a:endParaRPr lang="en-US" sz="1200" dirty="0"/>
          </a:p>
        </p:txBody>
      </p:sp>
      <p:sp>
        <p:nvSpPr>
          <p:cNvPr id="14" name="Titre 1"/>
          <p:cNvSpPr txBox="1">
            <a:spLocks/>
          </p:cNvSpPr>
          <p:nvPr/>
        </p:nvSpPr>
        <p:spPr bwMode="auto">
          <a:xfrm>
            <a:off x="-467544" y="-27384"/>
            <a:ext cx="9144000" cy="14401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a:r>
              <a:rPr kumimoji="0" lang="en-US" sz="3200" b="1" i="0" u="none" strike="noStrike" kern="0" cap="none" spc="0" normalizeH="0" baseline="0" noProof="0" dirty="0" smtClean="0">
                <a:ln>
                  <a:noFill/>
                </a:ln>
                <a:solidFill>
                  <a:schemeClr val="bg2"/>
                </a:solidFill>
                <a:effectLst/>
                <a:uLnTx/>
                <a:uFillTx/>
                <a:latin typeface="+mj-lt"/>
                <a:ea typeface="+mj-ea"/>
                <a:cs typeface="+mj-cs"/>
              </a:rPr>
              <a:t>Examples of e-Health </a:t>
            </a:r>
            <a:r>
              <a:rPr lang="en-US" b="1" kern="0" dirty="0">
                <a:solidFill>
                  <a:schemeClr val="bg2"/>
                </a:solidFill>
                <a:latin typeface="+mj-lt"/>
                <a:ea typeface="+mj-ea"/>
                <a:cs typeface="+mj-cs"/>
              </a:rPr>
              <a:t>I</a:t>
            </a:r>
            <a:r>
              <a:rPr kumimoji="0" lang="en-US" sz="3200" b="1" i="0" u="none" strike="noStrike" kern="0" cap="none" spc="0" normalizeH="0" baseline="0" noProof="0" dirty="0" err="1" smtClean="0">
                <a:ln>
                  <a:noFill/>
                </a:ln>
                <a:solidFill>
                  <a:schemeClr val="bg2"/>
                </a:solidFill>
                <a:effectLst/>
                <a:uLnTx/>
                <a:uFillTx/>
                <a:latin typeface="+mj-lt"/>
                <a:ea typeface="+mj-ea"/>
                <a:cs typeface="+mj-cs"/>
              </a:rPr>
              <a:t>nnovative</a:t>
            </a:r>
            <a:endParaRPr lang="en-US" b="1" kern="0" dirty="0">
              <a:solidFill>
                <a:schemeClr val="bg2"/>
              </a:solidFill>
              <a:latin typeface="+mj-lt"/>
              <a:ea typeface="+mj-ea"/>
              <a:cs typeface="+mj-cs"/>
            </a:endParaRPr>
          </a:p>
          <a:p>
            <a:pPr lvl="0" algn="r"/>
            <a:r>
              <a:rPr lang="en-US" b="1" kern="0" dirty="0">
                <a:solidFill>
                  <a:schemeClr val="bg2"/>
                </a:solidFill>
                <a:latin typeface="+mj-lt"/>
                <a:ea typeface="+mj-ea"/>
                <a:cs typeface="+mj-cs"/>
              </a:rPr>
              <a:t>A</a:t>
            </a:r>
            <a:r>
              <a:rPr kumimoji="0" lang="en-US" sz="3200" b="1" i="0" u="none" strike="noStrike" kern="0" cap="none" spc="0" normalizeH="0" baseline="0" noProof="0" dirty="0" err="1" smtClean="0">
                <a:ln>
                  <a:noFill/>
                </a:ln>
                <a:solidFill>
                  <a:schemeClr val="bg2"/>
                </a:solidFill>
                <a:effectLst/>
                <a:uLnTx/>
                <a:uFillTx/>
                <a:latin typeface="+mj-lt"/>
                <a:ea typeface="+mj-ea"/>
                <a:cs typeface="+mj-cs"/>
              </a:rPr>
              <a:t>pplications</a:t>
            </a:r>
            <a:r>
              <a:rPr kumimoji="0" lang="en-US" sz="3200" b="1" i="0" u="none" strike="noStrike" kern="0" cap="none" spc="0" normalizeH="0" baseline="0" noProof="0" dirty="0" smtClean="0">
                <a:ln>
                  <a:noFill/>
                </a:ln>
                <a:solidFill>
                  <a:schemeClr val="bg2"/>
                </a:solidFill>
                <a:effectLst/>
                <a:uLnTx/>
                <a:uFillTx/>
                <a:latin typeface="+mj-lt"/>
                <a:ea typeface="+mj-ea"/>
                <a:cs typeface="+mj-cs"/>
              </a:rPr>
              <a:t> in the D.C. </a:t>
            </a:r>
            <a:endParaRPr lang="fr-FR" sz="2000" b="1" i="1" kern="0" dirty="0">
              <a:solidFill>
                <a:schemeClr val="bg2"/>
              </a:solidFill>
              <a:latin typeface="+mj-lt"/>
              <a:ea typeface="+mj-ea"/>
              <a:cs typeface="+mj-cs"/>
            </a:endParaRPr>
          </a:p>
          <a:p>
            <a:pPr lvl="0" algn="r"/>
            <a:r>
              <a:rPr lang="fr-FR" sz="2400" i="1" dirty="0" smtClean="0">
                <a:solidFill>
                  <a:srgbClr val="000099"/>
                </a:solidFill>
              </a:rPr>
              <a:t>TXTALERT</a:t>
            </a:r>
            <a:r>
              <a:rPr lang="fr-FR" sz="2400" kern="0" dirty="0">
                <a:solidFill>
                  <a:srgbClr val="000099"/>
                </a:solidFill>
                <a:latin typeface="+mj-lt"/>
                <a:ea typeface="+mj-ea"/>
                <a:cs typeface="+mj-cs"/>
              </a:rPr>
              <a:t> </a:t>
            </a:r>
            <a:r>
              <a:rPr kumimoji="0" lang="fr-FR" sz="2400" u="none" strike="noStrike" kern="0" cap="none" spc="0" normalizeH="0" baseline="0" noProof="0" dirty="0" smtClean="0">
                <a:ln>
                  <a:noFill/>
                </a:ln>
                <a:solidFill>
                  <a:srgbClr val="000099"/>
                </a:solidFill>
                <a:effectLst/>
                <a:uLnTx/>
                <a:uFillTx/>
                <a:latin typeface="+mj-lt"/>
                <a:ea typeface="+mj-ea"/>
                <a:cs typeface="+mj-cs"/>
              </a:rPr>
              <a:t>(South </a:t>
            </a:r>
            <a:r>
              <a:rPr kumimoji="0" lang="fr-FR" sz="2400" u="none" strike="noStrike" kern="0" cap="none" spc="0" normalizeH="0" baseline="0" noProof="0" dirty="0" err="1" smtClean="0">
                <a:ln>
                  <a:noFill/>
                </a:ln>
                <a:solidFill>
                  <a:srgbClr val="000099"/>
                </a:solidFill>
                <a:effectLst/>
                <a:uLnTx/>
                <a:uFillTx/>
                <a:latin typeface="+mj-lt"/>
                <a:ea typeface="+mj-ea"/>
                <a:cs typeface="+mj-cs"/>
              </a:rPr>
              <a:t>Africa</a:t>
            </a:r>
            <a:r>
              <a:rPr kumimoji="0" lang="fr-FR" sz="2400" u="none" strike="noStrike" kern="0" cap="none" spc="0" normalizeH="0" baseline="0" noProof="0" dirty="0" smtClean="0">
                <a:ln>
                  <a:noFill/>
                </a:ln>
                <a:solidFill>
                  <a:srgbClr val="000099"/>
                </a:solidFill>
                <a:effectLst/>
                <a:uLnTx/>
                <a:uFillTx/>
                <a:latin typeface="+mj-lt"/>
                <a:ea typeface="+mj-ea"/>
                <a:cs typeface="+mj-cs"/>
              </a:rPr>
              <a:t>, </a:t>
            </a:r>
            <a:r>
              <a:rPr kumimoji="0" lang="en-GB" sz="2400" u="none" strike="noStrike" kern="0" cap="none" spc="0" normalizeH="0" baseline="0" dirty="0" smtClean="0">
                <a:ln>
                  <a:noFill/>
                </a:ln>
                <a:solidFill>
                  <a:srgbClr val="000099"/>
                </a:solidFill>
                <a:effectLst/>
                <a:uLnTx/>
                <a:uFillTx/>
                <a:latin typeface="+mj-lt"/>
                <a:ea typeface="+mj-ea"/>
                <a:cs typeface="+mj-cs"/>
              </a:rPr>
              <a:t>2007</a:t>
            </a:r>
            <a:r>
              <a:rPr kumimoji="0" lang="fr-FR" sz="2400" u="none" strike="noStrike" kern="0" cap="none" spc="0" normalizeH="0" baseline="0" noProof="0" dirty="0" smtClean="0">
                <a:ln>
                  <a:noFill/>
                </a:ln>
                <a:solidFill>
                  <a:srgbClr val="000099"/>
                </a:solidFill>
                <a:effectLst/>
                <a:uLnTx/>
                <a:uFillTx/>
                <a:latin typeface="+mj-lt"/>
                <a:ea typeface="+mj-ea"/>
                <a:cs typeface="+mj-cs"/>
              </a:rPr>
              <a:t>)</a:t>
            </a:r>
            <a:endParaRPr kumimoji="0" lang="fr-FR" sz="2400" u="none" strike="noStrike" kern="0" cap="none" spc="0" normalizeH="0" baseline="0" noProof="0" dirty="0">
              <a:ln>
                <a:noFill/>
              </a:ln>
              <a:solidFill>
                <a:srgbClr val="000099"/>
              </a:solidFill>
              <a:effectLst/>
              <a:uLnTx/>
              <a:uFillTx/>
              <a:latin typeface="+mj-lt"/>
              <a:ea typeface="+mj-ea"/>
              <a:cs typeface="+mj-cs"/>
            </a:endParaRPr>
          </a:p>
        </p:txBody>
      </p:sp>
      <p:sp>
        <p:nvSpPr>
          <p:cNvPr id="17" name="Rectangle 2"/>
          <p:cNvSpPr txBox="1">
            <a:spLocks noChangeArrowheads="1"/>
          </p:cNvSpPr>
          <p:nvPr/>
        </p:nvSpPr>
        <p:spPr bwMode="auto">
          <a:xfrm>
            <a:off x="8676456" y="-2738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t>6</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9144000" cy="1412776"/>
          </a:xfrm>
        </p:spPr>
        <p:txBody>
          <a:bodyPr/>
          <a:lstStyle/>
          <a:p>
            <a:pPr algn="r"/>
            <a:r>
              <a:rPr lang="fr-FR" dirty="0" smtClean="0"/>
              <a:t>e-</a:t>
            </a:r>
            <a:r>
              <a:rPr lang="fr-FR" dirty="0" err="1" smtClean="0"/>
              <a:t>Health</a:t>
            </a:r>
            <a:r>
              <a:rPr lang="fr-FR" dirty="0" smtClean="0"/>
              <a:t> Innovation Initiatives </a:t>
            </a:r>
            <a:br>
              <a:rPr lang="fr-FR" dirty="0" smtClean="0"/>
            </a:br>
            <a:r>
              <a:rPr lang="fr-FR" sz="2400" b="0" i="1" dirty="0" err="1" smtClean="0"/>
              <a:t>AfDB</a:t>
            </a:r>
            <a:r>
              <a:rPr lang="fr-FR" sz="2400" b="0" i="1" dirty="0" smtClean="0"/>
              <a:t> </a:t>
            </a:r>
            <a:r>
              <a:rPr lang="en-US" sz="2400" b="0" i="1" dirty="0" smtClean="0"/>
              <a:t>e-Health competition </a:t>
            </a:r>
            <a:endParaRPr lang="fr-FR" sz="2400" b="0" dirty="0"/>
          </a:p>
        </p:txBody>
      </p:sp>
      <p:sp>
        <p:nvSpPr>
          <p:cNvPr id="6" name="Espace réservé du numéro de diapositive 5"/>
          <p:cNvSpPr>
            <a:spLocks noGrp="1"/>
          </p:cNvSpPr>
          <p:nvPr>
            <p:ph type="sldNum" sz="quarter" idx="11"/>
          </p:nvPr>
        </p:nvSpPr>
        <p:spPr/>
        <p:txBody>
          <a:bodyPr/>
          <a:lstStyle/>
          <a:p>
            <a:pPr>
              <a:defRPr/>
            </a:pPr>
            <a:fld id="{3436E8DC-F0DE-47E4-96FF-AB3D63688CD1}" type="slidenum">
              <a:rPr lang="en-US" smtClean="0"/>
              <a:pPr>
                <a:defRPr/>
              </a:pPr>
              <a:t>19</a:t>
            </a:fld>
            <a:endParaRPr lang="en-US"/>
          </a:p>
        </p:txBody>
      </p:sp>
      <p:sp>
        <p:nvSpPr>
          <p:cNvPr id="8" name="Espace réservé du contenu 2"/>
          <p:cNvSpPr>
            <a:spLocks noGrp="1"/>
          </p:cNvSpPr>
          <p:nvPr>
            <p:ph sz="half" idx="1"/>
          </p:nvPr>
        </p:nvSpPr>
        <p:spPr>
          <a:xfrm>
            <a:off x="467544" y="1340768"/>
            <a:ext cx="8393016" cy="2286016"/>
          </a:xfrm>
        </p:spPr>
        <p:txBody>
          <a:bodyPr/>
          <a:lstStyle/>
          <a:p>
            <a:r>
              <a:rPr lang="en-US" sz="1800" b="1" dirty="0" smtClean="0"/>
              <a:t>Objectives: </a:t>
            </a:r>
          </a:p>
          <a:p>
            <a:pPr lvl="1"/>
            <a:r>
              <a:rPr lang="en-US" sz="1800" dirty="0" smtClean="0"/>
              <a:t>encourage the production and sharing of knowledge on e-Health solutions </a:t>
            </a:r>
          </a:p>
          <a:p>
            <a:pPr lvl="1"/>
            <a:r>
              <a:rPr lang="en-US" sz="1800" dirty="0" smtClean="0"/>
              <a:t>provide added value through the sharing of lessons learnt in e-health and m-health</a:t>
            </a:r>
          </a:p>
          <a:p>
            <a:pPr lvl="0"/>
            <a:r>
              <a:rPr lang="en-US" sz="1800" dirty="0" smtClean="0">
                <a:solidFill>
                  <a:srgbClr val="000099"/>
                </a:solidFill>
              </a:rPr>
              <a:t>Awards were distributed </a:t>
            </a:r>
            <a:r>
              <a:rPr lang="en-US" sz="1800" dirty="0" smtClean="0"/>
              <a:t>in Tunisia on September 2013</a:t>
            </a:r>
            <a:endParaRPr lang="en-US" sz="1800" b="1" dirty="0" smtClean="0">
              <a:solidFill>
                <a:srgbClr val="000099"/>
              </a:solidFill>
            </a:endParaRPr>
          </a:p>
          <a:p>
            <a:pPr lvl="0"/>
            <a:r>
              <a:rPr lang="en-US" sz="1800" b="1" dirty="0" smtClean="0">
                <a:solidFill>
                  <a:srgbClr val="000099"/>
                </a:solidFill>
              </a:rPr>
              <a:t>10 awarded solutions </a:t>
            </a:r>
            <a:r>
              <a:rPr lang="en-US" sz="1800" dirty="0" smtClean="0">
                <a:solidFill>
                  <a:srgbClr val="000099"/>
                </a:solidFill>
              </a:rPr>
              <a:t>(among 40 submitted and 116 received) belonging to 4 different categories</a:t>
            </a:r>
          </a:p>
          <a:p>
            <a:endParaRPr lang="en-US" sz="1800" dirty="0" smtClean="0"/>
          </a:p>
          <a:p>
            <a:pPr lvl="0"/>
            <a:endParaRPr lang="en-US" sz="2400" dirty="0" smtClean="0">
              <a:solidFill>
                <a:srgbClr val="000099"/>
              </a:solidFill>
            </a:endParaRPr>
          </a:p>
          <a:p>
            <a:pPr lvl="1"/>
            <a:endParaRPr lang="fr-FR" sz="1600" dirty="0" smtClean="0"/>
          </a:p>
        </p:txBody>
      </p:sp>
      <p:graphicFrame>
        <p:nvGraphicFramePr>
          <p:cNvPr id="9" name="Tableau 8"/>
          <p:cNvGraphicFramePr>
            <a:graphicFrameLocks noGrp="1"/>
          </p:cNvGraphicFramePr>
          <p:nvPr>
            <p:extLst>
              <p:ext uri="{D42A27DB-BD31-4B8C-83A1-F6EECF244321}">
                <p14:modId xmlns:p14="http://schemas.microsoft.com/office/powerpoint/2010/main" val="3931918063"/>
              </p:ext>
            </p:extLst>
          </p:nvPr>
        </p:nvGraphicFramePr>
        <p:xfrm>
          <a:off x="285720" y="3815929"/>
          <a:ext cx="8643998" cy="2565400"/>
        </p:xfrm>
        <a:graphic>
          <a:graphicData uri="http://schemas.openxmlformats.org/drawingml/2006/table">
            <a:tbl>
              <a:tblPr firstRow="1" bandRow="1">
                <a:tableStyleId>{93296810-A885-4BE3-A3E7-6D5BEEA58F35}</a:tableStyleId>
              </a:tblPr>
              <a:tblGrid>
                <a:gridCol w="293017"/>
                <a:gridCol w="1833023"/>
                <a:gridCol w="2376264"/>
                <a:gridCol w="4141694"/>
              </a:tblGrid>
              <a:tr h="370840">
                <a:tc>
                  <a:txBody>
                    <a:bodyPr/>
                    <a:lstStyle/>
                    <a:p>
                      <a:pPr algn="ctr"/>
                      <a:endParaRPr lang="en-GB" noProof="0" dirty="0"/>
                    </a:p>
                  </a:txBody>
                  <a:tcPr>
                    <a:solidFill>
                      <a:schemeClr val="bg1"/>
                    </a:solidFill>
                  </a:tcPr>
                </a:tc>
                <a:tc>
                  <a:txBody>
                    <a:bodyPr/>
                    <a:lstStyle/>
                    <a:p>
                      <a:pPr algn="ctr"/>
                      <a:r>
                        <a:rPr lang="en-GB" noProof="0" dirty="0" smtClean="0"/>
                        <a:t>Category</a:t>
                      </a:r>
                      <a:endParaRPr lang="en-GB" noProof="0" dirty="0"/>
                    </a:p>
                  </a:txBody>
                  <a:tcPr/>
                </a:tc>
                <a:tc>
                  <a:txBody>
                    <a:bodyPr/>
                    <a:lstStyle/>
                    <a:p>
                      <a:pPr algn="ctr"/>
                      <a:r>
                        <a:rPr lang="en-GB" noProof="0" smtClean="0"/>
                        <a:t>Winner</a:t>
                      </a:r>
                      <a:endParaRPr lang="en-GB" noProof="0"/>
                    </a:p>
                  </a:txBody>
                  <a:tcPr/>
                </a:tc>
                <a:tc>
                  <a:txBody>
                    <a:bodyPr/>
                    <a:lstStyle/>
                    <a:p>
                      <a:pPr algn="ctr"/>
                      <a:r>
                        <a:rPr lang="en-GB" noProof="0" dirty="0" smtClean="0"/>
                        <a:t>Proposal Name</a:t>
                      </a:r>
                      <a:endParaRPr lang="en-GB" noProof="0" dirty="0"/>
                    </a:p>
                  </a:txBody>
                  <a:tcPr/>
                </a:tc>
              </a:tr>
              <a:tr h="370840">
                <a:tc rowSpan="3">
                  <a:txBody>
                    <a:bodyPr/>
                    <a:lstStyle/>
                    <a:p>
                      <a:r>
                        <a:rPr lang="fr-FR" sz="1600" b="1" dirty="0" smtClean="0">
                          <a:solidFill>
                            <a:srgbClr val="C00000"/>
                          </a:solidFill>
                        </a:rPr>
                        <a:t>1</a:t>
                      </a:r>
                      <a:endParaRPr lang="fr-FR" sz="1600" b="1" dirty="0">
                        <a:solidFill>
                          <a:srgbClr val="C00000"/>
                        </a:solidFill>
                      </a:endParaRPr>
                    </a:p>
                  </a:txBody>
                  <a:tcPr/>
                </a:tc>
                <a:tc rowSpan="3">
                  <a:txBody>
                    <a:bodyPr/>
                    <a:lstStyle/>
                    <a:p>
                      <a:r>
                        <a:rPr lang="en-US" sz="1400" b="1" dirty="0" smtClean="0"/>
                        <a:t>Access to health information</a:t>
                      </a:r>
                      <a:endParaRPr lang="fr-FR" sz="1400" b="1" dirty="0"/>
                    </a:p>
                  </a:txBody>
                  <a:tcPr/>
                </a:tc>
                <a:tc>
                  <a:txBody>
                    <a:bodyPr/>
                    <a:lstStyle/>
                    <a:p>
                      <a:r>
                        <a:rPr lang="en-US" sz="1400" dirty="0" smtClean="0"/>
                        <a:t>Ghana Health Service</a:t>
                      </a:r>
                      <a:endParaRPr lang="fr-FR" sz="1400" dirty="0"/>
                    </a:p>
                  </a:txBody>
                  <a:tcPr/>
                </a:tc>
                <a:tc>
                  <a:txBody>
                    <a:bodyPr/>
                    <a:lstStyle/>
                    <a:p>
                      <a:r>
                        <a:rPr lang="en-US" sz="1400" dirty="0" smtClean="0"/>
                        <a:t>District Health Information Management System 2 (DHIMS 2)</a:t>
                      </a:r>
                      <a:endParaRPr lang="fr-FR" sz="1400" dirty="0"/>
                    </a:p>
                  </a:txBody>
                  <a:tcPr/>
                </a:tc>
              </a:tr>
              <a:tr h="370840">
                <a:tc vMerge="1">
                  <a:txBody>
                    <a:bodyPr/>
                    <a:lstStyle/>
                    <a:p>
                      <a:endParaRPr lang="fr-FR"/>
                    </a:p>
                  </a:txBody>
                  <a:tcPr/>
                </a:tc>
                <a:tc vMerge="1">
                  <a:txBody>
                    <a:bodyPr/>
                    <a:lstStyle/>
                    <a:p>
                      <a:endParaRPr lang="fr-FR" dirty="0"/>
                    </a:p>
                  </a:txBody>
                  <a:tcPr/>
                </a:tc>
                <a:tc>
                  <a:txBody>
                    <a:bodyPr/>
                    <a:lstStyle/>
                    <a:p>
                      <a:r>
                        <a:rPr lang="en-US" sz="1400" dirty="0" smtClean="0"/>
                        <a:t>World Health Organization and Ministry of Public Health of Cameroon</a:t>
                      </a:r>
                      <a:endParaRPr lang="fr-FR" sz="1400" dirty="0"/>
                    </a:p>
                  </a:txBody>
                  <a:tcPr/>
                </a:tc>
                <a:tc>
                  <a:txBody>
                    <a:bodyPr/>
                    <a:lstStyle/>
                    <a:p>
                      <a:r>
                        <a:rPr lang="en-US" sz="1400" dirty="0" smtClean="0"/>
                        <a:t>The application of Information Technology and Communication to improve early detection and rapid response to epidemics in Cameroon</a:t>
                      </a:r>
                      <a:endParaRPr lang="fr-FR" sz="1400" dirty="0"/>
                    </a:p>
                  </a:txBody>
                  <a:tcPr/>
                </a:tc>
              </a:tr>
              <a:tr h="370840">
                <a:tc vMerge="1">
                  <a:txBody>
                    <a:bodyPr/>
                    <a:lstStyle/>
                    <a:p>
                      <a:endParaRPr lang="fr-FR"/>
                    </a:p>
                  </a:txBody>
                  <a:tcPr/>
                </a:tc>
                <a:tc vMerge="1">
                  <a:txBody>
                    <a:bodyPr/>
                    <a:lstStyle/>
                    <a:p>
                      <a:endParaRPr lang="fr-FR" dirty="0"/>
                    </a:p>
                  </a:txBody>
                  <a:tcPr/>
                </a:tc>
                <a:tc>
                  <a:txBody>
                    <a:bodyPr/>
                    <a:lstStyle/>
                    <a:p>
                      <a:r>
                        <a:rPr lang="en-US" sz="1400" dirty="0" smtClean="0"/>
                        <a:t>UNICEF and Ministry of Health of Uganda</a:t>
                      </a:r>
                      <a:endParaRPr lang="fr-FR" sz="1400" dirty="0"/>
                    </a:p>
                  </a:txBody>
                  <a:tcPr/>
                </a:tc>
                <a:tc>
                  <a:txBody>
                    <a:bodyPr/>
                    <a:lstStyle/>
                    <a:p>
                      <a:r>
                        <a:rPr lang="en-US" sz="1400" dirty="0" err="1" smtClean="0"/>
                        <a:t>mTrac</a:t>
                      </a:r>
                      <a:r>
                        <a:rPr lang="en-US" sz="1400" dirty="0" smtClean="0"/>
                        <a:t>: Real Time Monitoring and Evaluation Of Disease Surveillance, ACT Drug Stock And Health Service Delivery</a:t>
                      </a:r>
                      <a:endParaRPr lang="fr-FR" sz="1400" dirty="0"/>
                    </a:p>
                  </a:txBody>
                  <a:tcPr/>
                </a:tc>
              </a:tr>
            </a:tbl>
          </a:graphicData>
        </a:graphic>
      </p:graphicFrame>
      <p:sp>
        <p:nvSpPr>
          <p:cNvPr id="10" name="Rectangle 4"/>
          <p:cNvSpPr txBox="1">
            <a:spLocks noChangeArrowheads="1"/>
          </p:cNvSpPr>
          <p:nvPr/>
        </p:nvSpPr>
        <p:spPr bwMode="auto">
          <a:xfrm>
            <a:off x="250825" y="6381750"/>
            <a:ext cx="3827463"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Univers" pitchFamily="34" charset="0"/>
                <a:ea typeface="+mn-ea"/>
                <a:cs typeface="+mn-cs"/>
              </a:rPr>
              <a:t>Tunis, Tunisia, 28 January 2014</a:t>
            </a:r>
            <a:endParaRPr kumimoji="0" lang="en-US" sz="1400" b="0" i="0" u="none" strike="noStrike" kern="1200" cap="none" spc="0" normalizeH="0" baseline="0" noProof="0" dirty="0">
              <a:ln>
                <a:noFill/>
              </a:ln>
              <a:solidFill>
                <a:schemeClr val="tx1"/>
              </a:solidFill>
              <a:effectLst/>
              <a:uLnTx/>
              <a:uFillTx/>
              <a:latin typeface="Univers" pitchFamily="34" charset="0"/>
              <a:ea typeface="+mn-ea"/>
              <a:cs typeface="+mn-cs"/>
            </a:endParaRPr>
          </a:p>
        </p:txBody>
      </p:sp>
      <p:pic>
        <p:nvPicPr>
          <p:cNvPr id="39939" name="Picture 3"/>
          <p:cNvPicPr>
            <a:picLocks noChangeAspect="1" noChangeArrowheads="1"/>
          </p:cNvPicPr>
          <p:nvPr/>
        </p:nvPicPr>
        <p:blipFill>
          <a:blip r:embed="rId2"/>
          <a:srcRect/>
          <a:stretch>
            <a:fillRect/>
          </a:stretch>
        </p:blipFill>
        <p:spPr bwMode="auto">
          <a:xfrm>
            <a:off x="7668344" y="2636912"/>
            <a:ext cx="1140728" cy="574915"/>
          </a:xfrm>
          <a:prstGeom prst="rect">
            <a:avLst/>
          </a:prstGeom>
          <a:noFill/>
          <a:ln w="9525">
            <a:noFill/>
            <a:miter lim="800000"/>
            <a:headEnd/>
            <a:tailEnd/>
          </a:ln>
          <a:effectLst/>
        </p:spPr>
      </p:pic>
      <p:sp>
        <p:nvSpPr>
          <p:cNvPr id="15" name="Rectangle 14"/>
          <p:cNvSpPr/>
          <p:nvPr/>
        </p:nvSpPr>
        <p:spPr>
          <a:xfrm>
            <a:off x="4932040" y="6438149"/>
            <a:ext cx="2563202" cy="276999"/>
          </a:xfrm>
          <a:prstGeom prst="rect">
            <a:avLst/>
          </a:prstGeom>
        </p:spPr>
        <p:txBody>
          <a:bodyPr wrap="none">
            <a:spAutoFit/>
          </a:bodyPr>
          <a:lstStyle/>
          <a:p>
            <a:r>
              <a:rPr lang="en-US" sz="1200" b="1" dirty="0" smtClean="0"/>
              <a:t>Source </a:t>
            </a:r>
            <a:r>
              <a:rPr lang="en-US" sz="1200" dirty="0" smtClean="0"/>
              <a:t>: http://www.afdb.org</a:t>
            </a:r>
            <a:endParaRPr lang="en-US" sz="1200" dirty="0"/>
          </a:p>
        </p:txBody>
      </p:sp>
      <p:sp>
        <p:nvSpPr>
          <p:cNvPr id="16" name="Rectangle 2"/>
          <p:cNvSpPr txBox="1">
            <a:spLocks noChangeArrowheads="1"/>
          </p:cNvSpPr>
          <p:nvPr/>
        </p:nvSpPr>
        <p:spPr bwMode="auto">
          <a:xfrm>
            <a:off x="8676456" y="-2738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t>1</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4"/>
          <p:cNvSpPr>
            <a:spLocks noGrp="1"/>
          </p:cNvSpPr>
          <p:nvPr>
            <p:ph type="sldNum" sz="quarter" idx="11"/>
          </p:nvPr>
        </p:nvSpPr>
        <p:spPr>
          <a:noFill/>
        </p:spPr>
        <p:txBody>
          <a:bodyPr/>
          <a:lstStyle/>
          <a:p>
            <a:fld id="{81A4992A-B811-407F-9D27-B5874807D1D7}" type="slidenum">
              <a:rPr lang="en-US" sz="1400"/>
              <a:pPr/>
              <a:t>2</a:t>
            </a:fld>
            <a:endParaRPr lang="en-US" sz="1400" dirty="0"/>
          </a:p>
        </p:txBody>
      </p:sp>
      <p:sp>
        <p:nvSpPr>
          <p:cNvPr id="6148" name="Rectangle 2"/>
          <p:cNvSpPr>
            <a:spLocks noGrp="1" noChangeArrowheads="1"/>
          </p:cNvSpPr>
          <p:nvPr>
            <p:ph type="title"/>
          </p:nvPr>
        </p:nvSpPr>
        <p:spPr>
          <a:xfrm>
            <a:off x="0" y="0"/>
            <a:ext cx="8676456" cy="1412776"/>
          </a:xfrm>
        </p:spPr>
        <p:txBody>
          <a:bodyPr/>
          <a:lstStyle/>
          <a:p>
            <a:pPr algn="r"/>
            <a:r>
              <a:rPr lang="en-US" dirty="0" smtClean="0"/>
              <a:t>Introduction</a:t>
            </a:r>
          </a:p>
        </p:txBody>
      </p:sp>
      <p:sp>
        <p:nvSpPr>
          <p:cNvPr id="6149" name="Rectangle 3"/>
          <p:cNvSpPr>
            <a:spLocks noGrp="1" noChangeArrowheads="1"/>
          </p:cNvSpPr>
          <p:nvPr>
            <p:ph type="body" idx="1"/>
          </p:nvPr>
        </p:nvSpPr>
        <p:spPr>
          <a:xfrm>
            <a:off x="500034" y="3079501"/>
            <a:ext cx="8229600" cy="4525963"/>
          </a:xfrm>
        </p:spPr>
        <p:txBody>
          <a:bodyPr/>
          <a:lstStyle/>
          <a:p>
            <a:pPr algn="just">
              <a:spcBef>
                <a:spcPts val="1200"/>
              </a:spcBef>
            </a:pPr>
            <a:r>
              <a:rPr lang="en-US" sz="2000" b="1" dirty="0" smtClean="0"/>
              <a:t>Aware of the e-Health potential, many developing countries are investing in developing innovative e-Health, and especially m-Health, applications and services</a:t>
            </a:r>
            <a:r>
              <a:rPr lang="en-US" sz="2000" dirty="0" smtClean="0"/>
              <a:t>, in a way to find some solutions to the health care problems they are currently facing</a:t>
            </a:r>
          </a:p>
          <a:p>
            <a:pPr algn="just">
              <a:spcBef>
                <a:spcPts val="1200"/>
              </a:spcBef>
            </a:pPr>
            <a:r>
              <a:rPr lang="en-US" sz="2000" dirty="0" smtClean="0"/>
              <a:t>However, in order to make developing countries fully benefit from the e-Health advantages, </a:t>
            </a:r>
            <a:r>
              <a:rPr lang="en-US" sz="2000" b="1" dirty="0" smtClean="0"/>
              <a:t>a specific focus on standardization of e-Health solutions and technologies should be given especially by international organizations </a:t>
            </a:r>
          </a:p>
        </p:txBody>
      </p:sp>
      <p:sp>
        <p:nvSpPr>
          <p:cNvPr id="8" name="Rectangle 4"/>
          <p:cNvSpPr>
            <a:spLocks noGrp="1" noChangeArrowheads="1"/>
          </p:cNvSpPr>
          <p:nvPr>
            <p:ph type="dt" sz="quarter" idx="10"/>
          </p:nvPr>
        </p:nvSpPr>
        <p:spPr>
          <a:xfrm>
            <a:off x="250825" y="6381750"/>
            <a:ext cx="3827463" cy="268288"/>
          </a:xfrm>
          <a:noFill/>
        </p:spPr>
        <p:txBody>
          <a:bodyPr/>
          <a:lstStyle/>
          <a:p>
            <a:r>
              <a:rPr lang="en-US" sz="1400" dirty="0" smtClean="0"/>
              <a:t>Tunis, Tunisia, 28 January 2014</a:t>
            </a:r>
            <a:endParaRPr lang="en-US" sz="1400" dirty="0"/>
          </a:p>
        </p:txBody>
      </p:sp>
      <p:pic>
        <p:nvPicPr>
          <p:cNvPr id="66562" name="Picture 2" descr="http://webconferencingcouncil.com/wp-content/uploads/2009/05/telemedicine.jpg"/>
          <p:cNvPicPr>
            <a:picLocks noChangeAspect="1" noChangeArrowheads="1"/>
          </p:cNvPicPr>
          <p:nvPr/>
        </p:nvPicPr>
        <p:blipFill>
          <a:blip r:embed="rId3" cstate="print"/>
          <a:srcRect/>
          <a:stretch>
            <a:fillRect/>
          </a:stretch>
        </p:blipFill>
        <p:spPr bwMode="auto">
          <a:xfrm>
            <a:off x="6948264" y="1463540"/>
            <a:ext cx="1693992" cy="1544522"/>
          </a:xfrm>
          <a:prstGeom prst="rect">
            <a:avLst/>
          </a:prstGeom>
          <a:noFill/>
        </p:spPr>
      </p:pic>
      <p:sp>
        <p:nvSpPr>
          <p:cNvPr id="9" name="Rectangle 8"/>
          <p:cNvSpPr/>
          <p:nvPr/>
        </p:nvSpPr>
        <p:spPr>
          <a:xfrm>
            <a:off x="539956" y="1364989"/>
            <a:ext cx="6264292" cy="1631216"/>
          </a:xfrm>
          <a:prstGeom prst="rect">
            <a:avLst/>
          </a:prstGeom>
        </p:spPr>
        <p:txBody>
          <a:bodyPr wrap="square">
            <a:spAutoFit/>
          </a:bodyPr>
          <a:lstStyle/>
          <a:p>
            <a:pPr marL="342900" lvl="0" indent="-342900" algn="just">
              <a:spcBef>
                <a:spcPts val="1200"/>
              </a:spcBef>
              <a:buSzPct val="75000"/>
              <a:buBlip>
                <a:blip r:embed="rId4"/>
              </a:buBlip>
            </a:pPr>
            <a:r>
              <a:rPr lang="en-US" sz="2000" kern="0" dirty="0" smtClean="0">
                <a:solidFill>
                  <a:srgbClr val="000099"/>
                </a:solidFill>
                <a:latin typeface="Verdana"/>
              </a:rPr>
              <a:t>It is obvious nowadays that the use of ICT technologies in the health care field is moving forward especially with </a:t>
            </a:r>
            <a:r>
              <a:rPr lang="en-US" sz="2000" b="1" kern="0" dirty="0" smtClean="0">
                <a:solidFill>
                  <a:srgbClr val="000099"/>
                </a:solidFill>
                <a:latin typeface="Verdana"/>
              </a:rPr>
              <a:t>the numerous social and economic benefits provided by e-Health</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1"/>
          </p:nvPr>
        </p:nvSpPr>
        <p:spPr/>
        <p:txBody>
          <a:bodyPr/>
          <a:lstStyle/>
          <a:p>
            <a:pPr>
              <a:defRPr/>
            </a:pPr>
            <a:fld id="{3436E8DC-F0DE-47E4-96FF-AB3D63688CD1}" type="slidenum">
              <a:rPr lang="en-US" smtClean="0"/>
              <a:pPr>
                <a:defRPr/>
              </a:pPr>
              <a:t>20</a:t>
            </a:fld>
            <a:endParaRPr lang="en-US"/>
          </a:p>
        </p:txBody>
      </p:sp>
      <p:graphicFrame>
        <p:nvGraphicFramePr>
          <p:cNvPr id="7" name="Tableau 6"/>
          <p:cNvGraphicFramePr>
            <a:graphicFrameLocks noGrp="1"/>
          </p:cNvGraphicFramePr>
          <p:nvPr>
            <p:extLst>
              <p:ext uri="{D42A27DB-BD31-4B8C-83A1-F6EECF244321}">
                <p14:modId xmlns:p14="http://schemas.microsoft.com/office/powerpoint/2010/main" val="955845083"/>
              </p:ext>
            </p:extLst>
          </p:nvPr>
        </p:nvGraphicFramePr>
        <p:xfrm>
          <a:off x="142877" y="1340768"/>
          <a:ext cx="8858279" cy="5130800"/>
        </p:xfrm>
        <a:graphic>
          <a:graphicData uri="http://schemas.openxmlformats.org/drawingml/2006/table">
            <a:tbl>
              <a:tblPr firstRow="1" bandRow="1">
                <a:tableStyleId>{93296810-A885-4BE3-A3E7-6D5BEEA58F35}</a:tableStyleId>
              </a:tblPr>
              <a:tblGrid>
                <a:gridCol w="300280"/>
                <a:gridCol w="1392539"/>
                <a:gridCol w="3384376"/>
                <a:gridCol w="3781084"/>
              </a:tblGrid>
              <a:tr h="370840">
                <a:tc>
                  <a:txBody>
                    <a:bodyPr/>
                    <a:lstStyle/>
                    <a:p>
                      <a:pPr algn="ctr"/>
                      <a:endParaRPr lang="en-GB" noProof="0" dirty="0"/>
                    </a:p>
                  </a:txBody>
                  <a:tcPr>
                    <a:solidFill>
                      <a:schemeClr val="bg1"/>
                    </a:solidFill>
                  </a:tcPr>
                </a:tc>
                <a:tc>
                  <a:txBody>
                    <a:bodyPr/>
                    <a:lstStyle/>
                    <a:p>
                      <a:pPr algn="ctr"/>
                      <a:r>
                        <a:rPr lang="en-GB" noProof="0" dirty="0" smtClean="0"/>
                        <a:t>Category</a:t>
                      </a:r>
                      <a:endParaRPr lang="en-GB" noProof="0" dirty="0"/>
                    </a:p>
                  </a:txBody>
                  <a:tcPr/>
                </a:tc>
                <a:tc>
                  <a:txBody>
                    <a:bodyPr/>
                    <a:lstStyle/>
                    <a:p>
                      <a:pPr algn="ctr"/>
                      <a:r>
                        <a:rPr lang="en-GB" noProof="0" smtClean="0"/>
                        <a:t>Winner</a:t>
                      </a:r>
                      <a:endParaRPr lang="en-GB" noProof="0"/>
                    </a:p>
                  </a:txBody>
                  <a:tcPr/>
                </a:tc>
                <a:tc>
                  <a:txBody>
                    <a:bodyPr/>
                    <a:lstStyle/>
                    <a:p>
                      <a:pPr algn="ctr"/>
                      <a:r>
                        <a:rPr lang="en-GB" noProof="0" dirty="0" smtClean="0"/>
                        <a:t>Proposal Name</a:t>
                      </a:r>
                      <a:endParaRPr lang="en-GB" noProof="0" dirty="0"/>
                    </a:p>
                  </a:txBody>
                  <a:tcPr/>
                </a:tc>
              </a:tr>
              <a:tr h="370840">
                <a:tc rowSpan="3">
                  <a:txBody>
                    <a:bodyPr/>
                    <a:lstStyle/>
                    <a:p>
                      <a:r>
                        <a:rPr lang="fr-FR" sz="1600" b="1" dirty="0" smtClean="0">
                          <a:solidFill>
                            <a:srgbClr val="C00000"/>
                          </a:solidFill>
                        </a:rPr>
                        <a:t>2</a:t>
                      </a:r>
                      <a:endParaRPr lang="fr-FR" sz="1600" b="1" dirty="0">
                        <a:solidFill>
                          <a:srgbClr val="C00000"/>
                        </a:solidFill>
                      </a:endParaRPr>
                    </a:p>
                  </a:txBody>
                  <a:tcPr/>
                </a:tc>
                <a:tc rowSpan="3">
                  <a:txBody>
                    <a:bodyPr/>
                    <a:lstStyle/>
                    <a:p>
                      <a:r>
                        <a:rPr lang="en-US" sz="1400" b="1" dirty="0" smtClean="0"/>
                        <a:t>Empowering the health workforce</a:t>
                      </a:r>
                      <a:endParaRPr lang="fr-FR" sz="1400" b="1" dirty="0"/>
                    </a:p>
                  </a:txBody>
                  <a:tcPr/>
                </a:tc>
                <a:tc>
                  <a:txBody>
                    <a:bodyPr/>
                    <a:lstStyle/>
                    <a:p>
                      <a:r>
                        <a:rPr lang="en-US" sz="1400" dirty="0" smtClean="0"/>
                        <a:t>African Medical and Research Foundation (AMREF)</a:t>
                      </a:r>
                      <a:endParaRPr lang="fr-FR" sz="1400" dirty="0"/>
                    </a:p>
                  </a:txBody>
                  <a:tcPr/>
                </a:tc>
                <a:tc>
                  <a:txBody>
                    <a:bodyPr/>
                    <a:lstStyle/>
                    <a:p>
                      <a:r>
                        <a:rPr lang="en-US" sz="1400" dirty="0" smtClean="0"/>
                        <a:t>Upgrading nurses in Kenya using eLearning</a:t>
                      </a:r>
                      <a:endParaRPr lang="fr-FR" sz="1400" dirty="0"/>
                    </a:p>
                  </a:txBody>
                  <a:tcPr/>
                </a:tc>
              </a:tr>
              <a:tr h="370840">
                <a:tc vMerge="1">
                  <a:txBody>
                    <a:bodyPr/>
                    <a:lstStyle/>
                    <a:p>
                      <a:endParaRPr lang="fr-FR"/>
                    </a:p>
                  </a:txBody>
                  <a:tcPr/>
                </a:tc>
                <a:tc vMerge="1">
                  <a:txBody>
                    <a:bodyPr/>
                    <a:lstStyle/>
                    <a:p>
                      <a:endParaRPr lang="fr-FR" dirty="0"/>
                    </a:p>
                  </a:txBody>
                  <a:tcPr/>
                </a:tc>
                <a:tc>
                  <a:txBody>
                    <a:bodyPr/>
                    <a:lstStyle/>
                    <a:p>
                      <a:r>
                        <a:rPr lang="en-US" sz="1400" dirty="0" smtClean="0"/>
                        <a:t>Ghana Health Service</a:t>
                      </a:r>
                      <a:endParaRPr lang="fr-FR" sz="1400" dirty="0"/>
                    </a:p>
                  </a:txBody>
                  <a:tcPr/>
                </a:tc>
                <a:tc>
                  <a:txBody>
                    <a:bodyPr/>
                    <a:lstStyle/>
                    <a:p>
                      <a:r>
                        <a:rPr lang="en-US" sz="1400" dirty="0" smtClean="0"/>
                        <a:t>Mobile Technology for Community Health (MOTECH)</a:t>
                      </a:r>
                      <a:endParaRPr lang="fr-FR" sz="1400" dirty="0"/>
                    </a:p>
                  </a:txBody>
                  <a:tcPr/>
                </a:tc>
              </a:tr>
              <a:tr h="370840">
                <a:tc vMerge="1">
                  <a:txBody>
                    <a:bodyPr/>
                    <a:lstStyle/>
                    <a:p>
                      <a:endParaRPr lang="fr-FR"/>
                    </a:p>
                  </a:txBody>
                  <a:tcPr/>
                </a:tc>
                <a:tc vMerge="1">
                  <a:txBody>
                    <a:bodyPr/>
                    <a:lstStyle/>
                    <a:p>
                      <a:endParaRPr lang="fr-FR" dirty="0"/>
                    </a:p>
                  </a:txBody>
                  <a:tcPr/>
                </a:tc>
                <a:tc>
                  <a:txBody>
                    <a:bodyPr/>
                    <a:lstStyle/>
                    <a:p>
                      <a:r>
                        <a:rPr lang="en-US" sz="1400" dirty="0" smtClean="0"/>
                        <a:t>Geneva University Hospitals and Bamako University</a:t>
                      </a:r>
                      <a:endParaRPr lang="fr-FR" sz="1400" dirty="0"/>
                    </a:p>
                  </a:txBody>
                  <a:tcPr/>
                </a:tc>
                <a:tc>
                  <a:txBody>
                    <a:bodyPr/>
                    <a:lstStyle/>
                    <a:p>
                      <a:r>
                        <a:rPr lang="en-US" sz="1400" dirty="0" smtClean="0"/>
                        <a:t>RAFT, an African-wide telemedicine and distance education network</a:t>
                      </a:r>
                      <a:endParaRPr lang="fr-FR" sz="1400" dirty="0"/>
                    </a:p>
                  </a:txBody>
                  <a:tcPr/>
                </a:tc>
              </a:tr>
              <a:tr h="370840">
                <a:tc>
                  <a:txBody>
                    <a:bodyPr/>
                    <a:lstStyle/>
                    <a:p>
                      <a:r>
                        <a:rPr lang="fr-FR" sz="1600" b="1" dirty="0" smtClean="0">
                          <a:solidFill>
                            <a:srgbClr val="C00000"/>
                          </a:solidFill>
                        </a:rPr>
                        <a:t>3</a:t>
                      </a:r>
                      <a:endParaRPr lang="fr-FR" sz="1600" b="1" dirty="0">
                        <a:solidFill>
                          <a:srgbClr val="C00000"/>
                        </a:solidFill>
                      </a:endParaRPr>
                    </a:p>
                  </a:txBody>
                  <a:tcPr/>
                </a:tc>
                <a:tc>
                  <a:txBody>
                    <a:bodyPr/>
                    <a:lstStyle/>
                    <a:p>
                      <a:r>
                        <a:rPr lang="en-US" sz="1400" b="1" dirty="0" smtClean="0"/>
                        <a:t>Health education for the public</a:t>
                      </a:r>
                      <a:endParaRPr lang="fr-FR" sz="1400" b="1" dirty="0"/>
                    </a:p>
                  </a:txBody>
                  <a:tcPr/>
                </a:tc>
                <a:tc>
                  <a:txBody>
                    <a:bodyPr/>
                    <a:lstStyle/>
                    <a:p>
                      <a:r>
                        <a:rPr lang="en-US" sz="1400" dirty="0" smtClean="0"/>
                        <a:t>World Health Organization, Ministry of Basic and Secondary Education and Ministry of Health and Social Welfare of Gambia</a:t>
                      </a:r>
                      <a:endParaRPr lang="fr-FR" sz="1400" dirty="0"/>
                    </a:p>
                  </a:txBody>
                  <a:tcPr/>
                </a:tc>
                <a:tc>
                  <a:txBody>
                    <a:bodyPr/>
                    <a:lstStyle/>
                    <a:p>
                      <a:r>
                        <a:rPr lang="en-US" sz="1400" dirty="0" smtClean="0"/>
                        <a:t>WHO Health Academy Project: using ICT to promote health in schools</a:t>
                      </a:r>
                    </a:p>
                    <a:p>
                      <a:endParaRPr lang="fr-FR" sz="1400" dirty="0"/>
                    </a:p>
                  </a:txBody>
                  <a:tcPr/>
                </a:tc>
              </a:tr>
              <a:tr h="370840">
                <a:tc rowSpan="3">
                  <a:txBody>
                    <a:bodyPr/>
                    <a:lstStyle/>
                    <a:p>
                      <a:r>
                        <a:rPr lang="fr-FR" sz="1600" b="1" dirty="0" smtClean="0">
                          <a:solidFill>
                            <a:srgbClr val="C00000"/>
                          </a:solidFill>
                        </a:rPr>
                        <a:t>4</a:t>
                      </a:r>
                      <a:endParaRPr lang="fr-FR" sz="1600" b="1" dirty="0">
                        <a:solidFill>
                          <a:srgbClr val="C00000"/>
                        </a:solidFill>
                      </a:endParaRPr>
                    </a:p>
                  </a:txBody>
                  <a:tcPr/>
                </a:tc>
                <a:tc rowSpan="3">
                  <a:txBody>
                    <a:bodyPr/>
                    <a:lstStyle/>
                    <a:p>
                      <a:r>
                        <a:rPr lang="en-US" sz="1400" b="1" dirty="0" smtClean="0"/>
                        <a:t>Delivering Health Services</a:t>
                      </a:r>
                      <a:endParaRPr lang="fr-FR" sz="1400" b="1" dirty="0"/>
                    </a:p>
                  </a:txBody>
                  <a:tcPr/>
                </a:tc>
                <a:tc>
                  <a:txBody>
                    <a:bodyPr/>
                    <a:lstStyle/>
                    <a:p>
                      <a:r>
                        <a:rPr lang="en-US" sz="1400" dirty="0" smtClean="0"/>
                        <a:t>Ministry of Health and</a:t>
                      </a:r>
                    </a:p>
                    <a:p>
                      <a:r>
                        <a:rPr lang="en-US" sz="1400" dirty="0" smtClean="0"/>
                        <a:t>Sanitation of Sierra Leone, Centre for Global Health Trinity College Dublin and World Vision</a:t>
                      </a:r>
                    </a:p>
                  </a:txBody>
                  <a:tcPr/>
                </a:tc>
                <a:tc>
                  <a:txBody>
                    <a:bodyPr/>
                    <a:lstStyle/>
                    <a:p>
                      <a:r>
                        <a:rPr lang="en-US" sz="1400" dirty="0" smtClean="0"/>
                        <a:t>Supporting and strengthening maternal, neonatal, and child health services using mobile phones: the impact on community health worker programs</a:t>
                      </a:r>
                      <a:endParaRPr lang="fr-FR" sz="1400" dirty="0"/>
                    </a:p>
                  </a:txBody>
                  <a:tcPr/>
                </a:tc>
              </a:tr>
              <a:tr h="370840">
                <a:tc vMerge="1">
                  <a:txBody>
                    <a:bodyPr/>
                    <a:lstStyle/>
                    <a:p>
                      <a:endParaRPr lang="fr-FR"/>
                    </a:p>
                  </a:txBody>
                  <a:tcPr/>
                </a:tc>
                <a:tc vMerge="1">
                  <a:txBody>
                    <a:bodyPr/>
                    <a:lstStyle/>
                    <a:p>
                      <a:endParaRPr lang="fr-FR" dirty="0"/>
                    </a:p>
                  </a:txBody>
                  <a:tcPr/>
                </a:tc>
                <a:tc>
                  <a:txBody>
                    <a:bodyPr/>
                    <a:lstStyle/>
                    <a:p>
                      <a:r>
                        <a:rPr lang="en-US" sz="1400" dirty="0" smtClean="0"/>
                        <a:t>GIZ and Ministry of Health of Kenya</a:t>
                      </a:r>
                      <a:endParaRPr lang="fr-FR" sz="1400" dirty="0"/>
                    </a:p>
                  </a:txBody>
                  <a:tcPr/>
                </a:tc>
                <a:tc>
                  <a:txBody>
                    <a:bodyPr/>
                    <a:lstStyle/>
                    <a:p>
                      <a:r>
                        <a:rPr lang="en-US" sz="1400" dirty="0" smtClean="0"/>
                        <a:t>Mobile inventory management system (MIMS):Improving Family Planning Commodity Security through ICT</a:t>
                      </a:r>
                      <a:endParaRPr lang="fr-FR" sz="1400" dirty="0"/>
                    </a:p>
                  </a:txBody>
                  <a:tcPr/>
                </a:tc>
              </a:tr>
              <a:tr h="370840">
                <a:tc vMerge="1">
                  <a:txBody>
                    <a:bodyPr/>
                    <a:lstStyle/>
                    <a:p>
                      <a:endParaRPr lang="fr-FR"/>
                    </a:p>
                  </a:txBody>
                  <a:tcPr/>
                </a:tc>
                <a:tc vMerge="1">
                  <a:txBody>
                    <a:bodyPr/>
                    <a:lstStyle/>
                    <a:p>
                      <a:endParaRPr lang="fr-FR" dirty="0"/>
                    </a:p>
                  </a:txBody>
                  <a:tcPr/>
                </a:tc>
                <a:tc>
                  <a:txBody>
                    <a:bodyPr/>
                    <a:lstStyle/>
                    <a:p>
                      <a:r>
                        <a:rPr lang="en-US" sz="1400" dirty="0" smtClean="0"/>
                        <a:t>FHI360</a:t>
                      </a:r>
                      <a:endParaRPr lang="fr-FR" sz="1400" dirty="0"/>
                    </a:p>
                  </a:txBody>
                  <a:tcPr/>
                </a:tc>
                <a:tc>
                  <a:txBody>
                    <a:bodyPr/>
                    <a:lstStyle/>
                    <a:p>
                      <a:r>
                        <a:rPr lang="en-US" sz="1400" dirty="0" smtClean="0"/>
                        <a:t>Mobile for Reproductive Health (m4RH)</a:t>
                      </a:r>
                      <a:endParaRPr lang="fr-FR" sz="1400" dirty="0"/>
                    </a:p>
                  </a:txBody>
                  <a:tcPr/>
                </a:tc>
              </a:tr>
            </a:tbl>
          </a:graphicData>
        </a:graphic>
      </p:graphicFrame>
      <p:sp>
        <p:nvSpPr>
          <p:cNvPr id="8" name="Rectangle 4"/>
          <p:cNvSpPr txBox="1">
            <a:spLocks noChangeArrowheads="1"/>
          </p:cNvSpPr>
          <p:nvPr/>
        </p:nvSpPr>
        <p:spPr bwMode="auto">
          <a:xfrm>
            <a:off x="250825" y="6381750"/>
            <a:ext cx="3827463"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Univers" pitchFamily="34" charset="0"/>
                <a:ea typeface="+mn-ea"/>
                <a:cs typeface="+mn-cs"/>
              </a:rPr>
              <a:t>Tunis, Tunisia, 28 January 2014</a:t>
            </a:r>
            <a:endParaRPr kumimoji="0" lang="en-US" sz="1400" b="0" i="0" u="none" strike="noStrike" kern="1200" cap="none" spc="0" normalizeH="0" baseline="0" noProof="0" dirty="0">
              <a:ln>
                <a:noFill/>
              </a:ln>
              <a:solidFill>
                <a:schemeClr val="tx1"/>
              </a:solidFill>
              <a:effectLst/>
              <a:uLnTx/>
              <a:uFillTx/>
              <a:latin typeface="Univers" pitchFamily="34" charset="0"/>
              <a:ea typeface="+mn-ea"/>
              <a:cs typeface="+mn-cs"/>
            </a:endParaRPr>
          </a:p>
        </p:txBody>
      </p:sp>
      <p:sp>
        <p:nvSpPr>
          <p:cNvPr id="11" name="Rectangle 10"/>
          <p:cNvSpPr/>
          <p:nvPr/>
        </p:nvSpPr>
        <p:spPr>
          <a:xfrm>
            <a:off x="4932040" y="6438149"/>
            <a:ext cx="2563202" cy="276999"/>
          </a:xfrm>
          <a:prstGeom prst="rect">
            <a:avLst/>
          </a:prstGeom>
        </p:spPr>
        <p:txBody>
          <a:bodyPr wrap="none">
            <a:spAutoFit/>
          </a:bodyPr>
          <a:lstStyle/>
          <a:p>
            <a:r>
              <a:rPr lang="en-US" sz="1200" b="1" dirty="0" smtClean="0"/>
              <a:t>Source </a:t>
            </a:r>
            <a:r>
              <a:rPr lang="en-US" sz="1200" dirty="0" smtClean="0"/>
              <a:t>: http://www.afdb.org</a:t>
            </a:r>
            <a:endParaRPr lang="en-US" sz="1200" dirty="0"/>
          </a:p>
        </p:txBody>
      </p:sp>
      <p:sp>
        <p:nvSpPr>
          <p:cNvPr id="12" name="Titre 1"/>
          <p:cNvSpPr>
            <a:spLocks noGrp="1"/>
          </p:cNvSpPr>
          <p:nvPr>
            <p:ph type="title"/>
          </p:nvPr>
        </p:nvSpPr>
        <p:spPr>
          <a:xfrm>
            <a:off x="-468560" y="0"/>
            <a:ext cx="9144000" cy="1412776"/>
          </a:xfrm>
        </p:spPr>
        <p:txBody>
          <a:bodyPr/>
          <a:lstStyle/>
          <a:p>
            <a:pPr algn="r"/>
            <a:r>
              <a:rPr lang="fr-FR" dirty="0" smtClean="0"/>
              <a:t>e-</a:t>
            </a:r>
            <a:r>
              <a:rPr lang="fr-FR" dirty="0" err="1" smtClean="0"/>
              <a:t>Health</a:t>
            </a:r>
            <a:r>
              <a:rPr lang="fr-FR" dirty="0" smtClean="0"/>
              <a:t> Innovation Initiatives</a:t>
            </a:r>
            <a:br>
              <a:rPr lang="fr-FR" dirty="0" smtClean="0"/>
            </a:br>
            <a:r>
              <a:rPr lang="fr-FR" sz="2400" b="0" i="1" dirty="0" err="1" smtClean="0"/>
              <a:t>AfDB</a:t>
            </a:r>
            <a:r>
              <a:rPr lang="fr-FR" sz="2400" b="0" i="1" dirty="0" smtClean="0"/>
              <a:t> </a:t>
            </a:r>
            <a:r>
              <a:rPr lang="en-US" sz="2400" b="0" i="1" dirty="0" smtClean="0"/>
              <a:t>e-Health competition </a:t>
            </a:r>
            <a:endParaRPr lang="fr-FR" sz="2400" b="0" dirty="0"/>
          </a:p>
        </p:txBody>
      </p:sp>
      <p:sp>
        <p:nvSpPr>
          <p:cNvPr id="14" name="Rectangle 2"/>
          <p:cNvSpPr txBox="1">
            <a:spLocks noChangeArrowheads="1"/>
          </p:cNvSpPr>
          <p:nvPr/>
        </p:nvSpPr>
        <p:spPr bwMode="auto">
          <a:xfrm>
            <a:off x="8676456" y="-2738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t>2</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76456" cy="1412776"/>
          </a:xfrm>
        </p:spPr>
        <p:txBody>
          <a:bodyPr/>
          <a:lstStyle/>
          <a:p>
            <a:pPr algn="r"/>
            <a:r>
              <a:rPr lang="fr-FR" dirty="0" smtClean="0"/>
              <a:t>Agenda</a:t>
            </a:r>
            <a:endParaRPr lang="fr-FR"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157138578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numéro de diapositive 4"/>
          <p:cNvSpPr>
            <a:spLocks noGrp="1"/>
          </p:cNvSpPr>
          <p:nvPr>
            <p:ph type="sldNum" sz="quarter" idx="11"/>
          </p:nvPr>
        </p:nvSpPr>
        <p:spPr/>
        <p:txBody>
          <a:bodyPr/>
          <a:lstStyle/>
          <a:p>
            <a:pPr>
              <a:defRPr/>
            </a:pPr>
            <a:fld id="{731689FE-BD11-4000-B2CD-5CB814325653}" type="slidenum">
              <a:rPr lang="en-US" smtClean="0"/>
              <a:pPr>
                <a:defRPr/>
              </a:pPr>
              <a:t>21</a:t>
            </a:fld>
            <a:endParaRPr lang="en-US"/>
          </a:p>
        </p:txBody>
      </p:sp>
      <p:sp>
        <p:nvSpPr>
          <p:cNvPr id="10" name="Rectangle 4"/>
          <p:cNvSpPr>
            <a:spLocks noGrp="1" noChangeArrowheads="1"/>
          </p:cNvSpPr>
          <p:nvPr>
            <p:ph type="dt" sz="quarter" idx="10"/>
          </p:nvPr>
        </p:nvSpPr>
        <p:spPr>
          <a:xfrm>
            <a:off x="250825" y="6381750"/>
            <a:ext cx="3827463" cy="268288"/>
          </a:xfrm>
          <a:noFill/>
        </p:spPr>
        <p:txBody>
          <a:bodyPr/>
          <a:lstStyle/>
          <a:p>
            <a:r>
              <a:rPr lang="en-US" sz="1400" dirty="0" smtClean="0"/>
              <a:t>Tunis, Tunisia, 28 January 2014</a:t>
            </a:r>
            <a:endParaRPr lang="en-US" sz="1400" dirty="0"/>
          </a:p>
        </p:txBody>
      </p:sp>
    </p:spTree>
    <p:extLst>
      <p:ext uri="{BB962C8B-B14F-4D97-AF65-F5344CB8AC3E}">
        <p14:creationId xmlns:p14="http://schemas.microsoft.com/office/powerpoint/2010/main" val="4989008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76456" cy="1412776"/>
          </a:xfrm>
        </p:spPr>
        <p:txBody>
          <a:bodyPr/>
          <a:lstStyle/>
          <a:p>
            <a:pPr algn="r"/>
            <a:r>
              <a:rPr lang="en-GB" dirty="0" smtClean="0"/>
              <a:t>e-Health Standardization</a:t>
            </a:r>
            <a:br>
              <a:rPr lang="en-GB" dirty="0" smtClean="0"/>
            </a:br>
            <a:r>
              <a:rPr lang="en-GB" sz="2400" b="0" i="1" dirty="0"/>
              <a:t>s</a:t>
            </a:r>
            <a:r>
              <a:rPr lang="en-GB" sz="2400" b="0" i="1" dirty="0" smtClean="0"/>
              <a:t>tandardization </a:t>
            </a:r>
            <a:r>
              <a:rPr lang="en-GB" sz="2400" b="0" i="1" dirty="0"/>
              <a:t>b</a:t>
            </a:r>
            <a:r>
              <a:rPr lang="en-GB" sz="2400" b="0" i="1" dirty="0" smtClean="0"/>
              <a:t>enefits</a:t>
            </a:r>
            <a:endParaRPr lang="en-GB" sz="2400" b="0" i="1" dirty="0"/>
          </a:p>
        </p:txBody>
      </p:sp>
      <p:sp>
        <p:nvSpPr>
          <p:cNvPr id="3" name="Espace réservé du contenu 2"/>
          <p:cNvSpPr>
            <a:spLocks noGrp="1"/>
          </p:cNvSpPr>
          <p:nvPr>
            <p:ph idx="1"/>
          </p:nvPr>
        </p:nvSpPr>
        <p:spPr>
          <a:xfrm>
            <a:off x="467544" y="1700808"/>
            <a:ext cx="8229600" cy="4525963"/>
          </a:xfrm>
        </p:spPr>
        <p:txBody>
          <a:bodyPr/>
          <a:lstStyle/>
          <a:p>
            <a:pPr>
              <a:spcBef>
                <a:spcPts val="1200"/>
              </a:spcBef>
            </a:pPr>
            <a:r>
              <a:rPr lang="en-GB" sz="2000" b="1" dirty="0" smtClean="0"/>
              <a:t>Ensure</a:t>
            </a:r>
            <a:r>
              <a:rPr lang="en-GB" sz="2000" dirty="0" smtClean="0"/>
              <a:t> </a:t>
            </a:r>
            <a:r>
              <a:rPr lang="en-GB" sz="2000" b="1" dirty="0" smtClean="0"/>
              <a:t>interoperability </a:t>
            </a:r>
            <a:r>
              <a:rPr lang="en-GB" sz="2000" dirty="0" smtClean="0"/>
              <a:t>among healthcare systems</a:t>
            </a:r>
            <a:endParaRPr lang="en-GB" sz="2000" b="1" dirty="0" smtClean="0"/>
          </a:p>
          <a:p>
            <a:pPr lvl="1">
              <a:spcBef>
                <a:spcPts val="600"/>
              </a:spcBef>
              <a:buClr>
                <a:srgbClr val="C00000"/>
              </a:buClr>
              <a:buFont typeface="Wingdings"/>
              <a:buChar char="è"/>
            </a:pPr>
            <a:r>
              <a:rPr lang="en-GB" sz="2000" dirty="0" smtClean="0"/>
              <a:t>facilitate</a:t>
            </a:r>
            <a:r>
              <a:rPr lang="fr-FR" sz="2000" dirty="0" smtClean="0"/>
              <a:t> information exchange </a:t>
            </a:r>
          </a:p>
          <a:p>
            <a:pPr lvl="1">
              <a:spcBef>
                <a:spcPts val="600"/>
              </a:spcBef>
              <a:buClr>
                <a:srgbClr val="C00000"/>
              </a:buClr>
              <a:buFont typeface="Wingdings"/>
              <a:buChar char="è"/>
            </a:pPr>
            <a:r>
              <a:rPr lang="en-US" sz="2000" dirty="0" smtClean="0"/>
              <a:t>avoid single vendor lock-in</a:t>
            </a:r>
          </a:p>
          <a:p>
            <a:pPr>
              <a:spcBef>
                <a:spcPts val="1200"/>
              </a:spcBef>
            </a:pPr>
            <a:r>
              <a:rPr lang="en-US" sz="2000" b="1" dirty="0" smtClean="0"/>
              <a:t>Decrease the risks related to new technologies </a:t>
            </a:r>
            <a:r>
              <a:rPr lang="en-GB" sz="2000" b="1" dirty="0" smtClean="0"/>
              <a:t>development</a:t>
            </a:r>
          </a:p>
          <a:p>
            <a:pPr>
              <a:spcBef>
                <a:spcPts val="1200"/>
              </a:spcBef>
            </a:pPr>
            <a:r>
              <a:rPr lang="en-US" sz="2000" b="1" dirty="0" smtClean="0"/>
              <a:t>Minimize costs </a:t>
            </a:r>
            <a:r>
              <a:rPr lang="en-US" sz="2000" dirty="0" smtClean="0"/>
              <a:t>by stimulating market competition and eliminating expensive and personalized solutions </a:t>
            </a:r>
          </a:p>
          <a:p>
            <a:pPr>
              <a:spcBef>
                <a:spcPts val="1200"/>
              </a:spcBef>
            </a:pPr>
            <a:r>
              <a:rPr lang="en-GB" sz="2000" b="1" dirty="0" smtClean="0"/>
              <a:t>Widen the spread of solutions’ </a:t>
            </a:r>
            <a:r>
              <a:rPr lang="fr-FR" sz="2000" b="1" dirty="0" smtClean="0"/>
              <a:t>adoption</a:t>
            </a:r>
          </a:p>
          <a:p>
            <a:pPr>
              <a:spcBef>
                <a:spcPts val="1200"/>
              </a:spcBef>
            </a:pPr>
            <a:r>
              <a:rPr lang="en-US" sz="2000" b="1" dirty="0" smtClean="0"/>
              <a:t>Address specific concerns about e-Health issues </a:t>
            </a:r>
            <a:r>
              <a:rPr lang="en-US" sz="2000" dirty="0" smtClean="0"/>
              <a:t>(privacy, security, </a:t>
            </a:r>
            <a:r>
              <a:rPr lang="fr-FR" sz="2000" dirty="0" smtClean="0"/>
              <a:t>patient </a:t>
            </a:r>
            <a:r>
              <a:rPr lang="en-GB" sz="2000" dirty="0" smtClean="0"/>
              <a:t>recognition,...)</a:t>
            </a:r>
            <a:endParaRPr lang="en-GB" sz="2000" dirty="0"/>
          </a:p>
        </p:txBody>
      </p:sp>
      <p:sp>
        <p:nvSpPr>
          <p:cNvPr id="5" name="Espace réservé du numéro de diapositive 4"/>
          <p:cNvSpPr>
            <a:spLocks noGrp="1"/>
          </p:cNvSpPr>
          <p:nvPr>
            <p:ph type="sldNum" sz="quarter" idx="11"/>
          </p:nvPr>
        </p:nvSpPr>
        <p:spPr/>
        <p:txBody>
          <a:bodyPr/>
          <a:lstStyle/>
          <a:p>
            <a:pPr>
              <a:defRPr/>
            </a:pPr>
            <a:fld id="{731689FE-BD11-4000-B2CD-5CB814325653}" type="slidenum">
              <a:rPr lang="en-US" smtClean="0"/>
              <a:pPr>
                <a:defRPr/>
              </a:pPr>
              <a:t>22</a:t>
            </a:fld>
            <a:endParaRPr lang="en-US"/>
          </a:p>
        </p:txBody>
      </p:sp>
      <p:sp>
        <p:nvSpPr>
          <p:cNvPr id="7" name="Rectangle 4"/>
          <p:cNvSpPr txBox="1">
            <a:spLocks noChangeArrowheads="1"/>
          </p:cNvSpPr>
          <p:nvPr/>
        </p:nvSpPr>
        <p:spPr bwMode="auto">
          <a:xfrm>
            <a:off x="250825" y="6381750"/>
            <a:ext cx="3827463"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Univers" pitchFamily="34" charset="0"/>
                <a:ea typeface="+mn-ea"/>
                <a:cs typeface="+mn-cs"/>
              </a:rPr>
              <a:t>Tunis, Tunisia, 28 January 2014</a:t>
            </a:r>
            <a:endParaRPr kumimoji="0" lang="en-US" sz="1400" b="0" i="0" u="none" strike="noStrike" kern="1200" cap="none" spc="0" normalizeH="0" baseline="0" noProof="0" dirty="0">
              <a:ln>
                <a:noFill/>
              </a:ln>
              <a:solidFill>
                <a:schemeClr val="tx1"/>
              </a:solidFill>
              <a:effectLst/>
              <a:uLnTx/>
              <a:uFillTx/>
              <a:latin typeface="Univers" pitchFamily="34" charset="0"/>
              <a:ea typeface="+mn-ea"/>
              <a:cs typeface="+mn-cs"/>
            </a:endParaRPr>
          </a:p>
        </p:txBody>
      </p:sp>
      <p:pic>
        <p:nvPicPr>
          <p:cNvPr id="34817" name="Picture 1"/>
          <p:cNvPicPr>
            <a:picLocks noChangeAspect="1" noChangeArrowheads="1"/>
          </p:cNvPicPr>
          <p:nvPr/>
        </p:nvPicPr>
        <p:blipFill>
          <a:blip r:embed="rId2"/>
          <a:srcRect/>
          <a:stretch>
            <a:fillRect/>
          </a:stretch>
        </p:blipFill>
        <p:spPr bwMode="auto">
          <a:xfrm>
            <a:off x="6804248" y="2276872"/>
            <a:ext cx="1761921" cy="998422"/>
          </a:xfrm>
          <a:prstGeom prst="rect">
            <a:avLst/>
          </a:prstGeom>
          <a:noFill/>
          <a:ln w="9525">
            <a:noFill/>
            <a:miter lim="800000"/>
            <a:headEnd/>
            <a:tailEnd/>
          </a:ln>
          <a:effectLst/>
        </p:spPr>
      </p:pic>
      <p:sp>
        <p:nvSpPr>
          <p:cNvPr id="9" name="Rectangle 8"/>
          <p:cNvSpPr/>
          <p:nvPr/>
        </p:nvSpPr>
        <p:spPr>
          <a:xfrm>
            <a:off x="4572000" y="6027003"/>
            <a:ext cx="5072098" cy="461665"/>
          </a:xfrm>
          <a:prstGeom prst="rect">
            <a:avLst/>
          </a:prstGeom>
        </p:spPr>
        <p:txBody>
          <a:bodyPr wrap="square">
            <a:spAutoFit/>
          </a:bodyPr>
          <a:lstStyle/>
          <a:p>
            <a:r>
              <a:rPr lang="en-US" sz="1200" b="1" dirty="0" smtClean="0"/>
              <a:t>Source: </a:t>
            </a:r>
            <a:r>
              <a:rPr lang="en-US" sz="1200" dirty="0" smtClean="0"/>
              <a:t>Standards and </a:t>
            </a:r>
            <a:r>
              <a:rPr lang="en-US" sz="1200" dirty="0" err="1" smtClean="0"/>
              <a:t>eHealth</a:t>
            </a:r>
            <a:endParaRPr lang="en-US" sz="1200" dirty="0" smtClean="0"/>
          </a:p>
          <a:p>
            <a:r>
              <a:rPr lang="en-US" sz="1200" dirty="0" smtClean="0"/>
              <a:t>ITU-T Technology Watch Report -January 2011</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 y="0"/>
            <a:ext cx="8676424" cy="1412776"/>
          </a:xfrm>
        </p:spPr>
        <p:txBody>
          <a:bodyPr/>
          <a:lstStyle/>
          <a:p>
            <a:pPr algn="r"/>
            <a:r>
              <a:rPr lang="en-GB" dirty="0" smtClean="0"/>
              <a:t>e-Health Standardization</a:t>
            </a:r>
            <a:br>
              <a:rPr lang="en-GB" dirty="0" smtClean="0"/>
            </a:br>
            <a:r>
              <a:rPr lang="en-GB" sz="2400" b="0" i="1" dirty="0"/>
              <a:t>m</a:t>
            </a:r>
            <a:r>
              <a:rPr lang="en-GB" sz="2400" b="0" i="1" dirty="0" smtClean="0"/>
              <a:t>ain </a:t>
            </a:r>
            <a:r>
              <a:rPr lang="fr-FR" sz="2400" b="0" i="1" dirty="0"/>
              <a:t>c</a:t>
            </a:r>
            <a:r>
              <a:rPr lang="fr-FR" sz="2400" b="0" i="1" dirty="0" smtClean="0"/>
              <a:t>hallenges</a:t>
            </a:r>
            <a:endParaRPr lang="fr-FR" sz="2400" b="0" i="1" dirty="0"/>
          </a:p>
        </p:txBody>
      </p:sp>
      <p:sp>
        <p:nvSpPr>
          <p:cNvPr id="5" name="Espace réservé du numéro de diapositive 4"/>
          <p:cNvSpPr>
            <a:spLocks noGrp="1"/>
          </p:cNvSpPr>
          <p:nvPr>
            <p:ph type="sldNum" sz="quarter" idx="11"/>
          </p:nvPr>
        </p:nvSpPr>
        <p:spPr/>
        <p:txBody>
          <a:bodyPr/>
          <a:lstStyle/>
          <a:p>
            <a:pPr>
              <a:defRPr/>
            </a:pPr>
            <a:fld id="{731689FE-BD11-4000-B2CD-5CB814325653}" type="slidenum">
              <a:rPr lang="en-US" smtClean="0"/>
              <a:pPr>
                <a:defRPr/>
              </a:pPr>
              <a:t>23</a:t>
            </a:fld>
            <a:endParaRPr lang="en-US"/>
          </a:p>
        </p:txBody>
      </p:sp>
      <p:sp>
        <p:nvSpPr>
          <p:cNvPr id="7" name="Rectangle 4"/>
          <p:cNvSpPr txBox="1">
            <a:spLocks noChangeArrowheads="1"/>
          </p:cNvSpPr>
          <p:nvPr/>
        </p:nvSpPr>
        <p:spPr bwMode="auto">
          <a:xfrm>
            <a:off x="250825" y="6381750"/>
            <a:ext cx="3827463"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Univers" pitchFamily="34" charset="0"/>
                <a:ea typeface="+mn-ea"/>
                <a:cs typeface="+mn-cs"/>
              </a:rPr>
              <a:t>Tunis, Tunisia, 28 January 2014</a:t>
            </a:r>
            <a:endParaRPr kumimoji="0" lang="en-US" sz="1400" b="0" i="0" u="none" strike="noStrike" kern="1200" cap="none" spc="0" normalizeH="0" baseline="0" noProof="0" dirty="0">
              <a:ln>
                <a:noFill/>
              </a:ln>
              <a:solidFill>
                <a:schemeClr val="tx1"/>
              </a:solidFill>
              <a:effectLst/>
              <a:uLnTx/>
              <a:uFillTx/>
              <a:latin typeface="Univers" pitchFamily="34" charset="0"/>
              <a:ea typeface="+mn-ea"/>
              <a:cs typeface="+mn-cs"/>
            </a:endParaRPr>
          </a:p>
        </p:txBody>
      </p:sp>
      <p:sp>
        <p:nvSpPr>
          <p:cNvPr id="9" name="Espace réservé du contenu 8"/>
          <p:cNvSpPr>
            <a:spLocks noGrp="1"/>
          </p:cNvSpPr>
          <p:nvPr>
            <p:ph idx="1"/>
          </p:nvPr>
        </p:nvSpPr>
        <p:spPr>
          <a:xfrm>
            <a:off x="357158" y="1357298"/>
            <a:ext cx="4786346" cy="4525963"/>
          </a:xfrm>
        </p:spPr>
        <p:txBody>
          <a:bodyPr/>
          <a:lstStyle/>
          <a:p>
            <a:pPr marL="457200" indent="-457200">
              <a:buClr>
                <a:srgbClr val="C00000"/>
              </a:buClr>
              <a:buFont typeface="+mj-lt"/>
              <a:buAutoNum type="arabicPeriod"/>
            </a:pPr>
            <a:r>
              <a:rPr lang="en-US" sz="2200" b="1" dirty="0" smtClean="0"/>
              <a:t>many stakeholders </a:t>
            </a:r>
            <a:r>
              <a:rPr lang="en-US" sz="2200" dirty="0" smtClean="0"/>
              <a:t>:</a:t>
            </a:r>
          </a:p>
          <a:p>
            <a:pPr lvl="1">
              <a:buClr>
                <a:srgbClr val="C00000"/>
              </a:buClr>
            </a:pPr>
            <a:r>
              <a:rPr lang="en-US" sz="1800" dirty="0" smtClean="0"/>
              <a:t>Patients</a:t>
            </a:r>
          </a:p>
          <a:p>
            <a:pPr lvl="1">
              <a:buClr>
                <a:srgbClr val="C00000"/>
              </a:buClr>
            </a:pPr>
            <a:r>
              <a:rPr lang="en-US" sz="1800" dirty="0" smtClean="0"/>
              <a:t>Hospitals</a:t>
            </a:r>
          </a:p>
          <a:p>
            <a:pPr lvl="1">
              <a:buClr>
                <a:srgbClr val="C00000"/>
              </a:buClr>
            </a:pPr>
            <a:r>
              <a:rPr lang="en-US" sz="1800" dirty="0" smtClean="0"/>
              <a:t>Pharmacies</a:t>
            </a:r>
          </a:p>
          <a:p>
            <a:pPr lvl="1">
              <a:buClr>
                <a:srgbClr val="C00000"/>
              </a:buClr>
            </a:pPr>
            <a:r>
              <a:rPr lang="en-US" sz="1800" dirty="0" smtClean="0"/>
              <a:t>primary care physicians</a:t>
            </a:r>
          </a:p>
          <a:p>
            <a:pPr lvl="1">
              <a:buClr>
                <a:srgbClr val="C00000"/>
              </a:buClr>
            </a:pPr>
            <a:r>
              <a:rPr lang="en-US" sz="1800" dirty="0" smtClean="0"/>
              <a:t>administrative entities…</a:t>
            </a:r>
          </a:p>
          <a:p>
            <a:pPr>
              <a:spcBef>
                <a:spcPts val="1200"/>
              </a:spcBef>
              <a:buFont typeface="Wingdings"/>
              <a:buChar char="è"/>
            </a:pPr>
            <a:r>
              <a:rPr lang="en-GB" sz="2200" dirty="0" smtClean="0">
                <a:sym typeface="Wingdings" pitchFamily="2" charset="2"/>
              </a:rPr>
              <a:t>Different</a:t>
            </a:r>
            <a:r>
              <a:rPr lang="fr-FR" sz="2200" dirty="0" smtClean="0">
                <a:sym typeface="Wingdings" pitchFamily="2" charset="2"/>
              </a:rPr>
              <a:t> </a:t>
            </a:r>
            <a:r>
              <a:rPr lang="en-US" sz="2200" dirty="0" smtClean="0"/>
              <a:t>technologies, information systems, and medical devices often based on proprietary specifications</a:t>
            </a:r>
          </a:p>
          <a:p>
            <a:pPr>
              <a:spcBef>
                <a:spcPts val="1200"/>
              </a:spcBef>
              <a:buFont typeface="Wingdings"/>
              <a:buChar char="è"/>
            </a:pPr>
            <a:r>
              <a:rPr lang="en-US" sz="2200" dirty="0" smtClean="0"/>
              <a:t>Difficulty of technical integration</a:t>
            </a:r>
          </a:p>
          <a:p>
            <a:pPr lvl="1"/>
            <a:endParaRPr lang="fr-FR" sz="1800" dirty="0" smtClean="0"/>
          </a:p>
        </p:txBody>
      </p:sp>
      <p:sp>
        <p:nvSpPr>
          <p:cNvPr id="10" name="Espace réservé du contenu 2"/>
          <p:cNvSpPr txBox="1">
            <a:spLocks/>
          </p:cNvSpPr>
          <p:nvPr/>
        </p:nvSpPr>
        <p:spPr bwMode="auto">
          <a:xfrm>
            <a:off x="4857752" y="1357298"/>
            <a:ext cx="4143404"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lvl="0" indent="-457200">
              <a:spcBef>
                <a:spcPts val="1200"/>
              </a:spcBef>
              <a:buClr>
                <a:srgbClr val="C00000"/>
              </a:buClr>
              <a:buSzPct val="75000"/>
              <a:buFont typeface="+mj-lt"/>
              <a:buAutoNum type="arabicPeriod" startAt="2"/>
            </a:pPr>
            <a:r>
              <a:rPr lang="en-US" sz="2200" b="1" kern="0" dirty="0" smtClean="0">
                <a:solidFill>
                  <a:schemeClr val="bg2"/>
                </a:solidFill>
                <a:latin typeface="+mn-lt"/>
              </a:rPr>
              <a:t>privacy protections, quality assurance, and security of information</a:t>
            </a:r>
          </a:p>
          <a:p>
            <a:pPr marL="457200" indent="-457200">
              <a:spcBef>
                <a:spcPts val="1200"/>
              </a:spcBef>
              <a:buClr>
                <a:srgbClr val="C00000"/>
              </a:buClr>
              <a:buSzPct val="75000"/>
              <a:buFont typeface="+mj-lt"/>
              <a:buAutoNum type="arabicPeriod" startAt="2"/>
            </a:pPr>
            <a:r>
              <a:rPr lang="en-US" sz="2200" b="1" kern="0" dirty="0" smtClean="0">
                <a:solidFill>
                  <a:schemeClr val="bg2"/>
                </a:solidFill>
                <a:latin typeface="+mn-lt"/>
              </a:rPr>
              <a:t>Very strict national regulations</a:t>
            </a:r>
          </a:p>
          <a:p>
            <a:pPr marL="457200" indent="-457200">
              <a:spcBef>
                <a:spcPts val="1200"/>
              </a:spcBef>
              <a:buClr>
                <a:srgbClr val="C00000"/>
              </a:buClr>
              <a:buSzPct val="75000"/>
              <a:buFont typeface="+mj-lt"/>
              <a:buAutoNum type="arabicPeriod" startAt="2"/>
            </a:pPr>
            <a:r>
              <a:rPr lang="en-US" sz="2200" b="1" kern="0" dirty="0" smtClean="0">
                <a:solidFill>
                  <a:schemeClr val="bg2"/>
                </a:solidFill>
                <a:latin typeface="+mn-lt"/>
              </a:rPr>
              <a:t>Reluctance of health practitioners to adopt the new technologies</a:t>
            </a:r>
          </a:p>
          <a:p>
            <a:pPr marL="457200" indent="-457200">
              <a:spcBef>
                <a:spcPts val="1200"/>
              </a:spcBef>
              <a:buClr>
                <a:srgbClr val="C00000"/>
              </a:buClr>
              <a:buSzPct val="75000"/>
            </a:pPr>
            <a:endParaRPr lang="en-US" sz="2200" b="1" kern="0" dirty="0" smtClean="0">
              <a:solidFill>
                <a:schemeClr val="bg2"/>
              </a:solidFill>
              <a:latin typeface="+mn-lt"/>
            </a:endParaRPr>
          </a:p>
          <a:p>
            <a:pPr marL="342900" indent="-342900">
              <a:spcBef>
                <a:spcPct val="20000"/>
              </a:spcBef>
              <a:buSzPct val="75000"/>
              <a:buBlip>
                <a:blip r:embed="rId2"/>
              </a:buBlip>
            </a:pPr>
            <a:endParaRPr lang="en-US" sz="2000" kern="0" dirty="0" smtClean="0">
              <a:solidFill>
                <a:schemeClr val="bg2"/>
              </a:solidFill>
              <a:latin typeface="+mn-lt"/>
            </a:endParaRPr>
          </a:p>
          <a:p>
            <a:pPr marL="342900" indent="-342900">
              <a:spcBef>
                <a:spcPct val="20000"/>
              </a:spcBef>
              <a:buSzPct val="75000"/>
              <a:buBlip>
                <a:blip r:embed="rId2"/>
              </a:buBlip>
            </a:pPr>
            <a:endParaRPr kumimoji="0" lang="fr-FR" sz="3200" b="0" i="0" u="none" strike="noStrike" kern="0" cap="none" spc="0" normalizeH="0" baseline="0" noProof="0" dirty="0">
              <a:ln>
                <a:noFill/>
              </a:ln>
              <a:solidFill>
                <a:schemeClr val="bg2"/>
              </a:solidFill>
              <a:effectLst/>
              <a:uLnTx/>
              <a:uFillTx/>
              <a:latin typeface="+mn-lt"/>
              <a:ea typeface="+mn-ea"/>
              <a:cs typeface="+mn-cs"/>
            </a:endParaRPr>
          </a:p>
        </p:txBody>
      </p:sp>
      <p:sp>
        <p:nvSpPr>
          <p:cNvPr id="11" name="Rectangle 10"/>
          <p:cNvSpPr/>
          <p:nvPr/>
        </p:nvSpPr>
        <p:spPr>
          <a:xfrm>
            <a:off x="245814" y="5897798"/>
            <a:ext cx="5072098" cy="461665"/>
          </a:xfrm>
          <a:prstGeom prst="rect">
            <a:avLst/>
          </a:prstGeom>
        </p:spPr>
        <p:txBody>
          <a:bodyPr wrap="square">
            <a:spAutoFit/>
          </a:bodyPr>
          <a:lstStyle/>
          <a:p>
            <a:r>
              <a:rPr lang="en-US" sz="1200" b="1" dirty="0" smtClean="0"/>
              <a:t>Source: </a:t>
            </a:r>
            <a:r>
              <a:rPr lang="en-US" sz="1200" dirty="0" smtClean="0"/>
              <a:t>Standards and </a:t>
            </a:r>
            <a:r>
              <a:rPr lang="en-US" sz="1200" dirty="0" err="1" smtClean="0"/>
              <a:t>eHealth</a:t>
            </a:r>
            <a:endParaRPr lang="en-US" sz="1200" dirty="0" smtClean="0"/>
          </a:p>
          <a:p>
            <a:r>
              <a:rPr lang="en-US" sz="1200" dirty="0" smtClean="0"/>
              <a:t>ITU-T Technology Watch Report -January 2011</a:t>
            </a:r>
            <a:endParaRPr lang="en-US" dirty="0"/>
          </a:p>
        </p:txBody>
      </p:sp>
      <p:pic>
        <p:nvPicPr>
          <p:cNvPr id="1028" name="Picture 4" descr="http://www.who.int/entity/ehealth/eHealthStrategy.jpg"/>
          <p:cNvPicPr>
            <a:picLocks noChangeAspect="1" noChangeArrowheads="1"/>
          </p:cNvPicPr>
          <p:nvPr/>
        </p:nvPicPr>
        <p:blipFill>
          <a:blip r:embed="rId3"/>
          <a:srcRect/>
          <a:stretch>
            <a:fillRect/>
          </a:stretch>
        </p:blipFill>
        <p:spPr bwMode="auto">
          <a:xfrm>
            <a:off x="5868144" y="5013176"/>
            <a:ext cx="2058592" cy="139989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76456" cy="1412776"/>
          </a:xfrm>
        </p:spPr>
        <p:txBody>
          <a:bodyPr/>
          <a:lstStyle/>
          <a:p>
            <a:pPr algn="r"/>
            <a:r>
              <a:rPr lang="en-GB" dirty="0" smtClean="0"/>
              <a:t>e-Health Standardization</a:t>
            </a:r>
            <a:br>
              <a:rPr lang="en-GB" dirty="0" smtClean="0"/>
            </a:br>
            <a:r>
              <a:rPr lang="en-GB" sz="2400" b="0" i="1" dirty="0"/>
              <a:t>s</a:t>
            </a:r>
            <a:r>
              <a:rPr lang="en-GB" sz="2400" b="0" i="1" dirty="0" smtClean="0"/>
              <a:t>tandards areas</a:t>
            </a:r>
            <a:endParaRPr lang="en-GB" sz="2400" b="0" i="1" dirty="0"/>
          </a:p>
        </p:txBody>
      </p:sp>
      <p:sp>
        <p:nvSpPr>
          <p:cNvPr id="5" name="Espace réservé du numéro de diapositive 4"/>
          <p:cNvSpPr>
            <a:spLocks noGrp="1"/>
          </p:cNvSpPr>
          <p:nvPr>
            <p:ph type="sldNum" sz="quarter" idx="11"/>
          </p:nvPr>
        </p:nvSpPr>
        <p:spPr/>
        <p:txBody>
          <a:bodyPr/>
          <a:lstStyle/>
          <a:p>
            <a:pPr>
              <a:defRPr/>
            </a:pPr>
            <a:fld id="{731689FE-BD11-4000-B2CD-5CB814325653}" type="slidenum">
              <a:rPr lang="en-US" smtClean="0"/>
              <a:pPr>
                <a:defRPr/>
              </a:pPr>
              <a:t>24</a:t>
            </a:fld>
            <a:endParaRPr lang="en-US"/>
          </a:p>
        </p:txBody>
      </p:sp>
      <p:sp>
        <p:nvSpPr>
          <p:cNvPr id="11" name="Rectangle 4"/>
          <p:cNvSpPr txBox="1">
            <a:spLocks noChangeArrowheads="1"/>
          </p:cNvSpPr>
          <p:nvPr/>
        </p:nvSpPr>
        <p:spPr bwMode="auto">
          <a:xfrm>
            <a:off x="250825" y="6381750"/>
            <a:ext cx="3827463"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Univers" pitchFamily="34" charset="0"/>
                <a:ea typeface="+mn-ea"/>
                <a:cs typeface="+mn-cs"/>
              </a:rPr>
              <a:t>Tunis, Tunisia, 28 January 2014</a:t>
            </a:r>
            <a:endParaRPr kumimoji="0" lang="en-US" sz="1400" b="0" i="0" u="none" strike="noStrike" kern="1200" cap="none" spc="0" normalizeH="0" baseline="0" noProof="0" dirty="0">
              <a:ln>
                <a:noFill/>
              </a:ln>
              <a:solidFill>
                <a:schemeClr val="tx1"/>
              </a:solidFill>
              <a:effectLst/>
              <a:uLnTx/>
              <a:uFillTx/>
              <a:latin typeface="Univers" pitchFamily="34" charset="0"/>
              <a:ea typeface="+mn-ea"/>
              <a:cs typeface="+mn-cs"/>
            </a:endParaRPr>
          </a:p>
        </p:txBody>
      </p:sp>
      <p:sp>
        <p:nvSpPr>
          <p:cNvPr id="7" name="Rectangle 6"/>
          <p:cNvSpPr/>
          <p:nvPr/>
        </p:nvSpPr>
        <p:spPr>
          <a:xfrm>
            <a:off x="4572000" y="6027003"/>
            <a:ext cx="5072098" cy="461665"/>
          </a:xfrm>
          <a:prstGeom prst="rect">
            <a:avLst/>
          </a:prstGeom>
        </p:spPr>
        <p:txBody>
          <a:bodyPr wrap="square">
            <a:spAutoFit/>
          </a:bodyPr>
          <a:lstStyle/>
          <a:p>
            <a:r>
              <a:rPr lang="en-US" sz="1200" b="1" dirty="0" smtClean="0"/>
              <a:t>Source: </a:t>
            </a:r>
            <a:r>
              <a:rPr lang="en-US" sz="1200" dirty="0" smtClean="0"/>
              <a:t>Standards and </a:t>
            </a:r>
            <a:r>
              <a:rPr lang="en-US" sz="1200" dirty="0" err="1" smtClean="0"/>
              <a:t>eHealth</a:t>
            </a:r>
            <a:endParaRPr lang="en-US" sz="1200" dirty="0" smtClean="0"/>
          </a:p>
          <a:p>
            <a:r>
              <a:rPr lang="en-US" sz="1200" dirty="0" smtClean="0"/>
              <a:t>ITU-T Technology Watch Report -January 2011</a:t>
            </a:r>
            <a:endParaRPr lang="en-US" dirty="0"/>
          </a:p>
        </p:txBody>
      </p:sp>
      <p:sp>
        <p:nvSpPr>
          <p:cNvPr id="8" name="ZoneTexte 7"/>
          <p:cNvSpPr txBox="1"/>
          <p:nvPr/>
        </p:nvSpPr>
        <p:spPr>
          <a:xfrm>
            <a:off x="1548680" y="1660738"/>
            <a:ext cx="9144000" cy="400110"/>
          </a:xfrm>
          <a:prstGeom prst="rect">
            <a:avLst/>
          </a:prstGeom>
          <a:noFill/>
        </p:spPr>
        <p:txBody>
          <a:bodyPr wrap="square" rtlCol="0">
            <a:spAutoFit/>
          </a:bodyPr>
          <a:lstStyle/>
          <a:p>
            <a:r>
              <a:rPr lang="en-GB" sz="2000" b="1" dirty="0" smtClean="0">
                <a:solidFill>
                  <a:schemeClr val="bg2">
                    <a:lumMod val="60000"/>
                    <a:lumOff val="40000"/>
                  </a:schemeClr>
                </a:solidFill>
              </a:rPr>
              <a:t>e-Health standards focus on 3 main areas </a:t>
            </a:r>
            <a:endParaRPr lang="en-GB" sz="2000" b="1" dirty="0">
              <a:solidFill>
                <a:schemeClr val="bg2">
                  <a:lumMod val="60000"/>
                  <a:lumOff val="40000"/>
                </a:schemeClr>
              </a:solidFill>
            </a:endParaRPr>
          </a:p>
        </p:txBody>
      </p:sp>
      <p:pic>
        <p:nvPicPr>
          <p:cNvPr id="35841" name="Picture 1"/>
          <p:cNvPicPr>
            <a:picLocks noChangeAspect="1" noChangeArrowheads="1"/>
          </p:cNvPicPr>
          <p:nvPr/>
        </p:nvPicPr>
        <p:blipFill>
          <a:blip r:embed="rId2"/>
          <a:srcRect/>
          <a:stretch>
            <a:fillRect/>
          </a:stretch>
        </p:blipFill>
        <p:spPr bwMode="auto">
          <a:xfrm>
            <a:off x="1187624" y="2144613"/>
            <a:ext cx="6829425" cy="3876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76456" cy="1412776"/>
          </a:xfrm>
        </p:spPr>
        <p:txBody>
          <a:bodyPr/>
          <a:lstStyle/>
          <a:p>
            <a:pPr algn="r"/>
            <a:r>
              <a:rPr lang="en-GB" dirty="0" smtClean="0"/>
              <a:t>e-Health Standardization</a:t>
            </a:r>
            <a:br>
              <a:rPr lang="en-GB" dirty="0" smtClean="0"/>
            </a:br>
            <a:r>
              <a:rPr lang="en-GB" sz="2400" b="0" i="1" dirty="0"/>
              <a:t>s</a:t>
            </a:r>
            <a:r>
              <a:rPr lang="en-GB" sz="2400" b="0" i="1" dirty="0" smtClean="0"/>
              <a:t>tandardization initiatives</a:t>
            </a:r>
            <a:endParaRPr lang="en-GB" sz="2400" b="0" i="1" dirty="0"/>
          </a:p>
        </p:txBody>
      </p:sp>
      <p:sp>
        <p:nvSpPr>
          <p:cNvPr id="5" name="Espace réservé du numéro de diapositive 4"/>
          <p:cNvSpPr>
            <a:spLocks noGrp="1"/>
          </p:cNvSpPr>
          <p:nvPr>
            <p:ph type="sldNum" sz="quarter" idx="11"/>
          </p:nvPr>
        </p:nvSpPr>
        <p:spPr/>
        <p:txBody>
          <a:bodyPr/>
          <a:lstStyle/>
          <a:p>
            <a:pPr>
              <a:defRPr/>
            </a:pPr>
            <a:fld id="{731689FE-BD11-4000-B2CD-5CB814325653}" type="slidenum">
              <a:rPr lang="en-US" smtClean="0"/>
              <a:pPr>
                <a:defRPr/>
              </a:pPr>
              <a:t>25</a:t>
            </a:fld>
            <a:endParaRPr lang="en-US" dirty="0"/>
          </a:p>
        </p:txBody>
      </p:sp>
      <p:graphicFrame>
        <p:nvGraphicFramePr>
          <p:cNvPr id="12" name="Tableau 11"/>
          <p:cNvGraphicFramePr>
            <a:graphicFrameLocks noGrp="1"/>
          </p:cNvGraphicFramePr>
          <p:nvPr>
            <p:extLst>
              <p:ext uri="{D42A27DB-BD31-4B8C-83A1-F6EECF244321}">
                <p14:modId xmlns:p14="http://schemas.microsoft.com/office/powerpoint/2010/main" val="3567676106"/>
              </p:ext>
            </p:extLst>
          </p:nvPr>
        </p:nvGraphicFramePr>
        <p:xfrm>
          <a:off x="251520" y="1700808"/>
          <a:ext cx="8640960" cy="4711282"/>
        </p:xfrm>
        <a:graphic>
          <a:graphicData uri="http://schemas.openxmlformats.org/drawingml/2006/table">
            <a:tbl>
              <a:tblPr firstRow="1" bandRow="1"/>
              <a:tblGrid>
                <a:gridCol w="3312368"/>
                <a:gridCol w="5328592"/>
              </a:tblGrid>
              <a:tr h="324630">
                <a:tc>
                  <a:txBody>
                    <a:bodyPr/>
                    <a:lstStyle/>
                    <a:p>
                      <a:pPr algn="ctr"/>
                      <a:r>
                        <a:rPr lang="fr-FR" sz="1600" b="1" dirty="0" smtClean="0"/>
                        <a:t>Initiative</a:t>
                      </a:r>
                      <a:endParaRPr lang="fr-FR" sz="1600" b="1"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6691C6"/>
                    </a:solidFill>
                  </a:tcPr>
                </a:tc>
                <a:tc>
                  <a:txBody>
                    <a:bodyPr/>
                    <a:lstStyle/>
                    <a:p>
                      <a:pPr algn="ctr"/>
                      <a:r>
                        <a:rPr lang="fr-FR" sz="1600" b="1" dirty="0" smtClean="0"/>
                        <a:t>Description</a:t>
                      </a:r>
                      <a:endParaRPr lang="fr-FR" sz="1600" b="1"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6691C6"/>
                    </a:solidFill>
                  </a:tcPr>
                </a:tc>
              </a:tr>
              <a:tr h="927170">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800" b="1" kern="1200" baseline="0" dirty="0" err="1" smtClean="0">
                          <a:solidFill>
                            <a:srgbClr val="C00000"/>
                          </a:solidFill>
                        </a:rPr>
                        <a:t>epSOS</a:t>
                      </a:r>
                      <a:r>
                        <a:rPr lang="fr-FR" sz="1800" kern="1200" baseline="0" dirty="0" smtClean="0"/>
                        <a:t> </a:t>
                      </a:r>
                      <a:r>
                        <a:rPr lang="fr-FR" sz="1600" kern="1200" baseline="0" dirty="0" smtClean="0"/>
                        <a:t>(</a:t>
                      </a:r>
                      <a:r>
                        <a:rPr lang="fr-FR" sz="1600" kern="1200" baseline="0" dirty="0" err="1" smtClean="0"/>
                        <a:t>European</a:t>
                      </a:r>
                      <a:r>
                        <a:rPr lang="fr-FR" sz="1600" kern="1200" baseline="0" dirty="0" smtClean="0"/>
                        <a:t> Patients Smart Open Services)</a:t>
                      </a:r>
                      <a:endParaRPr lang="fr-FR" sz="1800" b="0"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kern="1200" baseline="0" dirty="0" smtClean="0"/>
                        <a:t>A pilot initiative that focuses on creating an interoperable electronic health </a:t>
                      </a:r>
                      <a:r>
                        <a:rPr lang="fr-FR" sz="1800" kern="1200" baseline="0" dirty="0" smtClean="0"/>
                        <a:t>record system </a:t>
                      </a:r>
                      <a:r>
                        <a:rPr lang="en-GB" sz="1800" kern="1200" baseline="0" noProof="0" dirty="0" smtClean="0"/>
                        <a:t>across</a:t>
                      </a:r>
                      <a:r>
                        <a:rPr lang="fr-FR" sz="1800" kern="1200" baseline="0" dirty="0" smtClean="0"/>
                        <a:t> Europe</a:t>
                      </a:r>
                      <a:endParaRPr lang="fr-FR" sz="1800"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r>
              <a:tr h="1133236">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b="1" kern="1200" baseline="0" dirty="0" smtClean="0">
                          <a:solidFill>
                            <a:srgbClr val="C00000"/>
                          </a:solidFill>
                        </a:rPr>
                        <a:t>DICOM</a:t>
                      </a:r>
                      <a:r>
                        <a:rPr lang="en-US" sz="1800" b="1" kern="1200" baseline="0" dirty="0" smtClean="0"/>
                        <a:t> </a:t>
                      </a:r>
                      <a:r>
                        <a:rPr lang="en-US" sz="1600" kern="1200" baseline="0" dirty="0" smtClean="0"/>
                        <a:t>(Digital Imaging and Communications in</a:t>
                      </a:r>
                    </a:p>
                    <a:p>
                      <a:r>
                        <a:rPr lang="en-GB" sz="1600" kern="1200" baseline="0" noProof="0" dirty="0" smtClean="0"/>
                        <a:t>Medicine</a:t>
                      </a:r>
                      <a:r>
                        <a:rPr lang="fr-FR" sz="1600" kern="1200" baseline="0" dirty="0" smtClean="0"/>
                        <a:t>)</a:t>
                      </a:r>
                      <a:endParaRPr lang="fr-FR" sz="1600" b="0"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0E9F4"/>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kern="1200" baseline="0" dirty="0" smtClean="0"/>
                        <a:t>A set of specifications dedicated to the standardization of medical images under the responsibility of the </a:t>
                      </a:r>
                      <a:r>
                        <a:rPr lang="en-US" sz="1800" baseline="0" dirty="0" smtClean="0">
                          <a:latin typeface="Calibri"/>
                        </a:rPr>
                        <a:t>U.S. National Electrical Manufacturers Association</a:t>
                      </a:r>
                      <a:endParaRPr lang="fr-FR" sz="1800"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0E9F4"/>
                    </a:solidFill>
                  </a:tcPr>
                </a:tc>
              </a:tr>
              <a:tr h="1394752">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b="1" kern="1200" baseline="0" dirty="0" smtClean="0">
                          <a:solidFill>
                            <a:srgbClr val="C00000"/>
                          </a:solidFill>
                        </a:rPr>
                        <a:t>Medical / Health Device Communication</a:t>
                      </a:r>
                    </a:p>
                    <a:p>
                      <a:r>
                        <a:rPr lang="fr-FR" sz="1800" b="1" kern="1200" baseline="0" dirty="0" smtClean="0">
                          <a:solidFill>
                            <a:srgbClr val="C00000"/>
                          </a:solidFill>
                        </a:rPr>
                        <a:t>Standards </a:t>
                      </a:r>
                      <a:r>
                        <a:rPr lang="fr-FR" sz="1800" b="0" kern="1200" baseline="0" dirty="0" smtClean="0">
                          <a:solidFill>
                            <a:schemeClr val="tx1"/>
                          </a:solidFill>
                        </a:rPr>
                        <a:t>(</a:t>
                      </a:r>
                      <a:r>
                        <a:rPr lang="fr-FR" sz="1800" b="0" i="0" kern="1200" baseline="0" dirty="0" smtClean="0">
                          <a:solidFill>
                            <a:schemeClr val="tx1"/>
                          </a:solidFill>
                        </a:rPr>
                        <a:t>I</a:t>
                      </a:r>
                      <a:r>
                        <a:rPr lang="en-US" sz="1800" b="0" kern="1200" baseline="0" dirty="0" smtClean="0">
                          <a:solidFill>
                            <a:schemeClr val="tx1"/>
                          </a:solidFill>
                        </a:rPr>
                        <a:t>SO/IEEE 11073)</a:t>
                      </a:r>
                      <a:endParaRPr lang="fr-FR" sz="1600" b="0" dirty="0">
                        <a:solidFill>
                          <a:schemeClr val="tx1"/>
                        </a:solidFill>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kern="1200" baseline="0" dirty="0" smtClean="0"/>
                        <a:t>a set of joint ISO, IEEE, and CEN standards for medical device interoperability</a:t>
                      </a:r>
                      <a:endParaRPr lang="fr-FR" sz="1800"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r>
              <a:tr h="865360">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kern="1200" baseline="0" dirty="0" smtClean="0">
                          <a:solidFill>
                            <a:srgbClr val="C00000"/>
                          </a:solidFill>
                          <a:latin typeface="Calibri"/>
                          <a:ea typeface="+mn-ea"/>
                          <a:cs typeface="+mn-cs"/>
                        </a:rPr>
                        <a:t>Global Observatory for e-Health </a:t>
                      </a:r>
                      <a:r>
                        <a:rPr lang="en-US" sz="1600" b="0" kern="1200" baseline="0" dirty="0" smtClean="0">
                          <a:solidFill>
                            <a:schemeClr val="tx1"/>
                          </a:solidFill>
                          <a:latin typeface="Calibri"/>
                          <a:ea typeface="+mn-ea"/>
                          <a:cs typeface="+mn-cs"/>
                        </a:rPr>
                        <a:t>(World Health                       Organization)</a:t>
                      </a:r>
                      <a:endParaRPr lang="fr-FR" sz="1800" b="0" kern="1200" baseline="0" dirty="0">
                        <a:solidFill>
                          <a:schemeClr val="tx1"/>
                        </a:solidFill>
                        <a:latin typeface="Calibri"/>
                        <a:ea typeface="+mn-ea"/>
                        <a:cs typeface="+mn-cs"/>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0E9F4"/>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smtClean="0"/>
                        <a:t>an initiative dedicated to the study of </a:t>
                      </a:r>
                      <a:r>
                        <a:rPr lang="en-US" sz="1800" dirty="0" err="1" smtClean="0"/>
                        <a:t>eHealth</a:t>
                      </a:r>
                      <a:r>
                        <a:rPr lang="en-US" sz="1800" dirty="0" smtClean="0"/>
                        <a:t>—its evolution and impact on health</a:t>
                      </a:r>
                      <a:endParaRPr lang="fr-FR" sz="1800"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0E9F4"/>
                    </a:solidFill>
                  </a:tcPr>
                </a:tc>
              </a:tr>
            </a:tbl>
          </a:graphicData>
        </a:graphic>
      </p:graphicFrame>
      <p:pic>
        <p:nvPicPr>
          <p:cNvPr id="2055" name="Picture 7"/>
          <p:cNvPicPr>
            <a:picLocks noChangeAspect="1" noChangeArrowheads="1"/>
          </p:cNvPicPr>
          <p:nvPr/>
        </p:nvPicPr>
        <p:blipFill>
          <a:blip r:embed="rId2" cstate="print"/>
          <a:srcRect/>
          <a:stretch>
            <a:fillRect/>
          </a:stretch>
        </p:blipFill>
        <p:spPr bwMode="auto">
          <a:xfrm>
            <a:off x="2699792" y="2420888"/>
            <a:ext cx="569224" cy="523005"/>
          </a:xfrm>
          <a:prstGeom prst="rect">
            <a:avLst/>
          </a:prstGeom>
          <a:noFill/>
          <a:ln w="9525">
            <a:noFill/>
            <a:miter lim="800000"/>
            <a:headEnd/>
            <a:tailEnd/>
          </a:ln>
          <a:effectLst/>
        </p:spPr>
      </p:pic>
      <p:pic>
        <p:nvPicPr>
          <p:cNvPr id="2057" name="Picture 9"/>
          <p:cNvPicPr>
            <a:picLocks noChangeAspect="1" noChangeArrowheads="1"/>
          </p:cNvPicPr>
          <p:nvPr/>
        </p:nvPicPr>
        <p:blipFill>
          <a:blip r:embed="rId3"/>
          <a:srcRect/>
          <a:stretch>
            <a:fillRect/>
          </a:stretch>
        </p:blipFill>
        <p:spPr bwMode="auto">
          <a:xfrm>
            <a:off x="2267744" y="3501008"/>
            <a:ext cx="892151" cy="432048"/>
          </a:xfrm>
          <a:prstGeom prst="rect">
            <a:avLst/>
          </a:prstGeom>
          <a:noFill/>
          <a:ln w="9525">
            <a:noFill/>
            <a:miter lim="800000"/>
            <a:headEnd/>
            <a:tailEnd/>
          </a:ln>
          <a:effectLst/>
        </p:spPr>
      </p:pic>
      <p:sp>
        <p:nvSpPr>
          <p:cNvPr id="13" name="Rectangle 4"/>
          <p:cNvSpPr txBox="1">
            <a:spLocks noChangeArrowheads="1"/>
          </p:cNvSpPr>
          <p:nvPr/>
        </p:nvSpPr>
        <p:spPr bwMode="auto">
          <a:xfrm>
            <a:off x="250825" y="6381750"/>
            <a:ext cx="3827463"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Univers" pitchFamily="34" charset="0"/>
                <a:ea typeface="+mn-ea"/>
                <a:cs typeface="+mn-cs"/>
              </a:rPr>
              <a:t>Tunis, Tunisia, 28 January 2014</a:t>
            </a:r>
            <a:endParaRPr kumimoji="0" lang="en-US" sz="1400" b="0" i="0" u="none" strike="noStrike" kern="1200" cap="none" spc="0" normalizeH="0" baseline="0" noProof="0" dirty="0">
              <a:ln>
                <a:noFill/>
              </a:ln>
              <a:solidFill>
                <a:schemeClr val="tx1"/>
              </a:solidFill>
              <a:effectLst/>
              <a:uLnTx/>
              <a:uFillTx/>
              <a:latin typeface="Univers" pitchFamily="34" charset="0"/>
              <a:ea typeface="+mn-ea"/>
              <a:cs typeface="+mn-cs"/>
            </a:endParaRPr>
          </a:p>
        </p:txBody>
      </p:sp>
      <p:sp>
        <p:nvSpPr>
          <p:cNvPr id="14" name="Rectangle 13"/>
          <p:cNvSpPr/>
          <p:nvPr/>
        </p:nvSpPr>
        <p:spPr>
          <a:xfrm>
            <a:off x="4714876" y="6351711"/>
            <a:ext cx="4000528" cy="461665"/>
          </a:xfrm>
          <a:prstGeom prst="rect">
            <a:avLst/>
          </a:prstGeom>
        </p:spPr>
        <p:txBody>
          <a:bodyPr wrap="square">
            <a:spAutoFit/>
          </a:bodyPr>
          <a:lstStyle/>
          <a:p>
            <a:r>
              <a:rPr lang="en-US" sz="1200" b="1" i="1" dirty="0" smtClean="0"/>
              <a:t>Source : </a:t>
            </a:r>
            <a:r>
              <a:rPr lang="en-US" sz="1200" dirty="0" smtClean="0"/>
              <a:t>E-health Standards and Interoperability</a:t>
            </a:r>
          </a:p>
          <a:p>
            <a:r>
              <a:rPr lang="en-US" sz="1200" dirty="0" smtClean="0"/>
              <a:t>ITU-T Technology Watch Report - April 2012</a:t>
            </a:r>
            <a:endParaRPr lang="en-US" dirty="0"/>
          </a:p>
        </p:txBody>
      </p:sp>
      <p:sp>
        <p:nvSpPr>
          <p:cNvPr id="15" name="ZoneTexte 14"/>
          <p:cNvSpPr txBox="1"/>
          <p:nvPr/>
        </p:nvSpPr>
        <p:spPr>
          <a:xfrm>
            <a:off x="179512" y="1346865"/>
            <a:ext cx="9144064" cy="353943"/>
          </a:xfrm>
          <a:prstGeom prst="rect">
            <a:avLst/>
          </a:prstGeom>
          <a:noFill/>
        </p:spPr>
        <p:txBody>
          <a:bodyPr wrap="square" rtlCol="0">
            <a:spAutoFit/>
          </a:bodyPr>
          <a:lstStyle/>
          <a:p>
            <a:r>
              <a:rPr lang="en-GB" sz="1700" b="1" dirty="0" smtClean="0">
                <a:solidFill>
                  <a:schemeClr val="bg2">
                    <a:lumMod val="60000"/>
                    <a:lumOff val="40000"/>
                  </a:schemeClr>
                </a:solidFill>
              </a:rPr>
              <a:t>A number of standardization initiatives were launched, among which:    </a:t>
            </a:r>
            <a:endParaRPr lang="en-GB" sz="1700" b="1" dirty="0">
              <a:solidFill>
                <a:schemeClr val="bg2">
                  <a:lumMod val="60000"/>
                  <a:lumOff val="40000"/>
                </a:schemeClr>
              </a:solidFill>
            </a:endParaRPr>
          </a:p>
        </p:txBody>
      </p:sp>
      <p:pic>
        <p:nvPicPr>
          <p:cNvPr id="16" name="Picture 5"/>
          <p:cNvPicPr>
            <a:picLocks noChangeAspect="1" noChangeArrowheads="1"/>
          </p:cNvPicPr>
          <p:nvPr/>
        </p:nvPicPr>
        <p:blipFill>
          <a:blip r:embed="rId4"/>
          <a:srcRect/>
          <a:stretch>
            <a:fillRect/>
          </a:stretch>
        </p:blipFill>
        <p:spPr bwMode="auto">
          <a:xfrm>
            <a:off x="2123728" y="5877272"/>
            <a:ext cx="1223963" cy="504055"/>
          </a:xfrm>
          <a:prstGeom prst="rect">
            <a:avLst/>
          </a:prstGeom>
          <a:noFill/>
          <a:ln w="9525">
            <a:noFill/>
            <a:miter lim="800000"/>
            <a:headEnd/>
            <a:tailEnd/>
          </a:ln>
          <a:effectLst/>
        </p:spPr>
      </p:pic>
      <p:pic>
        <p:nvPicPr>
          <p:cNvPr id="17" name="Picture 4"/>
          <p:cNvPicPr>
            <a:picLocks noChangeAspect="1" noChangeArrowheads="1"/>
          </p:cNvPicPr>
          <p:nvPr/>
        </p:nvPicPr>
        <p:blipFill>
          <a:blip r:embed="rId5"/>
          <a:srcRect/>
          <a:stretch>
            <a:fillRect/>
          </a:stretch>
        </p:blipFill>
        <p:spPr bwMode="auto">
          <a:xfrm>
            <a:off x="1691680" y="5085184"/>
            <a:ext cx="498356" cy="470040"/>
          </a:xfrm>
          <a:prstGeom prst="rect">
            <a:avLst/>
          </a:prstGeom>
          <a:noFill/>
          <a:ln w="9525">
            <a:noFill/>
            <a:miter lim="800000"/>
            <a:headEnd/>
            <a:tailEnd/>
          </a:ln>
          <a:effectLst/>
        </p:spPr>
      </p:pic>
      <p:pic>
        <p:nvPicPr>
          <p:cNvPr id="18" name="Picture 1"/>
          <p:cNvPicPr>
            <a:picLocks noChangeAspect="1" noChangeArrowheads="1"/>
          </p:cNvPicPr>
          <p:nvPr/>
        </p:nvPicPr>
        <p:blipFill>
          <a:blip r:embed="rId6"/>
          <a:srcRect/>
          <a:stretch>
            <a:fillRect/>
          </a:stretch>
        </p:blipFill>
        <p:spPr bwMode="auto">
          <a:xfrm>
            <a:off x="2195736" y="5085184"/>
            <a:ext cx="1057613" cy="4320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76456" cy="1412776"/>
          </a:xfrm>
        </p:spPr>
        <p:txBody>
          <a:bodyPr/>
          <a:lstStyle/>
          <a:p>
            <a:pPr algn="r"/>
            <a:r>
              <a:rPr lang="en-GB" dirty="0"/>
              <a:t>e</a:t>
            </a:r>
            <a:r>
              <a:rPr lang="en-GB" dirty="0" smtClean="0"/>
              <a:t>-Health Standardization</a:t>
            </a:r>
            <a:br>
              <a:rPr lang="en-GB" dirty="0" smtClean="0"/>
            </a:br>
            <a:r>
              <a:rPr lang="en-GB" sz="2400" b="0" i="1" dirty="0"/>
              <a:t>s</a:t>
            </a:r>
            <a:r>
              <a:rPr lang="en-GB" sz="2400" b="0" i="1" dirty="0" smtClean="0"/>
              <a:t>tandardization </a:t>
            </a:r>
            <a:r>
              <a:rPr lang="en-GB" sz="2400" b="0" i="1" dirty="0"/>
              <a:t>i</a:t>
            </a:r>
            <a:r>
              <a:rPr lang="en-GB" sz="2400" b="0" i="1" dirty="0" smtClean="0"/>
              <a:t>nstitutions</a:t>
            </a:r>
            <a:endParaRPr lang="en-GB" sz="2400" b="0" i="1" dirty="0"/>
          </a:p>
        </p:txBody>
      </p:sp>
      <p:sp>
        <p:nvSpPr>
          <p:cNvPr id="5" name="Espace réservé du numéro de diapositive 4"/>
          <p:cNvSpPr>
            <a:spLocks noGrp="1"/>
          </p:cNvSpPr>
          <p:nvPr>
            <p:ph type="sldNum" sz="quarter" idx="11"/>
          </p:nvPr>
        </p:nvSpPr>
        <p:spPr/>
        <p:txBody>
          <a:bodyPr/>
          <a:lstStyle/>
          <a:p>
            <a:pPr>
              <a:defRPr/>
            </a:pPr>
            <a:fld id="{731689FE-BD11-4000-B2CD-5CB814325653}" type="slidenum">
              <a:rPr lang="en-US" smtClean="0"/>
              <a:pPr>
                <a:defRPr/>
              </a:pPr>
              <a:t>26</a:t>
            </a:fld>
            <a:endParaRPr lang="en-US" dirty="0"/>
          </a:p>
        </p:txBody>
      </p:sp>
      <p:pic>
        <p:nvPicPr>
          <p:cNvPr id="7" name="Picture 2"/>
          <p:cNvPicPr>
            <a:picLocks noChangeAspect="1" noChangeArrowheads="1"/>
          </p:cNvPicPr>
          <p:nvPr/>
        </p:nvPicPr>
        <p:blipFill>
          <a:blip r:embed="rId2" cstate="print"/>
          <a:srcRect/>
          <a:stretch>
            <a:fillRect/>
          </a:stretch>
        </p:blipFill>
        <p:spPr bwMode="auto">
          <a:xfrm>
            <a:off x="0" y="116632"/>
            <a:ext cx="1331640" cy="575485"/>
          </a:xfrm>
          <a:prstGeom prst="rect">
            <a:avLst/>
          </a:prstGeom>
          <a:noFill/>
          <a:ln w="9525">
            <a:noFill/>
            <a:miter lim="800000"/>
            <a:headEnd/>
            <a:tailEnd/>
          </a:ln>
          <a:effectLst/>
        </p:spPr>
      </p:pic>
      <p:graphicFrame>
        <p:nvGraphicFramePr>
          <p:cNvPr id="12" name="Tableau 11"/>
          <p:cNvGraphicFramePr>
            <a:graphicFrameLocks noGrp="1"/>
          </p:cNvGraphicFramePr>
          <p:nvPr>
            <p:extLst>
              <p:ext uri="{D42A27DB-BD31-4B8C-83A1-F6EECF244321}">
                <p14:modId xmlns:p14="http://schemas.microsoft.com/office/powerpoint/2010/main" val="2203475860"/>
              </p:ext>
            </p:extLst>
          </p:nvPr>
        </p:nvGraphicFramePr>
        <p:xfrm>
          <a:off x="251520" y="1984996"/>
          <a:ext cx="8606760" cy="4403596"/>
        </p:xfrm>
        <a:graphic>
          <a:graphicData uri="http://schemas.openxmlformats.org/drawingml/2006/table">
            <a:tbl>
              <a:tblPr firstRow="1" bandRow="1"/>
              <a:tblGrid>
                <a:gridCol w="2520280"/>
                <a:gridCol w="6086480"/>
              </a:tblGrid>
              <a:tr h="380236">
                <a:tc>
                  <a:txBody>
                    <a:bodyPr/>
                    <a:lstStyle/>
                    <a:p>
                      <a:pPr algn="ctr"/>
                      <a:r>
                        <a:rPr lang="fr-FR" sz="1600" b="1" dirty="0" smtClean="0"/>
                        <a:t>Institution</a:t>
                      </a:r>
                      <a:endParaRPr lang="fr-FR" sz="1600" b="1"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6691C6"/>
                    </a:solidFill>
                  </a:tcPr>
                </a:tc>
                <a:tc>
                  <a:txBody>
                    <a:bodyPr/>
                    <a:lstStyle/>
                    <a:p>
                      <a:pPr algn="ctr"/>
                      <a:r>
                        <a:rPr lang="fr-FR" sz="1600" b="1" dirty="0" smtClean="0"/>
                        <a:t>Description</a:t>
                      </a:r>
                      <a:endParaRPr lang="fr-FR" sz="1600" b="1"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6691C6"/>
                    </a:solidFill>
                  </a:tcPr>
                </a:tc>
              </a:tr>
              <a:tr h="858586">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800" b="1" kern="1200" baseline="0" noProof="0" dirty="0" smtClean="0">
                          <a:solidFill>
                            <a:srgbClr val="C00000"/>
                          </a:solidFill>
                        </a:rPr>
                        <a:t>Continua Health Alliance</a:t>
                      </a:r>
                      <a:endParaRPr lang="en-GB" sz="1800" b="1" noProof="0" dirty="0">
                        <a:solidFill>
                          <a:srgbClr val="C00000"/>
                        </a:solidFill>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kern="1200" baseline="0" dirty="0" smtClean="0"/>
                        <a:t> A non-profit organization seeking to promote interoperability among personal e-health devices and systems</a:t>
                      </a:r>
                      <a:endParaRPr lang="fr-FR" sz="1800"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r>
              <a:tr h="601010">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1800" b="1" kern="1200" baseline="0" dirty="0" smtClean="0">
                          <a:solidFill>
                            <a:srgbClr val="C00000"/>
                          </a:solidFill>
                        </a:rPr>
                        <a:t>CEN/TC 251</a:t>
                      </a:r>
                      <a:endParaRPr lang="fr-FR" sz="1800" b="1" dirty="0">
                        <a:solidFill>
                          <a:srgbClr val="C00000"/>
                        </a:solidFill>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0E9F4"/>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sz="1800" b="0" kern="1200" baseline="0" noProof="0" dirty="0" smtClean="0">
                          <a:solidFill>
                            <a:schemeClr val="tx1"/>
                          </a:solidFill>
                        </a:rPr>
                        <a:t>The Health Informatics Technical Committee of the European Committee for Standardization (CEN)</a:t>
                      </a:r>
                      <a:endParaRPr lang="en-GB" sz="1800" b="0" noProof="0" dirty="0">
                        <a:solidFill>
                          <a:schemeClr val="tx1"/>
                        </a:solidFill>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E0E9F4"/>
                    </a:solidFill>
                  </a:tcPr>
                </a:tc>
              </a:tr>
              <a:tr h="1116161">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rgbClr val="C00000"/>
                          </a:solidFill>
                        </a:rPr>
                        <a:t>HL7</a:t>
                      </a:r>
                      <a:r>
                        <a:rPr lang="en-US" sz="1800" b="0" kern="1200" baseline="0" dirty="0" smtClean="0">
                          <a:solidFill>
                            <a:schemeClr val="tx1"/>
                          </a:solidFill>
                        </a:rPr>
                        <a:t> </a:t>
                      </a:r>
                      <a:r>
                        <a:rPr lang="en-US" sz="1600" b="0" kern="1200" baseline="0" dirty="0" smtClean="0">
                          <a:solidFill>
                            <a:schemeClr val="tx1"/>
                          </a:solidFill>
                        </a:rPr>
                        <a:t>(Health Level Seven International)</a:t>
                      </a:r>
                      <a:endParaRPr lang="fr-FR" sz="1800" b="0" dirty="0">
                        <a:solidFill>
                          <a:schemeClr val="tx1"/>
                        </a:solidFill>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800" b="0" kern="1200" baseline="0" dirty="0" smtClean="0">
                          <a:solidFill>
                            <a:schemeClr val="tx1"/>
                          </a:solidFill>
                        </a:rPr>
                        <a:t>A standards organization specifically devoted to the practice of developing standards related to the exchange, storage, and use of electronic health information</a:t>
                      </a:r>
                      <a:endParaRPr lang="fr-FR" sz="1800" b="0" dirty="0">
                        <a:solidFill>
                          <a:schemeClr val="tx1"/>
                        </a:solidFill>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r>
              <a:tr h="601010">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800" b="1" kern="1200" baseline="0" dirty="0" smtClean="0">
                          <a:solidFill>
                            <a:srgbClr val="C00000"/>
                          </a:solidFill>
                        </a:rPr>
                        <a:t>GS1</a:t>
                      </a:r>
                    </a:p>
                    <a:p>
                      <a:r>
                        <a:rPr lang="fr-FR" sz="1800" b="1" kern="1200" baseline="0" dirty="0" err="1" smtClean="0">
                          <a:solidFill>
                            <a:srgbClr val="C00000"/>
                          </a:solidFill>
                        </a:rPr>
                        <a:t>Healthcare</a:t>
                      </a:r>
                      <a:endParaRPr lang="fr-FR" sz="1800" b="1" dirty="0">
                        <a:solidFill>
                          <a:srgbClr val="C00000"/>
                        </a:solidFill>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kern="1200" baseline="0" dirty="0" smtClean="0"/>
                        <a:t>A global non-profit standards association that focuses on the supply </a:t>
                      </a:r>
                      <a:r>
                        <a:rPr lang="en-GB" sz="1800" kern="1200" baseline="0" noProof="0" dirty="0" smtClean="0"/>
                        <a:t>chain and care delivery</a:t>
                      </a:r>
                      <a:endParaRPr lang="en-GB" sz="1800" noProof="0"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r>
              <a:tr h="538008">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800" b="1" kern="1200" baseline="0" dirty="0" smtClean="0">
                          <a:solidFill>
                            <a:srgbClr val="C00000"/>
                          </a:solidFill>
                        </a:rPr>
                        <a:t>ISO/TC 215</a:t>
                      </a:r>
                      <a:endParaRPr lang="fr-FR" sz="1800" b="1" dirty="0">
                        <a:solidFill>
                          <a:srgbClr val="C00000"/>
                        </a:solidFill>
                      </a:endParaRP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kern="1200" baseline="0" dirty="0" smtClean="0"/>
                        <a:t>ISO Technical </a:t>
                      </a:r>
                      <a:r>
                        <a:rPr lang="en-GB" sz="1800" kern="1200" baseline="0" noProof="0" dirty="0" smtClean="0"/>
                        <a:t>Committee</a:t>
                      </a:r>
                      <a:r>
                        <a:rPr lang="fr-FR" sz="1800" kern="1200" baseline="0" dirty="0" smtClean="0"/>
                        <a:t> 215: “</a:t>
                      </a:r>
                      <a:r>
                        <a:rPr lang="en-GB" sz="1800" kern="1200" baseline="0" noProof="0" dirty="0" smtClean="0"/>
                        <a:t>Health Informatics</a:t>
                      </a:r>
                      <a:r>
                        <a:rPr lang="fr-FR" sz="1800" kern="1200" baseline="0" dirty="0" smtClean="0"/>
                        <a:t>”</a:t>
                      </a:r>
                      <a:endParaRPr lang="fr-FR" sz="1800" dirty="0"/>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r>
            </a:tbl>
          </a:graphicData>
        </a:graphic>
      </p:graphicFrame>
      <p:pic>
        <p:nvPicPr>
          <p:cNvPr id="2052" name="Picture 4"/>
          <p:cNvPicPr>
            <a:picLocks noChangeAspect="1" noChangeArrowheads="1"/>
          </p:cNvPicPr>
          <p:nvPr/>
        </p:nvPicPr>
        <p:blipFill>
          <a:blip r:embed="rId3" cstate="print"/>
          <a:srcRect/>
          <a:stretch>
            <a:fillRect/>
          </a:stretch>
        </p:blipFill>
        <p:spPr bwMode="auto">
          <a:xfrm>
            <a:off x="1979712" y="3429000"/>
            <a:ext cx="615980" cy="360040"/>
          </a:xfrm>
          <a:prstGeom prst="rect">
            <a:avLst/>
          </a:prstGeom>
          <a:noFill/>
          <a:ln w="9525">
            <a:noFill/>
            <a:miter lim="800000"/>
            <a:headEnd/>
            <a:tailEnd/>
          </a:ln>
          <a:effectLst/>
        </p:spPr>
      </p:pic>
      <p:pic>
        <p:nvPicPr>
          <p:cNvPr id="2054" name="Picture 6"/>
          <p:cNvPicPr>
            <a:picLocks noChangeAspect="1" noChangeArrowheads="1"/>
          </p:cNvPicPr>
          <p:nvPr/>
        </p:nvPicPr>
        <p:blipFill>
          <a:blip r:embed="rId4" cstate="print"/>
          <a:srcRect/>
          <a:stretch>
            <a:fillRect/>
          </a:stretch>
        </p:blipFill>
        <p:spPr bwMode="auto">
          <a:xfrm>
            <a:off x="1691680" y="2780928"/>
            <a:ext cx="576064" cy="432048"/>
          </a:xfrm>
          <a:prstGeom prst="rect">
            <a:avLst/>
          </a:prstGeom>
          <a:noFill/>
          <a:ln w="9525">
            <a:noFill/>
            <a:miter lim="800000"/>
            <a:headEnd/>
            <a:tailEnd/>
          </a:ln>
          <a:effectLst/>
        </p:spPr>
      </p:pic>
      <p:pic>
        <p:nvPicPr>
          <p:cNvPr id="2056" name="Picture 8"/>
          <p:cNvPicPr>
            <a:picLocks noChangeAspect="1" noChangeArrowheads="1"/>
          </p:cNvPicPr>
          <p:nvPr/>
        </p:nvPicPr>
        <p:blipFill>
          <a:blip r:embed="rId5"/>
          <a:srcRect/>
          <a:stretch>
            <a:fillRect/>
          </a:stretch>
        </p:blipFill>
        <p:spPr bwMode="auto">
          <a:xfrm>
            <a:off x="1979712" y="5157192"/>
            <a:ext cx="468560" cy="504056"/>
          </a:xfrm>
          <a:prstGeom prst="rect">
            <a:avLst/>
          </a:prstGeom>
          <a:noFill/>
          <a:ln w="9525">
            <a:noFill/>
            <a:miter lim="800000"/>
            <a:headEnd/>
            <a:tailEnd/>
          </a:ln>
          <a:effectLst/>
        </p:spPr>
      </p:pic>
      <p:sp>
        <p:nvSpPr>
          <p:cNvPr id="13" name="Rectangle 4"/>
          <p:cNvSpPr txBox="1">
            <a:spLocks noChangeArrowheads="1"/>
          </p:cNvSpPr>
          <p:nvPr/>
        </p:nvSpPr>
        <p:spPr bwMode="auto">
          <a:xfrm>
            <a:off x="250825" y="6381750"/>
            <a:ext cx="3827463"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Univers" pitchFamily="34" charset="0"/>
                <a:ea typeface="+mn-ea"/>
                <a:cs typeface="+mn-cs"/>
              </a:rPr>
              <a:t>Tunis, Tunisia, 28 January 2014</a:t>
            </a:r>
            <a:endParaRPr kumimoji="0" lang="en-US" sz="1400" b="0" i="0" u="none" strike="noStrike" kern="1200" cap="none" spc="0" normalizeH="0" baseline="0" noProof="0" dirty="0">
              <a:ln>
                <a:noFill/>
              </a:ln>
              <a:solidFill>
                <a:schemeClr val="tx1"/>
              </a:solidFill>
              <a:effectLst/>
              <a:uLnTx/>
              <a:uFillTx/>
              <a:latin typeface="Univers" pitchFamily="34" charset="0"/>
              <a:ea typeface="+mn-ea"/>
              <a:cs typeface="+mn-cs"/>
            </a:endParaRPr>
          </a:p>
        </p:txBody>
      </p:sp>
      <p:sp>
        <p:nvSpPr>
          <p:cNvPr id="14" name="Rectangle 13"/>
          <p:cNvSpPr/>
          <p:nvPr/>
        </p:nvSpPr>
        <p:spPr>
          <a:xfrm>
            <a:off x="4714876" y="6324921"/>
            <a:ext cx="4000528" cy="461665"/>
          </a:xfrm>
          <a:prstGeom prst="rect">
            <a:avLst/>
          </a:prstGeom>
        </p:spPr>
        <p:txBody>
          <a:bodyPr wrap="square">
            <a:spAutoFit/>
          </a:bodyPr>
          <a:lstStyle/>
          <a:p>
            <a:r>
              <a:rPr lang="en-US" sz="1200" b="1" i="1" dirty="0" smtClean="0"/>
              <a:t>Source : </a:t>
            </a:r>
            <a:r>
              <a:rPr lang="en-US" sz="1200" dirty="0" smtClean="0"/>
              <a:t>E-health Standards and Interoperability</a:t>
            </a:r>
          </a:p>
          <a:p>
            <a:r>
              <a:rPr lang="en-US" sz="1200" dirty="0" smtClean="0"/>
              <a:t>ITU-T Technology Watch Report - April 2012</a:t>
            </a:r>
            <a:endParaRPr lang="en-US" dirty="0"/>
          </a:p>
        </p:txBody>
      </p:sp>
      <p:sp>
        <p:nvSpPr>
          <p:cNvPr id="16" name="ZoneTexte 15"/>
          <p:cNvSpPr txBox="1"/>
          <p:nvPr/>
        </p:nvSpPr>
        <p:spPr>
          <a:xfrm>
            <a:off x="142876" y="1342509"/>
            <a:ext cx="9001124" cy="646331"/>
          </a:xfrm>
          <a:prstGeom prst="rect">
            <a:avLst/>
          </a:prstGeom>
          <a:noFill/>
        </p:spPr>
        <p:txBody>
          <a:bodyPr wrap="square" rtlCol="0">
            <a:spAutoFit/>
          </a:bodyPr>
          <a:lstStyle/>
          <a:p>
            <a:r>
              <a:rPr lang="en-GB" sz="1800" b="1" dirty="0" smtClean="0">
                <a:solidFill>
                  <a:schemeClr val="bg2">
                    <a:lumMod val="60000"/>
                    <a:lumOff val="40000"/>
                  </a:schemeClr>
                </a:solidFill>
              </a:rPr>
              <a:t>Many institutions are currently active in e-Health standardization field, among which:    </a:t>
            </a:r>
            <a:endParaRPr lang="en-GB" sz="1800" b="1" dirty="0">
              <a:solidFill>
                <a:schemeClr val="bg2">
                  <a:lumMod val="60000"/>
                  <a:lumOff val="40000"/>
                </a:schemeClr>
              </a:solidFill>
            </a:endParaRPr>
          </a:p>
        </p:txBody>
      </p:sp>
      <p:pic>
        <p:nvPicPr>
          <p:cNvPr id="17" name="Picture 8"/>
          <p:cNvPicPr>
            <a:picLocks noChangeAspect="1" noChangeArrowheads="1"/>
          </p:cNvPicPr>
          <p:nvPr/>
        </p:nvPicPr>
        <p:blipFill>
          <a:blip r:embed="rId6"/>
          <a:srcRect/>
          <a:stretch>
            <a:fillRect/>
          </a:stretch>
        </p:blipFill>
        <p:spPr bwMode="auto">
          <a:xfrm>
            <a:off x="1187624" y="4509120"/>
            <a:ext cx="596377" cy="432047"/>
          </a:xfrm>
          <a:prstGeom prst="rect">
            <a:avLst/>
          </a:prstGeom>
          <a:noFill/>
          <a:ln w="9525">
            <a:noFill/>
            <a:miter lim="800000"/>
            <a:headEnd/>
            <a:tailEnd/>
          </a:ln>
          <a:effectLst/>
        </p:spPr>
      </p:pic>
      <p:pic>
        <p:nvPicPr>
          <p:cNvPr id="18" name="Picture 4"/>
          <p:cNvPicPr>
            <a:picLocks noChangeAspect="1" noChangeArrowheads="1"/>
          </p:cNvPicPr>
          <p:nvPr/>
        </p:nvPicPr>
        <p:blipFill>
          <a:blip r:embed="rId7"/>
          <a:srcRect/>
          <a:stretch>
            <a:fillRect/>
          </a:stretch>
        </p:blipFill>
        <p:spPr bwMode="auto">
          <a:xfrm>
            <a:off x="2051720" y="5805264"/>
            <a:ext cx="498356" cy="4700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346" y="-27384"/>
            <a:ext cx="8462110" cy="1440160"/>
          </a:xfrm>
        </p:spPr>
        <p:txBody>
          <a:bodyPr/>
          <a:lstStyle/>
          <a:p>
            <a:pPr algn="r"/>
            <a:r>
              <a:rPr lang="en-US" altLang="ja-JP" dirty="0" smtClean="0">
                <a:ea typeface="ＭＳ Ｐゴシック" charset="-128"/>
              </a:rPr>
              <a:t>ITU Standardization Activities</a:t>
            </a:r>
            <a:br>
              <a:rPr lang="en-US" altLang="ja-JP" dirty="0" smtClean="0">
                <a:ea typeface="ＭＳ Ｐゴシック" charset="-128"/>
              </a:rPr>
            </a:br>
            <a:r>
              <a:rPr lang="en-US" altLang="ja-JP" dirty="0" smtClean="0">
                <a:ea typeface="ＭＳ Ｐゴシック" charset="-128"/>
              </a:rPr>
              <a:t> on e-Health  </a:t>
            </a:r>
            <a:br>
              <a:rPr lang="en-US" altLang="ja-JP" dirty="0" smtClean="0">
                <a:ea typeface="ＭＳ Ｐゴシック" charset="-128"/>
              </a:rPr>
            </a:br>
            <a:r>
              <a:rPr lang="en-US" altLang="ja-JP" sz="2400" b="0" i="1" dirty="0" smtClean="0">
                <a:ea typeface="ＭＳ Ｐゴシック" charset="-128"/>
              </a:rPr>
              <a:t>ITU-T SG16 – Q28</a:t>
            </a:r>
            <a:endParaRPr lang="fr-FR" sz="2400" b="0" i="1" dirty="0"/>
          </a:p>
        </p:txBody>
      </p:sp>
      <p:sp>
        <p:nvSpPr>
          <p:cNvPr id="3" name="Espace réservé du contenu 2"/>
          <p:cNvSpPr>
            <a:spLocks noGrp="1"/>
          </p:cNvSpPr>
          <p:nvPr>
            <p:ph idx="1"/>
          </p:nvPr>
        </p:nvSpPr>
        <p:spPr>
          <a:xfrm>
            <a:off x="500034" y="1916832"/>
            <a:ext cx="8643966" cy="4697427"/>
          </a:xfrm>
        </p:spPr>
        <p:txBody>
          <a:bodyPr/>
          <a:lstStyle/>
          <a:p>
            <a:pPr lvl="1">
              <a:spcBef>
                <a:spcPts val="900"/>
              </a:spcBef>
            </a:pPr>
            <a:r>
              <a:rPr lang="en-US" sz="2000" b="1" dirty="0" smtClean="0"/>
              <a:t>Inventory of existing e-Health and                 telemedicine standards</a:t>
            </a:r>
          </a:p>
          <a:p>
            <a:pPr lvl="1">
              <a:spcBef>
                <a:spcPts val="900"/>
              </a:spcBef>
            </a:pPr>
            <a:r>
              <a:rPr lang="en-US" sz="2000" b="1" dirty="0" smtClean="0"/>
              <a:t>Roadmap for e-Health/telemedicine standards  </a:t>
            </a:r>
            <a:r>
              <a:rPr lang="en-US" sz="2000" dirty="0" smtClean="0"/>
              <a:t>(including identifying standardization items with priorities)</a:t>
            </a:r>
          </a:p>
          <a:p>
            <a:pPr lvl="1">
              <a:spcBef>
                <a:spcPts val="900"/>
              </a:spcBef>
            </a:pPr>
            <a:r>
              <a:rPr lang="en-US" sz="2000" dirty="0" smtClean="0"/>
              <a:t>Involvement in the </a:t>
            </a:r>
            <a:r>
              <a:rPr lang="en-US" sz="2000" b="1" dirty="0" smtClean="0"/>
              <a:t>e-Health Standardization Coordination Group </a:t>
            </a:r>
            <a:r>
              <a:rPr lang="en-US" sz="2000" dirty="0" smtClean="0"/>
              <a:t>(</a:t>
            </a:r>
            <a:r>
              <a:rPr lang="en-US" sz="2000" b="1" dirty="0" err="1" smtClean="0"/>
              <a:t>eHSCG</a:t>
            </a:r>
            <a:r>
              <a:rPr lang="en-US" sz="2000" b="1" dirty="0" smtClean="0"/>
              <a:t>) </a:t>
            </a:r>
            <a:r>
              <a:rPr lang="en-US" sz="2000" dirty="0" smtClean="0"/>
              <a:t>in order to promote stronger coordination amongst the key players in the e-Health Standardization arena</a:t>
            </a:r>
          </a:p>
          <a:p>
            <a:pPr lvl="1">
              <a:spcBef>
                <a:spcPts val="900"/>
              </a:spcBef>
            </a:pPr>
            <a:r>
              <a:rPr lang="en-US" sz="2000" b="1" dirty="0" smtClean="0"/>
              <a:t>Contributions to extensions and improvements of existing Recommendations on multimedia systems</a:t>
            </a:r>
            <a:endParaRPr lang="fr-FR" sz="2000" b="1" dirty="0" smtClean="0"/>
          </a:p>
          <a:p>
            <a:pPr lvl="1">
              <a:spcBef>
                <a:spcPts val="900"/>
              </a:spcBef>
            </a:pPr>
            <a:r>
              <a:rPr lang="en-US" sz="2000" b="1" dirty="0" smtClean="0"/>
              <a:t>Development of new Recommendations </a:t>
            </a:r>
            <a:r>
              <a:rPr lang="en-US" sz="2000" dirty="0" smtClean="0"/>
              <a:t>if necessary</a:t>
            </a:r>
            <a:endParaRPr lang="fr-FR" sz="2000" dirty="0"/>
          </a:p>
        </p:txBody>
      </p:sp>
      <p:sp>
        <p:nvSpPr>
          <p:cNvPr id="5" name="Espace réservé du numéro de diapositive 4"/>
          <p:cNvSpPr>
            <a:spLocks noGrp="1"/>
          </p:cNvSpPr>
          <p:nvPr>
            <p:ph type="sldNum" sz="quarter" idx="11"/>
          </p:nvPr>
        </p:nvSpPr>
        <p:spPr/>
        <p:txBody>
          <a:bodyPr/>
          <a:lstStyle/>
          <a:p>
            <a:pPr>
              <a:defRPr/>
            </a:pPr>
            <a:fld id="{731689FE-BD11-4000-B2CD-5CB814325653}" type="slidenum">
              <a:rPr lang="en-US" smtClean="0"/>
              <a:pPr>
                <a:defRPr/>
              </a:pPr>
              <a:t>27</a:t>
            </a:fld>
            <a:endParaRPr lang="en-US"/>
          </a:p>
        </p:txBody>
      </p:sp>
      <p:sp>
        <p:nvSpPr>
          <p:cNvPr id="6" name="Rectangle 4"/>
          <p:cNvSpPr txBox="1">
            <a:spLocks noChangeArrowheads="1"/>
          </p:cNvSpPr>
          <p:nvPr/>
        </p:nvSpPr>
        <p:spPr bwMode="auto">
          <a:xfrm>
            <a:off x="250825" y="6381750"/>
            <a:ext cx="3827463"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Univers" pitchFamily="34" charset="0"/>
                <a:ea typeface="+mn-ea"/>
                <a:cs typeface="+mn-cs"/>
              </a:rPr>
              <a:t>Tunis, Tunisia, 28 January 2014</a:t>
            </a:r>
            <a:endParaRPr kumimoji="0" lang="en-US" sz="1400" b="0" i="0" u="none" strike="noStrike" kern="1200" cap="none" spc="0" normalizeH="0" baseline="0" noProof="0" dirty="0">
              <a:ln>
                <a:noFill/>
              </a:ln>
              <a:solidFill>
                <a:schemeClr val="tx1"/>
              </a:solidFill>
              <a:effectLst/>
              <a:uLnTx/>
              <a:uFillTx/>
              <a:latin typeface="Univers" pitchFamily="34" charset="0"/>
              <a:ea typeface="+mn-ea"/>
              <a:cs typeface="+mn-cs"/>
            </a:endParaRPr>
          </a:p>
        </p:txBody>
      </p:sp>
      <p:pic>
        <p:nvPicPr>
          <p:cNvPr id="27651" name="Picture 3"/>
          <p:cNvPicPr>
            <a:picLocks noChangeAspect="1" noChangeArrowheads="1"/>
          </p:cNvPicPr>
          <p:nvPr/>
        </p:nvPicPr>
        <p:blipFill>
          <a:blip r:embed="rId2"/>
          <a:srcRect/>
          <a:stretch>
            <a:fillRect/>
          </a:stretch>
        </p:blipFill>
        <p:spPr bwMode="auto">
          <a:xfrm>
            <a:off x="7308304" y="1873960"/>
            <a:ext cx="1192216" cy="762952"/>
          </a:xfrm>
          <a:prstGeom prst="rect">
            <a:avLst/>
          </a:prstGeom>
          <a:noFill/>
          <a:ln w="9525">
            <a:noFill/>
            <a:miter lim="800000"/>
            <a:headEnd/>
            <a:tailEnd/>
          </a:ln>
          <a:effectLst/>
        </p:spPr>
      </p:pic>
      <p:sp>
        <p:nvSpPr>
          <p:cNvPr id="9" name="Rectangle 8"/>
          <p:cNvSpPr/>
          <p:nvPr/>
        </p:nvSpPr>
        <p:spPr>
          <a:xfrm>
            <a:off x="4572000" y="6286520"/>
            <a:ext cx="5072098" cy="461665"/>
          </a:xfrm>
          <a:prstGeom prst="rect">
            <a:avLst/>
          </a:prstGeom>
        </p:spPr>
        <p:txBody>
          <a:bodyPr wrap="square">
            <a:spAutoFit/>
          </a:bodyPr>
          <a:lstStyle/>
          <a:p>
            <a:r>
              <a:rPr lang="en-US" sz="1200" b="1" dirty="0" smtClean="0"/>
              <a:t>Source: </a:t>
            </a:r>
            <a:r>
              <a:rPr lang="en-US" sz="1200" dirty="0" smtClean="0"/>
              <a:t>Standards and </a:t>
            </a:r>
            <a:r>
              <a:rPr lang="en-US" sz="1200" dirty="0" err="1" smtClean="0"/>
              <a:t>eHealth</a:t>
            </a:r>
            <a:endParaRPr lang="en-US" sz="1200" dirty="0" smtClean="0"/>
          </a:p>
          <a:p>
            <a:r>
              <a:rPr lang="en-US" sz="1200" dirty="0" smtClean="0"/>
              <a:t>ITU-T Technology Watch Report -January 2011</a:t>
            </a:r>
            <a:endParaRPr lang="en-US" dirty="0"/>
          </a:p>
        </p:txBody>
      </p:sp>
      <p:sp>
        <p:nvSpPr>
          <p:cNvPr id="10" name="Rectangle 9"/>
          <p:cNvSpPr/>
          <p:nvPr/>
        </p:nvSpPr>
        <p:spPr>
          <a:xfrm>
            <a:off x="-71438" y="1484784"/>
            <a:ext cx="9215470" cy="400110"/>
          </a:xfrm>
          <a:prstGeom prst="rect">
            <a:avLst/>
          </a:prstGeom>
        </p:spPr>
        <p:txBody>
          <a:bodyPr wrap="square">
            <a:spAutoFit/>
          </a:bodyPr>
          <a:lstStyle/>
          <a:p>
            <a:pPr marL="0" indent="0" algn="ctr">
              <a:spcBef>
                <a:spcPts val="1200"/>
              </a:spcBef>
              <a:buNone/>
            </a:pPr>
            <a:r>
              <a:rPr lang="en-US" sz="2000" b="1" dirty="0" smtClean="0">
                <a:solidFill>
                  <a:schemeClr val="accent2"/>
                </a:solidFill>
              </a:rPr>
              <a:t>Multimedia Framework for e-Health Applications</a:t>
            </a:r>
          </a:p>
        </p:txBody>
      </p:sp>
      <p:sp>
        <p:nvSpPr>
          <p:cNvPr id="11" name="Rectangle 10"/>
          <p:cNvSpPr/>
          <p:nvPr/>
        </p:nvSpPr>
        <p:spPr>
          <a:xfrm rot="16200000">
            <a:off x="-1191727" y="3790970"/>
            <a:ext cx="3845188" cy="461665"/>
          </a:xfrm>
          <a:prstGeom prst="rect">
            <a:avLst/>
          </a:prstGeom>
          <a:solidFill>
            <a:schemeClr val="bg1">
              <a:lumMod val="85000"/>
            </a:schemeClr>
          </a:solidFill>
        </p:spPr>
        <p:txBody>
          <a:bodyPr wrap="square">
            <a:spAutoFit/>
          </a:bodyPr>
          <a:lstStyle/>
          <a:p>
            <a:pPr algn="ctr">
              <a:spcBef>
                <a:spcPts val="1200"/>
              </a:spcBef>
            </a:pPr>
            <a:r>
              <a:rPr lang="en-US" sz="2400" b="1" dirty="0" smtClean="0">
                <a:solidFill>
                  <a:schemeClr val="bg2">
                    <a:lumMod val="60000"/>
                    <a:lumOff val="40000"/>
                  </a:schemeClr>
                </a:solidFill>
              </a:rPr>
              <a:t>Main tasks</a:t>
            </a:r>
          </a:p>
        </p:txBody>
      </p:sp>
      <p:sp>
        <p:nvSpPr>
          <p:cNvPr id="14" name="Rectangle 2"/>
          <p:cNvSpPr txBox="1">
            <a:spLocks noChangeArrowheads="1"/>
          </p:cNvSpPr>
          <p:nvPr/>
        </p:nvSpPr>
        <p:spPr bwMode="auto">
          <a:xfrm>
            <a:off x="8676456" y="-2738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t>1</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346" y="0"/>
            <a:ext cx="8462110" cy="1412776"/>
          </a:xfrm>
        </p:spPr>
        <p:txBody>
          <a:bodyPr/>
          <a:lstStyle/>
          <a:p>
            <a:pPr algn="r"/>
            <a:r>
              <a:rPr lang="en-GB" dirty="0" smtClean="0"/>
              <a:t>ITU Standardization Activities</a:t>
            </a:r>
            <a:br>
              <a:rPr lang="en-GB" dirty="0" smtClean="0"/>
            </a:br>
            <a:r>
              <a:rPr lang="en-GB" dirty="0" smtClean="0"/>
              <a:t> on e-Health </a:t>
            </a:r>
            <a:endParaRPr lang="en-GB" dirty="0"/>
          </a:p>
        </p:txBody>
      </p:sp>
      <p:sp>
        <p:nvSpPr>
          <p:cNvPr id="3" name="Espace réservé du contenu 2"/>
          <p:cNvSpPr>
            <a:spLocks noGrp="1"/>
          </p:cNvSpPr>
          <p:nvPr>
            <p:ph idx="1"/>
          </p:nvPr>
        </p:nvSpPr>
        <p:spPr>
          <a:xfrm>
            <a:off x="457200" y="1268760"/>
            <a:ext cx="8401080" cy="4525963"/>
          </a:xfrm>
        </p:spPr>
        <p:txBody>
          <a:bodyPr/>
          <a:lstStyle/>
          <a:p>
            <a:pPr>
              <a:spcBef>
                <a:spcPts val="1200"/>
              </a:spcBef>
            </a:pPr>
            <a:r>
              <a:rPr lang="en-US" altLang="ja-JP" sz="2000" dirty="0" smtClean="0">
                <a:ea typeface="ＭＳ Ｐゴシック" charset="-128"/>
              </a:rPr>
              <a:t>e-health standardization from the perspective of general ICT infrastructure :</a:t>
            </a:r>
          </a:p>
          <a:p>
            <a:pPr lvl="1">
              <a:spcBef>
                <a:spcPts val="1200"/>
              </a:spcBef>
            </a:pPr>
            <a:r>
              <a:rPr lang="en-US" altLang="ja-JP" sz="2000" b="1" dirty="0" smtClean="0">
                <a:solidFill>
                  <a:schemeClr val="accent1">
                    <a:lumMod val="50000"/>
                  </a:schemeClr>
                </a:solidFill>
                <a:ea typeface="ＭＳ Ｐゴシック" charset="-128"/>
              </a:rPr>
              <a:t>SG16–Q28 : </a:t>
            </a:r>
            <a:r>
              <a:rPr lang="en-US" altLang="ja-JP" sz="2000" b="1" dirty="0" smtClean="0">
                <a:ea typeface="ＭＳ Ｐゴシック" charset="-128"/>
              </a:rPr>
              <a:t>Multimedia Framework for e-Health Applications</a:t>
            </a:r>
          </a:p>
          <a:p>
            <a:pPr lvl="1">
              <a:spcBef>
                <a:spcPts val="1200"/>
              </a:spcBef>
            </a:pPr>
            <a:r>
              <a:rPr lang="en-US" altLang="ja-JP" sz="2000" b="1" dirty="0" smtClean="0">
                <a:solidFill>
                  <a:schemeClr val="accent1">
                    <a:lumMod val="50000"/>
                  </a:schemeClr>
                </a:solidFill>
                <a:ea typeface="ＭＳ Ｐゴシック" charset="-128"/>
              </a:rPr>
              <a:t>SG13</a:t>
            </a:r>
            <a:r>
              <a:rPr lang="fr-FR" altLang="ja-JP" sz="2000" b="1" dirty="0" smtClean="0">
                <a:solidFill>
                  <a:schemeClr val="accent1">
                    <a:lumMod val="50000"/>
                  </a:schemeClr>
                </a:solidFill>
                <a:ea typeface="ＭＳ Ｐゴシック" charset="-128"/>
              </a:rPr>
              <a:t>–</a:t>
            </a:r>
            <a:r>
              <a:rPr lang="en-US" altLang="ja-JP" sz="2000" b="1" dirty="0" smtClean="0">
                <a:solidFill>
                  <a:schemeClr val="accent1">
                    <a:lumMod val="50000"/>
                  </a:schemeClr>
                </a:solidFill>
                <a:ea typeface="ＭＳ Ｐゴシック" charset="-128"/>
              </a:rPr>
              <a:t>Q2 : </a:t>
            </a:r>
            <a:r>
              <a:rPr lang="en-US" sz="2000" b="1" dirty="0" smtClean="0"/>
              <a:t>Requirements for NGN evolution and its capabilities including support of </a:t>
            </a:r>
            <a:r>
              <a:rPr lang="en-US" sz="2000" b="1" dirty="0" err="1" smtClean="0"/>
              <a:t>IoT</a:t>
            </a:r>
            <a:r>
              <a:rPr lang="en-US" sz="2000" b="1" dirty="0" smtClean="0"/>
              <a:t> and use of software-defined networking</a:t>
            </a:r>
            <a:endParaRPr lang="en-US" altLang="ja-JP" sz="2000" b="1" dirty="0" smtClean="0">
              <a:solidFill>
                <a:schemeClr val="accent1">
                  <a:lumMod val="50000"/>
                </a:schemeClr>
              </a:solidFill>
              <a:ea typeface="ＭＳ Ｐゴシック" charset="-128"/>
            </a:endParaRPr>
          </a:p>
          <a:p>
            <a:pPr lvl="1">
              <a:spcBef>
                <a:spcPts val="1200"/>
              </a:spcBef>
            </a:pPr>
            <a:r>
              <a:rPr lang="fr-FR" altLang="ja-JP" sz="2000" b="1" dirty="0" smtClean="0">
                <a:solidFill>
                  <a:schemeClr val="accent1">
                    <a:lumMod val="50000"/>
                  </a:schemeClr>
                </a:solidFill>
                <a:ea typeface="ＭＳ Ｐゴシック" charset="-128"/>
              </a:rPr>
              <a:t>SG17–Q9 : </a:t>
            </a:r>
            <a:r>
              <a:rPr lang="fr-FR" altLang="ja-JP" sz="2000" b="1" dirty="0" err="1" smtClean="0">
                <a:ea typeface="ＭＳ Ｐゴシック" charset="-128"/>
              </a:rPr>
              <a:t>Telebiometrics</a:t>
            </a:r>
            <a:endParaRPr lang="fr-FR" altLang="ja-JP" b="1" dirty="0" smtClean="0">
              <a:solidFill>
                <a:schemeClr val="accent1">
                  <a:lumMod val="50000"/>
                </a:schemeClr>
              </a:solidFill>
              <a:ea typeface="ＭＳ Ｐゴシック" charset="-128"/>
            </a:endParaRPr>
          </a:p>
          <a:p>
            <a:pPr lvl="1"/>
            <a:endParaRPr lang="en-US" altLang="ja-JP" dirty="0" smtClean="0">
              <a:ea typeface="ＭＳ Ｐゴシック" charset="-128"/>
            </a:endParaRPr>
          </a:p>
          <a:p>
            <a:endParaRPr lang="fr-FR" dirty="0"/>
          </a:p>
        </p:txBody>
      </p:sp>
      <p:sp>
        <p:nvSpPr>
          <p:cNvPr id="5" name="Espace réservé du numéro de diapositive 4"/>
          <p:cNvSpPr>
            <a:spLocks noGrp="1"/>
          </p:cNvSpPr>
          <p:nvPr>
            <p:ph type="sldNum" sz="quarter" idx="11"/>
          </p:nvPr>
        </p:nvSpPr>
        <p:spPr/>
        <p:txBody>
          <a:bodyPr/>
          <a:lstStyle/>
          <a:p>
            <a:pPr>
              <a:defRPr/>
            </a:pPr>
            <a:fld id="{731689FE-BD11-4000-B2CD-5CB814325653}" type="slidenum">
              <a:rPr lang="en-US" smtClean="0"/>
              <a:pPr>
                <a:defRPr/>
              </a:pPr>
              <a:t>28</a:t>
            </a:fld>
            <a:endParaRPr lang="en-US"/>
          </a:p>
        </p:txBody>
      </p:sp>
      <p:sp>
        <p:nvSpPr>
          <p:cNvPr id="6" name="Rectangle 5"/>
          <p:cNvSpPr/>
          <p:nvPr/>
        </p:nvSpPr>
        <p:spPr>
          <a:xfrm>
            <a:off x="455892" y="4289608"/>
            <a:ext cx="8902454" cy="2523768"/>
          </a:xfrm>
          <a:prstGeom prst="rect">
            <a:avLst/>
          </a:prstGeom>
        </p:spPr>
        <p:txBody>
          <a:bodyPr wrap="square">
            <a:spAutoFit/>
          </a:bodyPr>
          <a:lstStyle/>
          <a:p>
            <a:pPr marL="342900" lvl="1" indent="-342900">
              <a:spcBef>
                <a:spcPts val="1200"/>
              </a:spcBef>
              <a:buSzPct val="75000"/>
              <a:buBlip>
                <a:blip r:embed="rId2"/>
              </a:buBlip>
            </a:pPr>
            <a:r>
              <a:rPr lang="en-US" altLang="ja-JP" sz="2000" dirty="0" smtClean="0">
                <a:solidFill>
                  <a:schemeClr val="bg2"/>
                </a:solidFill>
                <a:latin typeface="+mn-lt"/>
                <a:ea typeface="ＭＳ Ｐゴシック" charset="-128"/>
              </a:rPr>
              <a:t>Further work items</a:t>
            </a:r>
          </a:p>
          <a:p>
            <a:pPr marL="742950" lvl="1" indent="-285750">
              <a:spcBef>
                <a:spcPts val="1200"/>
              </a:spcBef>
              <a:buSzPct val="70000"/>
              <a:buBlip>
                <a:blip r:embed="rId3"/>
              </a:buBlip>
            </a:pPr>
            <a:r>
              <a:rPr lang="en-US" altLang="ja-JP" sz="2000" b="1" dirty="0" smtClean="0">
                <a:solidFill>
                  <a:schemeClr val="accent1">
                    <a:lumMod val="50000"/>
                  </a:schemeClr>
                </a:solidFill>
                <a:ea typeface="ＭＳ Ｐゴシック" charset="-128"/>
              </a:rPr>
              <a:t>FG M2M : </a:t>
            </a:r>
            <a:r>
              <a:rPr lang="en-US" altLang="ja-JP" sz="2000" dirty="0" smtClean="0">
                <a:solidFill>
                  <a:schemeClr val="bg2"/>
                </a:solidFill>
                <a:latin typeface="+mn-lt"/>
                <a:ea typeface="ＭＳ Ｐゴシック" charset="-128"/>
              </a:rPr>
              <a:t>Requirements and specifications for a common </a:t>
            </a:r>
            <a:r>
              <a:rPr lang="en-GB" altLang="ja-JP" sz="2000" dirty="0" smtClean="0">
                <a:solidFill>
                  <a:schemeClr val="bg2"/>
                </a:solidFill>
                <a:latin typeface="+mn-lt"/>
                <a:ea typeface="ＭＳ Ｐゴシック" charset="-128"/>
              </a:rPr>
              <a:t>Machine-to-Machine (</a:t>
            </a:r>
            <a:r>
              <a:rPr lang="en-US" altLang="ja-JP" sz="2000" dirty="0" smtClean="0">
                <a:solidFill>
                  <a:schemeClr val="bg2"/>
                </a:solidFill>
                <a:latin typeface="+mn-lt"/>
                <a:ea typeface="ＭＳ Ｐゴシック" charset="-128"/>
              </a:rPr>
              <a:t>M2M) Service Layer with the initial priority on e-Health</a:t>
            </a:r>
            <a:endParaRPr lang="en-US" altLang="ja-JP" sz="2000" b="1" dirty="0" smtClean="0">
              <a:solidFill>
                <a:schemeClr val="accent1">
                  <a:lumMod val="50000"/>
                </a:schemeClr>
              </a:solidFill>
              <a:latin typeface="+mn-lt"/>
              <a:ea typeface="ＭＳ Ｐゴシック" charset="-128"/>
            </a:endParaRPr>
          </a:p>
          <a:p>
            <a:pPr marL="742950" lvl="1" indent="-285750">
              <a:spcBef>
                <a:spcPct val="20000"/>
              </a:spcBef>
              <a:buSzPct val="70000"/>
              <a:buBlip>
                <a:blip r:embed="rId3"/>
              </a:buBlip>
            </a:pPr>
            <a:r>
              <a:rPr lang="en-US" altLang="ja-JP" sz="2000" dirty="0" smtClean="0">
                <a:solidFill>
                  <a:schemeClr val="bg2"/>
                </a:solidFill>
                <a:latin typeface="+mn-lt"/>
                <a:ea typeface="ＭＳ Ｐゴシック" charset="-128"/>
              </a:rPr>
              <a:t>IPTV and mobile application for e-health </a:t>
            </a:r>
            <a:r>
              <a:rPr lang="en-US" altLang="ja-JP" sz="1800" b="1" i="1" dirty="0" smtClean="0">
                <a:solidFill>
                  <a:schemeClr val="accent1">
                    <a:lumMod val="50000"/>
                  </a:schemeClr>
                </a:solidFill>
                <a:ea typeface="ＭＳ Ｐゴシック" charset="-128"/>
              </a:rPr>
              <a:t>(Application Challenge on IPTV Apps for e-health, September 2012</a:t>
            </a:r>
            <a:r>
              <a:rPr lang="en-US" altLang="ja-JP" sz="2000" b="1" i="1" dirty="0" smtClean="0">
                <a:solidFill>
                  <a:schemeClr val="accent1">
                    <a:lumMod val="50000"/>
                  </a:schemeClr>
                </a:solidFill>
                <a:ea typeface="ＭＳ Ｐゴシック" charset="-128"/>
              </a:rPr>
              <a:t>) </a:t>
            </a:r>
          </a:p>
          <a:p>
            <a:pPr marL="742950" lvl="1" indent="-285750">
              <a:spcBef>
                <a:spcPct val="20000"/>
              </a:spcBef>
              <a:buSzPct val="70000"/>
              <a:buBlip>
                <a:blip r:embed="rId3"/>
              </a:buBlip>
            </a:pPr>
            <a:endParaRPr lang="en-US" altLang="ja-JP" sz="2000" dirty="0" smtClean="0">
              <a:solidFill>
                <a:schemeClr val="bg2"/>
              </a:solidFill>
              <a:latin typeface="+mn-lt"/>
              <a:ea typeface="ＭＳ Ｐゴシック" charset="-128"/>
            </a:endParaRPr>
          </a:p>
        </p:txBody>
      </p:sp>
      <p:sp>
        <p:nvSpPr>
          <p:cNvPr id="7" name="Rectangle 4"/>
          <p:cNvSpPr txBox="1">
            <a:spLocks noChangeArrowheads="1"/>
          </p:cNvSpPr>
          <p:nvPr/>
        </p:nvSpPr>
        <p:spPr bwMode="auto">
          <a:xfrm>
            <a:off x="250825" y="6381750"/>
            <a:ext cx="3827463"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Univers" pitchFamily="34" charset="0"/>
                <a:ea typeface="+mn-ea"/>
                <a:cs typeface="+mn-cs"/>
              </a:rPr>
              <a:t>Tunis, Tunisia, 28 January 2014</a:t>
            </a:r>
            <a:endParaRPr kumimoji="0" lang="en-US" sz="1400" b="0" i="0" u="none" strike="noStrike" kern="1200" cap="none" spc="0" normalizeH="0" baseline="0" noProof="0" dirty="0">
              <a:ln>
                <a:noFill/>
              </a:ln>
              <a:solidFill>
                <a:schemeClr val="tx1"/>
              </a:solidFill>
              <a:effectLst/>
              <a:uLnTx/>
              <a:uFillTx/>
              <a:latin typeface="Univers" pitchFamily="34" charset="0"/>
              <a:ea typeface="+mn-ea"/>
              <a:cs typeface="+mn-cs"/>
            </a:endParaRPr>
          </a:p>
        </p:txBody>
      </p:sp>
      <p:pic>
        <p:nvPicPr>
          <p:cNvPr id="29698" name="Picture 2" descr="https://encrypted-tbn0.gstatic.com/images?q=tbn:ANd9GcS_Zfy9WlJe_L_PEtWoopJdpqLEpw9Hdmm6WtPKK4ICnd3HJRAW"/>
          <p:cNvPicPr>
            <a:picLocks noChangeAspect="1" noChangeArrowheads="1"/>
          </p:cNvPicPr>
          <p:nvPr/>
        </p:nvPicPr>
        <p:blipFill>
          <a:blip r:embed="rId4"/>
          <a:srcRect/>
          <a:stretch>
            <a:fillRect/>
          </a:stretch>
        </p:blipFill>
        <p:spPr bwMode="auto">
          <a:xfrm>
            <a:off x="6948264" y="3501008"/>
            <a:ext cx="1623156" cy="968489"/>
          </a:xfrm>
          <a:prstGeom prst="rect">
            <a:avLst/>
          </a:prstGeom>
          <a:noFill/>
        </p:spPr>
      </p:pic>
      <p:sp>
        <p:nvSpPr>
          <p:cNvPr id="10" name="Rectangle 9"/>
          <p:cNvSpPr/>
          <p:nvPr/>
        </p:nvSpPr>
        <p:spPr>
          <a:xfrm>
            <a:off x="3786182" y="6357958"/>
            <a:ext cx="4572000" cy="276999"/>
          </a:xfrm>
          <a:prstGeom prst="rect">
            <a:avLst/>
          </a:prstGeom>
        </p:spPr>
        <p:txBody>
          <a:bodyPr>
            <a:spAutoFit/>
          </a:bodyPr>
          <a:lstStyle/>
          <a:p>
            <a:r>
              <a:rPr lang="en-US" altLang="ja-JP" sz="1200" b="1" dirty="0" smtClean="0">
                <a:ea typeface="ＭＳ Ｐゴシック" charset="-128"/>
              </a:rPr>
              <a:t>Source: </a:t>
            </a:r>
            <a:r>
              <a:rPr lang="en-US" altLang="ja-JP" sz="1200" dirty="0" smtClean="0">
                <a:ea typeface="ＭＳ Ｐゴシック" charset="-128"/>
              </a:rPr>
              <a:t>ITU-T Work on Standardizing e-Health</a:t>
            </a:r>
            <a:endParaRPr lang="fr-FR" sz="1200" dirty="0"/>
          </a:p>
        </p:txBody>
      </p:sp>
      <p:sp>
        <p:nvSpPr>
          <p:cNvPr id="13" name="Rectangle 2"/>
          <p:cNvSpPr txBox="1">
            <a:spLocks noChangeArrowheads="1"/>
          </p:cNvSpPr>
          <p:nvPr/>
        </p:nvSpPr>
        <p:spPr bwMode="auto">
          <a:xfrm>
            <a:off x="8676456" y="-2738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t>2</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27384"/>
            <a:ext cx="8001024" cy="1440160"/>
          </a:xfrm>
        </p:spPr>
        <p:txBody>
          <a:bodyPr/>
          <a:lstStyle/>
          <a:p>
            <a:pPr algn="r"/>
            <a:r>
              <a:rPr lang="en-GB" dirty="0" smtClean="0">
                <a:solidFill>
                  <a:srgbClr val="000099"/>
                </a:solidFill>
              </a:rPr>
              <a:t>ITU Standardization Activities</a:t>
            </a:r>
            <a:br>
              <a:rPr lang="en-GB" dirty="0" smtClean="0">
                <a:solidFill>
                  <a:srgbClr val="000099"/>
                </a:solidFill>
              </a:rPr>
            </a:br>
            <a:r>
              <a:rPr lang="en-GB" dirty="0" smtClean="0">
                <a:solidFill>
                  <a:srgbClr val="000099"/>
                </a:solidFill>
              </a:rPr>
              <a:t> on e-Health  </a:t>
            </a:r>
            <a:br>
              <a:rPr lang="en-GB" dirty="0" smtClean="0">
                <a:solidFill>
                  <a:srgbClr val="000099"/>
                </a:solidFill>
              </a:rPr>
            </a:br>
            <a:r>
              <a:rPr lang="en-GB" sz="2400" b="0" i="1" dirty="0">
                <a:solidFill>
                  <a:srgbClr val="000099"/>
                </a:solidFill>
              </a:rPr>
              <a:t>m</a:t>
            </a:r>
            <a:r>
              <a:rPr lang="en-GB" sz="2400" b="0" i="1" dirty="0" smtClean="0">
                <a:solidFill>
                  <a:srgbClr val="000099"/>
                </a:solidFill>
              </a:rPr>
              <a:t>ain</a:t>
            </a:r>
            <a:r>
              <a:rPr lang="en-GB" sz="2400" i="1" dirty="0" smtClean="0">
                <a:solidFill>
                  <a:srgbClr val="000099"/>
                </a:solidFill>
              </a:rPr>
              <a:t> </a:t>
            </a:r>
            <a:r>
              <a:rPr lang="en-GB" sz="2400" b="0" i="1" dirty="0">
                <a:solidFill>
                  <a:srgbClr val="000099"/>
                </a:solidFill>
              </a:rPr>
              <a:t>r</a:t>
            </a:r>
            <a:r>
              <a:rPr lang="en-GB" sz="2400" b="0" i="1" dirty="0" smtClean="0">
                <a:solidFill>
                  <a:srgbClr val="000099"/>
                </a:solidFill>
              </a:rPr>
              <a:t>esults</a:t>
            </a:r>
            <a:endParaRPr lang="fr-FR" sz="2400" b="0" i="1" dirty="0"/>
          </a:p>
        </p:txBody>
      </p:sp>
      <p:sp>
        <p:nvSpPr>
          <p:cNvPr id="3" name="Espace réservé du contenu 2"/>
          <p:cNvSpPr>
            <a:spLocks noGrp="1"/>
          </p:cNvSpPr>
          <p:nvPr>
            <p:ph idx="1"/>
          </p:nvPr>
        </p:nvSpPr>
        <p:spPr>
          <a:xfrm>
            <a:off x="428596" y="1484784"/>
            <a:ext cx="8501122" cy="2525699"/>
          </a:xfrm>
        </p:spPr>
        <p:txBody>
          <a:bodyPr/>
          <a:lstStyle/>
          <a:p>
            <a:pPr marL="342900" lvl="1" indent="-342900">
              <a:spcBef>
                <a:spcPts val="1200"/>
              </a:spcBef>
              <a:buSzPct val="75000"/>
              <a:buBlip>
                <a:blip r:embed="rId2"/>
              </a:buBlip>
            </a:pPr>
            <a:r>
              <a:rPr lang="it-IT" altLang="ja-JP" sz="2200" dirty="0" smtClean="0">
                <a:solidFill>
                  <a:schemeClr val="accent5">
                    <a:lumMod val="50000"/>
                  </a:schemeClr>
                </a:solidFill>
                <a:ea typeface="ＭＳ Ｐゴシック" charset="-128"/>
                <a:cs typeface="+mn-cs"/>
              </a:rPr>
              <a:t>ITU-T Rec. X.108x series </a:t>
            </a:r>
            <a:r>
              <a:rPr lang="it-IT" altLang="ja-JP" sz="2200" dirty="0" smtClean="0">
                <a:ea typeface="ＭＳ Ｐゴシック" charset="-128"/>
                <a:cs typeface="+mn-cs"/>
              </a:rPr>
              <a:t>on telebiometrics, including security, authentication, interfaces, API and protocols</a:t>
            </a:r>
          </a:p>
          <a:p>
            <a:pPr marL="342900" lvl="1" indent="-342900">
              <a:spcBef>
                <a:spcPts val="1200"/>
              </a:spcBef>
              <a:buSzPct val="75000"/>
              <a:buBlip>
                <a:blip r:embed="rId2"/>
              </a:buBlip>
            </a:pPr>
            <a:r>
              <a:rPr lang="en-GB" altLang="ja-JP" sz="2200" dirty="0" smtClean="0">
                <a:solidFill>
                  <a:schemeClr val="accent5">
                    <a:lumMod val="50000"/>
                  </a:schemeClr>
                </a:solidFill>
                <a:ea typeface="ＭＳ Ｐゴシック" charset="-128"/>
                <a:cs typeface="+mn-cs"/>
              </a:rPr>
              <a:t>Y.2065</a:t>
            </a:r>
            <a:r>
              <a:rPr lang="en-GB" sz="2400" dirty="0" smtClean="0"/>
              <a:t> </a:t>
            </a:r>
            <a:r>
              <a:rPr lang="en-US" altLang="ja-JP" sz="2200" dirty="0" smtClean="0">
                <a:solidFill>
                  <a:schemeClr val="accent5">
                    <a:lumMod val="50000"/>
                  </a:schemeClr>
                </a:solidFill>
                <a:ea typeface="ＭＳ Ｐゴシック" charset="-128"/>
                <a:cs typeface="+mn-cs"/>
              </a:rPr>
              <a:t>(draft) </a:t>
            </a:r>
            <a:r>
              <a:rPr lang="en-US" altLang="ja-JP" sz="2200" dirty="0" smtClean="0">
                <a:ea typeface="ＭＳ Ｐゴシック" charset="-128"/>
                <a:cs typeface="+mn-cs"/>
              </a:rPr>
              <a:t>“Service and capability requirements for e-health monitoring services”</a:t>
            </a:r>
          </a:p>
          <a:p>
            <a:pPr marL="342900" lvl="1" indent="-342900">
              <a:spcBef>
                <a:spcPts val="1200"/>
              </a:spcBef>
              <a:buSzPct val="75000"/>
              <a:buBlip>
                <a:blip r:embed="rId2"/>
              </a:buBlip>
            </a:pPr>
            <a:r>
              <a:rPr lang="fr-FR" altLang="ja-JP" sz="2200" dirty="0" smtClean="0">
                <a:solidFill>
                  <a:schemeClr val="accent5">
                    <a:lumMod val="50000"/>
                  </a:schemeClr>
                </a:solidFill>
                <a:ea typeface="ＭＳ Ｐゴシック" charset="-128"/>
                <a:cs typeface="+mn-cs"/>
              </a:rPr>
              <a:t>HSTP.EHMSI</a:t>
            </a:r>
            <a:r>
              <a:rPr lang="en-US" altLang="ja-JP" sz="2200" dirty="0" smtClean="0">
                <a:solidFill>
                  <a:schemeClr val="accent5">
                    <a:lumMod val="50000"/>
                  </a:schemeClr>
                </a:solidFill>
                <a:ea typeface="ＭＳ Ｐゴシック" charset="-128"/>
                <a:cs typeface="+mn-cs"/>
              </a:rPr>
              <a:t> (draft) </a:t>
            </a:r>
            <a:r>
              <a:rPr lang="en-US" altLang="ja-JP" sz="2200" dirty="0" smtClean="0">
                <a:ea typeface="ＭＳ Ｐゴシック" charset="-128"/>
                <a:cs typeface="+mn-cs"/>
              </a:rPr>
              <a:t>“</a:t>
            </a:r>
            <a:r>
              <a:rPr lang="it-IT" altLang="ja-JP" sz="2200" dirty="0" smtClean="0">
                <a:ea typeface="ＭＳ Ｐゴシック" charset="-128"/>
                <a:cs typeface="+mn-cs"/>
              </a:rPr>
              <a:t>Multimedia Service and Interfaces for e-health </a:t>
            </a:r>
            <a:r>
              <a:rPr lang="en-US" altLang="ja-JP" sz="2200" dirty="0" smtClean="0">
                <a:ea typeface="ＭＳ Ｐゴシック" charset="-128"/>
                <a:cs typeface="+mn-cs"/>
              </a:rPr>
              <a:t>” </a:t>
            </a:r>
          </a:p>
          <a:p>
            <a:pPr>
              <a:buNone/>
            </a:pPr>
            <a:endParaRPr lang="fr-FR" dirty="0"/>
          </a:p>
        </p:txBody>
      </p:sp>
      <p:sp>
        <p:nvSpPr>
          <p:cNvPr id="5" name="Espace réservé du numéro de diapositive 4"/>
          <p:cNvSpPr>
            <a:spLocks noGrp="1"/>
          </p:cNvSpPr>
          <p:nvPr>
            <p:ph type="sldNum" sz="quarter" idx="11"/>
          </p:nvPr>
        </p:nvSpPr>
        <p:spPr/>
        <p:txBody>
          <a:bodyPr/>
          <a:lstStyle/>
          <a:p>
            <a:pPr>
              <a:defRPr/>
            </a:pPr>
            <a:fld id="{731689FE-BD11-4000-B2CD-5CB814325653}" type="slidenum">
              <a:rPr lang="en-US" smtClean="0"/>
              <a:pPr>
                <a:defRPr/>
              </a:pPr>
              <a:t>29</a:t>
            </a:fld>
            <a:endParaRPr lang="en-US"/>
          </a:p>
        </p:txBody>
      </p:sp>
      <p:sp>
        <p:nvSpPr>
          <p:cNvPr id="6" name="Rectangle 4"/>
          <p:cNvSpPr txBox="1">
            <a:spLocks noChangeArrowheads="1"/>
          </p:cNvSpPr>
          <p:nvPr/>
        </p:nvSpPr>
        <p:spPr bwMode="auto">
          <a:xfrm>
            <a:off x="250825" y="6381750"/>
            <a:ext cx="3827463"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Univers" pitchFamily="34" charset="0"/>
                <a:ea typeface="+mn-ea"/>
                <a:cs typeface="+mn-cs"/>
              </a:rPr>
              <a:t>Tunis, Tunisia, 28 January 2014</a:t>
            </a:r>
            <a:endParaRPr kumimoji="0" lang="en-US" sz="1400" b="0" i="0" u="none" strike="noStrike" kern="1200" cap="none" spc="0" normalizeH="0" baseline="0" noProof="0" dirty="0">
              <a:ln>
                <a:noFill/>
              </a:ln>
              <a:solidFill>
                <a:schemeClr val="tx1"/>
              </a:solidFill>
              <a:effectLst/>
              <a:uLnTx/>
              <a:uFillTx/>
              <a:latin typeface="Univers" pitchFamily="34" charset="0"/>
              <a:ea typeface="+mn-ea"/>
              <a:cs typeface="+mn-cs"/>
            </a:endParaRPr>
          </a:p>
        </p:txBody>
      </p:sp>
      <p:pic>
        <p:nvPicPr>
          <p:cNvPr id="28676" name="Picture 4" descr="http://imgv2-2.scribdassets.com/img/word_document/47248412/164x212/4707ed340a/1387579470"/>
          <p:cNvPicPr>
            <a:picLocks noChangeAspect="1" noChangeArrowheads="1"/>
          </p:cNvPicPr>
          <p:nvPr/>
        </p:nvPicPr>
        <p:blipFill>
          <a:blip r:embed="rId3"/>
          <a:srcRect/>
          <a:stretch>
            <a:fillRect/>
          </a:stretch>
        </p:blipFill>
        <p:spPr bwMode="auto">
          <a:xfrm>
            <a:off x="6516216" y="3861048"/>
            <a:ext cx="839793" cy="1085587"/>
          </a:xfrm>
          <a:prstGeom prst="rect">
            <a:avLst/>
          </a:prstGeom>
          <a:noFill/>
        </p:spPr>
      </p:pic>
      <p:sp>
        <p:nvSpPr>
          <p:cNvPr id="9" name="Rectangle 8"/>
          <p:cNvSpPr/>
          <p:nvPr/>
        </p:nvSpPr>
        <p:spPr>
          <a:xfrm>
            <a:off x="444362" y="4278959"/>
            <a:ext cx="6342216" cy="1938992"/>
          </a:xfrm>
          <a:prstGeom prst="rect">
            <a:avLst/>
          </a:prstGeom>
        </p:spPr>
        <p:txBody>
          <a:bodyPr wrap="square">
            <a:spAutoFit/>
          </a:bodyPr>
          <a:lstStyle/>
          <a:p>
            <a:pPr marL="342900" lvl="1" indent="-342900">
              <a:spcBef>
                <a:spcPts val="1200"/>
              </a:spcBef>
              <a:buSzPct val="75000"/>
              <a:buBlip>
                <a:blip r:embed="rId2"/>
              </a:buBlip>
            </a:pPr>
            <a:r>
              <a:rPr lang="en-US" altLang="ja-JP" sz="2200" dirty="0" smtClean="0">
                <a:solidFill>
                  <a:schemeClr val="accent5">
                    <a:lumMod val="50000"/>
                  </a:schemeClr>
                </a:solidFill>
                <a:ea typeface="ＭＳ Ｐゴシック" charset="-128"/>
              </a:rPr>
              <a:t>ITU-T Technology Watch Report - January 2011 </a:t>
            </a:r>
            <a:r>
              <a:rPr lang="en-US" altLang="ja-JP" sz="2200" dirty="0" smtClean="0">
                <a:solidFill>
                  <a:schemeClr val="bg2"/>
                </a:solidFill>
                <a:latin typeface="+mn-lt"/>
                <a:ea typeface="ＭＳ Ｐゴシック" charset="-128"/>
              </a:rPr>
              <a:t>“</a:t>
            </a:r>
            <a:r>
              <a:rPr lang="fr-FR" altLang="ja-JP" sz="2200" dirty="0" smtClean="0">
                <a:solidFill>
                  <a:schemeClr val="bg2"/>
                </a:solidFill>
                <a:latin typeface="+mn-lt"/>
                <a:ea typeface="ＭＳ Ｐゴシック" charset="-128"/>
              </a:rPr>
              <a:t>Standards and </a:t>
            </a:r>
            <a:r>
              <a:rPr lang="fr-FR" altLang="ja-JP" sz="2200" dirty="0" err="1" smtClean="0">
                <a:solidFill>
                  <a:schemeClr val="bg2"/>
                </a:solidFill>
                <a:latin typeface="+mn-lt"/>
                <a:ea typeface="ＭＳ Ｐゴシック" charset="-128"/>
              </a:rPr>
              <a:t>eHealth</a:t>
            </a:r>
            <a:r>
              <a:rPr lang="en-US" altLang="ja-JP" sz="2200" dirty="0" smtClean="0">
                <a:solidFill>
                  <a:schemeClr val="bg2"/>
                </a:solidFill>
                <a:latin typeface="+mn-lt"/>
                <a:ea typeface="ＭＳ Ｐゴシック" charset="-128"/>
              </a:rPr>
              <a:t>”</a:t>
            </a:r>
          </a:p>
          <a:p>
            <a:pPr marL="342900" lvl="1" indent="-342900">
              <a:spcBef>
                <a:spcPts val="1200"/>
              </a:spcBef>
              <a:buSzPct val="75000"/>
              <a:buBlip>
                <a:blip r:embed="rId2"/>
              </a:buBlip>
            </a:pPr>
            <a:r>
              <a:rPr lang="en-US" altLang="ja-JP" sz="2200" dirty="0" smtClean="0">
                <a:solidFill>
                  <a:schemeClr val="accent5">
                    <a:lumMod val="50000"/>
                  </a:schemeClr>
                </a:solidFill>
                <a:ea typeface="ＭＳ Ｐゴシック" charset="-128"/>
              </a:rPr>
              <a:t>ITU-T Technology Watch Report – April 2012</a:t>
            </a:r>
            <a:r>
              <a:rPr lang="en-US" altLang="ja-JP" sz="2200" dirty="0" smtClean="0">
                <a:solidFill>
                  <a:schemeClr val="bg2"/>
                </a:solidFill>
                <a:latin typeface="+mn-lt"/>
                <a:ea typeface="ＭＳ Ｐゴシック" charset="-128"/>
              </a:rPr>
              <a:t> “E-health Standards and Interoperability”</a:t>
            </a:r>
          </a:p>
        </p:txBody>
      </p:sp>
      <p:pic>
        <p:nvPicPr>
          <p:cNvPr id="28678" name="Picture 6" descr="http://imgv2-1.scribdassets.com/img/word_document/90164400/164x212/ad3a3adfb3/1387580667"/>
          <p:cNvPicPr>
            <a:picLocks noChangeAspect="1" noChangeArrowheads="1"/>
          </p:cNvPicPr>
          <p:nvPr/>
        </p:nvPicPr>
        <p:blipFill>
          <a:blip r:embed="rId4"/>
          <a:srcRect/>
          <a:stretch>
            <a:fillRect/>
          </a:stretch>
        </p:blipFill>
        <p:spPr bwMode="auto">
          <a:xfrm>
            <a:off x="7092280" y="4509120"/>
            <a:ext cx="925789" cy="1196752"/>
          </a:xfrm>
          <a:prstGeom prst="rect">
            <a:avLst/>
          </a:prstGeom>
          <a:noFill/>
        </p:spPr>
      </p:pic>
      <p:sp>
        <p:nvSpPr>
          <p:cNvPr id="10" name="Rectangle 9"/>
          <p:cNvSpPr/>
          <p:nvPr/>
        </p:nvSpPr>
        <p:spPr>
          <a:xfrm>
            <a:off x="3214678" y="6500834"/>
            <a:ext cx="4572000" cy="276999"/>
          </a:xfrm>
          <a:prstGeom prst="rect">
            <a:avLst/>
          </a:prstGeom>
        </p:spPr>
        <p:txBody>
          <a:bodyPr>
            <a:spAutoFit/>
          </a:bodyPr>
          <a:lstStyle/>
          <a:p>
            <a:r>
              <a:rPr lang="en-US" altLang="ja-JP" sz="1200" b="1" dirty="0" smtClean="0">
                <a:ea typeface="ＭＳ Ｐゴシック" charset="-128"/>
              </a:rPr>
              <a:t>Source: </a:t>
            </a:r>
            <a:r>
              <a:rPr lang="en-US" altLang="ja-JP" sz="1200" dirty="0" smtClean="0">
                <a:ea typeface="ＭＳ Ｐゴシック" charset="-128"/>
              </a:rPr>
              <a:t>ITU-T Work on Standardizing e-Health</a:t>
            </a:r>
            <a:endParaRPr lang="fr-FR" sz="1200" dirty="0"/>
          </a:p>
        </p:txBody>
      </p:sp>
      <p:sp>
        <p:nvSpPr>
          <p:cNvPr id="13" name="Rectangle 2"/>
          <p:cNvSpPr txBox="1">
            <a:spLocks noChangeArrowheads="1"/>
          </p:cNvSpPr>
          <p:nvPr/>
        </p:nvSpPr>
        <p:spPr bwMode="auto">
          <a:xfrm>
            <a:off x="8676456" y="-2738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t>3</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76456" cy="1412776"/>
          </a:xfrm>
        </p:spPr>
        <p:txBody>
          <a:bodyPr/>
          <a:lstStyle/>
          <a:p>
            <a:pPr algn="r"/>
            <a:r>
              <a:rPr lang="fr-FR" dirty="0" smtClean="0"/>
              <a:t>Agenda</a:t>
            </a:r>
            <a:endParaRPr lang="fr-FR"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172814885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numéro de diapositive 4"/>
          <p:cNvSpPr>
            <a:spLocks noGrp="1"/>
          </p:cNvSpPr>
          <p:nvPr>
            <p:ph type="sldNum" sz="quarter" idx="11"/>
          </p:nvPr>
        </p:nvSpPr>
        <p:spPr/>
        <p:txBody>
          <a:bodyPr/>
          <a:lstStyle/>
          <a:p>
            <a:pPr>
              <a:defRPr/>
            </a:pPr>
            <a:fld id="{731689FE-BD11-4000-B2CD-5CB814325653}" type="slidenum">
              <a:rPr lang="en-US" smtClean="0"/>
              <a:pPr>
                <a:defRPr/>
              </a:pPr>
              <a:t>3</a:t>
            </a:fld>
            <a:endParaRPr lang="en-US"/>
          </a:p>
        </p:txBody>
      </p:sp>
      <p:sp>
        <p:nvSpPr>
          <p:cNvPr id="10" name="Rectangle 4"/>
          <p:cNvSpPr>
            <a:spLocks noGrp="1" noChangeArrowheads="1"/>
          </p:cNvSpPr>
          <p:nvPr>
            <p:ph type="dt" sz="quarter" idx="10"/>
          </p:nvPr>
        </p:nvSpPr>
        <p:spPr>
          <a:xfrm>
            <a:off x="250825" y="6381750"/>
            <a:ext cx="3827463" cy="268288"/>
          </a:xfrm>
          <a:noFill/>
        </p:spPr>
        <p:txBody>
          <a:bodyPr/>
          <a:lstStyle/>
          <a:p>
            <a:r>
              <a:rPr lang="en-US" sz="1400" dirty="0" smtClean="0"/>
              <a:t>Tunis, Tunisia, 28 January 2014</a:t>
            </a:r>
            <a:endParaRPr lang="en-US" sz="1400" dirty="0"/>
          </a:p>
        </p:txBody>
      </p:sp>
    </p:spTree>
    <p:extLst>
      <p:ext uri="{BB962C8B-B14F-4D97-AF65-F5344CB8AC3E}">
        <p14:creationId xmlns:p14="http://schemas.microsoft.com/office/powerpoint/2010/main" val="37132740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76456" cy="1412776"/>
          </a:xfrm>
        </p:spPr>
        <p:txBody>
          <a:bodyPr/>
          <a:lstStyle/>
          <a:p>
            <a:pPr algn="r"/>
            <a:r>
              <a:rPr lang="fr-FR" dirty="0" smtClean="0"/>
              <a:t>Agenda</a:t>
            </a:r>
            <a:endParaRPr lang="fr-FR"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88112391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numéro de diapositive 4"/>
          <p:cNvSpPr>
            <a:spLocks noGrp="1"/>
          </p:cNvSpPr>
          <p:nvPr>
            <p:ph type="sldNum" sz="quarter" idx="11"/>
          </p:nvPr>
        </p:nvSpPr>
        <p:spPr/>
        <p:txBody>
          <a:bodyPr/>
          <a:lstStyle/>
          <a:p>
            <a:pPr>
              <a:defRPr/>
            </a:pPr>
            <a:fld id="{731689FE-BD11-4000-B2CD-5CB814325653}" type="slidenum">
              <a:rPr lang="en-US" smtClean="0"/>
              <a:pPr>
                <a:defRPr/>
              </a:pPr>
              <a:t>30</a:t>
            </a:fld>
            <a:endParaRPr lang="en-US"/>
          </a:p>
        </p:txBody>
      </p:sp>
      <p:sp>
        <p:nvSpPr>
          <p:cNvPr id="10" name="Rectangle 4"/>
          <p:cNvSpPr>
            <a:spLocks noGrp="1" noChangeArrowheads="1"/>
          </p:cNvSpPr>
          <p:nvPr>
            <p:ph type="dt" sz="quarter" idx="10"/>
          </p:nvPr>
        </p:nvSpPr>
        <p:spPr>
          <a:xfrm>
            <a:off x="250825" y="6381750"/>
            <a:ext cx="3827463" cy="268288"/>
          </a:xfrm>
          <a:noFill/>
        </p:spPr>
        <p:txBody>
          <a:bodyPr/>
          <a:lstStyle/>
          <a:p>
            <a:r>
              <a:rPr lang="en-US" sz="1400" dirty="0" smtClean="0"/>
              <a:t>Tunis, Tunisia, 28 January 2014</a:t>
            </a:r>
            <a:endParaRPr lang="en-US" sz="1400" dirty="0"/>
          </a:p>
        </p:txBody>
      </p:sp>
    </p:spTree>
    <p:extLst>
      <p:ext uri="{BB962C8B-B14F-4D97-AF65-F5344CB8AC3E}">
        <p14:creationId xmlns:p14="http://schemas.microsoft.com/office/powerpoint/2010/main" val="8234510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76456" cy="1412776"/>
          </a:xfrm>
        </p:spPr>
        <p:txBody>
          <a:bodyPr/>
          <a:lstStyle/>
          <a:p>
            <a:pPr algn="r"/>
            <a:r>
              <a:rPr lang="en-US" altLang="ja-JP" dirty="0" smtClean="0">
                <a:ea typeface="ＭＳ Ｐゴシック" charset="-128"/>
              </a:rPr>
              <a:t>TT Approach</a:t>
            </a:r>
            <a:endParaRPr lang="fr-FR" dirty="0"/>
          </a:p>
        </p:txBody>
      </p:sp>
      <p:sp>
        <p:nvSpPr>
          <p:cNvPr id="3" name="Espace réservé du contenu 2"/>
          <p:cNvSpPr>
            <a:spLocks noGrp="1"/>
          </p:cNvSpPr>
          <p:nvPr>
            <p:ph idx="1"/>
          </p:nvPr>
        </p:nvSpPr>
        <p:spPr>
          <a:xfrm>
            <a:off x="0" y="1412776"/>
            <a:ext cx="8858280" cy="5357850"/>
          </a:xfrm>
        </p:spPr>
        <p:txBody>
          <a:bodyPr/>
          <a:lstStyle/>
          <a:p>
            <a:pPr marL="441325" lvl="1" indent="-268288" algn="just">
              <a:lnSpc>
                <a:spcPct val="115000"/>
              </a:lnSpc>
              <a:spcBef>
                <a:spcPts val="1200"/>
              </a:spcBef>
              <a:buClr>
                <a:schemeClr val="hlink"/>
              </a:buClr>
            </a:pPr>
            <a:r>
              <a:rPr lang="en-GB" sz="1800" b="1" dirty="0" smtClean="0"/>
              <a:t>2008 (January): </a:t>
            </a:r>
            <a:r>
              <a:rPr lang="en-GB" sz="1800" dirty="0" smtClean="0"/>
              <a:t>Positioning System for Ambulances «GPS Tracking »</a:t>
            </a:r>
          </a:p>
          <a:p>
            <a:pPr marL="441325" lvl="1" indent="-268288" algn="just">
              <a:lnSpc>
                <a:spcPct val="115000"/>
              </a:lnSpc>
              <a:spcBef>
                <a:spcPts val="1200"/>
              </a:spcBef>
              <a:buClr>
                <a:schemeClr val="hlink"/>
              </a:buClr>
            </a:pPr>
            <a:r>
              <a:rPr lang="en-GB" sz="1800" b="1" dirty="0" smtClean="0"/>
              <a:t>2008 (September): </a:t>
            </a:r>
            <a:r>
              <a:rPr lang="en-GB" sz="1800" dirty="0" smtClean="0"/>
              <a:t>Pilot project (</a:t>
            </a:r>
            <a:r>
              <a:rPr lang="en-GB" sz="1800" b="1" dirty="0" smtClean="0"/>
              <a:t>4 sites</a:t>
            </a:r>
            <a:r>
              <a:rPr lang="en-GB" sz="1800" dirty="0" smtClean="0"/>
              <a:t>): Optical </a:t>
            </a:r>
            <a:r>
              <a:rPr lang="en-GB" sz="1800" dirty="0" err="1" smtClean="0"/>
              <a:t>Fiber</a:t>
            </a:r>
            <a:r>
              <a:rPr lang="en-GB" sz="1800" dirty="0" smtClean="0"/>
              <a:t>, MPLS, VoIP, Videoconferencing</a:t>
            </a:r>
          </a:p>
          <a:p>
            <a:pPr marL="441325" lvl="1" indent="-268288" algn="just">
              <a:lnSpc>
                <a:spcPct val="115000"/>
              </a:lnSpc>
              <a:spcBef>
                <a:spcPts val="1200"/>
              </a:spcBef>
              <a:buClr>
                <a:schemeClr val="hlink"/>
              </a:buClr>
            </a:pPr>
            <a:r>
              <a:rPr lang="fr-FR" sz="1800" b="1" dirty="0" smtClean="0"/>
              <a:t>2008: </a:t>
            </a:r>
            <a:r>
              <a:rPr lang="en-GB" sz="1800" dirty="0" smtClean="0">
                <a:sym typeface="Wingdings" pitchFamily="2" charset="2"/>
              </a:rPr>
              <a:t>TT has </a:t>
            </a:r>
            <a:r>
              <a:rPr lang="en-GB" sz="1800" dirty="0" smtClean="0"/>
              <a:t>Invested in a mega e-Health project for the </a:t>
            </a:r>
            <a:r>
              <a:rPr lang="en-GB" sz="1800" b="1" dirty="0" smtClean="0"/>
              <a:t>Ministry of the Public Health </a:t>
            </a:r>
            <a:r>
              <a:rPr lang="en-GB" sz="1800" dirty="0" smtClean="0"/>
              <a:t>: </a:t>
            </a:r>
            <a:r>
              <a:rPr lang="en-GB" sz="1800" b="1" dirty="0" smtClean="0">
                <a:solidFill>
                  <a:srgbClr val="C00000"/>
                </a:solidFill>
              </a:rPr>
              <a:t>263</a:t>
            </a:r>
            <a:r>
              <a:rPr lang="en-GB" sz="1800" dirty="0" smtClean="0"/>
              <a:t> medical institutions (</a:t>
            </a:r>
            <a:r>
              <a:rPr lang="en-GB" sz="1800" b="1" dirty="0" smtClean="0">
                <a:solidFill>
                  <a:srgbClr val="C00000"/>
                </a:solidFill>
              </a:rPr>
              <a:t>280</a:t>
            </a:r>
            <a:r>
              <a:rPr lang="en-GB" sz="1800" dirty="0" smtClean="0"/>
              <a:t> sites)</a:t>
            </a:r>
          </a:p>
          <a:p>
            <a:pPr marL="841375" lvl="2" indent="-268288" algn="just">
              <a:lnSpc>
                <a:spcPct val="115000"/>
              </a:lnSpc>
              <a:spcBef>
                <a:spcPts val="1200"/>
              </a:spcBef>
              <a:buClr>
                <a:schemeClr val="hlink"/>
              </a:buClr>
              <a:buNone/>
            </a:pPr>
            <a:r>
              <a:rPr lang="fr-FR" sz="1800" b="1" dirty="0" smtClean="0">
                <a:solidFill>
                  <a:srgbClr val="C00000"/>
                </a:solidFill>
              </a:rPr>
              <a:t>==&gt; </a:t>
            </a:r>
            <a:r>
              <a:rPr lang="fr-FR" sz="1800" dirty="0" smtClean="0"/>
              <a:t> Upgrade of the National </a:t>
            </a:r>
            <a:r>
              <a:rPr lang="fr-FR" sz="1800" dirty="0" err="1" smtClean="0"/>
              <a:t>Health</a:t>
            </a:r>
            <a:r>
              <a:rPr lang="fr-FR" sz="1800" dirty="0" smtClean="0"/>
              <a:t> Network. </a:t>
            </a:r>
          </a:p>
          <a:p>
            <a:pPr marL="441325" lvl="1" indent="-268288" algn="just">
              <a:lnSpc>
                <a:spcPct val="115000"/>
              </a:lnSpc>
              <a:spcBef>
                <a:spcPts val="1200"/>
              </a:spcBef>
              <a:buClr>
                <a:schemeClr val="hlink"/>
              </a:buClr>
            </a:pPr>
            <a:r>
              <a:rPr lang="en-GB" sz="1800" dirty="0" smtClean="0"/>
              <a:t>The negotiations and the technical studies have started since </a:t>
            </a:r>
            <a:r>
              <a:rPr lang="en-GB" sz="1800" b="1" dirty="0" smtClean="0"/>
              <a:t>2008</a:t>
            </a:r>
          </a:p>
          <a:p>
            <a:pPr marL="441325" lvl="1" indent="-268288" algn="just">
              <a:lnSpc>
                <a:spcPct val="115000"/>
              </a:lnSpc>
              <a:spcBef>
                <a:spcPts val="1200"/>
              </a:spcBef>
              <a:buClr>
                <a:schemeClr val="hlink"/>
              </a:buClr>
            </a:pPr>
            <a:r>
              <a:rPr lang="en-GB" sz="1800" dirty="0" smtClean="0"/>
              <a:t>The project is performed on phases according to sites’ criticality</a:t>
            </a:r>
          </a:p>
          <a:p>
            <a:pPr marL="441325" lvl="1" indent="-268288" algn="just">
              <a:lnSpc>
                <a:spcPct val="115000"/>
              </a:lnSpc>
              <a:spcBef>
                <a:spcPts val="1200"/>
              </a:spcBef>
              <a:buClr>
                <a:schemeClr val="hlink"/>
              </a:buClr>
            </a:pPr>
            <a:r>
              <a:rPr lang="en-GB" sz="1800" dirty="0" smtClean="0"/>
              <a:t>The installation is on going : More than </a:t>
            </a:r>
            <a:r>
              <a:rPr lang="en-GB" sz="1800" b="1" dirty="0" smtClean="0">
                <a:solidFill>
                  <a:srgbClr val="C00000"/>
                </a:solidFill>
              </a:rPr>
              <a:t>60% </a:t>
            </a:r>
            <a:r>
              <a:rPr lang="en-GB" sz="1800" dirty="0" smtClean="0"/>
              <a:t>of sites are installed.</a:t>
            </a:r>
          </a:p>
          <a:p>
            <a:pPr lvl="1" algn="just">
              <a:lnSpc>
                <a:spcPct val="115000"/>
              </a:lnSpc>
              <a:spcBef>
                <a:spcPts val="1200"/>
              </a:spcBef>
              <a:buClr>
                <a:schemeClr val="hlink"/>
              </a:buClr>
            </a:pPr>
            <a:endParaRPr lang="en-GB" sz="1800" dirty="0" smtClean="0"/>
          </a:p>
          <a:p>
            <a:pPr lvl="1" algn="just">
              <a:lnSpc>
                <a:spcPct val="115000"/>
              </a:lnSpc>
              <a:spcBef>
                <a:spcPts val="1200"/>
              </a:spcBef>
              <a:buClr>
                <a:schemeClr val="hlink"/>
              </a:buClr>
            </a:pPr>
            <a:endParaRPr lang="fr-FR" sz="1800" dirty="0" smtClean="0"/>
          </a:p>
          <a:p>
            <a:pPr lvl="1" algn="just">
              <a:lnSpc>
                <a:spcPct val="115000"/>
              </a:lnSpc>
              <a:spcBef>
                <a:spcPts val="1200"/>
              </a:spcBef>
              <a:buClr>
                <a:schemeClr val="hlink"/>
              </a:buClr>
              <a:buNone/>
            </a:pPr>
            <a:endParaRPr lang="fr-FR" sz="1800" b="1" dirty="0" smtClean="0"/>
          </a:p>
          <a:p>
            <a:pPr indent="3175" algn="just">
              <a:spcBef>
                <a:spcPts val="1200"/>
              </a:spcBef>
              <a:buNone/>
            </a:pPr>
            <a:endParaRPr lang="en-GB" sz="2400" dirty="0" smtClean="0"/>
          </a:p>
        </p:txBody>
      </p:sp>
      <p:sp>
        <p:nvSpPr>
          <p:cNvPr id="5" name="Espace réservé du numéro de diapositive 4"/>
          <p:cNvSpPr>
            <a:spLocks noGrp="1"/>
          </p:cNvSpPr>
          <p:nvPr>
            <p:ph type="sldNum" sz="quarter" idx="11"/>
          </p:nvPr>
        </p:nvSpPr>
        <p:spPr/>
        <p:txBody>
          <a:bodyPr/>
          <a:lstStyle/>
          <a:p>
            <a:pPr>
              <a:defRPr/>
            </a:pPr>
            <a:fld id="{731689FE-BD11-4000-B2CD-5CB814325653}" type="slidenum">
              <a:rPr lang="en-US" smtClean="0"/>
              <a:pPr>
                <a:defRPr/>
              </a:pPr>
              <a:t>31</a:t>
            </a:fld>
            <a:endParaRPr lang="en-US"/>
          </a:p>
        </p:txBody>
      </p:sp>
      <p:sp>
        <p:nvSpPr>
          <p:cNvPr id="6" name="Rectangle 4"/>
          <p:cNvSpPr txBox="1">
            <a:spLocks noChangeArrowheads="1"/>
          </p:cNvSpPr>
          <p:nvPr/>
        </p:nvSpPr>
        <p:spPr bwMode="auto">
          <a:xfrm>
            <a:off x="250825" y="6381750"/>
            <a:ext cx="3827463"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Univers" pitchFamily="34" charset="0"/>
                <a:ea typeface="+mn-ea"/>
                <a:cs typeface="+mn-cs"/>
              </a:rPr>
              <a:t>Tunis, Tunisia, 28 January 2014</a:t>
            </a:r>
            <a:endParaRPr kumimoji="0" lang="en-US" sz="1400" b="0" i="0" u="none" strike="noStrike" kern="1200" cap="none" spc="0" normalizeH="0" baseline="0" noProof="0" dirty="0">
              <a:ln>
                <a:noFill/>
              </a:ln>
              <a:solidFill>
                <a:schemeClr val="tx1"/>
              </a:solidFill>
              <a:effectLst/>
              <a:uLnTx/>
              <a:uFillTx/>
              <a:latin typeface="Univers" pitchFamily="34" charset="0"/>
              <a:ea typeface="+mn-ea"/>
              <a:cs typeface="+mn-cs"/>
            </a:endParaRPr>
          </a:p>
        </p:txBody>
      </p:sp>
      <p:graphicFrame>
        <p:nvGraphicFramePr>
          <p:cNvPr id="9" name="Espace réservé du contenu 3"/>
          <p:cNvGraphicFramePr>
            <a:graphicFrameLocks/>
          </p:cNvGraphicFramePr>
          <p:nvPr/>
        </p:nvGraphicFramePr>
        <p:xfrm>
          <a:off x="1357290" y="4929198"/>
          <a:ext cx="6643734" cy="1857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4" descr="http://mail.rns.tn/sante/siglemsp.gif"/>
          <p:cNvPicPr>
            <a:picLocks noChangeAspect="1" noChangeArrowheads="1"/>
          </p:cNvPicPr>
          <p:nvPr/>
        </p:nvPicPr>
        <p:blipFill>
          <a:blip r:embed="rId8"/>
          <a:srcRect/>
          <a:stretch>
            <a:fillRect/>
          </a:stretch>
        </p:blipFill>
        <p:spPr bwMode="auto">
          <a:xfrm>
            <a:off x="4361677" y="482372"/>
            <a:ext cx="570363" cy="570364"/>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76456" cy="1412776"/>
          </a:xfrm>
        </p:spPr>
        <p:txBody>
          <a:bodyPr/>
          <a:lstStyle/>
          <a:p>
            <a:pPr algn="r"/>
            <a:r>
              <a:rPr lang="en-US" altLang="ja-JP" dirty="0" smtClean="0">
                <a:ea typeface="ＭＳ Ｐゴシック" charset="-128"/>
              </a:rPr>
              <a:t>TT Approach</a:t>
            </a:r>
            <a:endParaRPr lang="fr-FR" dirty="0"/>
          </a:p>
        </p:txBody>
      </p:sp>
      <p:sp>
        <p:nvSpPr>
          <p:cNvPr id="5" name="Espace réservé du numéro de diapositive 4"/>
          <p:cNvSpPr>
            <a:spLocks noGrp="1"/>
          </p:cNvSpPr>
          <p:nvPr>
            <p:ph type="sldNum" sz="quarter" idx="11"/>
          </p:nvPr>
        </p:nvSpPr>
        <p:spPr/>
        <p:txBody>
          <a:bodyPr/>
          <a:lstStyle/>
          <a:p>
            <a:pPr>
              <a:defRPr/>
            </a:pPr>
            <a:fld id="{731689FE-BD11-4000-B2CD-5CB814325653}" type="slidenum">
              <a:rPr lang="en-US" smtClean="0"/>
              <a:pPr>
                <a:defRPr/>
              </a:pPr>
              <a:t>32</a:t>
            </a:fld>
            <a:endParaRPr lang="en-US"/>
          </a:p>
        </p:txBody>
      </p:sp>
      <p:sp>
        <p:nvSpPr>
          <p:cNvPr id="6" name="Rectangle 4"/>
          <p:cNvSpPr txBox="1">
            <a:spLocks noChangeArrowheads="1"/>
          </p:cNvSpPr>
          <p:nvPr/>
        </p:nvSpPr>
        <p:spPr bwMode="auto">
          <a:xfrm>
            <a:off x="250825" y="6381750"/>
            <a:ext cx="3827463"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Univers" pitchFamily="34" charset="0"/>
                <a:ea typeface="+mn-ea"/>
                <a:cs typeface="+mn-cs"/>
              </a:rPr>
              <a:t>Tunis, Tunisia, 28 January 2014</a:t>
            </a:r>
            <a:endParaRPr kumimoji="0" lang="en-US" sz="1400" b="0" i="0" u="none" strike="noStrike" kern="1200" cap="none" spc="0" normalizeH="0" baseline="0" noProof="0" dirty="0">
              <a:ln>
                <a:noFill/>
              </a:ln>
              <a:solidFill>
                <a:schemeClr val="tx1"/>
              </a:solidFill>
              <a:effectLst/>
              <a:uLnTx/>
              <a:uFillTx/>
              <a:latin typeface="Univers" pitchFamily="34" charset="0"/>
              <a:ea typeface="+mn-ea"/>
              <a:cs typeface="+mn-cs"/>
            </a:endParaRPr>
          </a:p>
        </p:txBody>
      </p:sp>
      <p:pic>
        <p:nvPicPr>
          <p:cNvPr id="8" name="Picture 4" descr="http://mail.rns.tn/sante/siglemsp.gif"/>
          <p:cNvPicPr>
            <a:picLocks noChangeAspect="1" noChangeArrowheads="1"/>
          </p:cNvPicPr>
          <p:nvPr/>
        </p:nvPicPr>
        <p:blipFill>
          <a:blip r:embed="rId3"/>
          <a:srcRect/>
          <a:stretch>
            <a:fillRect/>
          </a:stretch>
        </p:blipFill>
        <p:spPr bwMode="auto">
          <a:xfrm>
            <a:off x="4361677" y="482372"/>
            <a:ext cx="570363" cy="570364"/>
          </a:xfrm>
          <a:prstGeom prst="rect">
            <a:avLst/>
          </a:prstGeom>
          <a:noFill/>
        </p:spPr>
      </p:pic>
      <p:sp>
        <p:nvSpPr>
          <p:cNvPr id="17" name="Rectangle 16"/>
          <p:cNvSpPr/>
          <p:nvPr/>
        </p:nvSpPr>
        <p:spPr bwMode="auto">
          <a:xfrm>
            <a:off x="928662" y="1428736"/>
            <a:ext cx="7358114" cy="1071570"/>
          </a:xfrm>
          <a:prstGeom prst="rect">
            <a:avLst/>
          </a:prstGeom>
          <a:solidFill>
            <a:srgbClr val="4F81BD"/>
          </a:solidFill>
          <a:ln w="25400" cap="flat" cmpd="sng" algn="ctr">
            <a:solidFill>
              <a:srgbClr val="4F81BD">
                <a:shade val="50000"/>
              </a:srgbClr>
            </a:solidFill>
            <a:prstDash val="soli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600"/>
              </a:spcBef>
              <a:spcAft>
                <a:spcPts val="0"/>
              </a:spcAft>
              <a:buClrTx/>
              <a:buSzPct val="75000"/>
              <a:buFontTx/>
              <a:buNone/>
              <a:tabLst/>
              <a:defRPr/>
            </a:pPr>
            <a:r>
              <a:rPr kumimoji="0" lang="en-US" sz="2000" b="0" i="0" u="none" strike="noStrike" kern="0" cap="none" spc="0" normalizeH="0" baseline="0" noProof="0" dirty="0" smtClean="0">
                <a:ln>
                  <a:noFill/>
                </a:ln>
                <a:solidFill>
                  <a:sysClr val="window" lastClr="FFFFFF"/>
                </a:solidFill>
                <a:effectLst/>
                <a:uLnTx/>
                <a:uFillTx/>
                <a:latin typeface="Calibri"/>
                <a:ea typeface="+mn-ea"/>
                <a:cs typeface="+mn-cs"/>
              </a:rPr>
              <a:t>All the sites will be connected to TT </a:t>
            </a:r>
            <a:r>
              <a:rPr kumimoji="0" lang="en-US" sz="2000" b="1" i="0" u="none" strike="noStrike" kern="0" cap="none" spc="0" normalizeH="0" baseline="0" noProof="0" dirty="0" smtClean="0">
                <a:ln>
                  <a:noFill/>
                </a:ln>
                <a:solidFill>
                  <a:sysClr val="window" lastClr="FFFFFF"/>
                </a:solidFill>
                <a:effectLst/>
                <a:uLnTx/>
                <a:uFillTx/>
                <a:latin typeface="Calibri"/>
                <a:ea typeface="+mn-ea"/>
                <a:cs typeface="+mn-cs"/>
              </a:rPr>
              <a:t>Next generation MPLS</a:t>
            </a:r>
            <a:r>
              <a:rPr kumimoji="0" lang="en-US" sz="2000" b="0" i="0" u="none" strike="noStrike" kern="0" cap="none" spc="0" normalizeH="0" baseline="0" noProof="0" dirty="0" smtClean="0">
                <a:ln>
                  <a:noFill/>
                </a:ln>
                <a:solidFill>
                  <a:sysClr val="window" lastClr="FFFFFF"/>
                </a:solidFill>
                <a:effectLst/>
                <a:uLnTx/>
                <a:uFillTx/>
                <a:latin typeface="Calibri"/>
                <a:ea typeface="+mn-ea"/>
                <a:cs typeface="+mn-cs"/>
              </a:rPr>
              <a:t> : High speed up to </a:t>
            </a:r>
            <a:r>
              <a:rPr kumimoji="0" lang="en-US" sz="2000" b="1" i="0" u="none" strike="noStrike" kern="0" cap="none" spc="0" normalizeH="0" baseline="0" noProof="0" dirty="0" smtClean="0">
                <a:ln>
                  <a:noFill/>
                </a:ln>
                <a:solidFill>
                  <a:srgbClr val="FFCC00"/>
                </a:solidFill>
                <a:effectLst/>
                <a:uLnTx/>
                <a:uFillTx/>
                <a:latin typeface="Calibri"/>
                <a:ea typeface="+mn-ea"/>
                <a:cs typeface="+mn-cs"/>
              </a:rPr>
              <a:t>100 Mbps</a:t>
            </a:r>
            <a:r>
              <a:rPr kumimoji="0" lang="en-US" sz="2000" b="0" i="0" u="none" strike="noStrike" kern="0" cap="none" spc="0" normalizeH="0" baseline="0" noProof="0" dirty="0" smtClean="0">
                <a:ln>
                  <a:noFill/>
                </a:ln>
                <a:solidFill>
                  <a:sysClr val="window" lastClr="FFFFFF"/>
                </a:solidFill>
                <a:effectLst/>
                <a:uLnTx/>
                <a:uFillTx/>
                <a:latin typeface="Calibri"/>
                <a:ea typeface="+mn-ea"/>
                <a:cs typeface="+mn-cs"/>
              </a:rPr>
              <a:t>, security, </a:t>
            </a:r>
            <a:r>
              <a:rPr kumimoji="0" lang="en-US" sz="2000" b="0" i="0" u="none" strike="noStrike" kern="0" cap="none" spc="0" normalizeH="0" baseline="0" noProof="0" dirty="0" err="1" smtClean="0">
                <a:ln>
                  <a:noFill/>
                </a:ln>
                <a:solidFill>
                  <a:sysClr val="window" lastClr="FFFFFF"/>
                </a:solidFill>
                <a:effectLst/>
                <a:uLnTx/>
                <a:uFillTx/>
                <a:latin typeface="Calibri"/>
                <a:ea typeface="+mn-ea"/>
                <a:cs typeface="+mn-cs"/>
              </a:rPr>
              <a:t>QoS</a:t>
            </a:r>
            <a:r>
              <a:rPr kumimoji="0" lang="en-US" sz="2000" b="0" i="0" u="none" strike="noStrike" kern="0" cap="none" spc="0" normalizeH="0" baseline="0" noProof="0" dirty="0" smtClean="0">
                <a:ln>
                  <a:noFill/>
                </a:ln>
                <a:solidFill>
                  <a:sysClr val="window" lastClr="FFFFFF"/>
                </a:solidFill>
                <a:effectLst/>
                <a:uLnTx/>
                <a:uFillTx/>
                <a:latin typeface="Calibri"/>
                <a:ea typeface="+mn-ea"/>
                <a:cs typeface="+mn-cs"/>
              </a:rPr>
              <a:t> aware network, High availability.</a:t>
            </a:r>
          </a:p>
        </p:txBody>
      </p:sp>
      <p:sp>
        <p:nvSpPr>
          <p:cNvPr id="18" name="Rectangle 17"/>
          <p:cNvSpPr/>
          <p:nvPr/>
        </p:nvSpPr>
        <p:spPr bwMode="auto">
          <a:xfrm>
            <a:off x="928662" y="2714620"/>
            <a:ext cx="7358114" cy="1000132"/>
          </a:xfrm>
          <a:prstGeom prst="rect">
            <a:avLst/>
          </a:prstGeom>
          <a:solidFill>
            <a:srgbClr val="4F81BD"/>
          </a:solidFill>
          <a:ln w="25400" cap="flat" cmpd="sng" algn="ctr">
            <a:solidFill>
              <a:srgbClr val="4F81BD">
                <a:shade val="50000"/>
              </a:srgbClr>
            </a:solidFill>
            <a:prstDash val="soli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600"/>
              </a:spcBef>
              <a:spcAft>
                <a:spcPts val="0"/>
              </a:spcAft>
              <a:buClrTx/>
              <a:buSzPct val="75000"/>
              <a:buFontTx/>
              <a:buNone/>
              <a:tabLst/>
              <a:defRPr/>
            </a:pPr>
            <a:r>
              <a:rPr kumimoji="0" lang="en-US" sz="2000" b="0" i="0" u="none" strike="noStrike" kern="0" cap="none" spc="0" normalizeH="0" baseline="0" noProof="0" dirty="0" smtClean="0">
                <a:ln>
                  <a:noFill/>
                </a:ln>
                <a:solidFill>
                  <a:sysClr val="window" lastClr="FFFFFF"/>
                </a:solidFill>
                <a:effectLst/>
                <a:uLnTx/>
                <a:uFillTx/>
                <a:latin typeface="Calibri"/>
                <a:ea typeface="+mn-ea"/>
                <a:cs typeface="+mn-cs"/>
              </a:rPr>
              <a:t>Legacy Telephony is migrating to Voice over IP, with a unique dial plan, and a local survivability for more than </a:t>
            </a:r>
            <a:r>
              <a:rPr kumimoji="0" lang="en-US" sz="2000" b="1" i="0" u="none" strike="noStrike" kern="0" cap="none" spc="0" normalizeH="0" baseline="0" noProof="0" dirty="0" smtClean="0">
                <a:ln>
                  <a:noFill/>
                </a:ln>
                <a:solidFill>
                  <a:srgbClr val="FFCC00"/>
                </a:solidFill>
                <a:effectLst/>
                <a:uLnTx/>
                <a:uFillTx/>
                <a:latin typeface="Calibri"/>
                <a:ea typeface="+mn-ea"/>
                <a:cs typeface="+mn-cs"/>
              </a:rPr>
              <a:t>28 000 </a:t>
            </a:r>
            <a:r>
              <a:rPr kumimoji="0" lang="en-US" sz="2000" b="0" i="0" u="none" strike="noStrike" kern="0" cap="none" spc="0" normalizeH="0" baseline="0" noProof="0" dirty="0" smtClean="0">
                <a:ln>
                  <a:noFill/>
                </a:ln>
                <a:solidFill>
                  <a:sysClr val="window" lastClr="FFFFFF"/>
                </a:solidFill>
                <a:effectLst/>
                <a:uLnTx/>
                <a:uFillTx/>
                <a:latin typeface="Calibri"/>
                <a:ea typeface="+mn-ea"/>
                <a:cs typeface="+mn-cs"/>
              </a:rPr>
              <a:t>users</a:t>
            </a:r>
          </a:p>
        </p:txBody>
      </p:sp>
      <p:sp>
        <p:nvSpPr>
          <p:cNvPr id="19" name="Rectangle 18"/>
          <p:cNvSpPr/>
          <p:nvPr/>
        </p:nvSpPr>
        <p:spPr bwMode="auto">
          <a:xfrm>
            <a:off x="928662" y="3929066"/>
            <a:ext cx="7358114" cy="642942"/>
          </a:xfrm>
          <a:prstGeom prst="rect">
            <a:avLst/>
          </a:prstGeom>
          <a:solidFill>
            <a:srgbClr val="4F81BD"/>
          </a:solidFill>
          <a:ln w="25400" cap="flat" cmpd="sng" algn="ctr">
            <a:solidFill>
              <a:srgbClr val="4F81BD">
                <a:shade val="50000"/>
              </a:srgbClr>
            </a:solidFill>
            <a:prstDash val="soli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600"/>
              </a:spcBef>
              <a:spcAft>
                <a:spcPts val="0"/>
              </a:spcAft>
              <a:buClrTx/>
              <a:buSzPct val="75000"/>
              <a:buFontTx/>
              <a:buNone/>
              <a:tabLst/>
              <a:defRPr/>
            </a:pPr>
            <a:r>
              <a:rPr kumimoji="0" lang="en-US" sz="2000" b="0" i="0" u="none" strike="noStrike" kern="0" cap="none" spc="0" normalizeH="0" baseline="0" noProof="0" dirty="0" smtClean="0">
                <a:ln>
                  <a:noFill/>
                </a:ln>
                <a:solidFill>
                  <a:sysClr val="window" lastClr="FFFFFF"/>
                </a:solidFill>
                <a:effectLst/>
                <a:uLnTx/>
                <a:uFillTx/>
                <a:latin typeface="Calibri"/>
                <a:ea typeface="+mn-ea"/>
                <a:cs typeface="+mn-cs"/>
              </a:rPr>
              <a:t>Wi-Fi and audio conference are provided in many sites </a:t>
            </a:r>
          </a:p>
        </p:txBody>
      </p:sp>
      <p:sp>
        <p:nvSpPr>
          <p:cNvPr id="20" name="Rectangle 19"/>
          <p:cNvSpPr/>
          <p:nvPr/>
        </p:nvSpPr>
        <p:spPr bwMode="auto">
          <a:xfrm>
            <a:off x="928662" y="4857760"/>
            <a:ext cx="7358114" cy="642942"/>
          </a:xfrm>
          <a:prstGeom prst="rect">
            <a:avLst/>
          </a:prstGeom>
          <a:solidFill>
            <a:srgbClr val="4F81BD"/>
          </a:solidFill>
          <a:ln w="25400" cap="flat" cmpd="sng" algn="ctr">
            <a:solidFill>
              <a:srgbClr val="4F81BD">
                <a:shade val="50000"/>
              </a:srgbClr>
            </a:solidFill>
            <a:prstDash val="soli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600"/>
              </a:spcBef>
              <a:spcAft>
                <a:spcPts val="0"/>
              </a:spcAft>
              <a:buClrTx/>
              <a:buSzPct val="75000"/>
              <a:buFontTx/>
              <a:buNone/>
              <a:tabLst/>
              <a:defRPr/>
            </a:pPr>
            <a:r>
              <a:rPr kumimoji="0" lang="en-US" sz="2000" b="0" i="0" u="none" strike="noStrike" kern="0" cap="none" spc="0" normalizeH="0" baseline="0" noProof="0" dirty="0" smtClean="0">
                <a:ln>
                  <a:noFill/>
                </a:ln>
                <a:solidFill>
                  <a:sysClr val="window" lastClr="FFFFFF"/>
                </a:solidFill>
                <a:effectLst/>
                <a:uLnTx/>
                <a:uFillTx/>
                <a:latin typeface="Calibri"/>
                <a:ea typeface="+mn-ea"/>
                <a:cs typeface="+mn-cs"/>
              </a:rPr>
              <a:t>Infrastructure is ready to host more Value Added Services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76456" cy="1412776"/>
          </a:xfrm>
        </p:spPr>
        <p:txBody>
          <a:bodyPr/>
          <a:lstStyle/>
          <a:p>
            <a:pPr algn="r"/>
            <a:r>
              <a:rPr lang="en-US" altLang="ja-JP" dirty="0" smtClean="0">
                <a:ea typeface="ＭＳ Ｐゴシック" charset="-128"/>
              </a:rPr>
              <a:t>Unified Data &amp; VoIP</a:t>
            </a:r>
            <a:br>
              <a:rPr lang="en-US" altLang="ja-JP" dirty="0" smtClean="0">
                <a:ea typeface="ＭＳ Ｐゴシック" charset="-128"/>
              </a:rPr>
            </a:br>
            <a:r>
              <a:rPr lang="en-US" altLang="ja-JP" dirty="0" smtClean="0">
                <a:ea typeface="ＭＳ Ｐゴシック" charset="-128"/>
              </a:rPr>
              <a:t>Infrastructure</a:t>
            </a:r>
            <a:endParaRPr lang="fr-FR" dirty="0"/>
          </a:p>
        </p:txBody>
      </p:sp>
      <p:sp>
        <p:nvSpPr>
          <p:cNvPr id="5" name="Espace réservé du numéro de diapositive 4"/>
          <p:cNvSpPr>
            <a:spLocks noGrp="1"/>
          </p:cNvSpPr>
          <p:nvPr>
            <p:ph type="sldNum" sz="quarter" idx="11"/>
          </p:nvPr>
        </p:nvSpPr>
        <p:spPr/>
        <p:txBody>
          <a:bodyPr/>
          <a:lstStyle/>
          <a:p>
            <a:pPr>
              <a:defRPr/>
            </a:pPr>
            <a:fld id="{731689FE-BD11-4000-B2CD-5CB814325653}" type="slidenum">
              <a:rPr lang="en-US" smtClean="0"/>
              <a:pPr>
                <a:defRPr/>
              </a:pPr>
              <a:t>33</a:t>
            </a:fld>
            <a:endParaRPr lang="en-US" dirty="0"/>
          </a:p>
        </p:txBody>
      </p:sp>
      <p:cxnSp>
        <p:nvCxnSpPr>
          <p:cNvPr id="7" name="Connecteur droit 81"/>
          <p:cNvCxnSpPr>
            <a:cxnSpLocks noChangeShapeType="1"/>
          </p:cNvCxnSpPr>
          <p:nvPr/>
        </p:nvCxnSpPr>
        <p:spPr bwMode="auto">
          <a:xfrm rot="10800000" flipV="1">
            <a:off x="2500298" y="3555072"/>
            <a:ext cx="1500202" cy="857257"/>
          </a:xfrm>
          <a:prstGeom prst="line">
            <a:avLst/>
          </a:prstGeom>
          <a:noFill/>
          <a:ln w="12700" algn="ctr">
            <a:solidFill>
              <a:srgbClr val="FF0000"/>
            </a:solidFill>
            <a:round/>
            <a:headEnd/>
            <a:tailEnd/>
          </a:ln>
        </p:spPr>
      </p:cxnSp>
      <p:cxnSp>
        <p:nvCxnSpPr>
          <p:cNvPr id="9" name="Connecteur droit 309"/>
          <p:cNvCxnSpPr>
            <a:cxnSpLocks noChangeShapeType="1"/>
          </p:cNvCxnSpPr>
          <p:nvPr/>
        </p:nvCxnSpPr>
        <p:spPr bwMode="auto">
          <a:xfrm>
            <a:off x="5574269" y="2578183"/>
            <a:ext cx="1715196" cy="508200"/>
          </a:xfrm>
          <a:prstGeom prst="line">
            <a:avLst/>
          </a:prstGeom>
          <a:noFill/>
          <a:ln w="12700" algn="ctr">
            <a:solidFill>
              <a:schemeClr val="tx1"/>
            </a:solidFill>
            <a:round/>
            <a:headEnd/>
            <a:tailEnd/>
          </a:ln>
        </p:spPr>
      </p:cxnSp>
      <p:cxnSp>
        <p:nvCxnSpPr>
          <p:cNvPr id="10" name="Connecteur droit 72"/>
          <p:cNvCxnSpPr>
            <a:cxnSpLocks noChangeShapeType="1"/>
            <a:endCxn id="81" idx="0"/>
          </p:cNvCxnSpPr>
          <p:nvPr/>
        </p:nvCxnSpPr>
        <p:spPr bwMode="auto">
          <a:xfrm>
            <a:off x="2643174" y="2840694"/>
            <a:ext cx="946377" cy="267341"/>
          </a:xfrm>
          <a:prstGeom prst="line">
            <a:avLst/>
          </a:prstGeom>
          <a:noFill/>
          <a:ln w="12700" algn="ctr">
            <a:solidFill>
              <a:srgbClr val="FF0000"/>
            </a:solidFill>
            <a:round/>
            <a:headEnd/>
            <a:tailEnd/>
          </a:ln>
        </p:spPr>
      </p:cxnSp>
      <p:cxnSp>
        <p:nvCxnSpPr>
          <p:cNvPr id="11" name="Connecteur droit 10"/>
          <p:cNvCxnSpPr/>
          <p:nvPr/>
        </p:nvCxnSpPr>
        <p:spPr bwMode="auto">
          <a:xfrm>
            <a:off x="5589158" y="2487433"/>
            <a:ext cx="1878973" cy="535425"/>
          </a:xfrm>
          <a:prstGeom prst="line">
            <a:avLst/>
          </a:prstGeom>
          <a:ln w="19050">
            <a:solidFill>
              <a:srgbClr val="008000"/>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2" name="Connecteur droit 309"/>
          <p:cNvCxnSpPr>
            <a:cxnSpLocks noChangeShapeType="1"/>
          </p:cNvCxnSpPr>
          <p:nvPr/>
        </p:nvCxnSpPr>
        <p:spPr bwMode="auto">
          <a:xfrm>
            <a:off x="2715609" y="2699238"/>
            <a:ext cx="713383" cy="212894"/>
          </a:xfrm>
          <a:prstGeom prst="line">
            <a:avLst/>
          </a:prstGeom>
          <a:noFill/>
          <a:ln w="12700" algn="ctr">
            <a:solidFill>
              <a:schemeClr val="tx1"/>
            </a:solidFill>
            <a:round/>
            <a:headEnd/>
            <a:tailEnd/>
          </a:ln>
        </p:spPr>
      </p:cxnSp>
      <p:cxnSp>
        <p:nvCxnSpPr>
          <p:cNvPr id="14" name="Connecteur droit 314"/>
          <p:cNvCxnSpPr>
            <a:cxnSpLocks noChangeShapeType="1"/>
            <a:endCxn id="33" idx="0"/>
          </p:cNvCxnSpPr>
          <p:nvPr/>
        </p:nvCxnSpPr>
        <p:spPr bwMode="auto">
          <a:xfrm rot="10800000" flipV="1">
            <a:off x="2679536" y="3626511"/>
            <a:ext cx="1463837" cy="813139"/>
          </a:xfrm>
          <a:prstGeom prst="line">
            <a:avLst/>
          </a:prstGeom>
          <a:noFill/>
          <a:ln w="12700" algn="ctr">
            <a:solidFill>
              <a:schemeClr val="tx1"/>
            </a:solidFill>
            <a:round/>
            <a:headEnd/>
            <a:tailEnd/>
          </a:ln>
        </p:spPr>
      </p:cxnSp>
      <p:grpSp>
        <p:nvGrpSpPr>
          <p:cNvPr id="3" name="Groupe 455"/>
          <p:cNvGrpSpPr>
            <a:grpSpLocks/>
          </p:cNvGrpSpPr>
          <p:nvPr/>
        </p:nvGrpSpPr>
        <p:grpSpPr bwMode="auto">
          <a:xfrm>
            <a:off x="3358809" y="1626249"/>
            <a:ext cx="3036908" cy="2258735"/>
            <a:chOff x="3124457" y="2157113"/>
            <a:chExt cx="4013320" cy="2752592"/>
          </a:xfrm>
        </p:grpSpPr>
        <p:pic>
          <p:nvPicPr>
            <p:cNvPr id="45" name="Picture 2"/>
            <p:cNvPicPr>
              <a:picLocks noChangeArrowheads="1"/>
            </p:cNvPicPr>
            <p:nvPr/>
          </p:nvPicPr>
          <p:blipFill>
            <a:blip r:embed="rId3"/>
            <a:srcRect/>
            <a:stretch>
              <a:fillRect/>
            </a:stretch>
          </p:blipFill>
          <p:spPr bwMode="auto">
            <a:xfrm>
              <a:off x="3329077" y="2894826"/>
              <a:ext cx="2824477" cy="2014879"/>
            </a:xfrm>
            <a:prstGeom prst="rect">
              <a:avLst/>
            </a:prstGeom>
            <a:noFill/>
            <a:ln w="9525">
              <a:noFill/>
              <a:miter lim="800000"/>
              <a:headEnd/>
              <a:tailEnd/>
            </a:ln>
          </p:spPr>
        </p:pic>
        <p:pic>
          <p:nvPicPr>
            <p:cNvPr id="46" name="Picture 57" descr="Internet-Cloud-1b"/>
            <p:cNvPicPr>
              <a:picLocks noChangeAspect="1" noChangeArrowheads="1"/>
            </p:cNvPicPr>
            <p:nvPr/>
          </p:nvPicPr>
          <p:blipFill>
            <a:blip r:embed="rId4"/>
            <a:srcRect/>
            <a:stretch>
              <a:fillRect/>
            </a:stretch>
          </p:blipFill>
          <p:spPr bwMode="auto">
            <a:xfrm>
              <a:off x="3657601" y="3276600"/>
              <a:ext cx="2209800" cy="1290522"/>
            </a:xfrm>
            <a:prstGeom prst="rect">
              <a:avLst/>
            </a:prstGeom>
            <a:noFill/>
            <a:ln w="9525">
              <a:noFill/>
              <a:miter lim="800000"/>
              <a:headEnd/>
              <a:tailEnd/>
            </a:ln>
          </p:spPr>
        </p:pic>
        <p:sp>
          <p:nvSpPr>
            <p:cNvPr id="47" name="Text Box 59"/>
            <p:cNvSpPr txBox="1">
              <a:spLocks noChangeArrowheads="1"/>
            </p:cNvSpPr>
            <p:nvPr/>
          </p:nvSpPr>
          <p:spPr bwMode="auto">
            <a:xfrm>
              <a:off x="4039385" y="3658174"/>
              <a:ext cx="1617355" cy="302285"/>
            </a:xfrm>
            <a:prstGeom prst="rect">
              <a:avLst/>
            </a:prstGeom>
            <a:noFill/>
            <a:ln w="9525">
              <a:noFill/>
              <a:miter lim="800000"/>
              <a:headEnd/>
              <a:tailEnd/>
            </a:ln>
          </p:spPr>
          <p:txBody>
            <a:bodyPr>
              <a:spAutoFit/>
            </a:bodyPr>
            <a:lstStyle/>
            <a:p>
              <a:pPr>
                <a:spcBef>
                  <a:spcPct val="50000"/>
                </a:spcBef>
                <a:defRPr/>
              </a:pPr>
              <a:r>
                <a:rPr lang="fr-FR" sz="1050" dirty="0" err="1">
                  <a:solidFill>
                    <a:schemeClr val="bg1"/>
                  </a:solidFill>
                  <a:latin typeface="Calibri" pitchFamily="34" charset="0"/>
                </a:rPr>
                <a:t>Backbone</a:t>
              </a:r>
              <a:r>
                <a:rPr lang="fr-FR" sz="1050" dirty="0">
                  <a:solidFill>
                    <a:schemeClr val="bg1"/>
                  </a:solidFill>
                  <a:latin typeface="Calibri" pitchFamily="34" charset="0"/>
                </a:rPr>
                <a:t> IP/MPLS</a:t>
              </a:r>
            </a:p>
          </p:txBody>
        </p:sp>
        <p:pic>
          <p:nvPicPr>
            <p:cNvPr id="48" name="Picture 435" descr="blue-sphere"/>
            <p:cNvPicPr>
              <a:picLocks noChangeAspect="1" noChangeArrowheads="1"/>
            </p:cNvPicPr>
            <p:nvPr/>
          </p:nvPicPr>
          <p:blipFill>
            <a:blip r:embed="rId5" cstate="print"/>
            <a:srcRect/>
            <a:stretch>
              <a:fillRect/>
            </a:stretch>
          </p:blipFill>
          <p:spPr bwMode="auto">
            <a:xfrm>
              <a:off x="3201568" y="3953610"/>
              <a:ext cx="134923" cy="126276"/>
            </a:xfrm>
            <a:prstGeom prst="rect">
              <a:avLst/>
            </a:prstGeom>
            <a:noFill/>
            <a:ln w="9525">
              <a:noFill/>
              <a:miter lim="800000"/>
              <a:headEnd/>
              <a:tailEnd/>
            </a:ln>
          </p:spPr>
        </p:pic>
        <p:sp>
          <p:nvSpPr>
            <p:cNvPr id="49" name="Line 419"/>
            <p:cNvSpPr>
              <a:spLocks noChangeShapeType="1"/>
            </p:cNvSpPr>
            <p:nvPr/>
          </p:nvSpPr>
          <p:spPr bwMode="auto">
            <a:xfrm flipH="1" flipV="1">
              <a:off x="4688688" y="2992778"/>
              <a:ext cx="123957" cy="287539"/>
            </a:xfrm>
            <a:prstGeom prst="line">
              <a:avLst/>
            </a:prstGeom>
            <a:noFill/>
            <a:ln w="28575">
              <a:solidFill>
                <a:srgbClr val="969696"/>
              </a:solidFill>
              <a:round/>
              <a:headEnd/>
              <a:tailEnd/>
            </a:ln>
            <a:effectLst>
              <a:outerShdw dist="17961" dir="2700000" algn="ctr" rotWithShape="0">
                <a:schemeClr val="bg2"/>
              </a:outerShdw>
            </a:effectLst>
          </p:spPr>
          <p:txBody>
            <a:bodyPr wrap="none" anchor="ctr"/>
            <a:lstStyle/>
            <a:p>
              <a:pPr>
                <a:defRPr/>
              </a:pPr>
              <a:endParaRPr lang="fr-FR" sz="1400">
                <a:latin typeface="Calibri" pitchFamily="34" charset="0"/>
              </a:endParaRPr>
            </a:p>
          </p:txBody>
        </p:sp>
        <p:sp>
          <p:nvSpPr>
            <p:cNvPr id="50" name="Line 420"/>
            <p:cNvSpPr>
              <a:spLocks noChangeShapeType="1"/>
            </p:cNvSpPr>
            <p:nvPr/>
          </p:nvSpPr>
          <p:spPr bwMode="auto">
            <a:xfrm flipH="1" flipV="1">
              <a:off x="4688688" y="2987249"/>
              <a:ext cx="159374" cy="123494"/>
            </a:xfrm>
            <a:prstGeom prst="line">
              <a:avLst/>
            </a:prstGeom>
            <a:noFill/>
            <a:ln w="28575">
              <a:solidFill>
                <a:srgbClr val="969696"/>
              </a:solidFill>
              <a:round/>
              <a:headEnd/>
              <a:tailEnd/>
            </a:ln>
            <a:effectLst>
              <a:outerShdw dist="17961" dir="2700000" algn="ctr" rotWithShape="0">
                <a:schemeClr val="bg2"/>
              </a:outerShdw>
            </a:effectLst>
          </p:spPr>
          <p:txBody>
            <a:bodyPr wrap="none" anchor="ctr"/>
            <a:lstStyle/>
            <a:p>
              <a:pPr>
                <a:defRPr/>
              </a:pPr>
              <a:endParaRPr lang="fr-FR" sz="1400">
                <a:latin typeface="Calibri" pitchFamily="34" charset="0"/>
              </a:endParaRPr>
            </a:p>
          </p:txBody>
        </p:sp>
        <p:sp>
          <p:nvSpPr>
            <p:cNvPr id="51" name="Line 421"/>
            <p:cNvSpPr>
              <a:spLocks noChangeShapeType="1"/>
            </p:cNvSpPr>
            <p:nvPr/>
          </p:nvSpPr>
          <p:spPr bwMode="auto">
            <a:xfrm flipV="1">
              <a:off x="4574568" y="2987249"/>
              <a:ext cx="116087" cy="270950"/>
            </a:xfrm>
            <a:prstGeom prst="line">
              <a:avLst/>
            </a:prstGeom>
            <a:noFill/>
            <a:ln w="28575">
              <a:solidFill>
                <a:srgbClr val="969696"/>
              </a:solidFill>
              <a:round/>
              <a:headEnd/>
              <a:tailEnd/>
            </a:ln>
            <a:effectLst>
              <a:outerShdw dist="17961" dir="2700000" algn="ctr" rotWithShape="0">
                <a:schemeClr val="bg2"/>
              </a:outerShdw>
            </a:effectLst>
          </p:spPr>
          <p:txBody>
            <a:bodyPr wrap="none" anchor="ctr"/>
            <a:lstStyle/>
            <a:p>
              <a:pPr>
                <a:defRPr/>
              </a:pPr>
              <a:endParaRPr lang="fr-FR" sz="1400">
                <a:latin typeface="Calibri" pitchFamily="34" charset="0"/>
              </a:endParaRPr>
            </a:p>
          </p:txBody>
        </p:sp>
        <p:sp>
          <p:nvSpPr>
            <p:cNvPr id="52" name="Line 422"/>
            <p:cNvSpPr>
              <a:spLocks noChangeShapeType="1"/>
            </p:cNvSpPr>
            <p:nvPr/>
          </p:nvSpPr>
          <p:spPr bwMode="auto">
            <a:xfrm flipV="1">
              <a:off x="4523411" y="2992778"/>
              <a:ext cx="161342" cy="108749"/>
            </a:xfrm>
            <a:prstGeom prst="line">
              <a:avLst/>
            </a:prstGeom>
            <a:noFill/>
            <a:ln w="28575">
              <a:solidFill>
                <a:srgbClr val="969696"/>
              </a:solidFill>
              <a:round/>
              <a:headEnd/>
              <a:tailEnd/>
            </a:ln>
            <a:effectLst>
              <a:outerShdw dist="17961" dir="2700000" algn="ctr" rotWithShape="0">
                <a:schemeClr val="bg2"/>
              </a:outerShdw>
            </a:effectLst>
          </p:spPr>
          <p:txBody>
            <a:bodyPr wrap="none" anchor="ctr"/>
            <a:lstStyle/>
            <a:p>
              <a:pPr>
                <a:defRPr/>
              </a:pPr>
              <a:endParaRPr lang="fr-FR" sz="1400">
                <a:latin typeface="Calibri" pitchFamily="34" charset="0"/>
              </a:endParaRPr>
            </a:p>
          </p:txBody>
        </p:sp>
        <p:sp>
          <p:nvSpPr>
            <p:cNvPr id="53" name="Line 423"/>
            <p:cNvSpPr>
              <a:spLocks noChangeShapeType="1"/>
            </p:cNvSpPr>
            <p:nvPr/>
          </p:nvSpPr>
          <p:spPr bwMode="auto">
            <a:xfrm flipV="1">
              <a:off x="4529313" y="3107056"/>
              <a:ext cx="306943" cy="0"/>
            </a:xfrm>
            <a:prstGeom prst="line">
              <a:avLst/>
            </a:prstGeom>
            <a:noFill/>
            <a:ln w="28575">
              <a:solidFill>
                <a:srgbClr val="969696"/>
              </a:solidFill>
              <a:round/>
              <a:headEnd/>
              <a:tailEnd/>
            </a:ln>
            <a:effectLst>
              <a:outerShdw dist="17961" dir="2700000" algn="ctr" rotWithShape="0">
                <a:schemeClr val="bg2"/>
              </a:outerShdw>
            </a:effectLst>
          </p:spPr>
          <p:txBody>
            <a:bodyPr wrap="none" anchor="ctr"/>
            <a:lstStyle/>
            <a:p>
              <a:pPr>
                <a:defRPr/>
              </a:pPr>
              <a:endParaRPr lang="fr-FR" sz="1400">
                <a:latin typeface="Calibri" pitchFamily="34" charset="0"/>
              </a:endParaRPr>
            </a:p>
          </p:txBody>
        </p:sp>
        <p:sp>
          <p:nvSpPr>
            <p:cNvPr id="54" name="Line 424"/>
            <p:cNvSpPr>
              <a:spLocks noChangeShapeType="1"/>
            </p:cNvSpPr>
            <p:nvPr/>
          </p:nvSpPr>
          <p:spPr bwMode="auto">
            <a:xfrm>
              <a:off x="4529313" y="3105214"/>
              <a:ext cx="291203" cy="162202"/>
            </a:xfrm>
            <a:prstGeom prst="line">
              <a:avLst/>
            </a:prstGeom>
            <a:noFill/>
            <a:ln w="28575">
              <a:solidFill>
                <a:srgbClr val="969696"/>
              </a:solidFill>
              <a:round/>
              <a:headEnd/>
              <a:tailEnd/>
            </a:ln>
            <a:effectLst>
              <a:outerShdw dist="17961" dir="2700000" algn="ctr" rotWithShape="0">
                <a:schemeClr val="bg2"/>
              </a:outerShdw>
            </a:effectLst>
          </p:spPr>
          <p:txBody>
            <a:bodyPr wrap="none" anchor="ctr"/>
            <a:lstStyle/>
            <a:p>
              <a:pPr>
                <a:defRPr/>
              </a:pPr>
              <a:endParaRPr lang="fr-FR" sz="1400">
                <a:latin typeface="Calibri" pitchFamily="34" charset="0"/>
              </a:endParaRPr>
            </a:p>
          </p:txBody>
        </p:sp>
        <p:sp>
          <p:nvSpPr>
            <p:cNvPr id="55" name="Line 425"/>
            <p:cNvSpPr>
              <a:spLocks noChangeShapeType="1"/>
            </p:cNvSpPr>
            <p:nvPr/>
          </p:nvSpPr>
          <p:spPr bwMode="auto">
            <a:xfrm>
              <a:off x="4527346" y="3101527"/>
              <a:ext cx="47222" cy="165888"/>
            </a:xfrm>
            <a:prstGeom prst="line">
              <a:avLst/>
            </a:prstGeom>
            <a:noFill/>
            <a:ln w="28575">
              <a:solidFill>
                <a:srgbClr val="969696"/>
              </a:solidFill>
              <a:round/>
              <a:headEnd/>
              <a:tailEnd/>
            </a:ln>
            <a:effectLst>
              <a:outerShdw dist="17961" dir="2700000" algn="ctr" rotWithShape="0">
                <a:schemeClr val="bg2"/>
              </a:outerShdw>
            </a:effectLst>
          </p:spPr>
          <p:txBody>
            <a:bodyPr wrap="none" anchor="ctr"/>
            <a:lstStyle/>
            <a:p>
              <a:pPr>
                <a:defRPr/>
              </a:pPr>
              <a:endParaRPr lang="fr-FR" sz="1400">
                <a:latin typeface="Calibri" pitchFamily="34" charset="0"/>
              </a:endParaRPr>
            </a:p>
          </p:txBody>
        </p:sp>
        <p:sp>
          <p:nvSpPr>
            <p:cNvPr id="56" name="Line 426"/>
            <p:cNvSpPr>
              <a:spLocks noChangeShapeType="1"/>
            </p:cNvSpPr>
            <p:nvPr/>
          </p:nvSpPr>
          <p:spPr bwMode="auto">
            <a:xfrm flipV="1">
              <a:off x="4576535" y="3260043"/>
              <a:ext cx="240045" cy="1843"/>
            </a:xfrm>
            <a:prstGeom prst="line">
              <a:avLst/>
            </a:prstGeom>
            <a:noFill/>
            <a:ln w="28575">
              <a:solidFill>
                <a:srgbClr val="969696"/>
              </a:solidFill>
              <a:round/>
              <a:headEnd/>
              <a:tailEnd/>
            </a:ln>
            <a:effectLst>
              <a:outerShdw dist="17961" dir="2700000" algn="ctr" rotWithShape="0">
                <a:schemeClr val="bg2"/>
              </a:outerShdw>
            </a:effectLst>
          </p:spPr>
          <p:txBody>
            <a:bodyPr wrap="none" anchor="ctr"/>
            <a:lstStyle/>
            <a:p>
              <a:pPr>
                <a:defRPr/>
              </a:pPr>
              <a:endParaRPr lang="fr-FR" sz="1400">
                <a:latin typeface="Calibri" pitchFamily="34" charset="0"/>
              </a:endParaRPr>
            </a:p>
          </p:txBody>
        </p:sp>
        <p:sp>
          <p:nvSpPr>
            <p:cNvPr id="57" name="Line 427"/>
            <p:cNvSpPr>
              <a:spLocks noChangeShapeType="1"/>
            </p:cNvSpPr>
            <p:nvPr/>
          </p:nvSpPr>
          <p:spPr bwMode="auto">
            <a:xfrm flipV="1">
              <a:off x="4576535" y="3099684"/>
              <a:ext cx="277430" cy="162202"/>
            </a:xfrm>
            <a:prstGeom prst="line">
              <a:avLst/>
            </a:prstGeom>
            <a:noFill/>
            <a:ln w="28575">
              <a:solidFill>
                <a:srgbClr val="969696"/>
              </a:solidFill>
              <a:round/>
              <a:headEnd/>
              <a:tailEnd/>
            </a:ln>
            <a:effectLst>
              <a:outerShdw dist="17961" dir="2700000" algn="ctr" rotWithShape="0">
                <a:schemeClr val="bg2"/>
              </a:outerShdw>
            </a:effectLst>
          </p:spPr>
          <p:txBody>
            <a:bodyPr wrap="none" anchor="ctr"/>
            <a:lstStyle/>
            <a:p>
              <a:pPr>
                <a:defRPr/>
              </a:pPr>
              <a:endParaRPr lang="fr-FR" sz="1400">
                <a:latin typeface="Calibri" pitchFamily="34" charset="0"/>
              </a:endParaRPr>
            </a:p>
          </p:txBody>
        </p:sp>
        <p:sp>
          <p:nvSpPr>
            <p:cNvPr id="58" name="Line 428"/>
            <p:cNvSpPr>
              <a:spLocks noChangeShapeType="1"/>
            </p:cNvSpPr>
            <p:nvPr/>
          </p:nvSpPr>
          <p:spPr bwMode="auto">
            <a:xfrm flipV="1">
              <a:off x="4804775" y="3101527"/>
              <a:ext cx="35417" cy="158515"/>
            </a:xfrm>
            <a:prstGeom prst="line">
              <a:avLst/>
            </a:prstGeom>
            <a:noFill/>
            <a:ln w="28575">
              <a:solidFill>
                <a:srgbClr val="969696"/>
              </a:solidFill>
              <a:round/>
              <a:headEnd/>
              <a:tailEnd/>
            </a:ln>
            <a:effectLst>
              <a:outerShdw dist="17961" dir="2700000" algn="ctr" rotWithShape="0">
                <a:schemeClr val="bg2"/>
              </a:outerShdw>
            </a:effectLst>
          </p:spPr>
          <p:txBody>
            <a:bodyPr wrap="none" anchor="ctr"/>
            <a:lstStyle/>
            <a:p>
              <a:pPr>
                <a:defRPr/>
              </a:pPr>
              <a:endParaRPr lang="fr-FR" sz="1400">
                <a:latin typeface="Calibri" pitchFamily="34" charset="0"/>
              </a:endParaRPr>
            </a:p>
          </p:txBody>
        </p:sp>
        <p:pic>
          <p:nvPicPr>
            <p:cNvPr id="59" name="Picture 429" descr="CallManager"/>
            <p:cNvPicPr>
              <a:picLocks noChangeAspect="1" noChangeArrowheads="1"/>
            </p:cNvPicPr>
            <p:nvPr/>
          </p:nvPicPr>
          <p:blipFill>
            <a:blip r:embed="rId6"/>
            <a:srcRect/>
            <a:stretch>
              <a:fillRect/>
            </a:stretch>
          </p:blipFill>
          <p:spPr bwMode="auto">
            <a:xfrm>
              <a:off x="4623438" y="2903159"/>
              <a:ext cx="139370" cy="109626"/>
            </a:xfrm>
            <a:prstGeom prst="rect">
              <a:avLst/>
            </a:prstGeom>
            <a:noFill/>
            <a:ln w="9525">
              <a:solidFill>
                <a:srgbClr val="969696"/>
              </a:solidFill>
              <a:miter lim="800000"/>
              <a:headEnd/>
              <a:tailEnd/>
            </a:ln>
          </p:spPr>
        </p:pic>
        <p:pic>
          <p:nvPicPr>
            <p:cNvPr id="60" name="Picture 430" descr="CallManager"/>
            <p:cNvPicPr>
              <a:picLocks noChangeAspect="1" noChangeArrowheads="1"/>
            </p:cNvPicPr>
            <p:nvPr/>
          </p:nvPicPr>
          <p:blipFill>
            <a:blip r:embed="rId6"/>
            <a:srcRect/>
            <a:stretch>
              <a:fillRect/>
            </a:stretch>
          </p:blipFill>
          <p:spPr bwMode="auto">
            <a:xfrm>
              <a:off x="4506307" y="3200120"/>
              <a:ext cx="137888" cy="111013"/>
            </a:xfrm>
            <a:prstGeom prst="rect">
              <a:avLst/>
            </a:prstGeom>
            <a:noFill/>
            <a:ln w="9525">
              <a:solidFill>
                <a:srgbClr val="969696"/>
              </a:solidFill>
              <a:miter lim="800000"/>
              <a:headEnd/>
              <a:tailEnd/>
            </a:ln>
          </p:spPr>
        </p:pic>
        <p:pic>
          <p:nvPicPr>
            <p:cNvPr id="61" name="Picture 431" descr="CallManager"/>
            <p:cNvPicPr>
              <a:picLocks noChangeAspect="1" noChangeArrowheads="1"/>
            </p:cNvPicPr>
            <p:nvPr/>
          </p:nvPicPr>
          <p:blipFill>
            <a:blip r:embed="rId6"/>
            <a:srcRect/>
            <a:stretch>
              <a:fillRect/>
            </a:stretch>
          </p:blipFill>
          <p:spPr bwMode="auto">
            <a:xfrm>
              <a:off x="4743533" y="3200120"/>
              <a:ext cx="139370" cy="111013"/>
            </a:xfrm>
            <a:prstGeom prst="rect">
              <a:avLst/>
            </a:prstGeom>
            <a:noFill/>
            <a:ln w="9525">
              <a:solidFill>
                <a:srgbClr val="969696"/>
              </a:solidFill>
              <a:miter lim="800000"/>
              <a:headEnd/>
              <a:tailEnd/>
            </a:ln>
          </p:spPr>
        </p:pic>
        <p:pic>
          <p:nvPicPr>
            <p:cNvPr id="62" name="Picture 432" descr="CallManager"/>
            <p:cNvPicPr>
              <a:picLocks noChangeAspect="1" noChangeArrowheads="1"/>
            </p:cNvPicPr>
            <p:nvPr/>
          </p:nvPicPr>
          <p:blipFill>
            <a:blip r:embed="rId6"/>
            <a:srcRect/>
            <a:stretch>
              <a:fillRect/>
            </a:stretch>
          </p:blipFill>
          <p:spPr bwMode="auto">
            <a:xfrm>
              <a:off x="4469241" y="3053027"/>
              <a:ext cx="139370" cy="111013"/>
            </a:xfrm>
            <a:prstGeom prst="rect">
              <a:avLst/>
            </a:prstGeom>
            <a:noFill/>
            <a:ln w="9525">
              <a:solidFill>
                <a:srgbClr val="969696"/>
              </a:solidFill>
              <a:miter lim="800000"/>
              <a:headEnd/>
              <a:tailEnd/>
            </a:ln>
          </p:spPr>
        </p:pic>
        <p:pic>
          <p:nvPicPr>
            <p:cNvPr id="63" name="Picture 433" descr="CallManager"/>
            <p:cNvPicPr>
              <a:picLocks noChangeAspect="1" noChangeArrowheads="1"/>
            </p:cNvPicPr>
            <p:nvPr/>
          </p:nvPicPr>
          <p:blipFill>
            <a:blip r:embed="rId6"/>
            <a:srcRect/>
            <a:stretch>
              <a:fillRect/>
            </a:stretch>
          </p:blipFill>
          <p:spPr bwMode="auto">
            <a:xfrm>
              <a:off x="4779117" y="3054415"/>
              <a:ext cx="139370" cy="111013"/>
            </a:xfrm>
            <a:prstGeom prst="rect">
              <a:avLst/>
            </a:prstGeom>
            <a:noFill/>
            <a:ln w="9525">
              <a:solidFill>
                <a:srgbClr val="969696"/>
              </a:solidFill>
              <a:miter lim="800000"/>
              <a:headEnd/>
              <a:tailEnd/>
            </a:ln>
          </p:spPr>
        </p:pic>
        <p:sp>
          <p:nvSpPr>
            <p:cNvPr id="64" name="Rectangle 434"/>
            <p:cNvSpPr>
              <a:spLocks noChangeArrowheads="1"/>
            </p:cNvSpPr>
            <p:nvPr/>
          </p:nvSpPr>
          <p:spPr bwMode="auto">
            <a:xfrm>
              <a:off x="4397485" y="2895089"/>
              <a:ext cx="546989" cy="499506"/>
            </a:xfrm>
            <a:prstGeom prst="rect">
              <a:avLst/>
            </a:prstGeom>
            <a:noFill/>
            <a:ln w="12700">
              <a:solidFill>
                <a:schemeClr val="tx1"/>
              </a:solidFill>
              <a:prstDash val="dash"/>
              <a:miter lim="800000"/>
              <a:headEnd/>
              <a:tailEnd/>
            </a:ln>
            <a:effectLst>
              <a:outerShdw dist="35921" dir="2700000" algn="ctr" rotWithShape="0">
                <a:schemeClr val="tx2"/>
              </a:outerShdw>
            </a:effectLst>
          </p:spPr>
          <p:txBody>
            <a:bodyPr wrap="none" lIns="73025" tIns="36512" rIns="73025" bIns="36512" anchor="ctr"/>
            <a:lstStyle/>
            <a:p>
              <a:pPr>
                <a:defRPr/>
              </a:pPr>
              <a:endParaRPr lang="fr-FR" sz="1400">
                <a:latin typeface="Calibri" pitchFamily="34" charset="0"/>
              </a:endParaRPr>
            </a:p>
          </p:txBody>
        </p:sp>
        <p:pic>
          <p:nvPicPr>
            <p:cNvPr id="65" name="Picture 2" descr="C:\Documents and Settings\os73791\Local Settings\Temporary Internet Files\Content.IE5\8GK242P8\MCj02309910000[1].wmf"/>
            <p:cNvPicPr>
              <a:picLocks noChangeAspect="1" noChangeArrowheads="1"/>
            </p:cNvPicPr>
            <p:nvPr/>
          </p:nvPicPr>
          <p:blipFill>
            <a:blip r:embed="rId7"/>
            <a:srcRect/>
            <a:stretch>
              <a:fillRect/>
            </a:stretch>
          </p:blipFill>
          <p:spPr bwMode="auto">
            <a:xfrm>
              <a:off x="3581400" y="2895600"/>
              <a:ext cx="685800" cy="489488"/>
            </a:xfrm>
            <a:prstGeom prst="rect">
              <a:avLst/>
            </a:prstGeom>
            <a:noFill/>
            <a:ln w="9525">
              <a:noFill/>
              <a:miter lim="800000"/>
              <a:headEnd/>
              <a:tailEnd/>
            </a:ln>
          </p:spPr>
        </p:pic>
        <p:pic>
          <p:nvPicPr>
            <p:cNvPr id="66" name="Picture 689" descr="017"/>
            <p:cNvPicPr>
              <a:picLocks noChangeAspect="1" noChangeArrowheads="1"/>
            </p:cNvPicPr>
            <p:nvPr/>
          </p:nvPicPr>
          <p:blipFill>
            <a:blip r:embed="rId8"/>
            <a:srcRect/>
            <a:stretch>
              <a:fillRect/>
            </a:stretch>
          </p:blipFill>
          <p:spPr bwMode="auto">
            <a:xfrm>
              <a:off x="5105400" y="2819400"/>
              <a:ext cx="304800" cy="381000"/>
            </a:xfrm>
            <a:prstGeom prst="rect">
              <a:avLst/>
            </a:prstGeom>
            <a:noFill/>
            <a:ln w="9525">
              <a:noFill/>
              <a:miter lim="800000"/>
              <a:headEnd/>
              <a:tailEnd/>
            </a:ln>
          </p:spPr>
        </p:pic>
        <p:sp>
          <p:nvSpPr>
            <p:cNvPr id="67" name="Nuage 66"/>
            <p:cNvSpPr/>
            <p:nvPr/>
          </p:nvSpPr>
          <p:spPr>
            <a:xfrm>
              <a:off x="5766178" y="2157113"/>
              <a:ext cx="1371599" cy="838200"/>
            </a:xfrm>
            <a:prstGeom prst="cloud">
              <a:avLst/>
            </a:prstGeom>
            <a:solidFill>
              <a:schemeClr val="accent5">
                <a:lumMod val="90000"/>
              </a:schemeClr>
            </a:solidFill>
            <a:ln>
              <a:solidFill>
                <a:schemeClr val="accent2">
                  <a:lumMod val="20000"/>
                  <a:lumOff val="80000"/>
                  <a:alpha val="60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h="25400" prst="softRound"/>
              </a:sp3d>
            </a:bodyPr>
            <a:lstStyle/>
            <a:p>
              <a:pPr>
                <a:defRPr/>
              </a:pPr>
              <a:r>
                <a:rPr lang="fr-FR" sz="1000" dirty="0" smtClean="0">
                  <a:solidFill>
                    <a:schemeClr val="accent2"/>
                  </a:solidFill>
                  <a:latin typeface="Times New Roman" pitchFamily="18" charset="0"/>
                  <a:cs typeface="Times New Roman" pitchFamily="18" charset="0"/>
                </a:rPr>
                <a:t>PSTN/</a:t>
              </a:r>
            </a:p>
            <a:p>
              <a:pPr>
                <a:defRPr/>
              </a:pPr>
              <a:r>
                <a:rPr lang="fr-FR" sz="1000" dirty="0" smtClean="0">
                  <a:solidFill>
                    <a:schemeClr val="accent2"/>
                  </a:solidFill>
                  <a:latin typeface="Times New Roman" pitchFamily="18" charset="0"/>
                  <a:cs typeface="Times New Roman" pitchFamily="18" charset="0"/>
                </a:rPr>
                <a:t>PLMN</a:t>
              </a:r>
              <a:endParaRPr lang="fr-FR" sz="1100" dirty="0">
                <a:solidFill>
                  <a:schemeClr val="accent2"/>
                </a:solidFill>
                <a:latin typeface="Times New Roman" pitchFamily="18" charset="0"/>
                <a:cs typeface="Times New Roman" pitchFamily="18" charset="0"/>
              </a:endParaRPr>
            </a:p>
          </p:txBody>
        </p:sp>
        <p:cxnSp>
          <p:nvCxnSpPr>
            <p:cNvPr id="68" name="Connecteur droit 67"/>
            <p:cNvCxnSpPr/>
            <p:nvPr/>
          </p:nvCxnSpPr>
          <p:spPr>
            <a:xfrm flipV="1">
              <a:off x="5410791" y="2666532"/>
              <a:ext cx="379745" cy="34283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 name="Group 24"/>
            <p:cNvGrpSpPr>
              <a:grpSpLocks/>
            </p:cNvGrpSpPr>
            <p:nvPr/>
          </p:nvGrpSpPr>
          <p:grpSpPr bwMode="auto">
            <a:xfrm>
              <a:off x="3124457" y="3733792"/>
              <a:ext cx="609857" cy="461131"/>
              <a:chOff x="469" y="1979"/>
              <a:chExt cx="787" cy="469"/>
            </a:xfrm>
          </p:grpSpPr>
          <p:grpSp>
            <p:nvGrpSpPr>
              <p:cNvPr id="6" name="Group 25"/>
              <p:cNvGrpSpPr>
                <a:grpSpLocks/>
              </p:cNvGrpSpPr>
              <p:nvPr/>
            </p:nvGrpSpPr>
            <p:grpSpPr bwMode="auto">
              <a:xfrm>
                <a:off x="567" y="1979"/>
                <a:ext cx="559" cy="431"/>
                <a:chOff x="290" y="3199"/>
                <a:chExt cx="559" cy="431"/>
              </a:xfrm>
            </p:grpSpPr>
            <p:pic>
              <p:nvPicPr>
                <p:cNvPr id="82" name="Picture 26"/>
                <p:cNvPicPr>
                  <a:picLocks noChangeArrowheads="1"/>
                </p:cNvPicPr>
                <p:nvPr/>
              </p:nvPicPr>
              <p:blipFill>
                <a:blip r:embed="rId9"/>
                <a:srcRect/>
                <a:stretch>
                  <a:fillRect/>
                </a:stretch>
              </p:blipFill>
              <p:spPr bwMode="auto">
                <a:xfrm>
                  <a:off x="290" y="3294"/>
                  <a:ext cx="555" cy="336"/>
                </a:xfrm>
                <a:prstGeom prst="rect">
                  <a:avLst/>
                </a:prstGeom>
                <a:noFill/>
                <a:ln w="9525">
                  <a:noFill/>
                  <a:miter lim="800000"/>
                  <a:headEnd/>
                  <a:tailEnd/>
                </a:ln>
              </p:spPr>
            </p:pic>
            <p:pic>
              <p:nvPicPr>
                <p:cNvPr id="83" name="Picture 27"/>
                <p:cNvPicPr>
                  <a:picLocks noChangeArrowheads="1"/>
                </p:cNvPicPr>
                <p:nvPr/>
              </p:nvPicPr>
              <p:blipFill>
                <a:blip r:embed="rId10"/>
                <a:srcRect/>
                <a:stretch>
                  <a:fillRect/>
                </a:stretch>
              </p:blipFill>
              <p:spPr bwMode="auto">
                <a:xfrm>
                  <a:off x="295" y="3199"/>
                  <a:ext cx="554" cy="322"/>
                </a:xfrm>
                <a:prstGeom prst="rect">
                  <a:avLst/>
                </a:prstGeom>
                <a:noFill/>
                <a:ln w="9525">
                  <a:noFill/>
                  <a:miter lim="800000"/>
                  <a:headEnd/>
                  <a:tailEnd/>
                </a:ln>
              </p:spPr>
            </p:pic>
          </p:grpSp>
          <p:sp>
            <p:nvSpPr>
              <p:cNvPr id="81" name="Text Box 28"/>
              <p:cNvSpPr txBox="1">
                <a:spLocks noChangeArrowheads="1"/>
              </p:cNvSpPr>
              <p:nvPr/>
            </p:nvSpPr>
            <p:spPr bwMode="auto">
              <a:xfrm>
                <a:off x="469" y="2212"/>
                <a:ext cx="787" cy="236"/>
              </a:xfrm>
              <a:prstGeom prst="rect">
                <a:avLst/>
              </a:prstGeom>
              <a:noFill/>
              <a:ln w="9525">
                <a:noFill/>
                <a:miter lim="800000"/>
                <a:headEnd/>
                <a:tailEnd/>
              </a:ln>
            </p:spPr>
            <p:txBody>
              <a:bodyPr>
                <a:spAutoFit/>
              </a:bodyPr>
              <a:lstStyle/>
              <a:p>
                <a:r>
                  <a:rPr lang="fr-FR" sz="700">
                    <a:latin typeface="Times New Roman" pitchFamily="18" charset="0"/>
                  </a:rPr>
                  <a:t>7609-S</a:t>
                </a:r>
                <a:endParaRPr lang="fr-FR" sz="900">
                  <a:latin typeface="Times New Roman" pitchFamily="18" charset="0"/>
                </a:endParaRPr>
              </a:p>
            </p:txBody>
          </p:sp>
        </p:grpSp>
        <p:grpSp>
          <p:nvGrpSpPr>
            <p:cNvPr id="8" name="Group 24"/>
            <p:cNvGrpSpPr>
              <a:grpSpLocks/>
            </p:cNvGrpSpPr>
            <p:nvPr/>
          </p:nvGrpSpPr>
          <p:grpSpPr bwMode="auto">
            <a:xfrm>
              <a:off x="3937347" y="4405340"/>
              <a:ext cx="609857" cy="462115"/>
              <a:chOff x="-1825" y="2662"/>
              <a:chExt cx="787" cy="470"/>
            </a:xfrm>
          </p:grpSpPr>
          <p:grpSp>
            <p:nvGrpSpPr>
              <p:cNvPr id="13" name="Group 25"/>
              <p:cNvGrpSpPr>
                <a:grpSpLocks/>
              </p:cNvGrpSpPr>
              <p:nvPr/>
            </p:nvGrpSpPr>
            <p:grpSpPr bwMode="auto">
              <a:xfrm>
                <a:off x="-1651" y="2662"/>
                <a:ext cx="559" cy="431"/>
                <a:chOff x="-1928" y="3882"/>
                <a:chExt cx="559" cy="431"/>
              </a:xfrm>
            </p:grpSpPr>
            <p:pic>
              <p:nvPicPr>
                <p:cNvPr id="78" name="Picture 26"/>
                <p:cNvPicPr>
                  <a:picLocks noChangeArrowheads="1"/>
                </p:cNvPicPr>
                <p:nvPr/>
              </p:nvPicPr>
              <p:blipFill>
                <a:blip r:embed="rId9"/>
                <a:srcRect/>
                <a:stretch>
                  <a:fillRect/>
                </a:stretch>
              </p:blipFill>
              <p:spPr bwMode="auto">
                <a:xfrm>
                  <a:off x="-1928" y="3977"/>
                  <a:ext cx="555" cy="336"/>
                </a:xfrm>
                <a:prstGeom prst="rect">
                  <a:avLst/>
                </a:prstGeom>
                <a:noFill/>
                <a:ln w="9525">
                  <a:noFill/>
                  <a:miter lim="800000"/>
                  <a:headEnd/>
                  <a:tailEnd/>
                </a:ln>
              </p:spPr>
            </p:pic>
            <p:pic>
              <p:nvPicPr>
                <p:cNvPr id="79" name="Picture 27"/>
                <p:cNvPicPr>
                  <a:picLocks noChangeArrowheads="1"/>
                </p:cNvPicPr>
                <p:nvPr/>
              </p:nvPicPr>
              <p:blipFill>
                <a:blip r:embed="rId10"/>
                <a:srcRect/>
                <a:stretch>
                  <a:fillRect/>
                </a:stretch>
              </p:blipFill>
              <p:spPr bwMode="auto">
                <a:xfrm>
                  <a:off x="-1923" y="3882"/>
                  <a:ext cx="554" cy="322"/>
                </a:xfrm>
                <a:prstGeom prst="rect">
                  <a:avLst/>
                </a:prstGeom>
                <a:noFill/>
                <a:ln w="9525">
                  <a:noFill/>
                  <a:miter lim="800000"/>
                  <a:headEnd/>
                  <a:tailEnd/>
                </a:ln>
              </p:spPr>
            </p:pic>
          </p:grpSp>
          <p:sp>
            <p:nvSpPr>
              <p:cNvPr id="77" name="Text Box 28"/>
              <p:cNvSpPr txBox="1">
                <a:spLocks noChangeArrowheads="1"/>
              </p:cNvSpPr>
              <p:nvPr/>
            </p:nvSpPr>
            <p:spPr bwMode="auto">
              <a:xfrm>
                <a:off x="-1825" y="2896"/>
                <a:ext cx="787" cy="236"/>
              </a:xfrm>
              <a:prstGeom prst="rect">
                <a:avLst/>
              </a:prstGeom>
              <a:noFill/>
              <a:ln w="9525">
                <a:noFill/>
                <a:miter lim="800000"/>
                <a:headEnd/>
                <a:tailEnd/>
              </a:ln>
            </p:spPr>
            <p:txBody>
              <a:bodyPr>
                <a:spAutoFit/>
              </a:bodyPr>
              <a:lstStyle/>
              <a:p>
                <a:r>
                  <a:rPr lang="fr-FR" sz="700">
                    <a:latin typeface="Times New Roman" pitchFamily="18" charset="0"/>
                  </a:rPr>
                  <a:t>7609-S</a:t>
                </a:r>
                <a:endParaRPr lang="fr-FR" sz="900">
                  <a:latin typeface="Times New Roman" pitchFamily="18" charset="0"/>
                </a:endParaRPr>
              </a:p>
            </p:txBody>
          </p:sp>
        </p:grpSp>
        <p:grpSp>
          <p:nvGrpSpPr>
            <p:cNvPr id="15" name="Group 24"/>
            <p:cNvGrpSpPr>
              <a:grpSpLocks/>
            </p:cNvGrpSpPr>
            <p:nvPr/>
          </p:nvGrpSpPr>
          <p:grpSpPr bwMode="auto">
            <a:xfrm>
              <a:off x="5562599" y="3047995"/>
              <a:ext cx="609857" cy="461131"/>
              <a:chOff x="469" y="1979"/>
              <a:chExt cx="787" cy="469"/>
            </a:xfrm>
          </p:grpSpPr>
          <p:grpSp>
            <p:nvGrpSpPr>
              <p:cNvPr id="16" name="Group 25"/>
              <p:cNvGrpSpPr>
                <a:grpSpLocks/>
              </p:cNvGrpSpPr>
              <p:nvPr/>
            </p:nvGrpSpPr>
            <p:grpSpPr bwMode="auto">
              <a:xfrm>
                <a:off x="567" y="1979"/>
                <a:ext cx="559" cy="431"/>
                <a:chOff x="290" y="3199"/>
                <a:chExt cx="559" cy="431"/>
              </a:xfrm>
            </p:grpSpPr>
            <p:pic>
              <p:nvPicPr>
                <p:cNvPr id="74" name="Picture 26"/>
                <p:cNvPicPr>
                  <a:picLocks noChangeArrowheads="1"/>
                </p:cNvPicPr>
                <p:nvPr/>
              </p:nvPicPr>
              <p:blipFill>
                <a:blip r:embed="rId9"/>
                <a:srcRect/>
                <a:stretch>
                  <a:fillRect/>
                </a:stretch>
              </p:blipFill>
              <p:spPr bwMode="auto">
                <a:xfrm>
                  <a:off x="290" y="3294"/>
                  <a:ext cx="555" cy="336"/>
                </a:xfrm>
                <a:prstGeom prst="rect">
                  <a:avLst/>
                </a:prstGeom>
                <a:noFill/>
                <a:ln w="9525">
                  <a:noFill/>
                  <a:miter lim="800000"/>
                  <a:headEnd/>
                  <a:tailEnd/>
                </a:ln>
              </p:spPr>
            </p:pic>
            <p:pic>
              <p:nvPicPr>
                <p:cNvPr id="75" name="Picture 27"/>
                <p:cNvPicPr>
                  <a:picLocks noChangeArrowheads="1"/>
                </p:cNvPicPr>
                <p:nvPr/>
              </p:nvPicPr>
              <p:blipFill>
                <a:blip r:embed="rId10"/>
                <a:srcRect/>
                <a:stretch>
                  <a:fillRect/>
                </a:stretch>
              </p:blipFill>
              <p:spPr bwMode="auto">
                <a:xfrm>
                  <a:off x="295" y="3199"/>
                  <a:ext cx="554" cy="322"/>
                </a:xfrm>
                <a:prstGeom prst="rect">
                  <a:avLst/>
                </a:prstGeom>
                <a:noFill/>
                <a:ln w="9525">
                  <a:noFill/>
                  <a:miter lim="800000"/>
                  <a:headEnd/>
                  <a:tailEnd/>
                </a:ln>
              </p:spPr>
            </p:pic>
          </p:grpSp>
          <p:sp>
            <p:nvSpPr>
              <p:cNvPr id="73" name="Text Box 28"/>
              <p:cNvSpPr txBox="1">
                <a:spLocks noChangeArrowheads="1"/>
              </p:cNvSpPr>
              <p:nvPr/>
            </p:nvSpPr>
            <p:spPr bwMode="auto">
              <a:xfrm>
                <a:off x="469" y="2212"/>
                <a:ext cx="787" cy="236"/>
              </a:xfrm>
              <a:prstGeom prst="rect">
                <a:avLst/>
              </a:prstGeom>
              <a:noFill/>
              <a:ln w="9525">
                <a:noFill/>
                <a:miter lim="800000"/>
                <a:headEnd/>
                <a:tailEnd/>
              </a:ln>
            </p:spPr>
            <p:txBody>
              <a:bodyPr>
                <a:spAutoFit/>
              </a:bodyPr>
              <a:lstStyle/>
              <a:p>
                <a:r>
                  <a:rPr lang="fr-FR" sz="700">
                    <a:latin typeface="Times New Roman" pitchFamily="18" charset="0"/>
                  </a:rPr>
                  <a:t>7609-S</a:t>
                </a:r>
                <a:endParaRPr lang="fr-FR" sz="900">
                  <a:latin typeface="Times New Roman" pitchFamily="18" charset="0"/>
                </a:endParaRPr>
              </a:p>
            </p:txBody>
          </p:sp>
        </p:grpSp>
      </p:grpSp>
      <p:grpSp>
        <p:nvGrpSpPr>
          <p:cNvPr id="17" name="Groupe 307"/>
          <p:cNvGrpSpPr>
            <a:grpSpLocks/>
          </p:cNvGrpSpPr>
          <p:nvPr/>
        </p:nvGrpSpPr>
        <p:grpSpPr bwMode="auto">
          <a:xfrm>
            <a:off x="214282" y="1973238"/>
            <a:ext cx="2857520" cy="1560717"/>
            <a:chOff x="-76200" y="609600"/>
            <a:chExt cx="3046785" cy="1637461"/>
          </a:xfrm>
        </p:grpSpPr>
        <p:pic>
          <p:nvPicPr>
            <p:cNvPr id="41" name="Image 306"/>
            <p:cNvPicPr>
              <a:picLocks noChangeAspect="1" noChangeArrowheads="1"/>
            </p:cNvPicPr>
            <p:nvPr/>
          </p:nvPicPr>
          <p:blipFill>
            <a:blip r:embed="rId11" cstate="print"/>
            <a:srcRect/>
            <a:stretch>
              <a:fillRect/>
            </a:stretch>
          </p:blipFill>
          <p:spPr bwMode="auto">
            <a:xfrm>
              <a:off x="152400" y="609600"/>
              <a:ext cx="2590800" cy="1219200"/>
            </a:xfrm>
            <a:prstGeom prst="rect">
              <a:avLst/>
            </a:prstGeom>
            <a:noFill/>
            <a:ln w="9525">
              <a:noFill/>
              <a:miter lim="800000"/>
              <a:headEnd/>
              <a:tailEnd/>
            </a:ln>
          </p:spPr>
        </p:pic>
        <p:grpSp>
          <p:nvGrpSpPr>
            <p:cNvPr id="18" name="Groupe 287"/>
            <p:cNvGrpSpPr>
              <a:grpSpLocks/>
            </p:cNvGrpSpPr>
            <p:nvPr/>
          </p:nvGrpSpPr>
          <p:grpSpPr bwMode="auto">
            <a:xfrm>
              <a:off x="-76200" y="762000"/>
              <a:ext cx="3046785" cy="1485061"/>
              <a:chOff x="609600" y="4495800"/>
              <a:chExt cx="3046785" cy="1485061"/>
            </a:xfrm>
          </p:grpSpPr>
          <p:pic>
            <p:nvPicPr>
              <p:cNvPr id="43" name="Image 285"/>
              <p:cNvPicPr>
                <a:picLocks noChangeAspect="1" noChangeArrowheads="1"/>
              </p:cNvPicPr>
              <p:nvPr/>
            </p:nvPicPr>
            <p:blipFill>
              <a:blip r:embed="rId11" cstate="print"/>
              <a:srcRect l="2940"/>
              <a:stretch>
                <a:fillRect/>
              </a:stretch>
            </p:blipFill>
            <p:spPr bwMode="auto">
              <a:xfrm>
                <a:off x="762000" y="4495800"/>
                <a:ext cx="2514600" cy="1219200"/>
              </a:xfrm>
              <a:prstGeom prst="rect">
                <a:avLst/>
              </a:prstGeom>
              <a:noFill/>
              <a:ln w="9525">
                <a:noFill/>
                <a:miter lim="800000"/>
                <a:headEnd/>
                <a:tailEnd/>
              </a:ln>
            </p:spPr>
          </p:pic>
          <p:sp>
            <p:nvSpPr>
              <p:cNvPr id="44" name="Rectangle 43"/>
              <p:cNvSpPr/>
              <p:nvPr/>
            </p:nvSpPr>
            <p:spPr>
              <a:xfrm>
                <a:off x="609600" y="5714459"/>
                <a:ext cx="3046785" cy="266402"/>
              </a:xfrm>
              <a:prstGeom prst="rect">
                <a:avLst/>
              </a:prstGeom>
            </p:spPr>
            <p:txBody>
              <a:bodyPr wrap="square">
                <a:spAutoFit/>
              </a:bodyPr>
              <a:lstStyle/>
              <a:p>
                <a:pPr>
                  <a:defRPr/>
                </a:pPr>
                <a:r>
                  <a:rPr lang="fr-FR" sz="1050" b="1" dirty="0" smtClean="0"/>
                  <a:t>166 </a:t>
                </a:r>
                <a:r>
                  <a:rPr lang="fr-FR" sz="1050" b="1" dirty="0" err="1" smtClean="0"/>
                  <a:t>small</a:t>
                </a:r>
                <a:r>
                  <a:rPr lang="fr-FR" sz="1050" b="1" dirty="0" smtClean="0"/>
                  <a:t> sites : FULL IP Solution</a:t>
                </a:r>
                <a:endParaRPr lang="en-US" sz="1050" b="1" dirty="0"/>
              </a:p>
            </p:txBody>
          </p:sp>
        </p:grpSp>
      </p:grpSp>
      <p:grpSp>
        <p:nvGrpSpPr>
          <p:cNvPr id="19" name="Groupe 304"/>
          <p:cNvGrpSpPr>
            <a:grpSpLocks/>
          </p:cNvGrpSpPr>
          <p:nvPr/>
        </p:nvGrpSpPr>
        <p:grpSpPr bwMode="auto">
          <a:xfrm>
            <a:off x="1071538" y="4439652"/>
            <a:ext cx="2930127" cy="1869668"/>
            <a:chOff x="2895600" y="4419600"/>
            <a:chExt cx="3124200" cy="1963030"/>
          </a:xfrm>
        </p:grpSpPr>
        <p:pic>
          <p:nvPicPr>
            <p:cNvPr id="33" name="Image 298"/>
            <p:cNvPicPr>
              <a:picLocks noChangeAspect="1" noChangeArrowheads="1"/>
            </p:cNvPicPr>
            <p:nvPr/>
          </p:nvPicPr>
          <p:blipFill>
            <a:blip r:embed="rId12"/>
            <a:srcRect r="2632"/>
            <a:stretch>
              <a:fillRect/>
            </a:stretch>
          </p:blipFill>
          <p:spPr bwMode="auto">
            <a:xfrm>
              <a:off x="3200400" y="4419600"/>
              <a:ext cx="2819400" cy="1524000"/>
            </a:xfrm>
            <a:prstGeom prst="rect">
              <a:avLst/>
            </a:prstGeom>
            <a:noFill/>
            <a:ln w="9525">
              <a:noFill/>
              <a:miter lim="800000"/>
              <a:headEnd/>
              <a:tailEnd/>
            </a:ln>
          </p:spPr>
        </p:pic>
        <p:grpSp>
          <p:nvGrpSpPr>
            <p:cNvPr id="21" name="Groupe 293"/>
            <p:cNvGrpSpPr>
              <a:grpSpLocks/>
            </p:cNvGrpSpPr>
            <p:nvPr/>
          </p:nvGrpSpPr>
          <p:grpSpPr bwMode="auto">
            <a:xfrm>
              <a:off x="2895600" y="4588637"/>
              <a:ext cx="3124170" cy="1793993"/>
              <a:chOff x="6096000" y="3124200"/>
              <a:chExt cx="3124170" cy="1793993"/>
            </a:xfrm>
          </p:grpSpPr>
          <p:pic>
            <p:nvPicPr>
              <p:cNvPr id="35" name="Image 291"/>
              <p:cNvPicPr>
                <a:picLocks noChangeAspect="1" noChangeArrowheads="1"/>
              </p:cNvPicPr>
              <p:nvPr/>
            </p:nvPicPr>
            <p:blipFill>
              <a:blip r:embed="rId12"/>
              <a:srcRect r="2632"/>
              <a:stretch>
                <a:fillRect/>
              </a:stretch>
            </p:blipFill>
            <p:spPr bwMode="auto">
              <a:xfrm>
                <a:off x="6096000" y="3124200"/>
                <a:ext cx="2819400" cy="1524000"/>
              </a:xfrm>
              <a:prstGeom prst="rect">
                <a:avLst/>
              </a:prstGeom>
              <a:noFill/>
              <a:ln w="9525">
                <a:noFill/>
                <a:miter lim="800000"/>
                <a:headEnd/>
                <a:tailEnd/>
              </a:ln>
            </p:spPr>
          </p:pic>
          <p:sp>
            <p:nvSpPr>
              <p:cNvPr id="36" name="Rectangle 35"/>
              <p:cNvSpPr/>
              <p:nvPr/>
            </p:nvSpPr>
            <p:spPr>
              <a:xfrm>
                <a:off x="6172170" y="4651598"/>
                <a:ext cx="3048000" cy="266595"/>
              </a:xfrm>
              <a:prstGeom prst="rect">
                <a:avLst/>
              </a:prstGeom>
            </p:spPr>
            <p:txBody>
              <a:bodyPr>
                <a:spAutoFit/>
              </a:bodyPr>
              <a:lstStyle/>
              <a:p>
                <a:pPr>
                  <a:defRPr/>
                </a:pPr>
                <a:r>
                  <a:rPr lang="fr-FR" sz="1050" b="1" dirty="0" smtClean="0">
                    <a:solidFill>
                      <a:srgbClr val="000000"/>
                    </a:solidFill>
                  </a:rPr>
                  <a:t>101 importants sites</a:t>
                </a:r>
                <a:endParaRPr lang="en-US" sz="1050" b="1" dirty="0">
                  <a:solidFill>
                    <a:srgbClr val="000000"/>
                  </a:solidFill>
                </a:endParaRPr>
              </a:p>
            </p:txBody>
          </p:sp>
        </p:grpSp>
      </p:grpSp>
      <p:grpSp>
        <p:nvGrpSpPr>
          <p:cNvPr id="22" name="Groupe 303"/>
          <p:cNvGrpSpPr>
            <a:grpSpLocks/>
          </p:cNvGrpSpPr>
          <p:nvPr/>
        </p:nvGrpSpPr>
        <p:grpSpPr bwMode="auto">
          <a:xfrm>
            <a:off x="5860135" y="3022858"/>
            <a:ext cx="2982238" cy="2286717"/>
            <a:chOff x="5943600" y="2438400"/>
            <a:chExt cx="3179763" cy="2400832"/>
          </a:xfrm>
        </p:grpSpPr>
        <p:pic>
          <p:nvPicPr>
            <p:cNvPr id="29" name="Image 302"/>
            <p:cNvPicPr>
              <a:picLocks noChangeAspect="1" noChangeArrowheads="1"/>
            </p:cNvPicPr>
            <p:nvPr/>
          </p:nvPicPr>
          <p:blipFill>
            <a:blip r:embed="rId13"/>
            <a:srcRect r="2563"/>
            <a:stretch>
              <a:fillRect/>
            </a:stretch>
          </p:blipFill>
          <p:spPr bwMode="auto">
            <a:xfrm>
              <a:off x="6172200" y="2438400"/>
              <a:ext cx="2895600" cy="1752600"/>
            </a:xfrm>
            <a:prstGeom prst="rect">
              <a:avLst/>
            </a:prstGeom>
            <a:noFill/>
            <a:ln w="9525">
              <a:noFill/>
              <a:miter lim="800000"/>
              <a:headEnd/>
              <a:tailEnd/>
            </a:ln>
          </p:spPr>
        </p:pic>
        <p:grpSp>
          <p:nvGrpSpPr>
            <p:cNvPr id="24" name="Groupe 296"/>
            <p:cNvGrpSpPr>
              <a:grpSpLocks/>
            </p:cNvGrpSpPr>
            <p:nvPr/>
          </p:nvGrpSpPr>
          <p:grpSpPr bwMode="auto">
            <a:xfrm>
              <a:off x="5943600" y="2667000"/>
              <a:ext cx="3179763" cy="2172232"/>
              <a:chOff x="228600" y="304800"/>
              <a:chExt cx="3636188" cy="2244091"/>
            </a:xfrm>
          </p:grpSpPr>
          <p:pic>
            <p:nvPicPr>
              <p:cNvPr id="31" name="Image 294"/>
              <p:cNvPicPr>
                <a:picLocks noChangeAspect="1" noChangeArrowheads="1"/>
              </p:cNvPicPr>
              <p:nvPr/>
            </p:nvPicPr>
            <p:blipFill>
              <a:blip r:embed="rId13"/>
              <a:srcRect r="2563"/>
              <a:stretch>
                <a:fillRect/>
              </a:stretch>
            </p:blipFill>
            <p:spPr bwMode="auto">
              <a:xfrm>
                <a:off x="228600" y="304800"/>
                <a:ext cx="3311236" cy="1889298"/>
              </a:xfrm>
              <a:prstGeom prst="rect">
                <a:avLst/>
              </a:prstGeom>
              <a:noFill/>
              <a:ln w="9525">
                <a:noFill/>
                <a:miter lim="800000"/>
                <a:headEnd/>
                <a:tailEnd/>
              </a:ln>
            </p:spPr>
          </p:pic>
          <p:sp>
            <p:nvSpPr>
              <p:cNvPr id="32" name="Rectangle 31"/>
              <p:cNvSpPr/>
              <p:nvPr/>
            </p:nvSpPr>
            <p:spPr>
              <a:xfrm>
                <a:off x="664290" y="2273485"/>
                <a:ext cx="3200498" cy="275406"/>
              </a:xfrm>
              <a:prstGeom prst="rect">
                <a:avLst/>
              </a:prstGeom>
            </p:spPr>
            <p:txBody>
              <a:bodyPr>
                <a:spAutoFit/>
              </a:bodyPr>
              <a:lstStyle/>
              <a:p>
                <a:pPr>
                  <a:defRPr/>
                </a:pPr>
                <a:r>
                  <a:rPr lang="fr-FR" sz="1050" b="1" dirty="0" smtClean="0">
                    <a:solidFill>
                      <a:srgbClr val="000000"/>
                    </a:solidFill>
                  </a:rPr>
                  <a:t>13 </a:t>
                </a:r>
                <a:r>
                  <a:rPr lang="fr-FR" sz="1050" b="1" dirty="0" err="1" smtClean="0">
                    <a:solidFill>
                      <a:srgbClr val="000000"/>
                    </a:solidFill>
                  </a:rPr>
                  <a:t>critical</a:t>
                </a:r>
                <a:r>
                  <a:rPr lang="fr-FR" sz="1050" b="1" dirty="0" smtClean="0">
                    <a:solidFill>
                      <a:srgbClr val="000000"/>
                    </a:solidFill>
                  </a:rPr>
                  <a:t> sites</a:t>
                </a:r>
                <a:endParaRPr lang="en-US" sz="1050" b="1" dirty="0">
                  <a:solidFill>
                    <a:srgbClr val="000000"/>
                  </a:solidFill>
                </a:endParaRPr>
              </a:p>
            </p:txBody>
          </p:sp>
        </p:grpSp>
      </p:grpSp>
      <p:sp>
        <p:nvSpPr>
          <p:cNvPr id="20" name="ZoneTexte 320"/>
          <p:cNvSpPr txBox="1">
            <a:spLocks noChangeArrowheads="1"/>
          </p:cNvSpPr>
          <p:nvPr/>
        </p:nvSpPr>
        <p:spPr bwMode="auto">
          <a:xfrm>
            <a:off x="6357950" y="2483504"/>
            <a:ext cx="2286016" cy="246221"/>
          </a:xfrm>
          <a:prstGeom prst="rect">
            <a:avLst/>
          </a:prstGeom>
          <a:noFill/>
          <a:ln w="9525">
            <a:noFill/>
            <a:miter lim="800000"/>
            <a:headEnd/>
            <a:tailEnd/>
          </a:ln>
        </p:spPr>
        <p:txBody>
          <a:bodyPr wrap="square">
            <a:spAutoFit/>
          </a:bodyPr>
          <a:lstStyle/>
          <a:p>
            <a:r>
              <a:rPr lang="fr-FR" sz="1000" b="1" dirty="0" smtClean="0">
                <a:solidFill>
                  <a:srgbClr val="008000"/>
                </a:solidFill>
              </a:rPr>
              <a:t>Optical </a:t>
            </a:r>
            <a:r>
              <a:rPr lang="fr-FR" sz="1000" b="1" dirty="0" err="1" smtClean="0">
                <a:solidFill>
                  <a:srgbClr val="008000"/>
                </a:solidFill>
              </a:rPr>
              <a:t>Fiber</a:t>
            </a:r>
            <a:r>
              <a:rPr lang="fr-FR" sz="1000" b="1" dirty="0" smtClean="0">
                <a:solidFill>
                  <a:srgbClr val="008000"/>
                </a:solidFill>
              </a:rPr>
              <a:t> up to</a:t>
            </a:r>
            <a:r>
              <a:rPr lang="en-US" sz="1000" b="1" dirty="0" smtClean="0">
                <a:solidFill>
                  <a:srgbClr val="008000"/>
                </a:solidFill>
              </a:rPr>
              <a:t>100 </a:t>
            </a:r>
            <a:r>
              <a:rPr lang="en-US" sz="1000" b="1" dirty="0">
                <a:solidFill>
                  <a:srgbClr val="008000"/>
                </a:solidFill>
              </a:rPr>
              <a:t>Mbps</a:t>
            </a:r>
          </a:p>
        </p:txBody>
      </p:sp>
      <p:sp>
        <p:nvSpPr>
          <p:cNvPr id="23" name="ZoneTexte 323"/>
          <p:cNvSpPr txBox="1">
            <a:spLocks noChangeArrowheads="1"/>
          </p:cNvSpPr>
          <p:nvPr/>
        </p:nvSpPr>
        <p:spPr bwMode="auto">
          <a:xfrm>
            <a:off x="3286116" y="3983702"/>
            <a:ext cx="1357322" cy="246221"/>
          </a:xfrm>
          <a:prstGeom prst="rect">
            <a:avLst/>
          </a:prstGeom>
          <a:noFill/>
          <a:ln w="9525">
            <a:noFill/>
            <a:miter lim="800000"/>
            <a:headEnd/>
            <a:tailEnd/>
          </a:ln>
        </p:spPr>
        <p:txBody>
          <a:bodyPr wrap="square">
            <a:spAutoFit/>
          </a:bodyPr>
          <a:lstStyle/>
          <a:p>
            <a:r>
              <a:rPr lang="fr-FR" sz="1000" b="1" dirty="0" smtClean="0"/>
              <a:t>Copper 2 </a:t>
            </a:r>
            <a:r>
              <a:rPr lang="fr-FR" sz="1000" b="1" dirty="0" err="1" smtClean="0"/>
              <a:t>Mbps</a:t>
            </a:r>
            <a:endParaRPr lang="en-US" sz="1000" b="1" dirty="0"/>
          </a:p>
        </p:txBody>
      </p:sp>
      <p:sp>
        <p:nvSpPr>
          <p:cNvPr id="26" name="ZoneTexte 320"/>
          <p:cNvSpPr txBox="1">
            <a:spLocks noChangeArrowheads="1"/>
          </p:cNvSpPr>
          <p:nvPr/>
        </p:nvSpPr>
        <p:spPr bwMode="auto">
          <a:xfrm>
            <a:off x="1857356" y="3912264"/>
            <a:ext cx="1143008" cy="246221"/>
          </a:xfrm>
          <a:prstGeom prst="rect">
            <a:avLst/>
          </a:prstGeom>
          <a:noFill/>
          <a:ln w="9525">
            <a:noFill/>
            <a:miter lim="800000"/>
            <a:headEnd/>
            <a:tailEnd/>
          </a:ln>
        </p:spPr>
        <p:txBody>
          <a:bodyPr wrap="square">
            <a:spAutoFit/>
          </a:bodyPr>
          <a:lstStyle/>
          <a:p>
            <a:r>
              <a:rPr lang="fr-FR" sz="1000" b="1" dirty="0">
                <a:solidFill>
                  <a:srgbClr val="FF0000"/>
                </a:solidFill>
              </a:rPr>
              <a:t>ADSL </a:t>
            </a:r>
            <a:r>
              <a:rPr lang="fr-FR" sz="1000" b="1" dirty="0" smtClean="0">
                <a:solidFill>
                  <a:srgbClr val="FF0000"/>
                </a:solidFill>
              </a:rPr>
              <a:t>Backup</a:t>
            </a:r>
            <a:endParaRPr lang="en-US" sz="1000" b="1" dirty="0">
              <a:solidFill>
                <a:srgbClr val="FF0000"/>
              </a:solidFill>
            </a:endParaRPr>
          </a:p>
        </p:txBody>
      </p:sp>
      <p:sp>
        <p:nvSpPr>
          <p:cNvPr id="84" name="Rectangle 4"/>
          <p:cNvSpPr txBox="1">
            <a:spLocks noChangeArrowheads="1"/>
          </p:cNvSpPr>
          <p:nvPr/>
        </p:nvSpPr>
        <p:spPr bwMode="auto">
          <a:xfrm>
            <a:off x="250825" y="6381750"/>
            <a:ext cx="3827463"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Univers" pitchFamily="34" charset="0"/>
                <a:ea typeface="+mn-ea"/>
                <a:cs typeface="+mn-cs"/>
              </a:rPr>
              <a:t>Tunis, Tunisia, 28 January 2014</a:t>
            </a:r>
            <a:endParaRPr kumimoji="0" lang="en-US" sz="1400" b="0" i="0" u="none" strike="noStrike" kern="1200" cap="none" spc="0" normalizeH="0" baseline="0" noProof="0" dirty="0">
              <a:ln>
                <a:noFill/>
              </a:ln>
              <a:solidFill>
                <a:schemeClr val="tx1"/>
              </a:solidFill>
              <a:effectLst/>
              <a:uLnTx/>
              <a:uFillTx/>
              <a:latin typeface="Univers" pitchFamily="34" charset="0"/>
              <a:ea typeface="+mn-ea"/>
              <a:cs typeface="+mn-cs"/>
            </a:endParaRPr>
          </a:p>
        </p:txBody>
      </p:sp>
      <p:sp>
        <p:nvSpPr>
          <p:cNvPr id="89" name="ZoneTexte 88"/>
          <p:cNvSpPr txBox="1"/>
          <p:nvPr/>
        </p:nvSpPr>
        <p:spPr>
          <a:xfrm>
            <a:off x="2928926" y="1554810"/>
            <a:ext cx="2428860" cy="461665"/>
          </a:xfrm>
          <a:prstGeom prst="rect">
            <a:avLst/>
          </a:prstGeom>
          <a:noFill/>
        </p:spPr>
        <p:txBody>
          <a:bodyPr wrap="square" rtlCol="0">
            <a:spAutoFit/>
          </a:bodyPr>
          <a:lstStyle/>
          <a:p>
            <a:pPr algn="ctr"/>
            <a:r>
              <a:rPr lang="fr-FR" sz="1200" b="1" dirty="0" err="1" smtClean="0">
                <a:solidFill>
                  <a:srgbClr val="009900"/>
                </a:solidFill>
              </a:rPr>
              <a:t>Redundant</a:t>
            </a:r>
            <a:r>
              <a:rPr lang="fr-FR" sz="1200" b="1" dirty="0" smtClean="0">
                <a:solidFill>
                  <a:srgbClr val="009900"/>
                </a:solidFill>
              </a:rPr>
              <a:t> Call Manger </a:t>
            </a:r>
            <a:r>
              <a:rPr lang="fr-FR" sz="1200" b="1" dirty="0" err="1" smtClean="0">
                <a:solidFill>
                  <a:srgbClr val="009900"/>
                </a:solidFill>
              </a:rPr>
              <a:t>Hosted</a:t>
            </a:r>
            <a:r>
              <a:rPr lang="fr-FR" sz="1200" b="1" dirty="0" smtClean="0">
                <a:solidFill>
                  <a:srgbClr val="009900"/>
                </a:solidFill>
              </a:rPr>
              <a:t> in TT Data Center</a:t>
            </a:r>
            <a:endParaRPr lang="fr-FR" sz="1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76456" cy="1412776"/>
          </a:xfrm>
        </p:spPr>
        <p:txBody>
          <a:bodyPr/>
          <a:lstStyle/>
          <a:p>
            <a:pPr algn="r"/>
            <a:r>
              <a:rPr lang="en-US" altLang="ja-JP" dirty="0" smtClean="0">
                <a:ea typeface="ＭＳ Ｐゴシック" charset="-128"/>
              </a:rPr>
              <a:t>TT Data Centers</a:t>
            </a:r>
            <a:endParaRPr lang="fr-FR" dirty="0"/>
          </a:p>
        </p:txBody>
      </p:sp>
      <p:sp>
        <p:nvSpPr>
          <p:cNvPr id="5" name="Espace réservé du numéro de diapositive 4"/>
          <p:cNvSpPr>
            <a:spLocks noGrp="1"/>
          </p:cNvSpPr>
          <p:nvPr>
            <p:ph type="sldNum" sz="quarter" idx="11"/>
          </p:nvPr>
        </p:nvSpPr>
        <p:spPr/>
        <p:txBody>
          <a:bodyPr/>
          <a:lstStyle/>
          <a:p>
            <a:pPr>
              <a:defRPr/>
            </a:pPr>
            <a:fld id="{731689FE-BD11-4000-B2CD-5CB814325653}" type="slidenum">
              <a:rPr lang="en-US" smtClean="0"/>
              <a:pPr>
                <a:defRPr/>
              </a:pPr>
              <a:t>34</a:t>
            </a:fld>
            <a:endParaRPr lang="en-US"/>
          </a:p>
        </p:txBody>
      </p:sp>
      <p:sp>
        <p:nvSpPr>
          <p:cNvPr id="6" name="Rectangle 4"/>
          <p:cNvSpPr txBox="1">
            <a:spLocks noChangeArrowheads="1"/>
          </p:cNvSpPr>
          <p:nvPr/>
        </p:nvSpPr>
        <p:spPr bwMode="auto">
          <a:xfrm>
            <a:off x="250825" y="6381750"/>
            <a:ext cx="3827463"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Univers" pitchFamily="34" charset="0"/>
                <a:ea typeface="+mn-ea"/>
                <a:cs typeface="+mn-cs"/>
              </a:rPr>
              <a:t>Tunis, Tunisia, 28 January 2014</a:t>
            </a:r>
            <a:endParaRPr kumimoji="0" lang="en-US" sz="1400" b="0" i="0" u="none" strike="noStrike" kern="1200" cap="none" spc="0" normalizeH="0" baseline="0" noProof="0" dirty="0">
              <a:ln>
                <a:noFill/>
              </a:ln>
              <a:solidFill>
                <a:schemeClr val="tx1"/>
              </a:solidFill>
              <a:effectLst/>
              <a:uLnTx/>
              <a:uFillTx/>
              <a:latin typeface="Univers" pitchFamily="34" charset="0"/>
              <a:ea typeface="+mn-ea"/>
              <a:cs typeface="+mn-cs"/>
            </a:endParaRPr>
          </a:p>
        </p:txBody>
      </p:sp>
      <p:pic>
        <p:nvPicPr>
          <p:cNvPr id="9" name="Picture 6"/>
          <p:cNvPicPr>
            <a:picLocks noChangeAspect="1" noChangeArrowheads="1"/>
          </p:cNvPicPr>
          <p:nvPr/>
        </p:nvPicPr>
        <p:blipFill>
          <a:blip r:embed="rId3" cstate="print"/>
          <a:srcRect l="63118" t="53290" r="18000" b="29941"/>
          <a:stretch>
            <a:fillRect/>
          </a:stretch>
        </p:blipFill>
        <p:spPr bwMode="auto">
          <a:xfrm>
            <a:off x="6588224" y="4941168"/>
            <a:ext cx="1044780" cy="1223977"/>
          </a:xfrm>
          <a:prstGeom prst="rect">
            <a:avLst/>
          </a:prstGeom>
          <a:ln>
            <a:noFill/>
          </a:ln>
          <a:effectLst>
            <a:outerShdw blurRad="292100" dist="139700" dir="2700000" algn="tl" rotWithShape="0">
              <a:srgbClr val="333333">
                <a:alpha val="65000"/>
              </a:srgbClr>
            </a:outerShdw>
          </a:effectLst>
        </p:spPr>
      </p:pic>
      <p:sp>
        <p:nvSpPr>
          <p:cNvPr id="13" name="Espace réservé du contenu 2"/>
          <p:cNvSpPr txBox="1">
            <a:spLocks/>
          </p:cNvSpPr>
          <p:nvPr/>
        </p:nvSpPr>
        <p:spPr bwMode="auto">
          <a:xfrm>
            <a:off x="285720" y="1279020"/>
            <a:ext cx="7715304" cy="12858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10000"/>
              </a:lnSpc>
              <a:spcBef>
                <a:spcPts val="0"/>
              </a:spcBef>
              <a:spcAft>
                <a:spcPct val="0"/>
              </a:spcAft>
              <a:buClrTx/>
              <a:buSzPct val="75000"/>
              <a:buFontTx/>
              <a:buNone/>
              <a:tabLst/>
              <a:defRPr/>
            </a:pPr>
            <a:r>
              <a:rPr kumimoji="0" lang="en-US" sz="2000" b="0" i="0" u="none" strike="noStrike" kern="0" cap="none" spc="0" normalizeH="0" baseline="0" noProof="0" dirty="0" err="1" smtClean="0">
                <a:ln>
                  <a:noFill/>
                </a:ln>
                <a:solidFill>
                  <a:schemeClr val="bg2"/>
                </a:solidFill>
                <a:effectLst/>
                <a:uLnTx/>
                <a:uFillTx/>
                <a:latin typeface="+mn-lt"/>
                <a:ea typeface="+mn-ea"/>
                <a:cs typeface="+mn-cs"/>
              </a:rPr>
              <a:t>Tunisie</a:t>
            </a:r>
            <a:r>
              <a:rPr kumimoji="0" lang="en-US" sz="2000" b="0" i="0" u="none" strike="noStrike" kern="0" cap="none" spc="0" normalizeH="0" baseline="0" noProof="0" dirty="0" smtClean="0">
                <a:ln>
                  <a:noFill/>
                </a:ln>
                <a:solidFill>
                  <a:schemeClr val="bg2"/>
                </a:solidFill>
                <a:effectLst/>
                <a:uLnTx/>
                <a:uFillTx/>
                <a:latin typeface="+mn-lt"/>
                <a:ea typeface="+mn-ea"/>
                <a:cs typeface="+mn-cs"/>
              </a:rPr>
              <a:t> Telecom has focused on the preparation of data centers to host many TT and customers’ platforms, according to </a:t>
            </a:r>
            <a:r>
              <a:rPr kumimoji="0" lang="fr-FR" sz="2000" b="1" i="0" u="sng" strike="noStrike" kern="0" cap="none" spc="0" normalizeH="0" baseline="0" noProof="0" dirty="0" smtClean="0">
                <a:ln>
                  <a:noFill/>
                </a:ln>
                <a:solidFill>
                  <a:srgbClr val="C00000"/>
                </a:solidFill>
                <a:effectLst/>
                <a:uLnTx/>
                <a:uFillTx/>
                <a:latin typeface="+mn-lt"/>
                <a:ea typeface="+mn-ea"/>
                <a:cs typeface="+mn-cs"/>
              </a:rPr>
              <a:t>TIA-942 Standard</a:t>
            </a:r>
            <a:endParaRPr kumimoji="0" lang="en-GB" sz="1800" b="0" i="0" u="sng" strike="noStrike" kern="0" cap="none" spc="0" normalizeH="0" baseline="0" noProof="0" dirty="0" smtClean="0">
              <a:ln>
                <a:noFill/>
              </a:ln>
              <a:solidFill>
                <a:schemeClr val="bg2"/>
              </a:solidFill>
              <a:effectLst/>
              <a:uLnTx/>
              <a:uFillTx/>
              <a:latin typeface="+mn-lt"/>
            </a:endParaRPr>
          </a:p>
          <a:p>
            <a:pPr marL="0" marR="0" lvl="0" indent="0" algn="l" defTabSz="914400" rtl="0" eaLnBrk="0" fontAlgn="base" latinLnBrk="0" hangingPunct="0">
              <a:lnSpc>
                <a:spcPct val="110000"/>
              </a:lnSpc>
              <a:spcBef>
                <a:spcPts val="0"/>
              </a:spcBef>
              <a:spcAft>
                <a:spcPct val="0"/>
              </a:spcAft>
              <a:buClrTx/>
              <a:buSzPct val="75000"/>
              <a:buFontTx/>
              <a:buNone/>
              <a:tabLst/>
              <a:defRPr/>
            </a:pPr>
            <a:endParaRPr kumimoji="0" lang="fr-FR" sz="700" b="0" i="0" u="none" strike="noStrike" kern="0" cap="none" spc="0" normalizeH="0" baseline="0" noProof="0" dirty="0" smtClean="0">
              <a:ln>
                <a:noFill/>
              </a:ln>
              <a:solidFill>
                <a:schemeClr val="bg2"/>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Tx/>
              <a:buSzPct val="70000"/>
              <a:buFont typeface="ZapfDingbats BT" pitchFamily="18" charset="2"/>
              <a:buBlip>
                <a:blip r:embed="rId4"/>
              </a:buBlip>
              <a:tabLst/>
              <a:defRPr/>
            </a:pPr>
            <a:r>
              <a:rPr kumimoji="0" lang="fr-FR" sz="1800" b="1" i="0" u="none" strike="noStrike" kern="0" cap="none" spc="0" normalizeH="0" baseline="0" noProof="0" dirty="0" smtClean="0">
                <a:ln>
                  <a:noFill/>
                </a:ln>
                <a:solidFill>
                  <a:schemeClr val="bg2"/>
                </a:solidFill>
                <a:effectLst/>
                <a:uLnTx/>
                <a:uFillTx/>
                <a:latin typeface="+mn-lt"/>
              </a:rPr>
              <a:t>Kasbah Data Center (First TT DC )</a:t>
            </a:r>
            <a:endParaRPr kumimoji="0" lang="en-US" sz="1800" b="0" i="0" u="none" strike="noStrike" kern="0" cap="none" spc="0" normalizeH="0" baseline="0" noProof="0" dirty="0" smtClean="0">
              <a:ln>
                <a:noFill/>
              </a:ln>
              <a:solidFill>
                <a:schemeClr val="bg2"/>
              </a:solidFill>
              <a:effectLst/>
              <a:uLnTx/>
              <a:uFillTx/>
              <a:latin typeface="+mn-lt"/>
              <a:ea typeface="+mn-ea"/>
              <a:cs typeface="+mn-cs"/>
            </a:endParaRPr>
          </a:p>
          <a:p>
            <a:pPr marL="1143000" marR="0" lvl="2" indent="-228600" algn="l" defTabSz="914400" rtl="0" eaLnBrk="0" fontAlgn="t" latinLnBrk="0" hangingPunct="0">
              <a:lnSpc>
                <a:spcPct val="100000"/>
              </a:lnSpc>
              <a:spcBef>
                <a:spcPts val="600"/>
              </a:spcBef>
              <a:spcAft>
                <a:spcPct val="0"/>
              </a:spcAft>
              <a:buClrTx/>
              <a:buSzPct val="80000"/>
              <a:buFontTx/>
              <a:buBlip>
                <a:blip r:embed="rId5"/>
              </a:buBlip>
              <a:tabLst>
                <a:tab pos="34317" algn="ctr"/>
              </a:tabLst>
              <a:defRPr/>
            </a:pPr>
            <a:r>
              <a:rPr kumimoji="0" lang="en-US" sz="1800" b="0" i="0" u="none" strike="noStrike" kern="0" cap="none" spc="0" normalizeH="0" baseline="0" noProof="0" dirty="0" smtClean="0">
                <a:ln>
                  <a:noFill/>
                </a:ln>
                <a:solidFill>
                  <a:schemeClr val="bg2"/>
                </a:solidFill>
                <a:effectLst/>
                <a:uLnTx/>
                <a:uFillTx/>
                <a:latin typeface="+mn-lt"/>
              </a:rPr>
              <a:t>Area: </a:t>
            </a:r>
            <a:r>
              <a:rPr kumimoji="0" lang="en-US" sz="1800" b="0" i="0" u="none" strike="noStrike" kern="0" cap="none" spc="0" normalizeH="0" baseline="0" noProof="0" dirty="0" smtClean="0">
                <a:ln>
                  <a:noFill/>
                </a:ln>
                <a:solidFill>
                  <a:srgbClr val="C00000"/>
                </a:solidFill>
                <a:effectLst/>
                <a:uLnTx/>
                <a:uFillTx/>
                <a:latin typeface="+mn-lt"/>
              </a:rPr>
              <a:t>280 m²</a:t>
            </a:r>
            <a:r>
              <a:rPr kumimoji="0" lang="en-US" sz="1800" b="0" i="0" u="none" strike="noStrike" kern="0" cap="none" spc="0" normalizeH="0" baseline="0" noProof="0" dirty="0" smtClean="0">
                <a:ln>
                  <a:noFill/>
                </a:ln>
                <a:solidFill>
                  <a:schemeClr val="bg2"/>
                </a:solidFill>
                <a:effectLst/>
                <a:uLnTx/>
                <a:uFillTx/>
                <a:latin typeface="+mn-lt"/>
              </a:rPr>
              <a:t>, </a:t>
            </a:r>
            <a:r>
              <a:rPr kumimoji="0" lang="en-US" sz="1800" b="0" i="0" u="none" strike="noStrike" kern="0" cap="none" spc="0" normalizeH="0" baseline="0" noProof="0" dirty="0" smtClean="0">
                <a:ln>
                  <a:noFill/>
                </a:ln>
                <a:solidFill>
                  <a:srgbClr val="C00000"/>
                </a:solidFill>
                <a:effectLst/>
                <a:uLnTx/>
                <a:uFillTx/>
                <a:latin typeface="+mn-lt"/>
              </a:rPr>
              <a:t>92 42U </a:t>
            </a:r>
            <a:r>
              <a:rPr kumimoji="0" lang="en-US" sz="1800" b="0" i="0" u="none" strike="noStrike" kern="0" cap="none" spc="0" normalizeH="0" baseline="0" noProof="0" dirty="0" smtClean="0">
                <a:ln>
                  <a:noFill/>
                </a:ln>
                <a:solidFill>
                  <a:schemeClr val="bg2"/>
                </a:solidFill>
                <a:effectLst/>
                <a:uLnTx/>
                <a:uFillTx/>
                <a:latin typeface="+mn-lt"/>
              </a:rPr>
              <a:t>Racks</a:t>
            </a:r>
          </a:p>
          <a:p>
            <a:pPr marL="1143000" marR="0" lvl="2" indent="-228600" algn="l" defTabSz="914400" rtl="0" eaLnBrk="0" fontAlgn="t" latinLnBrk="0" hangingPunct="0">
              <a:lnSpc>
                <a:spcPct val="100000"/>
              </a:lnSpc>
              <a:spcBef>
                <a:spcPct val="20000"/>
              </a:spcBef>
              <a:spcAft>
                <a:spcPct val="0"/>
              </a:spcAft>
              <a:buClrTx/>
              <a:buSzPct val="80000"/>
              <a:buFontTx/>
              <a:buBlip>
                <a:blip r:embed="rId5"/>
              </a:buBlip>
              <a:tabLst>
                <a:tab pos="34317" algn="ctr"/>
              </a:tabLst>
              <a:defRPr/>
            </a:pPr>
            <a:r>
              <a:rPr kumimoji="0" lang="en-GB" sz="1800" b="0" i="0" u="none" strike="noStrike" kern="0" cap="none" spc="0" normalizeH="0" baseline="0" noProof="0" dirty="0" smtClean="0">
                <a:ln>
                  <a:noFill/>
                </a:ln>
                <a:solidFill>
                  <a:schemeClr val="bg2"/>
                </a:solidFill>
                <a:effectLst/>
                <a:uLnTx/>
                <a:uFillTx/>
                <a:latin typeface="+mn-lt"/>
              </a:rPr>
              <a:t>Redundant power and  redundant air conditioning</a:t>
            </a:r>
          </a:p>
          <a:p>
            <a:pPr marL="1143000" marR="0" lvl="2" indent="-228600" algn="l" defTabSz="914400" rtl="0" eaLnBrk="0" fontAlgn="t" latinLnBrk="0" hangingPunct="0">
              <a:lnSpc>
                <a:spcPct val="100000"/>
              </a:lnSpc>
              <a:spcBef>
                <a:spcPct val="20000"/>
              </a:spcBef>
              <a:spcAft>
                <a:spcPct val="0"/>
              </a:spcAft>
              <a:buClrTx/>
              <a:buSzPct val="80000"/>
              <a:buFontTx/>
              <a:buBlip>
                <a:blip r:embed="rId5"/>
              </a:buBlip>
              <a:tabLst>
                <a:tab pos="34317" algn="ctr"/>
              </a:tabLst>
              <a:defRPr/>
            </a:pPr>
            <a:r>
              <a:rPr kumimoji="0" lang="en-GB" sz="1800" b="0" i="0" u="none" strike="noStrike" kern="0" cap="none" spc="0" normalizeH="0" baseline="0" noProof="0" dirty="0" smtClean="0">
                <a:ln>
                  <a:noFill/>
                </a:ln>
                <a:solidFill>
                  <a:schemeClr val="bg2"/>
                </a:solidFill>
                <a:effectLst/>
                <a:uLnTx/>
                <a:uFillTx/>
                <a:latin typeface="+mn-lt"/>
              </a:rPr>
              <a:t>Hosts TT </a:t>
            </a:r>
            <a:r>
              <a:rPr kumimoji="0" lang="en-GB" sz="1800" b="1" i="0" u="none" strike="noStrike" kern="0" cap="none" spc="0" normalizeH="0" baseline="0" noProof="0" dirty="0" err="1" smtClean="0">
                <a:ln>
                  <a:noFill/>
                </a:ln>
                <a:solidFill>
                  <a:schemeClr val="bg2"/>
                </a:solidFill>
                <a:effectLst/>
                <a:uLnTx/>
                <a:uFillTx/>
                <a:latin typeface="+mn-lt"/>
              </a:rPr>
              <a:t>SaaS</a:t>
            </a:r>
            <a:r>
              <a:rPr kumimoji="0" lang="en-GB" sz="1800" b="1" i="0" u="none" strike="noStrike" kern="0" cap="none" spc="0" normalizeH="0" baseline="0" noProof="0" dirty="0" smtClean="0">
                <a:ln>
                  <a:noFill/>
                </a:ln>
                <a:solidFill>
                  <a:schemeClr val="bg2"/>
                </a:solidFill>
                <a:effectLst/>
                <a:uLnTx/>
                <a:uFillTx/>
                <a:latin typeface="+mn-lt"/>
              </a:rPr>
              <a:t> platform </a:t>
            </a:r>
            <a:r>
              <a:rPr kumimoji="0" lang="en-GB" sz="1800" b="0" i="0" u="none" strike="noStrike" kern="0" cap="none" spc="0" normalizeH="0" baseline="0" noProof="0" dirty="0" smtClean="0">
                <a:ln>
                  <a:noFill/>
                </a:ln>
                <a:solidFill>
                  <a:schemeClr val="bg2"/>
                </a:solidFill>
                <a:effectLst/>
                <a:uLnTx/>
                <a:uFillTx/>
                <a:latin typeface="+mn-lt"/>
              </a:rPr>
              <a:t>and </a:t>
            </a:r>
            <a:r>
              <a:rPr kumimoji="0" lang="en-GB" sz="1800" b="1" i="0" u="none" strike="noStrike" kern="0" cap="none" spc="0" normalizeH="0" baseline="0" noProof="0" dirty="0" smtClean="0">
                <a:ln>
                  <a:noFill/>
                </a:ln>
                <a:solidFill>
                  <a:schemeClr val="bg2"/>
                </a:solidFill>
                <a:effectLst/>
                <a:uLnTx/>
                <a:uFillTx/>
                <a:latin typeface="+mn-lt"/>
              </a:rPr>
              <a:t>Cloud Platform</a:t>
            </a:r>
            <a:r>
              <a:rPr kumimoji="0" lang="en-GB" sz="1800" b="1" i="0" u="none" strike="noStrike" kern="0" cap="none" spc="0" normalizeH="0" noProof="0" dirty="0" smtClean="0">
                <a:ln>
                  <a:noFill/>
                </a:ln>
                <a:solidFill>
                  <a:schemeClr val="bg2"/>
                </a:solidFill>
                <a:effectLst/>
                <a:uLnTx/>
                <a:uFillTx/>
                <a:latin typeface="+mn-lt"/>
              </a:rPr>
              <a:t> </a:t>
            </a:r>
            <a:r>
              <a:rPr kumimoji="0" lang="en-GB" sz="1800" b="0" i="0" u="none" strike="noStrike" kern="0" cap="none" spc="0" normalizeH="0" noProof="0" dirty="0" smtClean="0">
                <a:ln>
                  <a:noFill/>
                </a:ln>
                <a:solidFill>
                  <a:schemeClr val="bg2"/>
                </a:solidFill>
                <a:effectLst/>
                <a:uLnTx/>
                <a:uFillTx/>
                <a:latin typeface="+mn-lt"/>
              </a:rPr>
              <a:t>(nearly)</a:t>
            </a:r>
            <a:endParaRPr kumimoji="0" lang="en-GB" sz="1800" b="0" i="0" u="none" strike="noStrike" kern="0" cap="none" spc="0" normalizeH="0" baseline="0" noProof="0" dirty="0" smtClean="0">
              <a:ln>
                <a:noFill/>
              </a:ln>
              <a:solidFill>
                <a:schemeClr val="bg2"/>
              </a:solidFill>
              <a:effectLst/>
              <a:uLnTx/>
              <a:uFillTx/>
              <a:latin typeface="+mn-lt"/>
            </a:endParaRPr>
          </a:p>
          <a:p>
            <a:pPr marL="1143000" marR="0" lvl="2" indent="-228600" algn="l" defTabSz="914400" rtl="0" eaLnBrk="0" fontAlgn="t" latinLnBrk="0" hangingPunct="0">
              <a:lnSpc>
                <a:spcPct val="100000"/>
              </a:lnSpc>
              <a:spcBef>
                <a:spcPct val="20000"/>
              </a:spcBef>
              <a:spcAft>
                <a:spcPct val="0"/>
              </a:spcAft>
              <a:buClrTx/>
              <a:buSzPct val="80000"/>
              <a:buFontTx/>
              <a:buBlip>
                <a:blip r:embed="rId5"/>
              </a:buBlip>
              <a:tabLst>
                <a:tab pos="34317" algn="ctr"/>
              </a:tabLst>
              <a:defRPr/>
            </a:pPr>
            <a:r>
              <a:rPr lang="en-GB" sz="1800" kern="0" dirty="0" smtClean="0">
                <a:solidFill>
                  <a:schemeClr val="bg2"/>
                </a:solidFill>
                <a:latin typeface="+mn-lt"/>
              </a:rPr>
              <a:t>Used for Corporate Housing TT offers</a:t>
            </a:r>
          </a:p>
          <a:p>
            <a:pPr marL="1143000" marR="0" lvl="2" indent="-228600" algn="l" defTabSz="914400" rtl="0" eaLnBrk="0" fontAlgn="t" latinLnBrk="0" hangingPunct="0">
              <a:lnSpc>
                <a:spcPct val="100000"/>
              </a:lnSpc>
              <a:spcBef>
                <a:spcPct val="20000"/>
              </a:spcBef>
              <a:spcAft>
                <a:spcPct val="0"/>
              </a:spcAft>
              <a:buClrTx/>
              <a:buSzPct val="80000"/>
              <a:tabLst>
                <a:tab pos="34317" algn="ctr"/>
              </a:tabLst>
              <a:defRPr/>
            </a:pPr>
            <a:endParaRPr kumimoji="0" lang="fr-FR" sz="800" b="0" i="0" u="none" strike="noStrike" kern="0" cap="none" spc="0" normalizeH="0" baseline="0" noProof="0" dirty="0" smtClean="0">
              <a:ln>
                <a:noFill/>
              </a:ln>
              <a:solidFill>
                <a:schemeClr val="bg2"/>
              </a:solidFill>
              <a:effectLst/>
              <a:uLnTx/>
              <a:uFillTx/>
              <a:latin typeface="+mn-lt"/>
            </a:endParaRPr>
          </a:p>
          <a:p>
            <a:pPr marL="742950" marR="0" lvl="1" indent="-285750" algn="l" defTabSz="914400" rtl="0" eaLnBrk="0" fontAlgn="base" latinLnBrk="0" hangingPunct="0">
              <a:lnSpc>
                <a:spcPct val="100000"/>
              </a:lnSpc>
              <a:spcBef>
                <a:spcPct val="20000"/>
              </a:spcBef>
              <a:spcAft>
                <a:spcPct val="0"/>
              </a:spcAft>
              <a:buClrTx/>
              <a:buSzPct val="70000"/>
              <a:buFont typeface="ZapfDingbats BT" pitchFamily="18" charset="2"/>
              <a:buBlip>
                <a:blip r:embed="rId4"/>
              </a:buBlip>
              <a:tabLst/>
              <a:defRPr/>
            </a:pPr>
            <a:r>
              <a:rPr kumimoji="0" lang="fr-FR" sz="1800" b="1" i="0" u="none" strike="noStrike" kern="0" cap="none" spc="0" normalizeH="0" baseline="0" noProof="0" dirty="0" smtClean="0">
                <a:ln>
                  <a:noFill/>
                </a:ln>
                <a:solidFill>
                  <a:schemeClr val="bg2"/>
                </a:solidFill>
                <a:effectLst/>
                <a:uLnTx/>
                <a:uFillTx/>
                <a:latin typeface="+mn-lt"/>
              </a:rPr>
              <a:t>Carthage Data Center</a:t>
            </a:r>
          </a:p>
          <a:p>
            <a:pPr marL="1143000" marR="0" lvl="2" indent="-228600" algn="l" defTabSz="914400" rtl="0" eaLnBrk="0" fontAlgn="base" latinLnBrk="0" hangingPunct="0">
              <a:lnSpc>
                <a:spcPct val="100000"/>
              </a:lnSpc>
              <a:spcBef>
                <a:spcPct val="20000"/>
              </a:spcBef>
              <a:spcAft>
                <a:spcPct val="0"/>
              </a:spcAft>
              <a:buClrTx/>
              <a:buSzPct val="60000"/>
              <a:buFontTx/>
              <a:buBlip>
                <a:blip r:embed="rId5"/>
              </a:buBlip>
              <a:tabLst/>
              <a:defRPr/>
            </a:pPr>
            <a:r>
              <a:rPr kumimoji="0" lang="fr-FR" sz="1800" b="0" i="0" u="none" strike="noStrike" kern="0" cap="none" spc="0" normalizeH="0" baseline="0" noProof="0" dirty="0" smtClean="0">
                <a:ln>
                  <a:noFill/>
                </a:ln>
                <a:solidFill>
                  <a:schemeClr val="bg2"/>
                </a:solidFill>
                <a:effectLst/>
                <a:uLnTx/>
                <a:uFillTx/>
                <a:latin typeface="+mn-lt"/>
              </a:rPr>
              <a:t>A second Data Center (For </a:t>
            </a:r>
            <a:r>
              <a:rPr kumimoji="0" lang="en-GB" sz="1800" b="0" i="0" u="none" strike="noStrike" kern="0" cap="none" spc="0" normalizeH="0" baseline="0" noProof="0" dirty="0" smtClean="0">
                <a:ln>
                  <a:noFill/>
                </a:ln>
                <a:solidFill>
                  <a:schemeClr val="bg2"/>
                </a:solidFill>
                <a:effectLst/>
                <a:uLnTx/>
                <a:uFillTx/>
                <a:latin typeface="+mn-lt"/>
              </a:rPr>
              <a:t>load balancing) : Ready since October 2013</a:t>
            </a:r>
          </a:p>
          <a:p>
            <a:pPr marL="1143000" marR="0" lvl="2" indent="-228600" algn="l" defTabSz="914400" rtl="0" eaLnBrk="0" fontAlgn="base" latinLnBrk="0" hangingPunct="0">
              <a:lnSpc>
                <a:spcPct val="100000"/>
              </a:lnSpc>
              <a:spcBef>
                <a:spcPct val="20000"/>
              </a:spcBef>
              <a:spcAft>
                <a:spcPct val="0"/>
              </a:spcAft>
              <a:buClrTx/>
              <a:buSzPct val="60000"/>
              <a:buFontTx/>
              <a:buBlip>
                <a:blip r:embed="rId5"/>
              </a:buBlip>
              <a:tabLst/>
              <a:defRPr/>
            </a:pPr>
            <a:endParaRPr kumimoji="0" lang="en-GB" sz="800" b="0" i="0" u="none" strike="noStrike" kern="0" cap="none" spc="0" normalizeH="0" baseline="0" noProof="0" dirty="0" smtClean="0">
              <a:ln>
                <a:noFill/>
              </a:ln>
              <a:solidFill>
                <a:schemeClr val="bg2"/>
              </a:solidFill>
              <a:effectLst/>
              <a:uLnTx/>
              <a:uFillTx/>
              <a:latin typeface="+mn-lt"/>
            </a:endParaRPr>
          </a:p>
          <a:p>
            <a:pPr marL="742950" marR="0" lvl="1" indent="-285750" algn="l" defTabSz="914400" rtl="0" eaLnBrk="0" fontAlgn="base" latinLnBrk="0" hangingPunct="0">
              <a:lnSpc>
                <a:spcPct val="100000"/>
              </a:lnSpc>
              <a:spcBef>
                <a:spcPct val="20000"/>
              </a:spcBef>
              <a:spcAft>
                <a:spcPct val="0"/>
              </a:spcAft>
              <a:buClrTx/>
              <a:buSzPct val="70000"/>
              <a:buFont typeface="ZapfDingbats BT" pitchFamily="18" charset="2"/>
              <a:buBlip>
                <a:blip r:embed="rId4"/>
              </a:buBlip>
              <a:tabLst/>
              <a:defRPr/>
            </a:pPr>
            <a:r>
              <a:rPr kumimoji="0" lang="fr-FR" sz="1800" b="1" i="0" u="none" strike="noStrike" kern="0" cap="none" spc="0" normalizeH="0" baseline="0" noProof="0" dirty="0" smtClean="0">
                <a:ln>
                  <a:noFill/>
                </a:ln>
                <a:solidFill>
                  <a:schemeClr val="bg2"/>
                </a:solidFill>
                <a:effectLst/>
                <a:uLnTx/>
                <a:uFillTx/>
                <a:latin typeface="+mn-lt"/>
              </a:rPr>
              <a:t>Kairouan Data Center</a:t>
            </a:r>
          </a:p>
          <a:p>
            <a:pPr marL="1143000" marR="0" lvl="2" indent="-228600" algn="l" defTabSz="914400" rtl="0" eaLnBrk="0" fontAlgn="base" latinLnBrk="0" hangingPunct="0">
              <a:lnSpc>
                <a:spcPct val="100000"/>
              </a:lnSpc>
              <a:spcBef>
                <a:spcPct val="20000"/>
              </a:spcBef>
              <a:spcAft>
                <a:spcPct val="0"/>
              </a:spcAft>
              <a:buClrTx/>
              <a:buSzPct val="60000"/>
              <a:buFontTx/>
              <a:buBlip>
                <a:blip r:embed="rId5"/>
              </a:buBlip>
              <a:tabLst/>
              <a:defRPr/>
            </a:pPr>
            <a:r>
              <a:rPr kumimoji="0" lang="fr-FR" sz="1800" b="0" i="0" u="none" strike="noStrike" kern="0" cap="none" spc="0" normalizeH="0" baseline="0" noProof="0" dirty="0" smtClean="0">
                <a:ln>
                  <a:noFill/>
                </a:ln>
                <a:solidFill>
                  <a:schemeClr val="bg2"/>
                </a:solidFill>
                <a:effectLst/>
                <a:uLnTx/>
                <a:uFillTx/>
                <a:latin typeface="+mn-lt"/>
              </a:rPr>
              <a:t>Data Center for «</a:t>
            </a:r>
            <a:r>
              <a:rPr kumimoji="0" lang="fr-FR" sz="1800" b="0" i="1" u="none" strike="noStrike" kern="0" cap="none" spc="0" normalizeH="0" baseline="0" noProof="0" dirty="0" err="1" smtClean="0">
                <a:ln>
                  <a:noFill/>
                </a:ln>
                <a:solidFill>
                  <a:schemeClr val="bg2"/>
                </a:solidFill>
                <a:effectLst/>
                <a:uLnTx/>
                <a:uFillTx/>
                <a:latin typeface="+mn-lt"/>
              </a:rPr>
              <a:t>Disaster</a:t>
            </a:r>
            <a:r>
              <a:rPr kumimoji="0" lang="fr-FR" sz="1800" b="0" i="1" u="none" strike="noStrike" kern="0" cap="none" spc="0" normalizeH="0" baseline="0" noProof="0" dirty="0" smtClean="0">
                <a:ln>
                  <a:noFill/>
                </a:ln>
                <a:solidFill>
                  <a:schemeClr val="bg2"/>
                </a:solidFill>
                <a:effectLst/>
                <a:uLnTx/>
                <a:uFillTx/>
                <a:latin typeface="+mn-lt"/>
              </a:rPr>
              <a:t> </a:t>
            </a:r>
            <a:r>
              <a:rPr kumimoji="0" lang="fr-FR" sz="1800" b="0" i="1" u="none" strike="noStrike" kern="0" cap="none" spc="0" normalizeH="0" baseline="0" noProof="0" dirty="0" err="1" smtClean="0">
                <a:ln>
                  <a:noFill/>
                </a:ln>
                <a:solidFill>
                  <a:schemeClr val="bg2"/>
                </a:solidFill>
                <a:effectLst/>
                <a:uLnTx/>
                <a:uFillTx/>
                <a:latin typeface="+mn-lt"/>
              </a:rPr>
              <a:t>Recovery</a:t>
            </a:r>
            <a:r>
              <a:rPr kumimoji="0" lang="fr-FR" sz="1800" b="0" i="0" u="none" strike="noStrike" kern="0" cap="none" spc="0" normalizeH="0" baseline="0" noProof="0" dirty="0" smtClean="0">
                <a:ln>
                  <a:noFill/>
                </a:ln>
                <a:solidFill>
                  <a:schemeClr val="bg2"/>
                </a:solidFill>
                <a:effectLst/>
                <a:uLnTx/>
                <a:uFillTx/>
                <a:latin typeface="+mn-lt"/>
              </a:rPr>
              <a:t>»</a:t>
            </a:r>
          </a:p>
          <a:p>
            <a:pPr marL="1143000" marR="0" lvl="2" indent="-228600" algn="l" defTabSz="914400" rtl="0" eaLnBrk="0" fontAlgn="base" latinLnBrk="0" hangingPunct="0">
              <a:lnSpc>
                <a:spcPct val="100000"/>
              </a:lnSpc>
              <a:spcBef>
                <a:spcPct val="20000"/>
              </a:spcBef>
              <a:spcAft>
                <a:spcPct val="0"/>
              </a:spcAft>
              <a:buClrTx/>
              <a:buSzPct val="60000"/>
              <a:buFontTx/>
              <a:buBlip>
                <a:blip r:embed="rId5"/>
              </a:buBlip>
              <a:tabLst/>
              <a:defRPr/>
            </a:pPr>
            <a:r>
              <a:rPr kumimoji="0" lang="fr-FR" sz="1800" b="0" i="0" u="none" strike="noStrike" kern="0" cap="none" spc="0" normalizeH="0" baseline="0" noProof="0" dirty="0" smtClean="0">
                <a:ln>
                  <a:noFill/>
                </a:ln>
                <a:solidFill>
                  <a:schemeClr val="bg2"/>
                </a:solidFill>
                <a:effectLst/>
                <a:uLnTx/>
                <a:uFillTx/>
                <a:latin typeface="+mn-lt"/>
              </a:rPr>
              <a:t>Installation </a:t>
            </a:r>
            <a:r>
              <a:rPr kumimoji="0" lang="fr-FR" sz="1800" b="0" i="0" u="none" strike="noStrike" kern="0" cap="none" spc="0" normalizeH="0" baseline="0" noProof="0" dirty="0" err="1" smtClean="0">
                <a:ln>
                  <a:noFill/>
                </a:ln>
                <a:solidFill>
                  <a:schemeClr val="bg2"/>
                </a:solidFill>
                <a:effectLst/>
                <a:uLnTx/>
                <a:uFillTx/>
                <a:latin typeface="+mn-lt"/>
              </a:rPr>
              <a:t>is</a:t>
            </a:r>
            <a:r>
              <a:rPr kumimoji="0" lang="fr-FR" sz="1800" b="0" i="0" u="none" strike="noStrike" kern="0" cap="none" spc="0" normalizeH="0" baseline="0" noProof="0" dirty="0" smtClean="0">
                <a:ln>
                  <a:noFill/>
                </a:ln>
                <a:solidFill>
                  <a:schemeClr val="bg2"/>
                </a:solidFill>
                <a:effectLst/>
                <a:uLnTx/>
                <a:uFillTx/>
                <a:latin typeface="+mn-lt"/>
              </a:rPr>
              <a:t> in </a:t>
            </a:r>
            <a:r>
              <a:rPr kumimoji="0" lang="fr-FR" sz="1800" b="0" i="0" u="none" strike="noStrike" kern="0" cap="none" spc="0" normalizeH="0" baseline="0" noProof="0" dirty="0" err="1" smtClean="0">
                <a:ln>
                  <a:noFill/>
                </a:ln>
                <a:solidFill>
                  <a:schemeClr val="bg2"/>
                </a:solidFill>
                <a:effectLst/>
                <a:uLnTx/>
                <a:uFillTx/>
                <a:latin typeface="+mn-lt"/>
              </a:rPr>
              <a:t>going</a:t>
            </a:r>
            <a:endParaRPr kumimoji="0" lang="fr-FR" sz="1800" b="0" i="0" u="none" strike="noStrike" kern="0" cap="none" spc="0" normalizeH="0" baseline="0" noProof="0" dirty="0" smtClean="0">
              <a:ln>
                <a:noFill/>
              </a:ln>
              <a:solidFill>
                <a:schemeClr val="bg2"/>
              </a:solidFill>
              <a:effectLst/>
              <a:uLnTx/>
              <a:uFillTx/>
              <a:latin typeface="+mn-lt"/>
            </a:endParaRPr>
          </a:p>
          <a:p>
            <a:pPr marL="342900" marR="0" lvl="0" indent="-342900" algn="just" defTabSz="914400" rtl="0" eaLnBrk="0" fontAlgn="base" latinLnBrk="0" hangingPunct="0">
              <a:lnSpc>
                <a:spcPct val="100000"/>
              </a:lnSpc>
              <a:spcBef>
                <a:spcPts val="1200"/>
              </a:spcBef>
              <a:spcAft>
                <a:spcPct val="0"/>
              </a:spcAft>
              <a:buClrTx/>
              <a:buSzPct val="75000"/>
              <a:buFontTx/>
              <a:buBlip>
                <a:blip r:embed="rId5"/>
              </a:buBlip>
              <a:tabLst/>
              <a:defRPr/>
            </a:pPr>
            <a:endParaRPr kumimoji="0" lang="en-GB" sz="2000" b="0" i="0" u="none" strike="noStrike" kern="0" cap="none" spc="0" normalizeH="0" baseline="0" noProof="0" dirty="0" smtClean="0">
              <a:ln>
                <a:noFill/>
              </a:ln>
              <a:solidFill>
                <a:schemeClr val="bg2"/>
              </a:solidFill>
              <a:effectLst/>
              <a:uLnTx/>
              <a:uFillTx/>
              <a:latin typeface="+mn-lt"/>
              <a:ea typeface="+mn-ea"/>
              <a:cs typeface="+mn-cs"/>
            </a:endParaRPr>
          </a:p>
        </p:txBody>
      </p:sp>
      <p:pic>
        <p:nvPicPr>
          <p:cNvPr id="33794" name="Picture 2" descr="https://encrypted-tbn2.gstatic.com/images?q=tbn:ANd9GcSD_OWBvxQv9Xb-wKDR31ErRzToKK8YFFT2Sy4hpK2uSQw8gKnn"/>
          <p:cNvPicPr>
            <a:picLocks noChangeAspect="1" noChangeArrowheads="1"/>
          </p:cNvPicPr>
          <p:nvPr/>
        </p:nvPicPr>
        <p:blipFill>
          <a:blip r:embed="rId6"/>
          <a:srcRect/>
          <a:stretch>
            <a:fillRect/>
          </a:stretch>
        </p:blipFill>
        <p:spPr bwMode="auto">
          <a:xfrm>
            <a:off x="7236296" y="1988840"/>
            <a:ext cx="1437095" cy="1008112"/>
          </a:xfrm>
          <a:prstGeom prst="rect">
            <a:avLst/>
          </a:prstGeom>
          <a:noFill/>
        </p:spPr>
      </p:pic>
      <p:pic>
        <p:nvPicPr>
          <p:cNvPr id="14" name="Picture 6"/>
          <p:cNvPicPr>
            <a:picLocks noChangeAspect="1" noChangeArrowheads="1"/>
          </p:cNvPicPr>
          <p:nvPr/>
        </p:nvPicPr>
        <p:blipFill>
          <a:blip r:embed="rId3" cstate="print"/>
          <a:srcRect l="63118" t="53290" r="18000" b="29941"/>
          <a:stretch>
            <a:fillRect/>
          </a:stretch>
        </p:blipFill>
        <p:spPr bwMode="auto">
          <a:xfrm>
            <a:off x="6156176" y="5445224"/>
            <a:ext cx="1073632" cy="109209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76456" cy="1412776"/>
          </a:xfrm>
        </p:spPr>
        <p:txBody>
          <a:bodyPr/>
          <a:lstStyle/>
          <a:p>
            <a:pPr algn="r"/>
            <a:r>
              <a:rPr lang="fr-FR" dirty="0" smtClean="0"/>
              <a:t>Services Evolution </a:t>
            </a:r>
            <a:endParaRPr lang="fr-FR" dirty="0"/>
          </a:p>
        </p:txBody>
      </p:sp>
      <p:sp>
        <p:nvSpPr>
          <p:cNvPr id="3" name="Espace réservé du contenu 2"/>
          <p:cNvSpPr>
            <a:spLocks noGrp="1"/>
          </p:cNvSpPr>
          <p:nvPr>
            <p:ph idx="1"/>
          </p:nvPr>
        </p:nvSpPr>
        <p:spPr>
          <a:xfrm>
            <a:off x="457200" y="1423317"/>
            <a:ext cx="4400552" cy="4525963"/>
          </a:xfrm>
        </p:spPr>
        <p:txBody>
          <a:bodyPr/>
          <a:lstStyle/>
          <a:p>
            <a:pPr>
              <a:spcBef>
                <a:spcPts val="0"/>
              </a:spcBef>
            </a:pPr>
            <a:r>
              <a:rPr lang="en-GB" sz="2000" b="1" dirty="0" smtClean="0">
                <a:latin typeface="Calibri" pitchFamily="34" charset="0"/>
              </a:rPr>
              <a:t>Many services are provided within the present solution:</a:t>
            </a:r>
          </a:p>
          <a:p>
            <a:pPr lvl="1">
              <a:spcBef>
                <a:spcPts val="0"/>
              </a:spcBef>
            </a:pPr>
            <a:r>
              <a:rPr lang="en-GB" sz="2000" dirty="0" smtClean="0">
                <a:latin typeface="Calibri" pitchFamily="34" charset="0"/>
              </a:rPr>
              <a:t>Voice supplementary services </a:t>
            </a:r>
          </a:p>
          <a:p>
            <a:pPr lvl="1">
              <a:spcBef>
                <a:spcPts val="0"/>
              </a:spcBef>
            </a:pPr>
            <a:r>
              <a:rPr lang="en-GB" sz="2000" dirty="0" smtClean="0">
                <a:latin typeface="Calibri" pitchFamily="34" charset="0"/>
              </a:rPr>
              <a:t>Directory</a:t>
            </a:r>
          </a:p>
          <a:p>
            <a:pPr lvl="1">
              <a:spcBef>
                <a:spcPts val="0"/>
              </a:spcBef>
            </a:pPr>
            <a:r>
              <a:rPr lang="en-GB" sz="2000" dirty="0" smtClean="0">
                <a:latin typeface="Calibri" pitchFamily="34" charset="0"/>
              </a:rPr>
              <a:t>Virtual mobility</a:t>
            </a:r>
          </a:p>
          <a:p>
            <a:pPr lvl="1">
              <a:spcBef>
                <a:spcPts val="0"/>
              </a:spcBef>
            </a:pPr>
            <a:r>
              <a:rPr lang="en-GB" sz="2000" dirty="0" smtClean="0">
                <a:latin typeface="Calibri" pitchFamily="34" charset="0"/>
              </a:rPr>
              <a:t>Wi-Fi</a:t>
            </a:r>
          </a:p>
          <a:p>
            <a:pPr lvl="1">
              <a:spcBef>
                <a:spcPts val="0"/>
              </a:spcBef>
            </a:pPr>
            <a:r>
              <a:rPr lang="en-GB" sz="2000" dirty="0" err="1" smtClean="0">
                <a:latin typeface="Calibri" pitchFamily="34" charset="0"/>
              </a:rPr>
              <a:t>Audioconference</a:t>
            </a:r>
            <a:endParaRPr lang="en-GB" sz="2000" dirty="0" smtClean="0">
              <a:latin typeface="Calibri" pitchFamily="34" charset="0"/>
            </a:endParaRPr>
          </a:p>
          <a:p>
            <a:pPr lvl="1">
              <a:spcBef>
                <a:spcPts val="0"/>
              </a:spcBef>
            </a:pPr>
            <a:r>
              <a:rPr lang="en-GB" sz="2000" dirty="0" smtClean="0">
                <a:latin typeface="Calibri" pitchFamily="34" charset="0"/>
              </a:rPr>
              <a:t>etc.</a:t>
            </a:r>
            <a:endParaRPr lang="en-GB" sz="2000" dirty="0"/>
          </a:p>
        </p:txBody>
      </p:sp>
      <p:sp>
        <p:nvSpPr>
          <p:cNvPr id="5" name="Espace réservé du numéro de diapositive 4"/>
          <p:cNvSpPr>
            <a:spLocks noGrp="1"/>
          </p:cNvSpPr>
          <p:nvPr>
            <p:ph type="sldNum" sz="quarter" idx="11"/>
          </p:nvPr>
        </p:nvSpPr>
        <p:spPr/>
        <p:txBody>
          <a:bodyPr/>
          <a:lstStyle/>
          <a:p>
            <a:pPr>
              <a:defRPr/>
            </a:pPr>
            <a:fld id="{731689FE-BD11-4000-B2CD-5CB814325653}" type="slidenum">
              <a:rPr lang="en-US" smtClean="0"/>
              <a:pPr>
                <a:defRPr/>
              </a:pPr>
              <a:t>35</a:t>
            </a:fld>
            <a:endParaRPr lang="en-US"/>
          </a:p>
        </p:txBody>
      </p:sp>
      <p:sp>
        <p:nvSpPr>
          <p:cNvPr id="6" name="Rectangle 4"/>
          <p:cNvSpPr txBox="1">
            <a:spLocks noChangeArrowheads="1"/>
          </p:cNvSpPr>
          <p:nvPr/>
        </p:nvSpPr>
        <p:spPr bwMode="auto">
          <a:xfrm>
            <a:off x="250825" y="6381750"/>
            <a:ext cx="3827463"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Univers" pitchFamily="34" charset="0"/>
                <a:ea typeface="+mn-ea"/>
                <a:cs typeface="+mn-cs"/>
              </a:rPr>
              <a:t>Tunis, Tunisia, 28 January 2014</a:t>
            </a:r>
            <a:endParaRPr kumimoji="0" lang="en-US" sz="1400" b="0" i="0" u="none" strike="noStrike" kern="1200" cap="none" spc="0" normalizeH="0" baseline="0" noProof="0" dirty="0">
              <a:ln>
                <a:noFill/>
              </a:ln>
              <a:solidFill>
                <a:schemeClr val="tx1"/>
              </a:solidFill>
              <a:effectLst/>
              <a:uLnTx/>
              <a:uFillTx/>
              <a:latin typeface="Univers" pitchFamily="34" charset="0"/>
              <a:ea typeface="+mn-ea"/>
              <a:cs typeface="+mn-cs"/>
            </a:endParaRPr>
          </a:p>
        </p:txBody>
      </p:sp>
      <p:sp>
        <p:nvSpPr>
          <p:cNvPr id="8" name="Espace réservé du contenu 2"/>
          <p:cNvSpPr txBox="1">
            <a:spLocks/>
          </p:cNvSpPr>
          <p:nvPr/>
        </p:nvSpPr>
        <p:spPr bwMode="auto">
          <a:xfrm>
            <a:off x="4743480" y="1453816"/>
            <a:ext cx="4186238" cy="51435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ts val="0"/>
              </a:spcBef>
              <a:buSzPct val="75000"/>
              <a:buBlip>
                <a:blip r:embed="rId2"/>
              </a:buBlip>
              <a:defRPr/>
            </a:pPr>
            <a:r>
              <a:rPr lang="en-GB" sz="2000" b="1" dirty="0" smtClean="0">
                <a:solidFill>
                  <a:schemeClr val="bg2"/>
                </a:solidFill>
                <a:latin typeface="Calibri" pitchFamily="34" charset="0"/>
              </a:rPr>
              <a:t>e-health solution scalable and able to support more VAS:</a:t>
            </a:r>
          </a:p>
          <a:p>
            <a:pPr marL="742950" lvl="1" indent="-285750">
              <a:spcBef>
                <a:spcPts val="0"/>
              </a:spcBef>
              <a:buSzPct val="70000"/>
              <a:buBlip>
                <a:blip r:embed="rId3"/>
              </a:buBlip>
              <a:defRPr/>
            </a:pPr>
            <a:r>
              <a:rPr lang="en-GB" sz="2000" dirty="0" smtClean="0">
                <a:solidFill>
                  <a:schemeClr val="bg2"/>
                </a:solidFill>
                <a:latin typeface="Calibri" pitchFamily="34" charset="0"/>
              </a:rPr>
              <a:t>One unified number</a:t>
            </a:r>
          </a:p>
          <a:p>
            <a:pPr marL="742950" lvl="1" indent="-285750">
              <a:spcBef>
                <a:spcPts val="0"/>
              </a:spcBef>
              <a:buSzPct val="70000"/>
              <a:buBlip>
                <a:blip r:embed="rId3"/>
              </a:buBlip>
              <a:defRPr/>
            </a:pPr>
            <a:r>
              <a:rPr lang="en-GB" sz="2000" dirty="0" err="1" smtClean="0">
                <a:solidFill>
                  <a:schemeClr val="bg2"/>
                </a:solidFill>
                <a:latin typeface="Calibri" pitchFamily="34" charset="0"/>
              </a:rPr>
              <a:t>Telepresence</a:t>
            </a:r>
            <a:endParaRPr lang="en-GB" sz="2000" dirty="0" smtClean="0">
              <a:solidFill>
                <a:schemeClr val="bg2"/>
              </a:solidFill>
              <a:latin typeface="Calibri" pitchFamily="34" charset="0"/>
            </a:endParaRPr>
          </a:p>
          <a:p>
            <a:pPr marL="742950" lvl="1" indent="-285750">
              <a:spcBef>
                <a:spcPts val="0"/>
              </a:spcBef>
              <a:buSzPct val="70000"/>
              <a:buBlip>
                <a:blip r:embed="rId3"/>
              </a:buBlip>
              <a:defRPr/>
            </a:pPr>
            <a:r>
              <a:rPr lang="en-GB" sz="2000" dirty="0" err="1" smtClean="0">
                <a:solidFill>
                  <a:schemeClr val="bg2"/>
                </a:solidFill>
                <a:latin typeface="Calibri" pitchFamily="34" charset="0"/>
              </a:rPr>
              <a:t>Webex</a:t>
            </a:r>
            <a:r>
              <a:rPr lang="en-GB" sz="2000" dirty="0" smtClean="0">
                <a:solidFill>
                  <a:schemeClr val="bg2"/>
                </a:solidFill>
                <a:latin typeface="Calibri" pitchFamily="34" charset="0"/>
              </a:rPr>
              <a:t> for healthcare</a:t>
            </a:r>
          </a:p>
          <a:p>
            <a:pPr marL="742950" lvl="1" indent="-285750">
              <a:spcBef>
                <a:spcPts val="0"/>
              </a:spcBef>
              <a:buSzPct val="70000"/>
              <a:buBlip>
                <a:blip r:embed="rId3"/>
              </a:buBlip>
              <a:defRPr/>
            </a:pPr>
            <a:r>
              <a:rPr lang="en-GB" sz="2000" dirty="0" smtClean="0">
                <a:solidFill>
                  <a:schemeClr val="bg2"/>
                </a:solidFill>
                <a:latin typeface="Calibri" pitchFamily="34" charset="0"/>
              </a:rPr>
              <a:t>Audio and video Conference</a:t>
            </a:r>
          </a:p>
          <a:p>
            <a:pPr marL="742950" lvl="1" indent="-285750">
              <a:spcBef>
                <a:spcPts val="0"/>
              </a:spcBef>
              <a:buSzPct val="70000"/>
              <a:buBlip>
                <a:blip r:embed="rId3"/>
              </a:buBlip>
              <a:defRPr/>
            </a:pPr>
            <a:r>
              <a:rPr lang="en-GB" sz="2000" dirty="0" smtClean="0">
                <a:solidFill>
                  <a:schemeClr val="bg2"/>
                </a:solidFill>
                <a:latin typeface="Calibri" pitchFamily="34" charset="0"/>
              </a:rPr>
              <a:t>Collaboration services</a:t>
            </a:r>
          </a:p>
          <a:p>
            <a:pPr lvl="2" indent="252413">
              <a:spcBef>
                <a:spcPts val="0"/>
              </a:spcBef>
              <a:buFont typeface="Wingdings" pitchFamily="2" charset="2"/>
              <a:buChar char="§"/>
              <a:defRPr/>
            </a:pPr>
            <a:r>
              <a:rPr lang="en-GB" sz="1800" dirty="0" smtClean="0">
                <a:solidFill>
                  <a:schemeClr val="bg2"/>
                </a:solidFill>
                <a:latin typeface="Calibri" pitchFamily="34" charset="0"/>
              </a:rPr>
              <a:t>Presence</a:t>
            </a:r>
          </a:p>
          <a:p>
            <a:pPr lvl="2" indent="252413">
              <a:spcBef>
                <a:spcPts val="0"/>
              </a:spcBef>
              <a:buFont typeface="Wingdings" pitchFamily="2" charset="2"/>
              <a:buChar char="§"/>
              <a:defRPr/>
            </a:pPr>
            <a:r>
              <a:rPr lang="en-GB" sz="1800" dirty="0" smtClean="0">
                <a:solidFill>
                  <a:schemeClr val="bg2"/>
                </a:solidFill>
                <a:latin typeface="Calibri" pitchFamily="34" charset="0"/>
              </a:rPr>
              <a:t>Document sharing</a:t>
            </a:r>
          </a:p>
          <a:p>
            <a:pPr lvl="2" indent="252413">
              <a:spcBef>
                <a:spcPts val="0"/>
              </a:spcBef>
              <a:buFont typeface="Wingdings" pitchFamily="2" charset="2"/>
              <a:buChar char="§"/>
              <a:defRPr/>
            </a:pPr>
            <a:r>
              <a:rPr lang="en-GB" sz="1800" dirty="0" smtClean="0">
                <a:solidFill>
                  <a:schemeClr val="bg2"/>
                </a:solidFill>
                <a:latin typeface="Calibri" pitchFamily="34" charset="0"/>
              </a:rPr>
              <a:t>Instant messaging</a:t>
            </a:r>
          </a:p>
          <a:p>
            <a:pPr marL="742950" lvl="1" indent="-285750">
              <a:spcBef>
                <a:spcPts val="0"/>
              </a:spcBef>
              <a:buSzPct val="70000"/>
              <a:buBlip>
                <a:blip r:embed="rId3"/>
              </a:buBlip>
              <a:defRPr/>
            </a:pPr>
            <a:r>
              <a:rPr lang="en-GB" sz="2000" dirty="0" err="1" smtClean="0">
                <a:solidFill>
                  <a:schemeClr val="bg2"/>
                </a:solidFill>
                <a:latin typeface="Calibri" pitchFamily="34" charset="0"/>
              </a:rPr>
              <a:t>WiFi</a:t>
            </a:r>
            <a:r>
              <a:rPr lang="en-GB" sz="2000" dirty="0" smtClean="0">
                <a:solidFill>
                  <a:schemeClr val="bg2"/>
                </a:solidFill>
                <a:latin typeface="Calibri" pitchFamily="34" charset="0"/>
              </a:rPr>
              <a:t> - RFID</a:t>
            </a:r>
            <a:endParaRPr lang="en-GB" sz="2000" dirty="0">
              <a:solidFill>
                <a:schemeClr val="bg2"/>
              </a:solidFill>
              <a:latin typeface="Calibri" pitchFamily="34" charset="0"/>
            </a:endParaRPr>
          </a:p>
        </p:txBody>
      </p:sp>
      <p:pic>
        <p:nvPicPr>
          <p:cNvPr id="10" name="Picture 81"/>
          <p:cNvPicPr>
            <a:picLocks noChangeAspect="1" noChangeArrowheads="1"/>
          </p:cNvPicPr>
          <p:nvPr/>
        </p:nvPicPr>
        <p:blipFill>
          <a:blip r:embed="rId4"/>
          <a:srcRect/>
          <a:stretch>
            <a:fillRect/>
          </a:stretch>
        </p:blipFill>
        <p:spPr bwMode="auto">
          <a:xfrm>
            <a:off x="5076056" y="4941168"/>
            <a:ext cx="2500330" cy="1571636"/>
          </a:xfrm>
          <a:prstGeom prst="rect">
            <a:avLst/>
          </a:prstGeom>
          <a:noFill/>
        </p:spPr>
      </p:pic>
      <p:pic>
        <p:nvPicPr>
          <p:cNvPr id="16389" name="Picture 5"/>
          <p:cNvPicPr>
            <a:picLocks noChangeAspect="1" noChangeArrowheads="1"/>
          </p:cNvPicPr>
          <p:nvPr/>
        </p:nvPicPr>
        <p:blipFill>
          <a:blip r:embed="rId5"/>
          <a:srcRect/>
          <a:stretch>
            <a:fillRect/>
          </a:stretch>
        </p:blipFill>
        <p:spPr bwMode="auto">
          <a:xfrm>
            <a:off x="683568" y="4149080"/>
            <a:ext cx="2565498" cy="15588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76456" cy="1412776"/>
          </a:xfrm>
        </p:spPr>
        <p:txBody>
          <a:bodyPr/>
          <a:lstStyle/>
          <a:p>
            <a:pPr algn="r"/>
            <a:r>
              <a:rPr lang="fr-FR" dirty="0" err="1" smtClean="0"/>
              <a:t>eHealth</a:t>
            </a:r>
            <a:r>
              <a:rPr lang="fr-FR" dirty="0" smtClean="0"/>
              <a:t> </a:t>
            </a:r>
            <a:r>
              <a:rPr lang="fr-FR" dirty="0" err="1" smtClean="0"/>
              <a:t>Mobility</a:t>
            </a:r>
            <a:r>
              <a:rPr lang="fr-FR" dirty="0" smtClean="0"/>
              <a:t> </a:t>
            </a:r>
            <a:br>
              <a:rPr lang="fr-FR" dirty="0" smtClean="0"/>
            </a:br>
            <a:r>
              <a:rPr lang="fr-FR" sz="2400" b="0" i="1" dirty="0" err="1"/>
              <a:t>u</a:t>
            </a:r>
            <a:r>
              <a:rPr lang="fr-FR" sz="2400" b="0" i="1" dirty="0" err="1" smtClean="0"/>
              <a:t>nified</a:t>
            </a:r>
            <a:r>
              <a:rPr lang="fr-FR" sz="2400" b="0" i="1" dirty="0" smtClean="0"/>
              <a:t> </a:t>
            </a:r>
            <a:r>
              <a:rPr lang="fr-FR" sz="2400" b="0" i="1" dirty="0" err="1" smtClean="0"/>
              <a:t>number</a:t>
            </a:r>
            <a:endParaRPr lang="fr-FR" sz="2400" b="0" i="1" dirty="0" smtClean="0"/>
          </a:p>
        </p:txBody>
      </p:sp>
      <p:sp>
        <p:nvSpPr>
          <p:cNvPr id="5" name="Espace réservé du numéro de diapositive 4"/>
          <p:cNvSpPr>
            <a:spLocks noGrp="1"/>
          </p:cNvSpPr>
          <p:nvPr>
            <p:ph type="sldNum" sz="quarter" idx="11"/>
          </p:nvPr>
        </p:nvSpPr>
        <p:spPr/>
        <p:txBody>
          <a:bodyPr/>
          <a:lstStyle/>
          <a:p>
            <a:pPr>
              <a:defRPr/>
            </a:pPr>
            <a:fld id="{731689FE-BD11-4000-B2CD-5CB814325653}" type="slidenum">
              <a:rPr lang="en-US" smtClean="0"/>
              <a:pPr>
                <a:defRPr/>
              </a:pPr>
              <a:t>36</a:t>
            </a:fld>
            <a:endParaRPr lang="en-US"/>
          </a:p>
        </p:txBody>
      </p:sp>
      <p:sp>
        <p:nvSpPr>
          <p:cNvPr id="6" name="Rectangle 4"/>
          <p:cNvSpPr txBox="1">
            <a:spLocks noChangeArrowheads="1"/>
          </p:cNvSpPr>
          <p:nvPr/>
        </p:nvSpPr>
        <p:spPr bwMode="auto">
          <a:xfrm>
            <a:off x="250825" y="6381750"/>
            <a:ext cx="3827463"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Univers" pitchFamily="34" charset="0"/>
                <a:ea typeface="+mn-ea"/>
                <a:cs typeface="+mn-cs"/>
              </a:rPr>
              <a:t>Tunis, Tunisia, 28 January 2014</a:t>
            </a:r>
            <a:endParaRPr kumimoji="0" lang="en-US" sz="1400" b="0" i="0" u="none" strike="noStrike" kern="1200" cap="none" spc="0" normalizeH="0" baseline="0" noProof="0" dirty="0">
              <a:ln>
                <a:noFill/>
              </a:ln>
              <a:solidFill>
                <a:schemeClr val="tx1"/>
              </a:solidFill>
              <a:effectLst/>
              <a:uLnTx/>
              <a:uFillTx/>
              <a:latin typeface="Univers" pitchFamily="34" charset="0"/>
              <a:ea typeface="+mn-ea"/>
              <a:cs typeface="+mn-cs"/>
            </a:endParaRPr>
          </a:p>
        </p:txBody>
      </p:sp>
      <p:grpSp>
        <p:nvGrpSpPr>
          <p:cNvPr id="3" name="Groupe 23"/>
          <p:cNvGrpSpPr/>
          <p:nvPr/>
        </p:nvGrpSpPr>
        <p:grpSpPr>
          <a:xfrm>
            <a:off x="3571868" y="1428736"/>
            <a:ext cx="5143536" cy="4500594"/>
            <a:chOff x="285720" y="1214422"/>
            <a:chExt cx="9001220" cy="5027243"/>
          </a:xfrm>
        </p:grpSpPr>
        <p:sp>
          <p:nvSpPr>
            <p:cNvPr id="66" name="Text Box 11"/>
            <p:cNvSpPr txBox="1">
              <a:spLocks noChangeArrowheads="1"/>
            </p:cNvSpPr>
            <p:nvPr/>
          </p:nvSpPr>
          <p:spPr bwMode="auto">
            <a:xfrm>
              <a:off x="4038601" y="4527813"/>
              <a:ext cx="719138" cy="196848"/>
            </a:xfrm>
            <a:prstGeom prst="rect">
              <a:avLst/>
            </a:prstGeom>
            <a:noFill/>
            <a:ln w="9525">
              <a:noFill/>
              <a:miter lim="800000"/>
              <a:headEnd/>
              <a:tailEnd/>
            </a:ln>
            <a:effectLst/>
          </p:spPr>
          <p:txBody>
            <a:bodyPr wrap="square" lIns="73025" tIns="36512" rIns="73025" bIns="36512">
              <a:spAutoFit/>
            </a:bodyPr>
            <a:lstStyle/>
            <a:p>
              <a:pPr algn="l">
                <a:lnSpc>
                  <a:spcPct val="100000"/>
                </a:lnSpc>
              </a:pPr>
              <a:endParaRPr lang="fr-FR" sz="800">
                <a:latin typeface="Comic Sans MS" pitchFamily="66" charset="0"/>
                <a:cs typeface="Arial" pitchFamily="34" charset="0"/>
              </a:endParaRPr>
            </a:p>
          </p:txBody>
        </p:sp>
        <p:sp>
          <p:nvSpPr>
            <p:cNvPr id="67" name="Text Box 13"/>
            <p:cNvSpPr txBox="1">
              <a:spLocks noChangeArrowheads="1"/>
            </p:cNvSpPr>
            <p:nvPr/>
          </p:nvSpPr>
          <p:spPr bwMode="auto">
            <a:xfrm>
              <a:off x="285720" y="5429264"/>
              <a:ext cx="2571768" cy="812401"/>
            </a:xfrm>
            <a:prstGeom prst="rect">
              <a:avLst/>
            </a:prstGeom>
            <a:noFill/>
            <a:ln w="9525" algn="ctr">
              <a:noFill/>
              <a:miter lim="800000"/>
              <a:headEnd/>
              <a:tailEnd/>
            </a:ln>
            <a:effectLst/>
          </p:spPr>
          <p:txBody>
            <a:bodyPr wrap="square" lIns="73025" tIns="36512" rIns="73025" bIns="36512">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CC706E"/>
                  </a:solidFill>
                  <a:effectLst/>
                  <a:uLnTx/>
                  <a:uFillTx/>
                </a:rPr>
                <a:t>The nurse called the doctor unified number: 7003 without knowing his location</a:t>
              </a:r>
              <a:endParaRPr kumimoji="0" lang="en-US" sz="1200" b="1" i="0" u="none" strike="noStrike" kern="0" cap="none" spc="0" normalizeH="0" baseline="0" noProof="0" dirty="0">
                <a:ln>
                  <a:noFill/>
                </a:ln>
                <a:solidFill>
                  <a:srgbClr val="CC706E"/>
                </a:solidFill>
                <a:effectLst/>
                <a:uLnTx/>
                <a:uFillTx/>
                <a:cs typeface="Arial" pitchFamily="34" charset="0"/>
              </a:endParaRPr>
            </a:p>
          </p:txBody>
        </p:sp>
        <p:pic>
          <p:nvPicPr>
            <p:cNvPr id="68" name="Picture 25" descr="Transition1"/>
            <p:cNvPicPr preferRelativeResize="0">
              <a:picLocks noChangeAspect="1" noChangeArrowheads="1"/>
            </p:cNvPicPr>
            <p:nvPr/>
          </p:nvPicPr>
          <p:blipFill>
            <a:blip r:embed="rId3"/>
            <a:srcRect l="17455"/>
            <a:stretch>
              <a:fillRect/>
            </a:stretch>
          </p:blipFill>
          <p:spPr bwMode="auto">
            <a:xfrm>
              <a:off x="785786" y="4071942"/>
              <a:ext cx="1285884" cy="1286735"/>
            </a:xfrm>
            <a:prstGeom prst="rect">
              <a:avLst/>
            </a:prstGeom>
            <a:noFill/>
            <a:ln w="9525">
              <a:noFill/>
              <a:miter lim="800000"/>
              <a:headEnd/>
              <a:tailEnd/>
            </a:ln>
          </p:spPr>
        </p:pic>
        <p:pic>
          <p:nvPicPr>
            <p:cNvPr id="69" name="Picture 31"/>
            <p:cNvPicPr>
              <a:picLocks noChangeAspect="1" noChangeArrowheads="1"/>
            </p:cNvPicPr>
            <p:nvPr/>
          </p:nvPicPr>
          <p:blipFill>
            <a:blip r:embed="rId4"/>
            <a:srcRect/>
            <a:stretch>
              <a:fillRect/>
            </a:stretch>
          </p:blipFill>
          <p:spPr bwMode="auto">
            <a:xfrm>
              <a:off x="7551765" y="3081684"/>
              <a:ext cx="1643075" cy="1365814"/>
            </a:xfrm>
            <a:prstGeom prst="rect">
              <a:avLst/>
            </a:prstGeom>
            <a:noFill/>
            <a:ln w="9525">
              <a:solidFill>
                <a:sysClr val="window" lastClr="FFFFFF"/>
              </a:solidFill>
              <a:miter lim="800000"/>
              <a:headEnd/>
              <a:tailEnd/>
            </a:ln>
          </p:spPr>
        </p:pic>
        <p:pic>
          <p:nvPicPr>
            <p:cNvPr id="70" name="Picture 57" descr="Internet-Cloud-1b"/>
            <p:cNvPicPr>
              <a:picLocks noChangeAspect="1" noChangeArrowheads="1"/>
            </p:cNvPicPr>
            <p:nvPr/>
          </p:nvPicPr>
          <p:blipFill>
            <a:blip r:embed="rId5"/>
            <a:srcRect/>
            <a:stretch>
              <a:fillRect/>
            </a:stretch>
          </p:blipFill>
          <p:spPr bwMode="auto">
            <a:xfrm>
              <a:off x="3571868" y="3571875"/>
              <a:ext cx="2643206" cy="1520704"/>
            </a:xfrm>
            <a:prstGeom prst="rect">
              <a:avLst/>
            </a:prstGeom>
            <a:noFill/>
            <a:ln w="9525">
              <a:noFill/>
              <a:miter lim="800000"/>
              <a:headEnd/>
              <a:tailEnd/>
            </a:ln>
          </p:spPr>
        </p:pic>
        <p:pic>
          <p:nvPicPr>
            <p:cNvPr id="71" name="Picture 2" descr="http://www.cisco.com/image/gif/paws/13920/call_routing1.gif"/>
            <p:cNvPicPr>
              <a:picLocks noChangeAspect="1" noChangeArrowheads="1"/>
            </p:cNvPicPr>
            <p:nvPr/>
          </p:nvPicPr>
          <p:blipFill>
            <a:blip r:embed="rId6"/>
            <a:srcRect l="4245" t="17176" r="71698" b="56107"/>
            <a:stretch>
              <a:fillRect/>
            </a:stretch>
          </p:blipFill>
          <p:spPr bwMode="auto">
            <a:xfrm>
              <a:off x="4572000" y="3571876"/>
              <a:ext cx="566401" cy="412446"/>
            </a:xfrm>
            <a:prstGeom prst="rect">
              <a:avLst/>
            </a:prstGeom>
            <a:noFill/>
          </p:spPr>
        </p:pic>
        <p:sp>
          <p:nvSpPr>
            <p:cNvPr id="72" name="Rectangle 71"/>
            <p:cNvSpPr/>
            <p:nvPr/>
          </p:nvSpPr>
          <p:spPr>
            <a:xfrm>
              <a:off x="4406760" y="3943497"/>
              <a:ext cx="1458905" cy="92823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 lastClr="FFFFFF"/>
                  </a:solidFill>
                  <a:effectLst/>
                  <a:uLnTx/>
                  <a:uFillTx/>
                  <a:cs typeface="Arial" pitchFamily="34" charset="0"/>
                </a:rPr>
                <a:t>Call Manager</a:t>
              </a:r>
              <a:endParaRPr kumimoji="0" lang="en-US" sz="1200" b="0" i="0" u="none" strike="noStrike" kern="0" cap="none" spc="0" normalizeH="0" baseline="0" noProof="0" dirty="0">
                <a:ln>
                  <a:noFill/>
                </a:ln>
                <a:solidFill>
                  <a:sysClr val="window" lastClr="FFFFFF"/>
                </a:solidFill>
                <a:effectLst/>
                <a:uLnTx/>
                <a:uFillTx/>
                <a:cs typeface="Arial" pitchFamily="34" charset="0"/>
              </a:endParaRPr>
            </a:p>
          </p:txBody>
        </p:sp>
        <p:pic>
          <p:nvPicPr>
            <p:cNvPr id="73" name="Picture 5" descr="Selon le député UMP Frédéric Lefebvre, le télétravail, c'est mettre &quot;l'innovation&quot; et &quot;la modernité&quot; au service des salariés © AFP PHOTO THOMAS COEX"/>
            <p:cNvPicPr>
              <a:picLocks noChangeAspect="1" noChangeArrowheads="1"/>
            </p:cNvPicPr>
            <p:nvPr/>
          </p:nvPicPr>
          <p:blipFill>
            <a:blip r:embed="rId7" cstate="print"/>
            <a:srcRect/>
            <a:stretch>
              <a:fillRect/>
            </a:stretch>
          </p:blipFill>
          <p:spPr bwMode="auto">
            <a:xfrm>
              <a:off x="1142976" y="1214422"/>
              <a:ext cx="2214578" cy="1072343"/>
            </a:xfrm>
            <a:prstGeom prst="rect">
              <a:avLst/>
            </a:prstGeom>
            <a:noFill/>
          </p:spPr>
        </p:pic>
        <p:sp>
          <p:nvSpPr>
            <p:cNvPr id="74" name="Line 38"/>
            <p:cNvSpPr>
              <a:spLocks noChangeShapeType="1"/>
            </p:cNvSpPr>
            <p:nvPr/>
          </p:nvSpPr>
          <p:spPr bwMode="auto">
            <a:xfrm>
              <a:off x="3714744" y="2285992"/>
              <a:ext cx="1143008" cy="1216723"/>
            </a:xfrm>
            <a:prstGeom prst="line">
              <a:avLst/>
            </a:prstGeom>
            <a:noFill/>
            <a:ln w="38100">
              <a:solidFill>
                <a:srgbClr val="009900"/>
              </a:solidFill>
              <a:prstDash val="dash"/>
              <a:round/>
              <a:headEnd type="triangle" w="med" len="med"/>
              <a:tailEnd type="none" w="med" len="med"/>
            </a:ln>
            <a:effectLst/>
          </p:spPr>
          <p:txBody>
            <a:bodyPr lIns="82124" tIns="41061" rIns="82124" bIns="4106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75" name="ZoneTexte 74"/>
            <p:cNvSpPr txBox="1"/>
            <p:nvPr/>
          </p:nvSpPr>
          <p:spPr>
            <a:xfrm>
              <a:off x="714347" y="2357430"/>
              <a:ext cx="3143272"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sysClr val="windowText" lastClr="000000"/>
                  </a:solidFill>
                  <a:effectLst/>
                  <a:uLnTx/>
                  <a:uFillTx/>
                </a:rPr>
                <a:t>The </a:t>
              </a:r>
              <a:r>
                <a:rPr kumimoji="0" lang="fr-FR" sz="1400" b="0" i="0" u="none" strike="noStrike" kern="0" cap="none" spc="0" normalizeH="0" baseline="0" noProof="0" dirty="0" err="1" smtClean="0">
                  <a:ln>
                    <a:noFill/>
                  </a:ln>
                  <a:solidFill>
                    <a:sysClr val="windowText" lastClr="000000"/>
                  </a:solidFill>
                  <a:effectLst/>
                  <a:uLnTx/>
                  <a:uFillTx/>
                </a:rPr>
                <a:t>doctor</a:t>
              </a:r>
              <a:r>
                <a:rPr kumimoji="0" lang="fr-FR" sz="1400" b="0" i="0" u="none" strike="noStrike" kern="0" cap="none" spc="0" normalizeH="0" baseline="0" noProof="0" dirty="0" smtClean="0">
                  <a:ln>
                    <a:noFill/>
                  </a:ln>
                  <a:solidFill>
                    <a:sysClr val="windowText" lastClr="000000"/>
                  </a:solidFill>
                  <a:effectLst/>
                  <a:uLnTx/>
                  <a:uFillTx/>
                </a:rPr>
                <a:t> </a:t>
              </a:r>
              <a:r>
                <a:rPr kumimoji="0" lang="fr-FR" sz="1400" b="0" i="0" u="none" strike="noStrike" kern="0" cap="none" spc="0" normalizeH="0" baseline="0" noProof="0" dirty="0" err="1" smtClean="0">
                  <a:ln>
                    <a:noFill/>
                  </a:ln>
                  <a:solidFill>
                    <a:sysClr val="windowText" lastClr="000000"/>
                  </a:solidFill>
                  <a:effectLst/>
                  <a:uLnTx/>
                  <a:uFillTx/>
                </a:rPr>
                <a:t>is</a:t>
              </a:r>
              <a:r>
                <a:rPr kumimoji="0" lang="fr-FR" sz="1400" b="0" i="0" u="none" strike="noStrike" kern="0" cap="none" spc="0" normalizeH="0" baseline="0" noProof="0" dirty="0" smtClean="0">
                  <a:ln>
                    <a:noFill/>
                  </a:ln>
                  <a:solidFill>
                    <a:sysClr val="windowText" lastClr="000000"/>
                  </a:solidFill>
                  <a:effectLst/>
                  <a:uLnTx/>
                  <a:uFillTx/>
                </a:rPr>
                <a:t> not in </a:t>
              </a:r>
              <a:r>
                <a:rPr kumimoji="0" lang="fr-FR" sz="1400" b="0" i="0" u="none" strike="noStrike" kern="0" cap="none" spc="0" normalizeH="0" baseline="0" noProof="0" dirty="0" err="1" smtClean="0">
                  <a:ln>
                    <a:noFill/>
                  </a:ln>
                  <a:solidFill>
                    <a:sysClr val="windowText" lastClr="000000"/>
                  </a:solidFill>
                  <a:effectLst/>
                  <a:uLnTx/>
                  <a:uFillTx/>
                </a:rPr>
                <a:t>his</a:t>
              </a:r>
              <a:r>
                <a:rPr kumimoji="0" lang="fr-FR" sz="1400" b="0" i="0" u="none" strike="noStrike" kern="0" cap="none" spc="0" normalizeH="0" baseline="0" noProof="0" dirty="0" smtClean="0">
                  <a:ln>
                    <a:noFill/>
                  </a:ln>
                  <a:solidFill>
                    <a:sysClr val="windowText" lastClr="000000"/>
                  </a:solidFill>
                  <a:effectLst/>
                  <a:uLnTx/>
                  <a:uFillTx/>
                </a:rPr>
                <a:t> office </a:t>
              </a:r>
              <a:r>
                <a:rPr kumimoji="0" lang="fr-FR" sz="1400" b="0" i="0" u="none" strike="noStrike" kern="0" cap="none" spc="0" normalizeH="0" baseline="0" noProof="0" dirty="0" err="1" smtClean="0">
                  <a:ln>
                    <a:noFill/>
                  </a:ln>
                  <a:solidFill>
                    <a:sysClr val="windowText" lastClr="000000"/>
                  </a:solidFill>
                  <a:effectLst/>
                  <a:uLnTx/>
                  <a:uFillTx/>
                </a:rPr>
                <a:t>now</a:t>
              </a:r>
              <a:r>
                <a:rPr kumimoji="0" lang="fr-FR" sz="1400" b="0" i="0" u="none" strike="noStrike" kern="0" cap="none" spc="0" normalizeH="0" baseline="0" noProof="0" dirty="0" smtClean="0">
                  <a:ln>
                    <a:noFill/>
                  </a:ln>
                  <a:solidFill>
                    <a:sysClr val="windowText" lastClr="000000"/>
                  </a:solidFill>
                  <a:effectLst/>
                  <a:uLnTx/>
                  <a:uFillTx/>
                </a:rPr>
                <a:t>. </a:t>
              </a:r>
              <a:r>
                <a:rPr kumimoji="0" lang="fr-FR" sz="1400" b="1" i="0" u="none" strike="noStrike" kern="0" cap="none" spc="0" normalizeH="0" baseline="0" noProof="0" dirty="0" smtClean="0">
                  <a:ln>
                    <a:noFill/>
                  </a:ln>
                  <a:solidFill>
                    <a:sysClr val="windowText" lastClr="000000"/>
                  </a:solidFill>
                  <a:effectLst/>
                  <a:uLnTx/>
                  <a:uFillTx/>
                </a:rPr>
                <a:t>7003 : 70000003</a:t>
              </a:r>
              <a:endParaRPr kumimoji="0" lang="fr-FR" sz="1400" b="1" i="0" u="none" strike="noStrike" kern="0" cap="none" spc="0" normalizeH="0" baseline="0" noProof="0" dirty="0">
                <a:ln>
                  <a:noFill/>
                </a:ln>
                <a:solidFill>
                  <a:sysClr val="windowText" lastClr="000000"/>
                </a:solidFill>
                <a:effectLst/>
                <a:uLnTx/>
                <a:uFillTx/>
              </a:endParaRPr>
            </a:p>
          </p:txBody>
        </p:sp>
        <p:sp>
          <p:nvSpPr>
            <p:cNvPr id="76" name="Line 38"/>
            <p:cNvSpPr>
              <a:spLocks noChangeShapeType="1"/>
            </p:cNvSpPr>
            <p:nvPr/>
          </p:nvSpPr>
          <p:spPr bwMode="auto">
            <a:xfrm flipV="1">
              <a:off x="5143505" y="3735120"/>
              <a:ext cx="2393200" cy="51069"/>
            </a:xfrm>
            <a:prstGeom prst="line">
              <a:avLst/>
            </a:prstGeom>
            <a:noFill/>
            <a:ln w="38100">
              <a:solidFill>
                <a:srgbClr val="009900"/>
              </a:solidFill>
              <a:prstDash val="dash"/>
              <a:round/>
              <a:headEnd type="none" w="med" len="med"/>
              <a:tailEnd type="triangle" w="med" len="med"/>
            </a:ln>
            <a:effectLst/>
          </p:spPr>
          <p:txBody>
            <a:bodyPr lIns="82124" tIns="41061" rIns="82124" bIns="4106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77" name="Rectangle 76"/>
            <p:cNvSpPr/>
            <p:nvPr/>
          </p:nvSpPr>
          <p:spPr>
            <a:xfrm>
              <a:off x="6357950" y="4643446"/>
              <a:ext cx="2928990" cy="73866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The doctor answers on his mobile</a:t>
              </a:r>
              <a:endParaRPr kumimoji="0" lang="fr-FR" sz="1400" b="0" i="0" u="none" strike="noStrike" kern="0" cap="none" spc="0" normalizeH="0" baseline="0" noProof="0" dirty="0" smtClean="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sysClr val="windowText" lastClr="000000"/>
                  </a:solidFill>
                  <a:effectLst/>
                  <a:uLnTx/>
                  <a:uFillTx/>
                </a:rPr>
                <a:t>7003 : 98000005</a:t>
              </a:r>
              <a:endParaRPr kumimoji="0" lang="fr-FR" sz="1400" b="1" i="0" u="none" strike="noStrike" kern="0" cap="none" spc="0" normalizeH="0" baseline="0" noProof="0" dirty="0">
                <a:ln>
                  <a:noFill/>
                </a:ln>
                <a:solidFill>
                  <a:sysClr val="windowText" lastClr="000000"/>
                </a:solidFill>
                <a:effectLst/>
                <a:uLnTx/>
                <a:uFillTx/>
              </a:endParaRPr>
            </a:p>
          </p:txBody>
        </p:sp>
        <p:sp>
          <p:nvSpPr>
            <p:cNvPr id="78" name="Rectangle 77"/>
            <p:cNvSpPr/>
            <p:nvPr/>
          </p:nvSpPr>
          <p:spPr>
            <a:xfrm rot="20003110">
              <a:off x="2384259" y="4523996"/>
              <a:ext cx="1269882" cy="30941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smtClean="0">
                  <a:ln>
                    <a:noFill/>
                  </a:ln>
                  <a:solidFill>
                    <a:srgbClr val="FF0000"/>
                  </a:solidFill>
                  <a:effectLst/>
                  <a:uLnTx/>
                  <a:uFillTx/>
                </a:rPr>
                <a:t>7003</a:t>
              </a:r>
              <a:endParaRPr kumimoji="0" lang="fr-FR" sz="1200" b="0" i="0" u="none" strike="noStrike" kern="0" cap="none" spc="0" normalizeH="0" baseline="0" noProof="0" dirty="0">
                <a:ln>
                  <a:noFill/>
                </a:ln>
                <a:solidFill>
                  <a:srgbClr val="FF0000"/>
                </a:solidFill>
                <a:effectLst/>
                <a:uLnTx/>
                <a:uFillTx/>
              </a:endParaRPr>
            </a:p>
          </p:txBody>
        </p:sp>
        <p:sp>
          <p:nvSpPr>
            <p:cNvPr id="79" name="Line 38"/>
            <p:cNvSpPr>
              <a:spLocks noChangeShapeType="1"/>
            </p:cNvSpPr>
            <p:nvPr/>
          </p:nvSpPr>
          <p:spPr bwMode="auto">
            <a:xfrm flipH="1">
              <a:off x="2000232" y="3786190"/>
              <a:ext cx="2571768" cy="928694"/>
            </a:xfrm>
            <a:prstGeom prst="line">
              <a:avLst/>
            </a:prstGeom>
            <a:noFill/>
            <a:ln w="38100">
              <a:solidFill>
                <a:srgbClr val="FF0000"/>
              </a:solidFill>
              <a:prstDash val="dash"/>
              <a:round/>
              <a:headEnd type="triangle" w="med" len="med"/>
              <a:tailEnd type="none" w="med" len="med"/>
            </a:ln>
            <a:effectLst/>
          </p:spPr>
          <p:txBody>
            <a:bodyPr lIns="82124" tIns="41061" rIns="82124" bIns="4106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pic>
          <p:nvPicPr>
            <p:cNvPr id="80" name="Picture 9" descr="https://encrypted-tbn2.gstatic.com/images?q=tbn:ANd9GcQr2Hz_HiTY0I6DnXv_Mqin9BoUEAkoVs6mPQylxERFxTdTNMc6"/>
            <p:cNvPicPr>
              <a:picLocks noChangeAspect="1" noChangeArrowheads="1"/>
            </p:cNvPicPr>
            <p:nvPr/>
          </p:nvPicPr>
          <p:blipFill>
            <a:blip r:embed="rId8"/>
            <a:srcRect/>
            <a:stretch>
              <a:fillRect/>
            </a:stretch>
          </p:blipFill>
          <p:spPr bwMode="auto">
            <a:xfrm>
              <a:off x="4500562" y="2000240"/>
              <a:ext cx="872512" cy="766423"/>
            </a:xfrm>
            <a:prstGeom prst="rect">
              <a:avLst/>
            </a:prstGeom>
            <a:noFill/>
          </p:spPr>
        </p:pic>
        <p:pic>
          <p:nvPicPr>
            <p:cNvPr id="81" name="Picture 9" descr="https://encrypted-tbn2.gstatic.com/images?q=tbn:ANd9GcQr2Hz_HiTY0I6DnXv_Mqin9BoUEAkoVs6mPQylxERFxTdTNMc6"/>
            <p:cNvPicPr>
              <a:picLocks noChangeAspect="1" noChangeArrowheads="1"/>
            </p:cNvPicPr>
            <p:nvPr/>
          </p:nvPicPr>
          <p:blipFill>
            <a:blip r:embed="rId8"/>
            <a:srcRect/>
            <a:stretch>
              <a:fillRect/>
            </a:stretch>
          </p:blipFill>
          <p:spPr bwMode="auto">
            <a:xfrm>
              <a:off x="5929322" y="2857496"/>
              <a:ext cx="872512" cy="766423"/>
            </a:xfrm>
            <a:prstGeom prst="rect">
              <a:avLst/>
            </a:prstGeom>
            <a:noFill/>
          </p:spPr>
        </p:pic>
        <p:sp>
          <p:nvSpPr>
            <p:cNvPr id="82" name="Rectangle 81"/>
            <p:cNvSpPr/>
            <p:nvPr/>
          </p:nvSpPr>
          <p:spPr>
            <a:xfrm rot="3540891">
              <a:off x="3996973" y="2494419"/>
              <a:ext cx="1261590" cy="48475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smtClean="0">
                  <a:ln>
                    <a:noFill/>
                  </a:ln>
                  <a:solidFill>
                    <a:srgbClr val="009900"/>
                  </a:solidFill>
                  <a:effectLst/>
                  <a:uLnTx/>
                  <a:uFillTx/>
                </a:rPr>
                <a:t>70000003</a:t>
              </a:r>
              <a:endParaRPr kumimoji="0" lang="fr-FR" sz="1200" b="0" i="0" u="none" strike="noStrike" kern="0" cap="none" spc="0" normalizeH="0" baseline="0" noProof="0" dirty="0">
                <a:ln>
                  <a:noFill/>
                </a:ln>
                <a:solidFill>
                  <a:srgbClr val="009900"/>
                </a:solidFill>
                <a:effectLst/>
                <a:uLnTx/>
                <a:uFillTx/>
              </a:endParaRPr>
            </a:p>
          </p:txBody>
        </p:sp>
        <p:sp>
          <p:nvSpPr>
            <p:cNvPr id="83" name="Rectangle 82"/>
            <p:cNvSpPr/>
            <p:nvPr/>
          </p:nvSpPr>
          <p:spPr>
            <a:xfrm>
              <a:off x="5786466" y="3799861"/>
              <a:ext cx="2000271" cy="30941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smtClean="0">
                  <a:ln>
                    <a:noFill/>
                  </a:ln>
                  <a:solidFill>
                    <a:srgbClr val="009900"/>
                  </a:solidFill>
                  <a:effectLst/>
                  <a:uLnTx/>
                  <a:uFillTx/>
                </a:rPr>
                <a:t>98000005</a:t>
              </a:r>
              <a:endParaRPr kumimoji="0" lang="fr-FR" sz="1200" b="0" i="0" u="none" strike="noStrike" kern="0" cap="none" spc="0" normalizeH="0" baseline="0" noProof="0" dirty="0">
                <a:ln>
                  <a:noFill/>
                </a:ln>
                <a:solidFill>
                  <a:srgbClr val="009900"/>
                </a:solidFill>
                <a:effectLst/>
                <a:uLnTx/>
                <a:uFillTx/>
              </a:endParaRPr>
            </a:p>
          </p:txBody>
        </p:sp>
      </p:grpSp>
      <p:sp>
        <p:nvSpPr>
          <p:cNvPr id="25" name="ZoneTexte 24"/>
          <p:cNvSpPr txBox="1"/>
          <p:nvPr/>
        </p:nvSpPr>
        <p:spPr>
          <a:xfrm>
            <a:off x="214282" y="1435997"/>
            <a:ext cx="3421614" cy="4801315"/>
          </a:xfrm>
          <a:prstGeom prst="rect">
            <a:avLst/>
          </a:prstGeom>
          <a:noFill/>
          <a:ln>
            <a:solidFill>
              <a:schemeClr val="accent6"/>
            </a:solidFill>
          </a:ln>
        </p:spPr>
        <p:txBody>
          <a:bodyPr wrap="square" rtlCol="0">
            <a:spAutoFit/>
          </a:bodyPr>
          <a:lstStyle/>
          <a:p>
            <a:pPr>
              <a:buFontTx/>
              <a:buChar char="-"/>
            </a:pPr>
            <a:r>
              <a:rPr lang="fr-FR" sz="1800" b="1" dirty="0" smtClean="0">
                <a:solidFill>
                  <a:schemeClr val="accent6"/>
                </a:solidFill>
              </a:rPr>
              <a:t>One </a:t>
            </a:r>
            <a:r>
              <a:rPr lang="fr-FR" sz="1800" b="1" dirty="0" err="1" smtClean="0">
                <a:solidFill>
                  <a:schemeClr val="accent6"/>
                </a:solidFill>
              </a:rPr>
              <a:t>Number</a:t>
            </a:r>
            <a:r>
              <a:rPr lang="fr-FR" sz="1800" b="1" dirty="0" smtClean="0">
                <a:solidFill>
                  <a:schemeClr val="accent6"/>
                </a:solidFill>
              </a:rPr>
              <a:t> to dial</a:t>
            </a:r>
          </a:p>
          <a:p>
            <a:pPr>
              <a:buFontTx/>
              <a:buChar char="-"/>
            </a:pPr>
            <a:endParaRPr lang="fr-FR" sz="1800" b="1" dirty="0" smtClean="0">
              <a:solidFill>
                <a:schemeClr val="accent6"/>
              </a:solidFill>
            </a:endParaRPr>
          </a:p>
          <a:p>
            <a:pPr>
              <a:buFontTx/>
              <a:buChar char="-"/>
            </a:pPr>
            <a:r>
              <a:rPr lang="en-US" sz="1800" b="1" dirty="0" smtClean="0">
                <a:solidFill>
                  <a:schemeClr val="accent6"/>
                </a:solidFill>
              </a:rPr>
              <a:t>Gives users the ability to receive calls from any selected device, such as desktop, cellular phones, etc. </a:t>
            </a:r>
          </a:p>
          <a:p>
            <a:pPr>
              <a:buFontTx/>
              <a:buChar char="-"/>
            </a:pPr>
            <a:endParaRPr lang="en-US" sz="1800" b="1" dirty="0" smtClean="0">
              <a:solidFill>
                <a:schemeClr val="accent6"/>
              </a:solidFill>
            </a:endParaRPr>
          </a:p>
          <a:p>
            <a:pPr>
              <a:buFontTx/>
              <a:buChar char="-"/>
            </a:pPr>
            <a:r>
              <a:rPr lang="en-US" sz="1800" b="1" dirty="0" smtClean="0">
                <a:solidFill>
                  <a:schemeClr val="accent6"/>
                </a:solidFill>
              </a:rPr>
              <a:t>Users can also transition active calls between desktop and mobile phone without interruption</a:t>
            </a:r>
          </a:p>
          <a:p>
            <a:pPr>
              <a:buFontTx/>
              <a:buChar char="-"/>
            </a:pPr>
            <a:endParaRPr lang="en-US" sz="1800" b="1" dirty="0" smtClean="0">
              <a:solidFill>
                <a:schemeClr val="accent6"/>
              </a:solidFill>
            </a:endParaRPr>
          </a:p>
          <a:p>
            <a:pPr>
              <a:buFontTx/>
              <a:buChar char="-"/>
            </a:pPr>
            <a:r>
              <a:rPr lang="en-US" sz="1800" b="1" dirty="0" smtClean="0">
                <a:solidFill>
                  <a:schemeClr val="accent6"/>
                </a:solidFill>
              </a:rPr>
              <a:t>Doctors are more available and emergency is better processed</a:t>
            </a:r>
            <a:endParaRPr lang="fr-FR" sz="1800" b="1" dirty="0">
              <a:solidFill>
                <a:schemeClr val="accent6"/>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76456" cy="1412776"/>
          </a:xfrm>
        </p:spPr>
        <p:txBody>
          <a:bodyPr/>
          <a:lstStyle/>
          <a:p>
            <a:pPr algn="r"/>
            <a:r>
              <a:rPr lang="en-GB" dirty="0" smtClean="0"/>
              <a:t>e-Health </a:t>
            </a:r>
            <a:r>
              <a:rPr lang="en-GB" dirty="0" err="1" smtClean="0"/>
              <a:t>Telepresence</a:t>
            </a:r>
            <a:endParaRPr lang="en-GB" dirty="0"/>
          </a:p>
        </p:txBody>
      </p:sp>
      <p:sp>
        <p:nvSpPr>
          <p:cNvPr id="3" name="Espace réservé du contenu 2"/>
          <p:cNvSpPr>
            <a:spLocks noGrp="1"/>
          </p:cNvSpPr>
          <p:nvPr>
            <p:ph idx="1"/>
          </p:nvPr>
        </p:nvSpPr>
        <p:spPr>
          <a:xfrm>
            <a:off x="285720" y="3356992"/>
            <a:ext cx="8390736" cy="3000396"/>
          </a:xfrm>
        </p:spPr>
        <p:txBody>
          <a:bodyPr/>
          <a:lstStyle/>
          <a:p>
            <a:pPr algn="just">
              <a:spcBef>
                <a:spcPts val="1200"/>
              </a:spcBef>
            </a:pPr>
            <a:r>
              <a:rPr lang="en-US" sz="1800" dirty="0" smtClean="0">
                <a:sym typeface="Wingdings" pitchFamily="2" charset="2"/>
              </a:rPr>
              <a:t>Provides patients and care providers with </a:t>
            </a:r>
            <a:r>
              <a:rPr lang="en-US" sz="1800" b="1" dirty="0" smtClean="0">
                <a:sym typeface="Wingdings" pitchFamily="2" charset="2"/>
              </a:rPr>
              <a:t>opportunities to consult and collaborate with specialists </a:t>
            </a:r>
            <a:r>
              <a:rPr lang="en-US" sz="1800" dirty="0" smtClean="0">
                <a:sym typeface="Wingdings" pitchFamily="2" charset="2"/>
              </a:rPr>
              <a:t>no matter the location</a:t>
            </a:r>
          </a:p>
          <a:p>
            <a:pPr algn="just">
              <a:spcBef>
                <a:spcPts val="1200"/>
              </a:spcBef>
            </a:pPr>
            <a:r>
              <a:rPr lang="en-US" sz="1800" b="1" dirty="0" smtClean="0">
                <a:sym typeface="Wingdings" pitchFamily="2" charset="2"/>
              </a:rPr>
              <a:t>Make clinical decisions faster, </a:t>
            </a:r>
            <a:r>
              <a:rPr lang="en-US" sz="1800" dirty="0" smtClean="0">
                <a:sym typeface="Wingdings" pitchFamily="2" charset="2"/>
              </a:rPr>
              <a:t>improving patient care and outcomes</a:t>
            </a:r>
          </a:p>
          <a:p>
            <a:pPr algn="just">
              <a:spcBef>
                <a:spcPts val="1200"/>
              </a:spcBef>
            </a:pPr>
            <a:r>
              <a:rPr lang="en-US" sz="1800" b="1" dirty="0" smtClean="0">
                <a:sym typeface="Wingdings" pitchFamily="2" charset="2"/>
              </a:rPr>
              <a:t>Reduce travel costs and time </a:t>
            </a:r>
            <a:r>
              <a:rPr lang="en-US" sz="1800" dirty="0" smtClean="0">
                <a:sym typeface="Wingdings" pitchFamily="2" charset="2"/>
              </a:rPr>
              <a:t>for patients, doctors and specialists</a:t>
            </a:r>
          </a:p>
          <a:p>
            <a:pPr algn="just">
              <a:spcBef>
                <a:spcPts val="1200"/>
              </a:spcBef>
            </a:pPr>
            <a:r>
              <a:rPr lang="en-US" sz="1800" b="1" dirty="0" smtClean="0">
                <a:solidFill>
                  <a:srgbClr val="FF0000"/>
                </a:solidFill>
              </a:rPr>
              <a:t>The infrastructure is ready, the service needs arrangement of  Rooms. We highly recommend Hospitals to subscribe to </a:t>
            </a:r>
            <a:r>
              <a:rPr lang="en-US" sz="1800" b="1" dirty="0" err="1" smtClean="0">
                <a:solidFill>
                  <a:srgbClr val="FF0000"/>
                </a:solidFill>
              </a:rPr>
              <a:t>telepresence</a:t>
            </a:r>
            <a:r>
              <a:rPr lang="en-US" sz="1800" b="1" dirty="0" smtClean="0">
                <a:solidFill>
                  <a:srgbClr val="FF0000"/>
                </a:solidFill>
              </a:rPr>
              <a:t> service, for their benefit</a:t>
            </a:r>
            <a:endParaRPr lang="en-US" sz="1800" dirty="0" smtClean="0">
              <a:sym typeface="Wingdings" pitchFamily="2" charset="2"/>
            </a:endParaRPr>
          </a:p>
          <a:p>
            <a:pPr algn="just">
              <a:spcBef>
                <a:spcPts val="1200"/>
              </a:spcBef>
            </a:pPr>
            <a:endParaRPr lang="fr-FR" sz="1800" dirty="0" smtClean="0">
              <a:sym typeface="Wingdings" pitchFamily="2" charset="2"/>
            </a:endParaRPr>
          </a:p>
          <a:p>
            <a:pPr algn="just">
              <a:spcBef>
                <a:spcPts val="1200"/>
              </a:spcBef>
            </a:pPr>
            <a:endParaRPr lang="en-GB" sz="2000" dirty="0" smtClean="0"/>
          </a:p>
        </p:txBody>
      </p:sp>
      <p:sp>
        <p:nvSpPr>
          <p:cNvPr id="5" name="Espace réservé du numéro de diapositive 4"/>
          <p:cNvSpPr>
            <a:spLocks noGrp="1"/>
          </p:cNvSpPr>
          <p:nvPr>
            <p:ph type="sldNum" sz="quarter" idx="11"/>
          </p:nvPr>
        </p:nvSpPr>
        <p:spPr/>
        <p:txBody>
          <a:bodyPr/>
          <a:lstStyle/>
          <a:p>
            <a:pPr>
              <a:defRPr/>
            </a:pPr>
            <a:fld id="{731689FE-BD11-4000-B2CD-5CB814325653}" type="slidenum">
              <a:rPr lang="en-US" smtClean="0"/>
              <a:pPr>
                <a:defRPr/>
              </a:pPr>
              <a:t>37</a:t>
            </a:fld>
            <a:endParaRPr lang="en-US" dirty="0"/>
          </a:p>
        </p:txBody>
      </p:sp>
      <p:sp>
        <p:nvSpPr>
          <p:cNvPr id="6" name="Rectangle 4"/>
          <p:cNvSpPr txBox="1">
            <a:spLocks noChangeArrowheads="1"/>
          </p:cNvSpPr>
          <p:nvPr/>
        </p:nvSpPr>
        <p:spPr bwMode="auto">
          <a:xfrm>
            <a:off x="250825" y="6381750"/>
            <a:ext cx="3827463"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Univers" pitchFamily="34" charset="0"/>
                <a:ea typeface="+mn-ea"/>
                <a:cs typeface="+mn-cs"/>
              </a:rPr>
              <a:t>Tunis, Tunisia, 28 January 2014</a:t>
            </a:r>
            <a:endParaRPr kumimoji="0" lang="en-US" sz="1400" b="0" i="0" u="none" strike="noStrike" kern="1200" cap="none" spc="0" normalizeH="0" baseline="0" noProof="0" dirty="0">
              <a:ln>
                <a:noFill/>
              </a:ln>
              <a:solidFill>
                <a:schemeClr val="tx1"/>
              </a:solidFill>
              <a:effectLst/>
              <a:uLnTx/>
              <a:uFillTx/>
              <a:latin typeface="Univers" pitchFamily="34" charset="0"/>
              <a:ea typeface="+mn-ea"/>
              <a:cs typeface="+mn-cs"/>
            </a:endParaRPr>
          </a:p>
        </p:txBody>
      </p:sp>
      <p:pic>
        <p:nvPicPr>
          <p:cNvPr id="11" name="Picture 2" descr="http://yhhiec.org.uk/wp-content/uploads/2011/11/Teleconsultation3.jpg"/>
          <p:cNvPicPr>
            <a:picLocks noChangeAspect="1" noChangeArrowheads="1"/>
          </p:cNvPicPr>
          <p:nvPr/>
        </p:nvPicPr>
        <p:blipFill>
          <a:blip r:embed="rId3"/>
          <a:srcRect/>
          <a:stretch>
            <a:fillRect/>
          </a:stretch>
        </p:blipFill>
        <p:spPr bwMode="auto">
          <a:xfrm>
            <a:off x="1475656" y="1700808"/>
            <a:ext cx="2640430" cy="1630876"/>
          </a:xfrm>
          <a:prstGeom prst="rect">
            <a:avLst/>
          </a:prstGeom>
          <a:noFill/>
        </p:spPr>
      </p:pic>
      <p:pic>
        <p:nvPicPr>
          <p:cNvPr id="12" name="Picture 3"/>
          <p:cNvPicPr>
            <a:picLocks noChangeAspect="1" noChangeArrowheads="1"/>
          </p:cNvPicPr>
          <p:nvPr/>
        </p:nvPicPr>
        <p:blipFill>
          <a:blip r:embed="rId4"/>
          <a:srcRect l="3102" t="17122" r="6928" b="31513"/>
          <a:stretch>
            <a:fillRect/>
          </a:stretch>
        </p:blipFill>
        <p:spPr bwMode="auto">
          <a:xfrm>
            <a:off x="5004048" y="1700808"/>
            <a:ext cx="2664296" cy="1635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76456" cy="1412776"/>
          </a:xfrm>
        </p:spPr>
        <p:txBody>
          <a:bodyPr/>
          <a:lstStyle/>
          <a:p>
            <a:pPr algn="r"/>
            <a:r>
              <a:rPr lang="fr-FR" dirty="0" smtClean="0"/>
              <a:t>e-</a:t>
            </a:r>
            <a:r>
              <a:rPr lang="fr-FR" dirty="0" err="1" smtClean="0"/>
              <a:t>Health</a:t>
            </a:r>
            <a:r>
              <a:rPr lang="fr-FR" dirty="0" smtClean="0"/>
              <a:t> </a:t>
            </a:r>
            <a:r>
              <a:rPr lang="fr-FR" dirty="0" err="1" smtClean="0"/>
              <a:t>Webex</a:t>
            </a:r>
            <a:endParaRPr lang="fr-FR" dirty="0"/>
          </a:p>
        </p:txBody>
      </p:sp>
      <p:sp>
        <p:nvSpPr>
          <p:cNvPr id="3" name="Espace réservé du contenu 2"/>
          <p:cNvSpPr>
            <a:spLocks noGrp="1"/>
          </p:cNvSpPr>
          <p:nvPr>
            <p:ph idx="1"/>
          </p:nvPr>
        </p:nvSpPr>
        <p:spPr>
          <a:xfrm>
            <a:off x="214282" y="1655020"/>
            <a:ext cx="6301934" cy="3286148"/>
          </a:xfrm>
        </p:spPr>
        <p:txBody>
          <a:bodyPr/>
          <a:lstStyle/>
          <a:p>
            <a:pPr algn="just"/>
            <a:r>
              <a:rPr lang="en-US" sz="1800" dirty="0" smtClean="0"/>
              <a:t>TT offers </a:t>
            </a:r>
            <a:r>
              <a:rPr lang="en-US" sz="1800" dirty="0" err="1" smtClean="0"/>
              <a:t>Webex</a:t>
            </a:r>
            <a:r>
              <a:rPr lang="en-US" sz="1800" dirty="0" smtClean="0"/>
              <a:t> service since 2012, Hospitals need only subscription.</a:t>
            </a:r>
          </a:p>
          <a:p>
            <a:pPr algn="just"/>
            <a:r>
              <a:rPr lang="en-US" sz="1800" dirty="0" smtClean="0"/>
              <a:t>Provides physicians and patients with a </a:t>
            </a:r>
            <a:r>
              <a:rPr lang="en-US" sz="1800" b="1" dirty="0" smtClean="0"/>
              <a:t>highly secure, centralized space to discuss care issues remotely through video conferencing and data sharing</a:t>
            </a:r>
          </a:p>
          <a:p>
            <a:r>
              <a:rPr lang="en-US" sz="1800" dirty="0" smtClean="0"/>
              <a:t>Advantages:</a:t>
            </a:r>
          </a:p>
          <a:p>
            <a:pPr lvl="1">
              <a:defRPr/>
            </a:pPr>
            <a:r>
              <a:rPr lang="en-US" sz="1800" dirty="0" smtClean="0"/>
              <a:t>Increased physician to physician and physician to patient collaboration</a:t>
            </a:r>
          </a:p>
          <a:p>
            <a:pPr lvl="1">
              <a:defRPr/>
            </a:pPr>
            <a:r>
              <a:rPr lang="en-US" sz="1800" dirty="0" smtClean="0"/>
              <a:t>Higher physician productivity through less travel</a:t>
            </a:r>
          </a:p>
          <a:p>
            <a:pPr lvl="1">
              <a:defRPr/>
            </a:pPr>
            <a:r>
              <a:rPr lang="fr-FR" sz="1800" dirty="0" err="1" smtClean="0"/>
              <a:t>Lower</a:t>
            </a:r>
            <a:r>
              <a:rPr lang="fr-FR" sz="1800" dirty="0" smtClean="0"/>
              <a:t> </a:t>
            </a:r>
            <a:r>
              <a:rPr lang="fr-FR" sz="1800" dirty="0" err="1" smtClean="0"/>
              <a:t>costs</a:t>
            </a:r>
            <a:endParaRPr lang="fr-FR" sz="1800" dirty="0" smtClean="0"/>
          </a:p>
          <a:p>
            <a:pPr lvl="1">
              <a:defRPr/>
            </a:pPr>
            <a:r>
              <a:rPr lang="en-US" sz="1800" dirty="0" smtClean="0"/>
              <a:t>Possibility to invite specialists to discussion session</a:t>
            </a:r>
            <a:endParaRPr lang="fr-FR" sz="1800" dirty="0" smtClean="0"/>
          </a:p>
          <a:p>
            <a:pPr algn="just">
              <a:spcBef>
                <a:spcPts val="1200"/>
              </a:spcBef>
            </a:pPr>
            <a:endParaRPr lang="en-GB" sz="2000" dirty="0" smtClean="0"/>
          </a:p>
        </p:txBody>
      </p:sp>
      <p:sp>
        <p:nvSpPr>
          <p:cNvPr id="5" name="Espace réservé du numéro de diapositive 4"/>
          <p:cNvSpPr>
            <a:spLocks noGrp="1"/>
          </p:cNvSpPr>
          <p:nvPr>
            <p:ph type="sldNum" sz="quarter" idx="11"/>
          </p:nvPr>
        </p:nvSpPr>
        <p:spPr/>
        <p:txBody>
          <a:bodyPr/>
          <a:lstStyle/>
          <a:p>
            <a:pPr>
              <a:defRPr/>
            </a:pPr>
            <a:fld id="{731689FE-BD11-4000-B2CD-5CB814325653}" type="slidenum">
              <a:rPr lang="en-US" smtClean="0"/>
              <a:pPr>
                <a:defRPr/>
              </a:pPr>
              <a:t>38</a:t>
            </a:fld>
            <a:endParaRPr lang="en-US" dirty="0"/>
          </a:p>
        </p:txBody>
      </p:sp>
      <p:sp>
        <p:nvSpPr>
          <p:cNvPr id="6" name="Rectangle 4"/>
          <p:cNvSpPr txBox="1">
            <a:spLocks noChangeArrowheads="1"/>
          </p:cNvSpPr>
          <p:nvPr/>
        </p:nvSpPr>
        <p:spPr bwMode="auto">
          <a:xfrm>
            <a:off x="250825" y="6381750"/>
            <a:ext cx="3827463"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Univers" pitchFamily="34" charset="0"/>
                <a:ea typeface="+mn-ea"/>
                <a:cs typeface="+mn-cs"/>
              </a:rPr>
              <a:t>Tunis, Tunisia, 28 January 2014</a:t>
            </a:r>
            <a:endParaRPr kumimoji="0" lang="en-US" sz="1400" b="0" i="0" u="none" strike="noStrike" kern="1200" cap="none" spc="0" normalizeH="0" baseline="0" noProof="0" dirty="0">
              <a:ln>
                <a:noFill/>
              </a:ln>
              <a:solidFill>
                <a:schemeClr val="tx1"/>
              </a:solidFill>
              <a:effectLst/>
              <a:uLnTx/>
              <a:uFillTx/>
              <a:latin typeface="Univers" pitchFamily="34" charset="0"/>
              <a:ea typeface="+mn-ea"/>
              <a:cs typeface="+mn-cs"/>
            </a:endParaRPr>
          </a:p>
        </p:txBody>
      </p:sp>
      <p:pic>
        <p:nvPicPr>
          <p:cNvPr id="9" name="Picture 2"/>
          <p:cNvPicPr>
            <a:picLocks noChangeAspect="1" noChangeArrowheads="1"/>
          </p:cNvPicPr>
          <p:nvPr/>
        </p:nvPicPr>
        <p:blipFill>
          <a:blip r:embed="rId3"/>
          <a:srcRect l="5464" t="14473" r="8470" b="31976"/>
          <a:stretch>
            <a:fillRect/>
          </a:stretch>
        </p:blipFill>
        <p:spPr bwMode="auto">
          <a:xfrm>
            <a:off x="6588224" y="4077072"/>
            <a:ext cx="2107752" cy="1377881"/>
          </a:xfrm>
          <a:prstGeom prst="rect">
            <a:avLst/>
          </a:prstGeom>
          <a:noFill/>
          <a:ln w="9525">
            <a:noFill/>
            <a:miter lim="800000"/>
            <a:headEnd/>
            <a:tailEnd/>
          </a:ln>
          <a:effectLst/>
        </p:spPr>
      </p:pic>
      <p:grpSp>
        <p:nvGrpSpPr>
          <p:cNvPr id="4" name="Groupe 15"/>
          <p:cNvGrpSpPr/>
          <p:nvPr/>
        </p:nvGrpSpPr>
        <p:grpSpPr>
          <a:xfrm>
            <a:off x="6627261" y="2060848"/>
            <a:ext cx="2049195" cy="1368152"/>
            <a:chOff x="1588981" y="3857628"/>
            <a:chExt cx="2840143" cy="1888140"/>
          </a:xfrm>
        </p:grpSpPr>
        <p:pic>
          <p:nvPicPr>
            <p:cNvPr id="10" name="Picture 4" descr="5E7V6308"/>
            <p:cNvPicPr>
              <a:picLocks noChangeAspect="1" noChangeArrowheads="1"/>
            </p:cNvPicPr>
            <p:nvPr/>
          </p:nvPicPr>
          <p:blipFill>
            <a:blip r:embed="rId4"/>
            <a:srcRect/>
            <a:stretch>
              <a:fillRect/>
            </a:stretch>
          </p:blipFill>
          <p:spPr bwMode="auto">
            <a:xfrm>
              <a:off x="1588981" y="3857628"/>
              <a:ext cx="2840143" cy="1888140"/>
            </a:xfrm>
            <a:prstGeom prst="rect">
              <a:avLst/>
            </a:prstGeom>
            <a:noFill/>
          </p:spPr>
        </p:pic>
        <p:pic>
          <p:nvPicPr>
            <p:cNvPr id="13" name="Picture 2"/>
            <p:cNvPicPr>
              <a:picLocks noChangeAspect="1" noChangeArrowheads="1"/>
            </p:cNvPicPr>
            <p:nvPr/>
          </p:nvPicPr>
          <p:blipFill>
            <a:blip r:embed="rId3"/>
            <a:srcRect l="9697" t="33288" r="65283" b="44713"/>
            <a:stretch>
              <a:fillRect/>
            </a:stretch>
          </p:blipFill>
          <p:spPr bwMode="auto">
            <a:xfrm rot="21179531">
              <a:off x="1660948" y="4401738"/>
              <a:ext cx="582198" cy="563569"/>
            </a:xfrm>
            <a:prstGeom prst="rect">
              <a:avLst/>
            </a:prstGeom>
            <a:noFill/>
            <a:ln w="9525">
              <a:noFill/>
              <a:miter lim="800000"/>
              <a:headEnd/>
              <a:tailEnd/>
            </a:ln>
            <a:effectLst/>
          </p:spPr>
        </p:pic>
      </p:grpSp>
      <p:sp>
        <p:nvSpPr>
          <p:cNvPr id="14" name="ZoneTexte 13"/>
          <p:cNvSpPr txBox="1"/>
          <p:nvPr/>
        </p:nvSpPr>
        <p:spPr>
          <a:xfrm>
            <a:off x="6184180" y="3429000"/>
            <a:ext cx="2946335" cy="400110"/>
          </a:xfrm>
          <a:prstGeom prst="rect">
            <a:avLst/>
          </a:prstGeom>
          <a:noFill/>
        </p:spPr>
        <p:txBody>
          <a:bodyPr wrap="square" rtlCol="0">
            <a:spAutoFit/>
          </a:bodyPr>
          <a:lstStyle/>
          <a:p>
            <a:pPr algn="ctr"/>
            <a:r>
              <a:rPr lang="en-GB" sz="2000" b="1" dirty="0" smtClean="0">
                <a:solidFill>
                  <a:srgbClr val="C00000"/>
                </a:solidFill>
              </a:rPr>
              <a:t>Tunis Hospital</a:t>
            </a:r>
            <a:endParaRPr lang="en-GB" sz="2000" b="1" dirty="0">
              <a:solidFill>
                <a:srgbClr val="C00000"/>
              </a:solidFill>
            </a:endParaRPr>
          </a:p>
        </p:txBody>
      </p:sp>
      <p:sp>
        <p:nvSpPr>
          <p:cNvPr id="17" name="ZoneTexte 16"/>
          <p:cNvSpPr txBox="1"/>
          <p:nvPr/>
        </p:nvSpPr>
        <p:spPr>
          <a:xfrm>
            <a:off x="6444208" y="5445224"/>
            <a:ext cx="2349474" cy="400110"/>
          </a:xfrm>
          <a:prstGeom prst="rect">
            <a:avLst/>
          </a:prstGeom>
          <a:noFill/>
        </p:spPr>
        <p:txBody>
          <a:bodyPr wrap="square" rtlCol="0">
            <a:spAutoFit/>
          </a:bodyPr>
          <a:lstStyle/>
          <a:p>
            <a:pPr algn="ctr"/>
            <a:r>
              <a:rPr lang="en-GB" sz="2000" b="1" dirty="0" err="1" smtClean="0">
                <a:solidFill>
                  <a:srgbClr val="C00000"/>
                </a:solidFill>
              </a:rPr>
              <a:t>Gabes</a:t>
            </a:r>
            <a:r>
              <a:rPr lang="en-GB" sz="2000" b="1" dirty="0" smtClean="0">
                <a:solidFill>
                  <a:srgbClr val="C00000"/>
                </a:solidFill>
              </a:rPr>
              <a:t> Hospital</a:t>
            </a:r>
            <a:endParaRPr lang="en-GB" sz="2000" b="1" dirty="0">
              <a:solidFill>
                <a:srgbClr val="C0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76456" cy="1412776"/>
          </a:xfrm>
        </p:spPr>
        <p:txBody>
          <a:bodyPr/>
          <a:lstStyle/>
          <a:p>
            <a:pPr algn="r"/>
            <a:r>
              <a:rPr lang="fr-FR" dirty="0" smtClean="0"/>
              <a:t>Agenda</a:t>
            </a:r>
            <a:endParaRPr lang="fr-FR"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176718533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numéro de diapositive 4"/>
          <p:cNvSpPr>
            <a:spLocks noGrp="1"/>
          </p:cNvSpPr>
          <p:nvPr>
            <p:ph type="sldNum" sz="quarter" idx="11"/>
          </p:nvPr>
        </p:nvSpPr>
        <p:spPr/>
        <p:txBody>
          <a:bodyPr/>
          <a:lstStyle/>
          <a:p>
            <a:pPr>
              <a:defRPr/>
            </a:pPr>
            <a:fld id="{731689FE-BD11-4000-B2CD-5CB814325653}" type="slidenum">
              <a:rPr lang="en-US" smtClean="0"/>
              <a:pPr>
                <a:defRPr/>
              </a:pPr>
              <a:t>39</a:t>
            </a:fld>
            <a:endParaRPr lang="en-US"/>
          </a:p>
        </p:txBody>
      </p:sp>
      <p:sp>
        <p:nvSpPr>
          <p:cNvPr id="10" name="Rectangle 4"/>
          <p:cNvSpPr>
            <a:spLocks noGrp="1" noChangeArrowheads="1"/>
          </p:cNvSpPr>
          <p:nvPr>
            <p:ph type="dt" sz="quarter" idx="10"/>
          </p:nvPr>
        </p:nvSpPr>
        <p:spPr>
          <a:xfrm>
            <a:off x="250825" y="6381750"/>
            <a:ext cx="3827463" cy="268288"/>
          </a:xfrm>
          <a:noFill/>
        </p:spPr>
        <p:txBody>
          <a:bodyPr/>
          <a:lstStyle/>
          <a:p>
            <a:r>
              <a:rPr lang="en-US" sz="1400" dirty="0" smtClean="0"/>
              <a:t>Tunis, Tunisia, 28 January 2014</a:t>
            </a:r>
            <a:endParaRPr lang="en-US" sz="1400" dirty="0"/>
          </a:p>
        </p:txBody>
      </p:sp>
    </p:spTree>
    <p:extLst>
      <p:ext uri="{BB962C8B-B14F-4D97-AF65-F5344CB8AC3E}">
        <p14:creationId xmlns:p14="http://schemas.microsoft.com/office/powerpoint/2010/main" val="998634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76456" cy="1412776"/>
          </a:xfrm>
        </p:spPr>
        <p:txBody>
          <a:bodyPr/>
          <a:lstStyle/>
          <a:p>
            <a:pPr algn="r"/>
            <a:r>
              <a:rPr lang="fr-FR" dirty="0" smtClean="0"/>
              <a:t>Agenda</a:t>
            </a:r>
            <a:endParaRPr lang="fr-FR"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63894481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numéro de diapositive 4"/>
          <p:cNvSpPr>
            <a:spLocks noGrp="1"/>
          </p:cNvSpPr>
          <p:nvPr>
            <p:ph type="sldNum" sz="quarter" idx="11"/>
          </p:nvPr>
        </p:nvSpPr>
        <p:spPr/>
        <p:txBody>
          <a:bodyPr/>
          <a:lstStyle/>
          <a:p>
            <a:pPr>
              <a:defRPr/>
            </a:pPr>
            <a:fld id="{731689FE-BD11-4000-B2CD-5CB814325653}" type="slidenum">
              <a:rPr lang="en-US" smtClean="0"/>
              <a:pPr>
                <a:defRPr/>
              </a:pPr>
              <a:t>4</a:t>
            </a:fld>
            <a:endParaRPr lang="en-US"/>
          </a:p>
        </p:txBody>
      </p:sp>
      <p:sp>
        <p:nvSpPr>
          <p:cNvPr id="9" name="Rectangle 4"/>
          <p:cNvSpPr>
            <a:spLocks noGrp="1" noChangeArrowheads="1"/>
          </p:cNvSpPr>
          <p:nvPr>
            <p:ph type="dt" sz="quarter" idx="10"/>
          </p:nvPr>
        </p:nvSpPr>
        <p:spPr>
          <a:xfrm>
            <a:off x="250825" y="6381750"/>
            <a:ext cx="3827463" cy="268288"/>
          </a:xfrm>
          <a:noFill/>
        </p:spPr>
        <p:txBody>
          <a:bodyPr/>
          <a:lstStyle/>
          <a:p>
            <a:r>
              <a:rPr lang="en-US" sz="1400" dirty="0" smtClean="0"/>
              <a:t>Tunis, Tunisia, 28 January 2014</a:t>
            </a:r>
            <a:endParaRPr lang="en-US" sz="1400" dirty="0"/>
          </a:p>
        </p:txBody>
      </p:sp>
    </p:spTree>
    <p:extLst>
      <p:ext uri="{BB962C8B-B14F-4D97-AF65-F5344CB8AC3E}">
        <p14:creationId xmlns:p14="http://schemas.microsoft.com/office/powerpoint/2010/main" val="10112087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8676456" cy="1412776"/>
          </a:xfrm>
        </p:spPr>
        <p:txBody>
          <a:bodyPr/>
          <a:lstStyle/>
          <a:p>
            <a:pPr algn="r"/>
            <a:r>
              <a:rPr lang="en-US" dirty="0" smtClean="0"/>
              <a:t>Conclusion </a:t>
            </a:r>
          </a:p>
        </p:txBody>
      </p:sp>
      <p:sp>
        <p:nvSpPr>
          <p:cNvPr id="14342" name="Slide Number Placeholder 5"/>
          <p:cNvSpPr>
            <a:spLocks noGrp="1"/>
          </p:cNvSpPr>
          <p:nvPr>
            <p:ph type="sldNum" sz="quarter" idx="11"/>
          </p:nvPr>
        </p:nvSpPr>
        <p:spPr>
          <a:noFill/>
        </p:spPr>
        <p:txBody>
          <a:bodyPr/>
          <a:lstStyle/>
          <a:p>
            <a:fld id="{1D29D7F5-7875-4A9B-862B-D9694A0389E4}" type="slidenum">
              <a:rPr lang="en-US" sz="1400"/>
              <a:pPr/>
              <a:t>40</a:t>
            </a:fld>
            <a:endParaRPr lang="en-US" sz="1400"/>
          </a:p>
        </p:txBody>
      </p:sp>
      <p:sp>
        <p:nvSpPr>
          <p:cNvPr id="9" name="Espace réservé du contenu 2"/>
          <p:cNvSpPr>
            <a:spLocks noGrp="1"/>
          </p:cNvSpPr>
          <p:nvPr>
            <p:ph idx="1"/>
          </p:nvPr>
        </p:nvSpPr>
        <p:spPr>
          <a:xfrm>
            <a:off x="467544" y="1052736"/>
            <a:ext cx="7704856" cy="2088232"/>
          </a:xfrm>
        </p:spPr>
        <p:txBody>
          <a:bodyPr/>
          <a:lstStyle/>
          <a:p>
            <a:pPr indent="17463" algn="just">
              <a:spcBef>
                <a:spcPts val="1200"/>
              </a:spcBef>
              <a:buNone/>
            </a:pPr>
            <a:endParaRPr lang="fr-FR" sz="700" dirty="0" smtClean="0"/>
          </a:p>
          <a:p>
            <a:pPr indent="17463">
              <a:buNone/>
            </a:pPr>
            <a:endParaRPr lang="fr-FR" sz="700" dirty="0" smtClean="0"/>
          </a:p>
        </p:txBody>
      </p:sp>
      <p:sp>
        <p:nvSpPr>
          <p:cNvPr id="7" name="Rectangle 4"/>
          <p:cNvSpPr>
            <a:spLocks noGrp="1" noChangeArrowheads="1"/>
          </p:cNvSpPr>
          <p:nvPr>
            <p:ph type="dt" sz="quarter" idx="10"/>
          </p:nvPr>
        </p:nvSpPr>
        <p:spPr>
          <a:xfrm>
            <a:off x="250825" y="6381750"/>
            <a:ext cx="3827463" cy="268288"/>
          </a:xfrm>
          <a:noFill/>
        </p:spPr>
        <p:txBody>
          <a:bodyPr/>
          <a:lstStyle/>
          <a:p>
            <a:r>
              <a:rPr lang="en-US" sz="1400" dirty="0" smtClean="0"/>
              <a:t>Tunis, Tunisia, 28 January 2014</a:t>
            </a:r>
            <a:endParaRPr lang="en-US" sz="1400" dirty="0"/>
          </a:p>
        </p:txBody>
      </p:sp>
      <p:sp>
        <p:nvSpPr>
          <p:cNvPr id="11" name="Rectangle 3"/>
          <p:cNvSpPr txBox="1">
            <a:spLocks noChangeArrowheads="1"/>
          </p:cNvSpPr>
          <p:nvPr/>
        </p:nvSpPr>
        <p:spPr bwMode="auto">
          <a:xfrm>
            <a:off x="500034" y="126049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just">
              <a:spcBef>
                <a:spcPts val="1200"/>
              </a:spcBef>
              <a:buSzPct val="75000"/>
              <a:buBlip>
                <a:blip r:embed="rId3"/>
              </a:buBlip>
            </a:pPr>
            <a:r>
              <a:rPr lang="en-US" sz="2000" kern="0" dirty="0" smtClean="0">
                <a:solidFill>
                  <a:schemeClr val="bg2"/>
                </a:solidFill>
                <a:latin typeface="+mn-lt"/>
              </a:rPr>
              <a:t>The use of ICT in health care brings many advantages especially to individuals, health care providers and governments, </a:t>
            </a:r>
            <a:r>
              <a:rPr lang="en-US" sz="2000" b="1" kern="0" dirty="0" smtClean="0">
                <a:solidFill>
                  <a:schemeClr val="bg2"/>
                </a:solidFill>
                <a:latin typeface="+mn-lt"/>
              </a:rPr>
              <a:t>allowing higher quality, safer, more equitable and more efficient health care system</a:t>
            </a:r>
          </a:p>
          <a:p>
            <a:pPr marL="342900" indent="-342900" algn="just">
              <a:spcBef>
                <a:spcPts val="1200"/>
              </a:spcBef>
              <a:buSzPct val="75000"/>
              <a:buBlip>
                <a:blip r:embed="rId3"/>
              </a:buBlip>
            </a:pPr>
            <a:r>
              <a:rPr lang="en-US" sz="2000" kern="0" dirty="0" smtClean="0">
                <a:solidFill>
                  <a:schemeClr val="bg2"/>
                </a:solidFill>
                <a:latin typeface="+mn-lt"/>
              </a:rPr>
              <a:t>e-Health, with its different categories, </a:t>
            </a:r>
            <a:r>
              <a:rPr lang="en-US" sz="2000" b="1" kern="0" dirty="0" smtClean="0">
                <a:solidFill>
                  <a:schemeClr val="bg2"/>
                </a:solidFill>
                <a:latin typeface="+mn-lt"/>
              </a:rPr>
              <a:t>is a promising field to develop and propose innovative services and applications,</a:t>
            </a:r>
            <a:r>
              <a:rPr lang="en-US" sz="2000" kern="0" dirty="0" smtClean="0">
                <a:solidFill>
                  <a:schemeClr val="bg2"/>
                </a:solidFill>
                <a:latin typeface="+mn-lt"/>
              </a:rPr>
              <a:t> mainly those accessible via mobile</a:t>
            </a:r>
          </a:p>
          <a:p>
            <a:pPr marL="342900" marR="0" lvl="0" indent="-342900" algn="just" defTabSz="914400" rtl="0" eaLnBrk="0" fontAlgn="base" latinLnBrk="0" hangingPunct="0">
              <a:lnSpc>
                <a:spcPct val="100000"/>
              </a:lnSpc>
              <a:spcBef>
                <a:spcPts val="1200"/>
              </a:spcBef>
              <a:spcAft>
                <a:spcPct val="0"/>
              </a:spcAft>
              <a:buClrTx/>
              <a:buSzPct val="75000"/>
              <a:buFontTx/>
              <a:buBlip>
                <a:blip r:embed="rId3"/>
              </a:buBlip>
              <a:tabLst/>
              <a:defRPr/>
            </a:pPr>
            <a:r>
              <a:rPr kumimoji="0" lang="en-US" sz="2000" b="1" i="0" u="none" strike="noStrike" kern="0" cap="none" spc="0" normalizeH="0" baseline="0" noProof="0" dirty="0" smtClean="0">
                <a:ln>
                  <a:noFill/>
                </a:ln>
                <a:solidFill>
                  <a:schemeClr val="bg2"/>
                </a:solidFill>
                <a:effectLst/>
                <a:uLnTx/>
                <a:uFillTx/>
                <a:latin typeface="+mn-lt"/>
                <a:ea typeface="+mn-ea"/>
                <a:cs typeface="+mn-cs"/>
              </a:rPr>
              <a:t>The </a:t>
            </a:r>
            <a:r>
              <a:rPr lang="en-US" sz="2000" b="1" kern="0" dirty="0" smtClean="0">
                <a:solidFill>
                  <a:schemeClr val="bg2"/>
                </a:solidFill>
                <a:latin typeface="+mn-lt"/>
              </a:rPr>
              <a:t>critical health care situation in Developing Countries urges national and international organizations and governments to intervene and invest in the development of innovative services that aims to solve, even partially, the main health issues in these countries </a:t>
            </a:r>
            <a:r>
              <a:rPr lang="en-US" sz="2000" kern="0" dirty="0" smtClean="0">
                <a:solidFill>
                  <a:schemeClr val="bg2"/>
                </a:solidFill>
                <a:latin typeface="+mn-lt"/>
              </a:rPr>
              <a:t>(high child and maternal mortality, wide spread of diseases, difficult access to health care institutions,…)  </a:t>
            </a:r>
            <a:endParaRPr kumimoji="0" lang="en-US" sz="2000" b="0" i="0" u="none" strike="noStrike" kern="0" cap="none" spc="0" normalizeH="0" baseline="0" noProof="0" dirty="0" smtClean="0">
              <a:ln>
                <a:noFill/>
              </a:ln>
              <a:solidFill>
                <a:schemeClr val="bg2"/>
              </a:solidFill>
              <a:effectLst/>
              <a:uLnTx/>
              <a:uFillTx/>
              <a:latin typeface="+mn-lt"/>
              <a:ea typeface="+mn-ea"/>
              <a:cs typeface="+mn-cs"/>
            </a:endParaRPr>
          </a:p>
        </p:txBody>
      </p:sp>
      <p:pic>
        <p:nvPicPr>
          <p:cNvPr id="10244" name="Picture 4"/>
          <p:cNvPicPr>
            <a:picLocks noChangeAspect="1" noChangeArrowheads="1"/>
          </p:cNvPicPr>
          <p:nvPr/>
        </p:nvPicPr>
        <p:blipFill>
          <a:blip r:embed="rId4"/>
          <a:srcRect/>
          <a:stretch>
            <a:fillRect/>
          </a:stretch>
        </p:blipFill>
        <p:spPr bwMode="auto">
          <a:xfrm>
            <a:off x="2843808" y="260648"/>
            <a:ext cx="1747415" cy="1008112"/>
          </a:xfrm>
          <a:prstGeom prst="rect">
            <a:avLst/>
          </a:prstGeom>
          <a:noFill/>
          <a:ln w="9525">
            <a:noFill/>
            <a:miter lim="800000"/>
            <a:headEnd/>
            <a:tailEnd/>
          </a:ln>
          <a:effectLst/>
        </p:spPr>
      </p:pic>
      <p:sp>
        <p:nvSpPr>
          <p:cNvPr id="13" name="Rectangle 2"/>
          <p:cNvSpPr txBox="1">
            <a:spLocks noChangeArrowheads="1"/>
          </p:cNvSpPr>
          <p:nvPr/>
        </p:nvSpPr>
        <p:spPr bwMode="auto">
          <a:xfrm>
            <a:off x="8676456" y="-2738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t>1</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8676456" cy="1412776"/>
          </a:xfrm>
        </p:spPr>
        <p:txBody>
          <a:bodyPr/>
          <a:lstStyle/>
          <a:p>
            <a:pPr algn="r"/>
            <a:r>
              <a:rPr lang="en-US" dirty="0" smtClean="0"/>
              <a:t>Conclusion </a:t>
            </a:r>
          </a:p>
        </p:txBody>
      </p:sp>
      <p:sp>
        <p:nvSpPr>
          <p:cNvPr id="14342" name="Slide Number Placeholder 5"/>
          <p:cNvSpPr>
            <a:spLocks noGrp="1"/>
          </p:cNvSpPr>
          <p:nvPr>
            <p:ph type="sldNum" sz="quarter" idx="11"/>
          </p:nvPr>
        </p:nvSpPr>
        <p:spPr>
          <a:noFill/>
        </p:spPr>
        <p:txBody>
          <a:bodyPr/>
          <a:lstStyle/>
          <a:p>
            <a:fld id="{1D29D7F5-7875-4A9B-862B-D9694A0389E4}" type="slidenum">
              <a:rPr lang="en-US" sz="1400"/>
              <a:pPr/>
              <a:t>41</a:t>
            </a:fld>
            <a:endParaRPr lang="en-US" sz="1400"/>
          </a:p>
        </p:txBody>
      </p:sp>
      <p:sp>
        <p:nvSpPr>
          <p:cNvPr id="9" name="Espace réservé du contenu 2"/>
          <p:cNvSpPr>
            <a:spLocks noGrp="1"/>
          </p:cNvSpPr>
          <p:nvPr>
            <p:ph idx="1"/>
          </p:nvPr>
        </p:nvSpPr>
        <p:spPr>
          <a:xfrm>
            <a:off x="467544" y="1052736"/>
            <a:ext cx="7704856" cy="2088232"/>
          </a:xfrm>
        </p:spPr>
        <p:txBody>
          <a:bodyPr/>
          <a:lstStyle/>
          <a:p>
            <a:pPr indent="17463" algn="just">
              <a:spcBef>
                <a:spcPts val="1200"/>
              </a:spcBef>
              <a:buNone/>
            </a:pPr>
            <a:endParaRPr lang="fr-FR" sz="700" dirty="0" smtClean="0"/>
          </a:p>
          <a:p>
            <a:pPr indent="17463">
              <a:buNone/>
            </a:pPr>
            <a:endParaRPr lang="fr-FR" sz="700" dirty="0" smtClean="0"/>
          </a:p>
        </p:txBody>
      </p:sp>
      <p:sp>
        <p:nvSpPr>
          <p:cNvPr id="7" name="Rectangle 4"/>
          <p:cNvSpPr>
            <a:spLocks noGrp="1" noChangeArrowheads="1"/>
          </p:cNvSpPr>
          <p:nvPr>
            <p:ph type="dt" sz="quarter" idx="10"/>
          </p:nvPr>
        </p:nvSpPr>
        <p:spPr>
          <a:xfrm>
            <a:off x="250825" y="6381750"/>
            <a:ext cx="3827463" cy="268288"/>
          </a:xfrm>
          <a:noFill/>
        </p:spPr>
        <p:txBody>
          <a:bodyPr/>
          <a:lstStyle/>
          <a:p>
            <a:r>
              <a:rPr lang="en-US" sz="1400" dirty="0" smtClean="0"/>
              <a:t>Tunis, Tunisia, 28 January 2014</a:t>
            </a:r>
            <a:endParaRPr lang="en-US" sz="1400" dirty="0"/>
          </a:p>
        </p:txBody>
      </p:sp>
      <p:sp>
        <p:nvSpPr>
          <p:cNvPr id="11" name="Rectangle 3"/>
          <p:cNvSpPr txBox="1">
            <a:spLocks noChangeArrowheads="1"/>
          </p:cNvSpPr>
          <p:nvPr/>
        </p:nvSpPr>
        <p:spPr bwMode="auto">
          <a:xfrm>
            <a:off x="428596" y="1340768"/>
            <a:ext cx="8286808"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just">
              <a:spcBef>
                <a:spcPts val="1200"/>
              </a:spcBef>
              <a:buSzPct val="75000"/>
              <a:buBlip>
                <a:blip r:embed="rId3"/>
              </a:buBlip>
            </a:pPr>
            <a:r>
              <a:rPr lang="en-US" sz="2000" kern="0" dirty="0" smtClean="0">
                <a:solidFill>
                  <a:schemeClr val="bg2"/>
                </a:solidFill>
                <a:latin typeface="+mn-lt"/>
              </a:rPr>
              <a:t>In order to ensure more interoperability among Health care systems and reduce technology costs, </a:t>
            </a:r>
            <a:r>
              <a:rPr lang="en-US" sz="2000" b="1" kern="0" dirty="0" smtClean="0">
                <a:solidFill>
                  <a:schemeClr val="bg2"/>
                </a:solidFill>
                <a:latin typeface="+mn-lt"/>
              </a:rPr>
              <a:t>many international organization have paid an important attention to e-Health standardization </a:t>
            </a:r>
            <a:r>
              <a:rPr lang="en-US" sz="2000" kern="0" dirty="0" smtClean="0">
                <a:solidFill>
                  <a:schemeClr val="bg2"/>
                </a:solidFill>
                <a:latin typeface="+mn-lt"/>
              </a:rPr>
              <a:t>and launched some initiatives</a:t>
            </a:r>
          </a:p>
          <a:p>
            <a:pPr marL="342900" indent="-342900" algn="just">
              <a:spcBef>
                <a:spcPts val="1200"/>
              </a:spcBef>
              <a:buSzPct val="75000"/>
              <a:buBlip>
                <a:blip r:embed="rId3"/>
              </a:buBlip>
            </a:pPr>
            <a:r>
              <a:rPr lang="en-US" sz="2000" kern="0" dirty="0" smtClean="0">
                <a:solidFill>
                  <a:schemeClr val="bg2"/>
                </a:solidFill>
                <a:latin typeface="+mn-lt"/>
              </a:rPr>
              <a:t>Among these organizations, </a:t>
            </a:r>
            <a:r>
              <a:rPr lang="en-US" sz="2000" b="1" kern="0" dirty="0" smtClean="0">
                <a:solidFill>
                  <a:schemeClr val="bg2"/>
                </a:solidFill>
                <a:latin typeface="+mn-lt"/>
              </a:rPr>
              <a:t>ITU is accomplishing several activities in the e-Health field</a:t>
            </a:r>
            <a:r>
              <a:rPr lang="en-US" sz="2000" kern="0" dirty="0" smtClean="0">
                <a:solidFill>
                  <a:schemeClr val="bg2"/>
                </a:solidFill>
                <a:latin typeface="+mn-lt"/>
              </a:rPr>
              <a:t>, and that, mainly through its Study Groups and Focus Groups</a:t>
            </a:r>
          </a:p>
          <a:p>
            <a:pPr marL="342900" lvl="1" indent="-342900" algn="just">
              <a:spcBef>
                <a:spcPts val="1200"/>
              </a:spcBef>
              <a:buSzPct val="75000"/>
              <a:buBlip>
                <a:blip r:embed="rId3"/>
              </a:buBlip>
            </a:pPr>
            <a:r>
              <a:rPr lang="en-US" sz="2000" kern="0" dirty="0" err="1" smtClean="0">
                <a:solidFill>
                  <a:schemeClr val="bg2"/>
                </a:solidFill>
              </a:rPr>
              <a:t>Tunisie</a:t>
            </a:r>
            <a:r>
              <a:rPr lang="en-US" sz="2000" kern="0" dirty="0" smtClean="0">
                <a:solidFill>
                  <a:schemeClr val="bg2"/>
                </a:solidFill>
              </a:rPr>
              <a:t> Telecom, as an incumbent operator, is concerned with proposing services for social purposes and </a:t>
            </a:r>
            <a:r>
              <a:rPr lang="en-US" sz="2000" b="1" kern="0" dirty="0" smtClean="0">
                <a:solidFill>
                  <a:schemeClr val="bg2"/>
                </a:solidFill>
              </a:rPr>
              <a:t>it is providing </a:t>
            </a:r>
            <a:r>
              <a:rPr lang="en-GB" sz="2000" b="1" kern="0" dirty="0" smtClean="0">
                <a:solidFill>
                  <a:schemeClr val="bg2"/>
                </a:solidFill>
              </a:rPr>
              <a:t>currently, through </a:t>
            </a:r>
            <a:r>
              <a:rPr lang="en-US" sz="2000" b="1" kern="0" dirty="0" smtClean="0">
                <a:solidFill>
                  <a:schemeClr val="bg2"/>
                </a:solidFill>
              </a:rPr>
              <a:t>its</a:t>
            </a:r>
            <a:r>
              <a:rPr lang="en-US" sz="2000" kern="0" dirty="0" smtClean="0">
                <a:solidFill>
                  <a:schemeClr val="bg2"/>
                </a:solidFill>
              </a:rPr>
              <a:t> </a:t>
            </a:r>
            <a:r>
              <a:rPr lang="en-GB" sz="2000" b="1" kern="0" dirty="0" smtClean="0">
                <a:solidFill>
                  <a:schemeClr val="bg2"/>
                </a:solidFill>
              </a:rPr>
              <a:t>mega e-Health project for the Ministry of the Public Health, a high available, secured and reliable infrastructure platform enabling many e-Health services </a:t>
            </a:r>
            <a:r>
              <a:rPr lang="en-GB" sz="2000" kern="0" dirty="0" smtClean="0">
                <a:solidFill>
                  <a:schemeClr val="bg2"/>
                </a:solidFill>
              </a:rPr>
              <a:t>such as: </a:t>
            </a:r>
            <a:r>
              <a:rPr lang="en-GB" sz="2000" kern="0" dirty="0" err="1" smtClean="0">
                <a:solidFill>
                  <a:schemeClr val="bg2"/>
                </a:solidFill>
              </a:rPr>
              <a:t>teleconsultation</a:t>
            </a:r>
            <a:r>
              <a:rPr lang="en-GB" sz="2000" kern="0" dirty="0" smtClean="0">
                <a:solidFill>
                  <a:schemeClr val="bg2"/>
                </a:solidFill>
              </a:rPr>
              <a:t>, </a:t>
            </a:r>
            <a:r>
              <a:rPr lang="en-GB" sz="2000" kern="0" dirty="0" err="1" smtClean="0">
                <a:solidFill>
                  <a:schemeClr val="bg2"/>
                </a:solidFill>
              </a:rPr>
              <a:t>telediagnosis</a:t>
            </a:r>
            <a:r>
              <a:rPr lang="en-GB" sz="2000" kern="0" dirty="0" smtClean="0">
                <a:solidFill>
                  <a:schemeClr val="bg2"/>
                </a:solidFill>
              </a:rPr>
              <a:t>, </a:t>
            </a:r>
            <a:r>
              <a:rPr lang="en-GB" sz="2000" kern="0" dirty="0" err="1" smtClean="0">
                <a:solidFill>
                  <a:schemeClr val="bg2"/>
                </a:solidFill>
              </a:rPr>
              <a:t>telepathology</a:t>
            </a:r>
            <a:r>
              <a:rPr lang="en-GB" sz="2000" kern="0" dirty="0" smtClean="0">
                <a:solidFill>
                  <a:schemeClr val="bg2"/>
                </a:solidFill>
              </a:rPr>
              <a:t>, </a:t>
            </a:r>
            <a:r>
              <a:rPr lang="en-GB" sz="2000" kern="0" dirty="0" err="1" smtClean="0">
                <a:solidFill>
                  <a:schemeClr val="bg2"/>
                </a:solidFill>
              </a:rPr>
              <a:t>teleradiology</a:t>
            </a:r>
            <a:r>
              <a:rPr lang="en-GB" sz="2000" kern="0" dirty="0" smtClean="0">
                <a:solidFill>
                  <a:schemeClr val="bg2"/>
                </a:solidFill>
              </a:rPr>
              <a:t>, Videoconferencing, </a:t>
            </a:r>
            <a:r>
              <a:rPr lang="en-GB" sz="2000" kern="0" dirty="0" err="1" smtClean="0">
                <a:solidFill>
                  <a:schemeClr val="bg2"/>
                </a:solidFill>
              </a:rPr>
              <a:t>telepresence</a:t>
            </a:r>
            <a:r>
              <a:rPr lang="en-GB" sz="2000" kern="0" dirty="0" smtClean="0">
                <a:solidFill>
                  <a:schemeClr val="bg2"/>
                </a:solidFill>
              </a:rPr>
              <a:t>, etc. </a:t>
            </a:r>
          </a:p>
          <a:p>
            <a:pPr marL="342900" indent="-342900" algn="just">
              <a:spcBef>
                <a:spcPts val="1200"/>
              </a:spcBef>
              <a:buSzPct val="75000"/>
              <a:buBlip>
                <a:blip r:embed="rId3"/>
              </a:buBlip>
            </a:pPr>
            <a:endParaRPr kumimoji="0" lang="en-US" sz="2000" b="0" i="0" u="none" strike="noStrike" kern="0" cap="none" spc="0" normalizeH="0" baseline="0" noProof="0" dirty="0" smtClean="0">
              <a:ln>
                <a:noFill/>
              </a:ln>
              <a:solidFill>
                <a:schemeClr val="bg2"/>
              </a:solidFill>
              <a:effectLst/>
              <a:uLnTx/>
              <a:uFillTx/>
              <a:latin typeface="+mn-lt"/>
              <a:ea typeface="+mn-ea"/>
              <a:cs typeface="+mn-cs"/>
            </a:endParaRPr>
          </a:p>
        </p:txBody>
      </p:sp>
      <p:pic>
        <p:nvPicPr>
          <p:cNvPr id="8195" name="Picture 3"/>
          <p:cNvPicPr>
            <a:picLocks noChangeAspect="1" noChangeArrowheads="1"/>
          </p:cNvPicPr>
          <p:nvPr/>
        </p:nvPicPr>
        <p:blipFill>
          <a:blip r:embed="rId4"/>
          <a:srcRect/>
          <a:stretch>
            <a:fillRect/>
          </a:stretch>
        </p:blipFill>
        <p:spPr bwMode="auto">
          <a:xfrm>
            <a:off x="2195736" y="332656"/>
            <a:ext cx="2412496" cy="714380"/>
          </a:xfrm>
          <a:prstGeom prst="rect">
            <a:avLst/>
          </a:prstGeom>
          <a:noFill/>
          <a:ln w="9525">
            <a:noFill/>
            <a:miter lim="800000"/>
            <a:headEnd/>
            <a:tailEnd/>
          </a:ln>
          <a:effectLst/>
        </p:spPr>
      </p:pic>
      <p:sp>
        <p:nvSpPr>
          <p:cNvPr id="13" name="Rectangle 2"/>
          <p:cNvSpPr txBox="1">
            <a:spLocks noChangeArrowheads="1"/>
          </p:cNvSpPr>
          <p:nvPr/>
        </p:nvSpPr>
        <p:spPr bwMode="auto">
          <a:xfrm>
            <a:off x="8676456" y="-2738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t>2</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8676456" cy="1412776"/>
          </a:xfrm>
        </p:spPr>
        <p:txBody>
          <a:bodyPr/>
          <a:lstStyle/>
          <a:p>
            <a:pPr algn="r"/>
            <a:r>
              <a:rPr lang="en-US" dirty="0" smtClean="0"/>
              <a:t>Recommendations</a:t>
            </a:r>
          </a:p>
        </p:txBody>
      </p:sp>
      <p:sp>
        <p:nvSpPr>
          <p:cNvPr id="14342" name="Slide Number Placeholder 5"/>
          <p:cNvSpPr>
            <a:spLocks noGrp="1"/>
          </p:cNvSpPr>
          <p:nvPr>
            <p:ph type="sldNum" sz="quarter" idx="11"/>
          </p:nvPr>
        </p:nvSpPr>
        <p:spPr>
          <a:noFill/>
        </p:spPr>
        <p:txBody>
          <a:bodyPr/>
          <a:lstStyle/>
          <a:p>
            <a:fld id="{1D29D7F5-7875-4A9B-862B-D9694A0389E4}" type="slidenum">
              <a:rPr lang="en-US" sz="1400"/>
              <a:pPr/>
              <a:t>42</a:t>
            </a:fld>
            <a:endParaRPr lang="en-US" sz="1400"/>
          </a:p>
        </p:txBody>
      </p:sp>
      <p:sp>
        <p:nvSpPr>
          <p:cNvPr id="8" name="Rectangle 4"/>
          <p:cNvSpPr>
            <a:spLocks noGrp="1" noChangeArrowheads="1"/>
          </p:cNvSpPr>
          <p:nvPr>
            <p:ph type="dt" sz="quarter" idx="10"/>
          </p:nvPr>
        </p:nvSpPr>
        <p:spPr>
          <a:xfrm>
            <a:off x="250825" y="6381750"/>
            <a:ext cx="3827463" cy="268288"/>
          </a:xfrm>
          <a:noFill/>
        </p:spPr>
        <p:txBody>
          <a:bodyPr/>
          <a:lstStyle/>
          <a:p>
            <a:r>
              <a:rPr lang="en-US" sz="1400" dirty="0" smtClean="0"/>
              <a:t>Tunis, Tunisia, 28 January 2014</a:t>
            </a:r>
            <a:endParaRPr lang="en-US" sz="1400" dirty="0"/>
          </a:p>
        </p:txBody>
      </p:sp>
      <p:sp>
        <p:nvSpPr>
          <p:cNvPr id="9" name="Rectangle 3"/>
          <p:cNvSpPr txBox="1">
            <a:spLocks noChangeArrowheads="1"/>
          </p:cNvSpPr>
          <p:nvPr/>
        </p:nvSpPr>
        <p:spPr bwMode="auto">
          <a:xfrm>
            <a:off x="500034" y="126876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just">
              <a:spcBef>
                <a:spcPts val="1200"/>
              </a:spcBef>
              <a:buSzPct val="75000"/>
              <a:buBlip>
                <a:blip r:embed="rId3"/>
              </a:buBlip>
            </a:pPr>
            <a:r>
              <a:rPr lang="en-US" sz="1800" b="1" kern="0" dirty="0" smtClean="0">
                <a:solidFill>
                  <a:schemeClr val="bg2"/>
                </a:solidFill>
                <a:latin typeface="+mn-lt"/>
              </a:rPr>
              <a:t>Developing countries should take advantage from the mobile telecommunications potential </a:t>
            </a:r>
            <a:r>
              <a:rPr lang="en-US" sz="1800" kern="0" dirty="0" smtClean="0">
                <a:solidFill>
                  <a:schemeClr val="bg2"/>
                </a:solidFill>
                <a:latin typeface="+mn-lt"/>
              </a:rPr>
              <a:t>and focus more on the development of mobile health care applications since they are more accessible</a:t>
            </a:r>
          </a:p>
          <a:p>
            <a:pPr marL="342900" indent="-342900" algn="just">
              <a:spcBef>
                <a:spcPts val="1200"/>
              </a:spcBef>
              <a:buSzPct val="75000"/>
              <a:buBlip>
                <a:blip r:embed="rId3"/>
              </a:buBlip>
            </a:pPr>
            <a:r>
              <a:rPr lang="en-US" sz="1800" b="1" kern="0" dirty="0" smtClean="0">
                <a:solidFill>
                  <a:schemeClr val="bg2"/>
                </a:solidFill>
                <a:latin typeface="+mn-lt"/>
              </a:rPr>
              <a:t>Government in Developing countries should plan efficient strategies to promote e-Health </a:t>
            </a:r>
            <a:r>
              <a:rPr lang="en-US" sz="1800" kern="0" dirty="0" smtClean="0">
                <a:solidFill>
                  <a:schemeClr val="bg2"/>
                </a:solidFill>
                <a:latin typeface="+mn-lt"/>
              </a:rPr>
              <a:t>and encourage industrials, service providers and suppliers to invest in the development of this field </a:t>
            </a:r>
          </a:p>
          <a:p>
            <a:pPr marL="342900" indent="-342900" algn="just">
              <a:spcBef>
                <a:spcPts val="1200"/>
              </a:spcBef>
              <a:buSzPct val="75000"/>
              <a:buBlip>
                <a:blip r:embed="rId3"/>
              </a:buBlip>
            </a:pPr>
            <a:r>
              <a:rPr lang="en-US" sz="1800" kern="0" dirty="0" smtClean="0">
                <a:solidFill>
                  <a:schemeClr val="bg2"/>
                </a:solidFill>
                <a:latin typeface="+mn-lt"/>
              </a:rPr>
              <a:t>Telecom Operators should catch the opportunities of innovative services offered in the e-Health field and </a:t>
            </a:r>
            <a:r>
              <a:rPr lang="en-US" sz="1800" b="1" kern="0" dirty="0" smtClean="0">
                <a:solidFill>
                  <a:schemeClr val="bg2"/>
                </a:solidFill>
                <a:latin typeface="+mn-lt"/>
              </a:rPr>
              <a:t>find the most effective and convenient business models for e-Health services providing</a:t>
            </a:r>
          </a:p>
          <a:p>
            <a:pPr marL="342900" indent="-342900" algn="just">
              <a:spcBef>
                <a:spcPts val="1200"/>
              </a:spcBef>
              <a:buSzPct val="75000"/>
              <a:buBlip>
                <a:blip r:embed="rId3"/>
              </a:buBlip>
            </a:pPr>
            <a:r>
              <a:rPr lang="en-GB" sz="1800" kern="0" dirty="0" smtClean="0">
                <a:solidFill>
                  <a:schemeClr val="bg2"/>
                </a:solidFill>
                <a:latin typeface="+mn-lt"/>
              </a:rPr>
              <a:t>In order to make the standardization initiatives more effective, </a:t>
            </a:r>
            <a:r>
              <a:rPr lang="en-GB" sz="1800" b="1" kern="0" dirty="0" smtClean="0">
                <a:solidFill>
                  <a:schemeClr val="bg2"/>
                </a:solidFill>
                <a:latin typeface="+mn-lt"/>
              </a:rPr>
              <a:t>a</a:t>
            </a:r>
            <a:r>
              <a:rPr lang="en-GB" sz="1800" kern="0" dirty="0" smtClean="0">
                <a:solidFill>
                  <a:schemeClr val="bg2"/>
                </a:solidFill>
                <a:latin typeface="+mn-lt"/>
              </a:rPr>
              <a:t> </a:t>
            </a:r>
            <a:r>
              <a:rPr lang="en-GB" sz="1800" b="1" kern="0" dirty="0" smtClean="0">
                <a:solidFill>
                  <a:schemeClr val="bg2"/>
                </a:solidFill>
                <a:latin typeface="+mn-lt"/>
              </a:rPr>
              <a:t>collaborative work between national and international organizations, local authorities and regulators should be established</a:t>
            </a:r>
            <a:r>
              <a:rPr lang="en-GB" sz="1800" kern="0" dirty="0" smtClean="0">
                <a:solidFill>
                  <a:schemeClr val="bg2"/>
                </a:solidFill>
                <a:latin typeface="+mn-lt"/>
              </a:rPr>
              <a:t> in addition to a strong willing from the health practitioners to adopt the new e-Health </a:t>
            </a:r>
            <a:r>
              <a:rPr lang="fr-FR" sz="1800" kern="0" dirty="0" smtClean="0">
                <a:solidFill>
                  <a:schemeClr val="bg2"/>
                </a:solidFill>
                <a:latin typeface="+mn-lt"/>
              </a:rPr>
              <a:t>technologies</a:t>
            </a:r>
            <a:endParaRPr kumimoji="0" lang="en-US" sz="1800" b="0" i="0" u="none" strike="noStrike" kern="0" cap="none" spc="0" normalizeH="0" baseline="0" noProof="0" dirty="0" smtClean="0">
              <a:ln>
                <a:noFill/>
              </a:ln>
              <a:solidFill>
                <a:schemeClr val="bg2"/>
              </a:solidFill>
              <a:effectLst/>
              <a:uLnTx/>
              <a:uFillTx/>
              <a:latin typeface="+mn-lt"/>
              <a:ea typeface="+mn-ea"/>
              <a:cs typeface="+mn-cs"/>
            </a:endParaRPr>
          </a:p>
        </p:txBody>
      </p:sp>
      <p:pic>
        <p:nvPicPr>
          <p:cNvPr id="6149" name="Picture 5" descr="http://www.mdgadvertising.com/blog/wp-content/uploads/2012/08/blog_Going-Mobile-Leading-Patients-And-Providers-To-Mhealth.jpg"/>
          <p:cNvPicPr>
            <a:picLocks noChangeAspect="1" noChangeArrowheads="1"/>
          </p:cNvPicPr>
          <p:nvPr/>
        </p:nvPicPr>
        <p:blipFill>
          <a:blip r:embed="rId4"/>
          <a:srcRect/>
          <a:stretch>
            <a:fillRect/>
          </a:stretch>
        </p:blipFill>
        <p:spPr bwMode="auto">
          <a:xfrm>
            <a:off x="2555776" y="332656"/>
            <a:ext cx="1380307" cy="801137"/>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dt" sz="quarter" idx="10"/>
          </p:nvPr>
        </p:nvSpPr>
        <p:spPr>
          <a:xfrm>
            <a:off x="250825" y="6381750"/>
            <a:ext cx="3827463" cy="268288"/>
          </a:xfrm>
          <a:noFill/>
        </p:spPr>
        <p:txBody>
          <a:bodyPr/>
          <a:lstStyle/>
          <a:p>
            <a:r>
              <a:rPr lang="en-US" sz="1400" dirty="0" smtClean="0"/>
              <a:t>Tunis, Tunisia, 28 January 2014</a:t>
            </a:r>
            <a:endParaRPr lang="en-US" sz="1400" dirty="0"/>
          </a:p>
        </p:txBody>
      </p:sp>
      <p:sp>
        <p:nvSpPr>
          <p:cNvPr id="4099" name="Rectangle 10"/>
          <p:cNvSpPr>
            <a:spLocks noGrp="1" noChangeArrowheads="1"/>
          </p:cNvSpPr>
          <p:nvPr>
            <p:ph type="ctrTitle"/>
          </p:nvPr>
        </p:nvSpPr>
        <p:spPr>
          <a:xfrm>
            <a:off x="0" y="2357430"/>
            <a:ext cx="9144000" cy="1470025"/>
          </a:xfrm>
        </p:spPr>
        <p:txBody>
          <a:bodyPr/>
          <a:lstStyle/>
          <a:p>
            <a:r>
              <a:rPr lang="en-US" dirty="0" smtClean="0"/>
              <a:t>Thank you for your Attention</a:t>
            </a:r>
          </a:p>
        </p:txBody>
      </p:sp>
      <p:sp>
        <p:nvSpPr>
          <p:cNvPr id="4100" name="Rectangle 11"/>
          <p:cNvSpPr>
            <a:spLocks noGrp="1" noChangeArrowheads="1"/>
          </p:cNvSpPr>
          <p:nvPr>
            <p:ph type="subTitle" idx="1"/>
          </p:nvPr>
        </p:nvSpPr>
        <p:spPr>
          <a:xfrm>
            <a:off x="1142976" y="4429132"/>
            <a:ext cx="6929486" cy="1752600"/>
          </a:xfrm>
        </p:spPr>
        <p:txBody>
          <a:bodyPr/>
          <a:lstStyle/>
          <a:p>
            <a:r>
              <a:rPr lang="en-GB" b="1" dirty="0" smtClean="0"/>
              <a:t>Rim </a:t>
            </a:r>
            <a:r>
              <a:rPr lang="en-GB" b="1" dirty="0" err="1" smtClean="0"/>
              <a:t>Belhassine-Cherif</a:t>
            </a:r>
            <a:r>
              <a:rPr lang="en-GB" b="1" dirty="0" smtClean="0"/>
              <a:t>, </a:t>
            </a:r>
            <a:r>
              <a:rPr lang="en-GB" b="1" dirty="0" err="1" smtClean="0"/>
              <a:t>Ph.D</a:t>
            </a:r>
            <a:endParaRPr lang="en-GB" b="1" dirty="0" smtClean="0"/>
          </a:p>
          <a:p>
            <a:r>
              <a:rPr lang="en-GB" sz="2000" i="1" dirty="0" smtClean="0">
                <a:solidFill>
                  <a:srgbClr val="0070C0"/>
                </a:solidFill>
              </a:rPr>
              <a:t>rim.belhassine-cherif@tunisietelecom.tn</a:t>
            </a:r>
            <a:endParaRPr lang="en-US" sz="2000" i="1" dirty="0" smtClean="0">
              <a:solidFill>
                <a:srgbClr val="0070C0"/>
              </a:solidFill>
            </a:endParaRPr>
          </a:p>
        </p:txBody>
      </p:sp>
      <p:sp>
        <p:nvSpPr>
          <p:cNvPr id="5125" name="Rectangle 13"/>
          <p:cNvSpPr>
            <a:spLocks noChangeArrowheads="1"/>
          </p:cNvSpPr>
          <p:nvPr/>
        </p:nvSpPr>
        <p:spPr bwMode="auto">
          <a:xfrm>
            <a:off x="0" y="404813"/>
            <a:ext cx="9144000" cy="1655762"/>
          </a:xfrm>
          <a:prstGeom prst="rect">
            <a:avLst/>
          </a:prstGeom>
          <a:noFill/>
          <a:ln w="9525">
            <a:noFill/>
            <a:miter lim="800000"/>
            <a:headEnd/>
            <a:tailEnd/>
          </a:ln>
        </p:spPr>
        <p:txBody>
          <a:bodyPr anchor="ctr"/>
          <a:lstStyle/>
          <a:p>
            <a:pPr algn="ctr">
              <a:lnSpc>
                <a:spcPct val="80000"/>
              </a:lnSpc>
            </a:pPr>
            <a:r>
              <a:rPr lang="en-US" sz="2400" b="1" dirty="0">
                <a:solidFill>
                  <a:schemeClr val="bg2"/>
                </a:solidFill>
              </a:rPr>
              <a:t>ITU Workshop on </a:t>
            </a:r>
          </a:p>
          <a:p>
            <a:pPr algn="ctr">
              <a:lnSpc>
                <a:spcPct val="80000"/>
              </a:lnSpc>
            </a:pPr>
            <a:r>
              <a:rPr lang="en-US" sz="2400" b="1" dirty="0" smtClean="0">
                <a:solidFill>
                  <a:schemeClr val="bg2"/>
                </a:solidFill>
              </a:rPr>
              <a:t>“ICT Innovations in Emerging Economies</a:t>
            </a:r>
            <a:r>
              <a:rPr lang="en-US" sz="2400" b="1" dirty="0" smtClean="0">
                <a:solidFill>
                  <a:srgbClr val="22228B"/>
                </a:solidFill>
              </a:rPr>
              <a:t>”</a:t>
            </a:r>
            <a:endParaRPr lang="en-US" sz="2400" b="1" dirty="0">
              <a:solidFill>
                <a:srgbClr val="22228B"/>
              </a:solidFill>
            </a:endParaRPr>
          </a:p>
          <a:p>
            <a:pPr algn="ctr">
              <a:lnSpc>
                <a:spcPct val="80000"/>
              </a:lnSpc>
            </a:pPr>
            <a:endParaRPr lang="en-US" sz="2400" b="1" dirty="0">
              <a:solidFill>
                <a:srgbClr val="22228B"/>
              </a:solidFill>
            </a:endParaRPr>
          </a:p>
          <a:p>
            <a:pPr algn="ctr">
              <a:lnSpc>
                <a:spcPct val="80000"/>
              </a:lnSpc>
            </a:pPr>
            <a:r>
              <a:rPr lang="en-US" sz="1800" b="1" dirty="0" smtClean="0">
                <a:solidFill>
                  <a:srgbClr val="22228B"/>
                </a:solidFill>
              </a:rPr>
              <a:t>(Tunis, Tunisia, 28 January 2014)</a:t>
            </a:r>
            <a:endParaRPr lang="en-US" sz="1800" b="1" dirty="0">
              <a:solidFill>
                <a:schemeClr val="bg2"/>
              </a:solidFill>
            </a:endParaRPr>
          </a:p>
        </p:txBody>
      </p:sp>
      <p:sp>
        <p:nvSpPr>
          <p:cNvPr id="4102" name="AutoShape 18" descr="image002"/>
          <p:cNvSpPr>
            <a:spLocks noChangeAspect="1" noChangeArrowheads="1"/>
          </p:cNvSpPr>
          <p:nvPr/>
        </p:nvSpPr>
        <p:spPr bwMode="auto">
          <a:xfrm>
            <a:off x="3857625" y="2928938"/>
            <a:ext cx="1428750" cy="1000125"/>
          </a:xfrm>
          <a:prstGeom prst="rect">
            <a:avLst/>
          </a:prstGeom>
          <a:noFill/>
          <a:ln w="9525">
            <a:noFill/>
            <a:miter lim="800000"/>
            <a:headEnd/>
            <a:tailEnd/>
          </a:ln>
        </p:spPr>
        <p:txBody>
          <a:bodyPr/>
          <a:lstStyle/>
          <a:p>
            <a:endParaRPr lang="en-GB"/>
          </a:p>
        </p:txBody>
      </p:sp>
      <p:sp>
        <p:nvSpPr>
          <p:cNvPr id="4103" name="AutoShape 20" descr="image002"/>
          <p:cNvSpPr>
            <a:spLocks noChangeAspect="1" noChangeArrowheads="1"/>
          </p:cNvSpPr>
          <p:nvPr/>
        </p:nvSpPr>
        <p:spPr bwMode="auto">
          <a:xfrm>
            <a:off x="3857625" y="2928938"/>
            <a:ext cx="1428750" cy="1000125"/>
          </a:xfrm>
          <a:prstGeom prst="rect">
            <a:avLst/>
          </a:prstGeom>
          <a:noFill/>
          <a:ln w="9525">
            <a:noFill/>
            <a:miter lim="800000"/>
            <a:headEnd/>
            <a:tailEnd/>
          </a:ln>
        </p:spPr>
        <p:txBody>
          <a:bodyPr/>
          <a:lstStyle/>
          <a:p>
            <a:endParaRPr lang="en-GB"/>
          </a:p>
        </p:txBody>
      </p:sp>
      <p:sp>
        <p:nvSpPr>
          <p:cNvPr id="4104" name="AutoShape 22" descr="image002"/>
          <p:cNvSpPr>
            <a:spLocks noChangeAspect="1" noChangeArrowheads="1"/>
          </p:cNvSpPr>
          <p:nvPr/>
        </p:nvSpPr>
        <p:spPr bwMode="auto">
          <a:xfrm>
            <a:off x="3857625" y="2928938"/>
            <a:ext cx="1428750" cy="1000125"/>
          </a:xfrm>
          <a:prstGeom prst="rect">
            <a:avLst/>
          </a:prstGeom>
          <a:noFill/>
          <a:ln w="9525">
            <a:noFill/>
            <a:miter lim="800000"/>
            <a:headEnd/>
            <a:tailEnd/>
          </a:ln>
        </p:spPr>
        <p:txBody>
          <a:bodyPr/>
          <a:lstStyle/>
          <a:p>
            <a:endParaRPr lang="en-GB"/>
          </a:p>
        </p:txBody>
      </p:sp>
      <p:sp>
        <p:nvSpPr>
          <p:cNvPr id="4105" name="AutoShape 24" descr="image002"/>
          <p:cNvSpPr>
            <a:spLocks noChangeAspect="1" noChangeArrowheads="1"/>
          </p:cNvSpPr>
          <p:nvPr/>
        </p:nvSpPr>
        <p:spPr bwMode="auto">
          <a:xfrm>
            <a:off x="3857625" y="2928938"/>
            <a:ext cx="1428750" cy="1000125"/>
          </a:xfrm>
          <a:prstGeom prst="rect">
            <a:avLst/>
          </a:prstGeom>
          <a:noFill/>
          <a:ln w="9525">
            <a:noFill/>
            <a:miter lim="800000"/>
            <a:headEnd/>
            <a:tailEnd/>
          </a:ln>
        </p:spPr>
        <p:txBody>
          <a:bodyPr/>
          <a:lstStyle/>
          <a:p>
            <a:endParaRPr lang="en-GB"/>
          </a:p>
        </p:txBody>
      </p:sp>
      <p:sp>
        <p:nvSpPr>
          <p:cNvPr id="4106" name="Rectangle 26"/>
          <p:cNvSpPr>
            <a:spLocks noChangeArrowheads="1"/>
          </p:cNvSpPr>
          <p:nvPr/>
        </p:nvSpPr>
        <p:spPr bwMode="auto">
          <a:xfrm>
            <a:off x="0" y="2928938"/>
            <a:ext cx="9144000" cy="0"/>
          </a:xfrm>
          <a:prstGeom prst="rect">
            <a:avLst/>
          </a:prstGeom>
          <a:noFill/>
          <a:ln w="9525">
            <a:noFill/>
            <a:miter lim="800000"/>
            <a:headEnd/>
            <a:tailEnd/>
          </a:ln>
        </p:spPr>
        <p:txBody>
          <a:bodyPr wrap="none" anchor="ctr">
            <a:spAutoFit/>
          </a:bodyPr>
          <a:lstStyle/>
          <a:p>
            <a:endParaRPr lang="en-GB"/>
          </a:p>
        </p:txBody>
      </p:sp>
      <p:pic>
        <p:nvPicPr>
          <p:cNvPr id="4107" name="Picture 16" descr="ITUseries"/>
          <p:cNvPicPr>
            <a:picLocks noChangeAspect="1" noChangeArrowheads="1"/>
          </p:cNvPicPr>
          <p:nvPr/>
        </p:nvPicPr>
        <p:blipFill>
          <a:blip r:embed="rId3"/>
          <a:srcRect t="17264" b="69327"/>
          <a:stretch>
            <a:fillRect/>
          </a:stretch>
        </p:blipFill>
        <p:spPr bwMode="auto">
          <a:xfrm>
            <a:off x="7362856" y="142852"/>
            <a:ext cx="1638300" cy="620713"/>
          </a:xfrm>
          <a:prstGeom prst="rect">
            <a:avLst/>
          </a:prstGeom>
          <a:noFill/>
          <a:ln w="9525">
            <a:noFill/>
            <a:miter lim="800000"/>
            <a:headEnd/>
            <a:tailEnd/>
          </a:ln>
        </p:spPr>
      </p:pic>
      <p:pic>
        <p:nvPicPr>
          <p:cNvPr id="12" name="Picture 2"/>
          <p:cNvPicPr>
            <a:picLocks noChangeAspect="1" noChangeArrowheads="1"/>
          </p:cNvPicPr>
          <p:nvPr/>
        </p:nvPicPr>
        <p:blipFill>
          <a:blip r:embed="rId4" cstate="print"/>
          <a:srcRect/>
          <a:stretch>
            <a:fillRect/>
          </a:stretch>
        </p:blipFill>
        <p:spPr bwMode="auto">
          <a:xfrm>
            <a:off x="3857620" y="5572140"/>
            <a:ext cx="1785950" cy="7143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4"/>
          <p:cNvSpPr>
            <a:spLocks noGrp="1"/>
          </p:cNvSpPr>
          <p:nvPr>
            <p:ph type="sldNum" sz="quarter" idx="11"/>
          </p:nvPr>
        </p:nvSpPr>
        <p:spPr>
          <a:noFill/>
        </p:spPr>
        <p:txBody>
          <a:bodyPr/>
          <a:lstStyle/>
          <a:p>
            <a:fld id="{81A4992A-B811-407F-9D27-B5874807D1D7}" type="slidenum">
              <a:rPr lang="en-US" sz="1400"/>
              <a:pPr/>
              <a:t>5</a:t>
            </a:fld>
            <a:endParaRPr lang="en-US" sz="1400"/>
          </a:p>
        </p:txBody>
      </p:sp>
      <p:sp>
        <p:nvSpPr>
          <p:cNvPr id="6148" name="Rectangle 2"/>
          <p:cNvSpPr>
            <a:spLocks noGrp="1" noChangeArrowheads="1"/>
          </p:cNvSpPr>
          <p:nvPr>
            <p:ph type="title"/>
          </p:nvPr>
        </p:nvSpPr>
        <p:spPr>
          <a:xfrm>
            <a:off x="0" y="0"/>
            <a:ext cx="8676456" cy="1412776"/>
          </a:xfrm>
          <a:noFill/>
          <a:ln w="9525">
            <a:noFill/>
            <a:miter lim="800000"/>
            <a:headEnd/>
            <a:tailEnd/>
          </a:ln>
        </p:spPr>
        <p:txBody>
          <a:bodyPr vert="horz" wrap="square" lIns="91440" tIns="45720" rIns="91440" bIns="45720" numCol="1" anchor="ctr" anchorCtr="0" compatLnSpc="1">
            <a:prstTxWarp prst="textNoShape">
              <a:avLst/>
            </a:prstTxWarp>
          </a:bodyPr>
          <a:lstStyle/>
          <a:p>
            <a:pPr algn="r"/>
            <a:r>
              <a:rPr lang="en-GB" dirty="0"/>
              <a:t>e-Health </a:t>
            </a:r>
            <a:r>
              <a:rPr lang="en-GB" dirty="0" smtClean="0"/>
              <a:t>Advantages</a:t>
            </a:r>
            <a:br>
              <a:rPr lang="en-GB" dirty="0" smtClean="0"/>
            </a:br>
            <a:r>
              <a:rPr lang="en-GB" sz="2400" b="0" i="1" dirty="0" smtClean="0"/>
              <a:t>for </a:t>
            </a:r>
            <a:r>
              <a:rPr lang="en-GB" sz="2400" b="0" i="1" dirty="0"/>
              <a:t>health care stakeholders </a:t>
            </a:r>
            <a:endParaRPr lang="en-GB" sz="2400" b="0" dirty="0"/>
          </a:p>
        </p:txBody>
      </p:sp>
      <p:sp>
        <p:nvSpPr>
          <p:cNvPr id="11" name="Rectangle 10"/>
          <p:cNvSpPr/>
          <p:nvPr/>
        </p:nvSpPr>
        <p:spPr>
          <a:xfrm>
            <a:off x="258392" y="6096348"/>
            <a:ext cx="8028384" cy="276999"/>
          </a:xfrm>
          <a:prstGeom prst="rect">
            <a:avLst/>
          </a:prstGeom>
        </p:spPr>
        <p:txBody>
          <a:bodyPr wrap="square">
            <a:spAutoFit/>
          </a:bodyPr>
          <a:lstStyle/>
          <a:p>
            <a:r>
              <a:rPr lang="en-US" sz="1200" b="1" i="1" dirty="0" smtClean="0">
                <a:solidFill>
                  <a:schemeClr val="tx1">
                    <a:lumMod val="50000"/>
                  </a:schemeClr>
                </a:solidFill>
              </a:rPr>
              <a:t>Source : </a:t>
            </a:r>
            <a:r>
              <a:rPr lang="en-US" sz="1200" dirty="0" smtClean="0"/>
              <a:t>The Socio-Economic Impact of Mobile Health, April 2012</a:t>
            </a:r>
            <a:endParaRPr lang="en-US" sz="1200" dirty="0">
              <a:solidFill>
                <a:schemeClr val="tx1">
                  <a:lumMod val="50000"/>
                </a:schemeClr>
              </a:solidFill>
            </a:endParaRPr>
          </a:p>
        </p:txBody>
      </p:sp>
      <p:sp>
        <p:nvSpPr>
          <p:cNvPr id="8" name="Rectangle 4"/>
          <p:cNvSpPr>
            <a:spLocks noGrp="1" noChangeArrowheads="1"/>
          </p:cNvSpPr>
          <p:nvPr>
            <p:ph type="dt" sz="quarter" idx="10"/>
          </p:nvPr>
        </p:nvSpPr>
        <p:spPr>
          <a:xfrm>
            <a:off x="250825" y="6381750"/>
            <a:ext cx="3827463" cy="268288"/>
          </a:xfrm>
          <a:noFill/>
        </p:spPr>
        <p:txBody>
          <a:bodyPr/>
          <a:lstStyle/>
          <a:p>
            <a:r>
              <a:rPr lang="en-US" sz="1400" dirty="0" smtClean="0"/>
              <a:t>Tunis, Tunisia, 28 January 2014</a:t>
            </a:r>
            <a:endParaRPr lang="en-US" sz="1400" dirty="0"/>
          </a:p>
        </p:txBody>
      </p:sp>
      <p:sp>
        <p:nvSpPr>
          <p:cNvPr id="44" name="Ellipse 43"/>
          <p:cNvSpPr/>
          <p:nvPr/>
        </p:nvSpPr>
        <p:spPr>
          <a:xfrm>
            <a:off x="308878" y="3444766"/>
            <a:ext cx="1785950" cy="571504"/>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 lastClr="FFFFFF"/>
                </a:solidFill>
                <a:effectLst/>
                <a:uLnTx/>
                <a:uFillTx/>
                <a:latin typeface="Calibri"/>
                <a:ea typeface="+mn-ea"/>
                <a:cs typeface="+mn-cs"/>
              </a:rPr>
              <a:t>Health Care</a:t>
            </a:r>
            <a:r>
              <a:rPr kumimoji="0" lang="fr-FR" sz="1600" b="0" i="0" u="none" strike="noStrike" kern="0" cap="none" spc="0" normalizeH="0" baseline="0" noProof="0" dirty="0" smtClean="0">
                <a:ln>
                  <a:noFill/>
                </a:ln>
                <a:solidFill>
                  <a:sysClr val="window" lastClr="FFFFFF"/>
                </a:solidFill>
                <a:effectLst/>
                <a:uLnTx/>
                <a:uFillTx/>
                <a:latin typeface="Calibri"/>
                <a:ea typeface="+mn-ea"/>
                <a:cs typeface="+mn-cs"/>
              </a:rPr>
              <a:t> </a:t>
            </a:r>
            <a:endParaRPr kumimoji="0" lang="fr-FR" sz="16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46" name="Rectangle 45"/>
          <p:cNvSpPr/>
          <p:nvPr/>
        </p:nvSpPr>
        <p:spPr>
          <a:xfrm>
            <a:off x="2714612" y="3857628"/>
            <a:ext cx="2214578" cy="571504"/>
          </a:xfrm>
          <a:prstGeom prst="rect">
            <a:avLst/>
          </a:prstGeom>
          <a:solidFill>
            <a:srgbClr val="4F81BD">
              <a:alpha val="3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 lastClr="FFFFFF"/>
                </a:solidFill>
                <a:effectLst/>
                <a:uLnTx/>
                <a:uFillTx/>
                <a:latin typeface="Verdana" pitchFamily="34" charset="0"/>
                <a:ea typeface="+mn-ea"/>
                <a:cs typeface="+mn-cs"/>
              </a:rPr>
              <a:t>Governments</a:t>
            </a:r>
            <a:endParaRPr kumimoji="0" lang="en-GB" sz="1800" b="0" i="0" u="none" strike="noStrike" kern="0" cap="none" spc="0" normalizeH="0" baseline="0" noProof="0" dirty="0">
              <a:ln>
                <a:noFill/>
              </a:ln>
              <a:solidFill>
                <a:sysClr val="window" lastClr="FFFFFF"/>
              </a:solidFill>
              <a:effectLst/>
              <a:uLnTx/>
              <a:uFillTx/>
              <a:latin typeface="Verdana" pitchFamily="34" charset="0"/>
              <a:ea typeface="+mn-ea"/>
              <a:cs typeface="+mn-cs"/>
            </a:endParaRPr>
          </a:p>
        </p:txBody>
      </p:sp>
      <p:sp>
        <p:nvSpPr>
          <p:cNvPr id="47" name="Rectangle 46"/>
          <p:cNvSpPr/>
          <p:nvPr/>
        </p:nvSpPr>
        <p:spPr>
          <a:xfrm>
            <a:off x="2714612" y="2928934"/>
            <a:ext cx="2214578" cy="571504"/>
          </a:xfrm>
          <a:prstGeom prst="rect">
            <a:avLst/>
          </a:prstGeom>
          <a:solidFill>
            <a:srgbClr val="9BBB59">
              <a:alpha val="3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ysClr val="window" lastClr="FFFFFF"/>
                </a:solidFill>
                <a:effectLst/>
                <a:uLnTx/>
                <a:uFillTx/>
                <a:latin typeface="Verdana" pitchFamily="34" charset="0"/>
                <a:ea typeface="+mn-ea"/>
                <a:cs typeface="+mn-cs"/>
              </a:rPr>
              <a:t>Healthcare Providers and suppliers</a:t>
            </a:r>
            <a:endParaRPr kumimoji="0" lang="en-GB" sz="1400" b="0" i="0" u="none" strike="noStrike" kern="0" cap="none" spc="0" normalizeH="0" baseline="0" noProof="0" dirty="0">
              <a:ln>
                <a:noFill/>
              </a:ln>
              <a:solidFill>
                <a:sysClr val="window" lastClr="FFFFFF"/>
              </a:solidFill>
              <a:effectLst/>
              <a:uLnTx/>
              <a:uFillTx/>
              <a:latin typeface="Verdana" pitchFamily="34" charset="0"/>
              <a:ea typeface="+mn-ea"/>
              <a:cs typeface="+mn-cs"/>
            </a:endParaRPr>
          </a:p>
        </p:txBody>
      </p:sp>
      <p:sp>
        <p:nvSpPr>
          <p:cNvPr id="48" name="Rectangle 47"/>
          <p:cNvSpPr/>
          <p:nvPr/>
        </p:nvSpPr>
        <p:spPr>
          <a:xfrm>
            <a:off x="2714612" y="4786322"/>
            <a:ext cx="2214578" cy="571504"/>
          </a:xfrm>
          <a:prstGeom prst="rect">
            <a:avLst/>
          </a:prstGeom>
          <a:solidFill>
            <a:srgbClr val="8064A2">
              <a:alpha val="3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 lastClr="FFFFFF"/>
                </a:solidFill>
                <a:effectLst/>
                <a:uLnTx/>
                <a:uFillTx/>
                <a:latin typeface="Verdana" pitchFamily="34" charset="0"/>
                <a:ea typeface="+mn-ea"/>
                <a:cs typeface="+mn-cs"/>
              </a:rPr>
              <a:t>NGOs/IGOs</a:t>
            </a:r>
            <a:endParaRPr kumimoji="0" lang="en-GB" sz="1800" b="0" i="0" u="none" strike="noStrike" kern="0" cap="none" spc="0" normalizeH="0" baseline="0" noProof="0" dirty="0">
              <a:ln>
                <a:noFill/>
              </a:ln>
              <a:solidFill>
                <a:sysClr val="window" lastClr="FFFFFF"/>
              </a:solidFill>
              <a:effectLst/>
              <a:uLnTx/>
              <a:uFillTx/>
              <a:latin typeface="Verdana" pitchFamily="34" charset="0"/>
              <a:ea typeface="+mn-ea"/>
              <a:cs typeface="+mn-cs"/>
            </a:endParaRPr>
          </a:p>
        </p:txBody>
      </p:sp>
      <p:cxnSp>
        <p:nvCxnSpPr>
          <p:cNvPr id="49" name="Connecteur droit 48"/>
          <p:cNvCxnSpPr/>
          <p:nvPr/>
        </p:nvCxnSpPr>
        <p:spPr>
          <a:xfrm rot="10800000">
            <a:off x="2285984" y="5072074"/>
            <a:ext cx="428628" cy="1588"/>
          </a:xfrm>
          <a:prstGeom prst="line">
            <a:avLst/>
          </a:prstGeom>
          <a:noFill/>
          <a:ln w="9525" cap="flat" cmpd="sng" algn="ctr">
            <a:solidFill>
              <a:srgbClr val="4F81BD">
                <a:shade val="95000"/>
                <a:satMod val="105000"/>
              </a:srgbClr>
            </a:solidFill>
            <a:prstDash val="solid"/>
          </a:ln>
          <a:effectLst/>
        </p:spPr>
      </p:cxnSp>
      <p:cxnSp>
        <p:nvCxnSpPr>
          <p:cNvPr id="50" name="Connecteur droit 49"/>
          <p:cNvCxnSpPr/>
          <p:nvPr/>
        </p:nvCxnSpPr>
        <p:spPr>
          <a:xfrm rot="10800000">
            <a:off x="2285984" y="4143380"/>
            <a:ext cx="428628" cy="1588"/>
          </a:xfrm>
          <a:prstGeom prst="line">
            <a:avLst/>
          </a:prstGeom>
          <a:noFill/>
          <a:ln w="9525" cap="flat" cmpd="sng" algn="ctr">
            <a:solidFill>
              <a:srgbClr val="4F81BD">
                <a:shade val="95000"/>
                <a:satMod val="105000"/>
              </a:srgbClr>
            </a:solidFill>
            <a:prstDash val="solid"/>
          </a:ln>
          <a:effectLst/>
        </p:spPr>
      </p:cxnSp>
      <p:cxnSp>
        <p:nvCxnSpPr>
          <p:cNvPr id="51" name="Connecteur droit 50"/>
          <p:cNvCxnSpPr/>
          <p:nvPr/>
        </p:nvCxnSpPr>
        <p:spPr>
          <a:xfrm rot="10800000">
            <a:off x="2285984" y="3214686"/>
            <a:ext cx="428628" cy="1588"/>
          </a:xfrm>
          <a:prstGeom prst="line">
            <a:avLst/>
          </a:prstGeom>
          <a:noFill/>
          <a:ln w="9525" cap="flat" cmpd="sng" algn="ctr">
            <a:solidFill>
              <a:srgbClr val="4F81BD">
                <a:shade val="95000"/>
                <a:satMod val="105000"/>
              </a:srgbClr>
            </a:solidFill>
            <a:prstDash val="solid"/>
          </a:ln>
          <a:effectLst/>
        </p:spPr>
      </p:cxnSp>
      <p:cxnSp>
        <p:nvCxnSpPr>
          <p:cNvPr id="52" name="Connecteur droit 51"/>
          <p:cNvCxnSpPr/>
          <p:nvPr/>
        </p:nvCxnSpPr>
        <p:spPr>
          <a:xfrm rot="10800000">
            <a:off x="2285984" y="2284403"/>
            <a:ext cx="428628" cy="1588"/>
          </a:xfrm>
          <a:prstGeom prst="line">
            <a:avLst/>
          </a:prstGeom>
          <a:noFill/>
          <a:ln w="9525" cap="flat" cmpd="sng" algn="ctr">
            <a:solidFill>
              <a:srgbClr val="4F81BD">
                <a:shade val="95000"/>
                <a:satMod val="105000"/>
              </a:srgbClr>
            </a:solidFill>
            <a:prstDash val="solid"/>
          </a:ln>
          <a:effectLst/>
        </p:spPr>
      </p:cxnSp>
      <p:cxnSp>
        <p:nvCxnSpPr>
          <p:cNvPr id="53" name="Connecteur droit 52"/>
          <p:cNvCxnSpPr/>
          <p:nvPr/>
        </p:nvCxnSpPr>
        <p:spPr>
          <a:xfrm rot="5400000">
            <a:off x="893737" y="3679033"/>
            <a:ext cx="2785288" cy="794"/>
          </a:xfrm>
          <a:prstGeom prst="line">
            <a:avLst/>
          </a:prstGeom>
          <a:noFill/>
          <a:ln w="9525" cap="flat" cmpd="sng" algn="ctr">
            <a:solidFill>
              <a:srgbClr val="4F81BD">
                <a:shade val="95000"/>
                <a:satMod val="105000"/>
              </a:srgbClr>
            </a:solidFill>
            <a:prstDash val="solid"/>
          </a:ln>
          <a:effectLst/>
        </p:spPr>
      </p:cxnSp>
      <p:cxnSp>
        <p:nvCxnSpPr>
          <p:cNvPr id="54" name="Connecteur droit 53"/>
          <p:cNvCxnSpPr/>
          <p:nvPr/>
        </p:nvCxnSpPr>
        <p:spPr>
          <a:xfrm rot="10800000">
            <a:off x="2143107" y="3714752"/>
            <a:ext cx="142876" cy="1588"/>
          </a:xfrm>
          <a:prstGeom prst="line">
            <a:avLst/>
          </a:prstGeom>
          <a:noFill/>
          <a:ln w="9525" cap="flat" cmpd="sng" algn="ctr">
            <a:solidFill>
              <a:srgbClr val="4F81BD">
                <a:shade val="95000"/>
                <a:satMod val="105000"/>
              </a:srgbClr>
            </a:solidFill>
            <a:prstDash val="solid"/>
          </a:ln>
          <a:effectLst/>
        </p:spPr>
      </p:cxnSp>
      <p:sp>
        <p:nvSpPr>
          <p:cNvPr id="55" name="ZoneTexte 54"/>
          <p:cNvSpPr txBox="1"/>
          <p:nvPr/>
        </p:nvSpPr>
        <p:spPr>
          <a:xfrm>
            <a:off x="5144074" y="1930494"/>
            <a:ext cx="3532382" cy="3762568"/>
          </a:xfrm>
          <a:prstGeom prst="rect">
            <a:avLst/>
          </a:prstGeom>
          <a:solidFill>
            <a:srgbClr val="C0504D">
              <a:lumMod val="20000"/>
              <a:lumOff val="80000"/>
            </a:srgbClr>
          </a:solidFill>
        </p:spPr>
        <p:txBody>
          <a:bodyPr wrap="square" rtlCol="0">
            <a:spAutoFit/>
          </a:bodyPr>
          <a:lstStyle/>
          <a:p>
            <a:pPr marL="342900" marR="0" lvl="0" indent="-342900" defTabSz="914400" eaLnBrk="0" fontAlgn="base" latinLnBrk="0" hangingPunct="0">
              <a:lnSpc>
                <a:spcPct val="100000"/>
              </a:lnSpc>
              <a:spcBef>
                <a:spcPts val="600"/>
              </a:spcBef>
              <a:spcAft>
                <a:spcPct val="0"/>
              </a:spcAft>
              <a:buClrTx/>
              <a:buSzPct val="75000"/>
              <a:tabLst/>
              <a:defRPr/>
            </a:pPr>
            <a:endParaRPr kumimoji="0" lang="en-GB" sz="800" b="0" i="0" u="none" strike="noStrike" kern="0" cap="none" spc="0" normalizeH="0" baseline="0" noProof="0" dirty="0" smtClean="0">
              <a:ln>
                <a:noFill/>
              </a:ln>
              <a:solidFill>
                <a:sysClr val="windowText" lastClr="000000"/>
              </a:solidFill>
              <a:effectLst/>
              <a:uLnTx/>
              <a:uFillTx/>
              <a:latin typeface="Verdana"/>
              <a:ea typeface="+mn-ea"/>
              <a:cs typeface="+mn-cs"/>
            </a:endParaRPr>
          </a:p>
          <a:p>
            <a:pPr marL="342900" marR="0" lvl="0" indent="-342900" defTabSz="914400" eaLnBrk="0" fontAlgn="base" latinLnBrk="0" hangingPunct="0">
              <a:lnSpc>
                <a:spcPct val="100000"/>
              </a:lnSpc>
              <a:spcBef>
                <a:spcPts val="900"/>
              </a:spcBef>
              <a:spcAft>
                <a:spcPct val="0"/>
              </a:spcAft>
              <a:buClrTx/>
              <a:buSzPct val="75000"/>
              <a:buFontTx/>
              <a:buBlip>
                <a:blip r:embed="rId3"/>
              </a:buBlip>
              <a:tabLst/>
              <a:defRPr/>
            </a:pPr>
            <a:r>
              <a:rPr kumimoji="0" lang="en-GB" sz="2000" b="0" i="0" u="none" strike="noStrike" kern="0" cap="none" spc="0" normalizeH="0" baseline="0" noProof="0" dirty="0" smtClean="0">
                <a:ln>
                  <a:noFill/>
                </a:ln>
                <a:solidFill>
                  <a:sysClr val="windowText" lastClr="000000"/>
                </a:solidFill>
                <a:effectLst/>
                <a:uLnTx/>
                <a:uFillTx/>
                <a:latin typeface="Verdana"/>
                <a:ea typeface="+mn-ea"/>
                <a:cs typeface="+mn-cs"/>
              </a:rPr>
              <a:t>Enhanced personal health and life quality</a:t>
            </a:r>
          </a:p>
          <a:p>
            <a:pPr marL="342900" marR="0" lvl="0" indent="-342900" defTabSz="914400" eaLnBrk="0" fontAlgn="base" latinLnBrk="0" hangingPunct="0">
              <a:lnSpc>
                <a:spcPct val="100000"/>
              </a:lnSpc>
              <a:spcBef>
                <a:spcPts val="900"/>
              </a:spcBef>
              <a:spcAft>
                <a:spcPct val="0"/>
              </a:spcAft>
              <a:buClrTx/>
              <a:buSzPct val="75000"/>
              <a:buFontTx/>
              <a:buBlip>
                <a:blip r:embed="rId3"/>
              </a:buBlip>
              <a:tabLst/>
              <a:defRPr/>
            </a:pPr>
            <a:r>
              <a:rPr kumimoji="0" lang="en-US" sz="2000" b="0" i="0" u="none" strike="noStrike" kern="0" cap="none" spc="0" normalizeH="0" baseline="0" noProof="0" dirty="0" smtClean="0">
                <a:ln>
                  <a:noFill/>
                </a:ln>
                <a:solidFill>
                  <a:sysClr val="windowText" lastClr="000000"/>
                </a:solidFill>
                <a:effectLst/>
                <a:uLnTx/>
                <a:uFillTx/>
                <a:latin typeface="Verdana"/>
                <a:ea typeface="+mn-ea"/>
                <a:cs typeface="+mn-cs"/>
              </a:rPr>
              <a:t>Improved</a:t>
            </a:r>
            <a:r>
              <a:rPr kumimoji="0" lang="en-US" sz="2000" b="0" i="0" u="none" strike="noStrike" kern="0" cap="none" spc="0" normalizeH="0" noProof="0" dirty="0" smtClean="0">
                <a:ln>
                  <a:noFill/>
                </a:ln>
                <a:solidFill>
                  <a:sysClr val="windowText" lastClr="000000"/>
                </a:solidFill>
                <a:effectLst/>
                <a:uLnTx/>
                <a:uFillTx/>
                <a:latin typeface="Verdana"/>
                <a:ea typeface="+mn-ea"/>
                <a:cs typeface="+mn-cs"/>
              </a:rPr>
              <a:t> </a:t>
            </a:r>
            <a:r>
              <a:rPr kumimoji="0" lang="en-US" sz="2000" b="0" i="0" u="none" strike="noStrike" kern="0" cap="none" spc="0" normalizeH="0" baseline="0" noProof="0" dirty="0" smtClean="0">
                <a:ln>
                  <a:noFill/>
                </a:ln>
                <a:solidFill>
                  <a:sysClr val="windowText" lastClr="000000"/>
                </a:solidFill>
                <a:effectLst/>
                <a:uLnTx/>
                <a:uFillTx/>
                <a:latin typeface="Verdana"/>
                <a:ea typeface="+mn-ea"/>
                <a:cs typeface="+mn-cs"/>
              </a:rPr>
              <a:t>access to healthcare services /providers</a:t>
            </a:r>
          </a:p>
          <a:p>
            <a:pPr marL="342900" marR="0" lvl="0" indent="-342900" defTabSz="914400" eaLnBrk="0" fontAlgn="base" latinLnBrk="0" hangingPunct="0">
              <a:lnSpc>
                <a:spcPct val="100000"/>
              </a:lnSpc>
              <a:spcBef>
                <a:spcPts val="900"/>
              </a:spcBef>
              <a:spcAft>
                <a:spcPct val="0"/>
              </a:spcAft>
              <a:buClrTx/>
              <a:buSzPct val="75000"/>
              <a:buFontTx/>
              <a:buBlip>
                <a:blip r:embed="rId3"/>
              </a:buBlip>
              <a:tabLst/>
              <a:defRPr/>
            </a:pPr>
            <a:r>
              <a:rPr kumimoji="0" lang="en-US" sz="2000" b="0" i="0" u="none" strike="noStrike" kern="0" cap="none" spc="0" normalizeH="0" baseline="0" noProof="0" dirty="0" smtClean="0">
                <a:ln>
                  <a:noFill/>
                </a:ln>
                <a:solidFill>
                  <a:sysClr val="windowText" lastClr="000000"/>
                </a:solidFill>
                <a:effectLst/>
                <a:uLnTx/>
                <a:uFillTx/>
                <a:latin typeface="Verdana"/>
              </a:rPr>
              <a:t>Less waiting time</a:t>
            </a:r>
          </a:p>
          <a:p>
            <a:pPr marL="342900" marR="0" lvl="0" indent="-342900" defTabSz="914400" eaLnBrk="0" fontAlgn="base" latinLnBrk="0" hangingPunct="0">
              <a:lnSpc>
                <a:spcPct val="100000"/>
              </a:lnSpc>
              <a:spcBef>
                <a:spcPts val="900"/>
              </a:spcBef>
              <a:spcAft>
                <a:spcPct val="0"/>
              </a:spcAft>
              <a:buClrTx/>
              <a:buSzPct val="75000"/>
              <a:buFontTx/>
              <a:buBlip>
                <a:blip r:embed="rId3"/>
              </a:buBlip>
              <a:tabLst/>
              <a:defRPr/>
            </a:pPr>
            <a:r>
              <a:rPr kumimoji="0" lang="en-US" sz="2000" b="0" i="0" u="none" strike="noStrike" kern="0" cap="none" spc="0" normalizeH="0" baseline="0" noProof="0" dirty="0" smtClean="0">
                <a:ln>
                  <a:noFill/>
                </a:ln>
                <a:solidFill>
                  <a:sysClr val="windowText" lastClr="000000"/>
                </a:solidFill>
                <a:effectLst/>
                <a:uLnTx/>
                <a:uFillTx/>
                <a:latin typeface="Verdana"/>
                <a:ea typeface="+mn-ea"/>
                <a:cs typeface="+mn-cs"/>
              </a:rPr>
              <a:t>More autonomy in health management</a:t>
            </a:r>
          </a:p>
          <a:p>
            <a:pPr marL="342900" marR="0" lvl="0" indent="-342900" defTabSz="914400" eaLnBrk="0" fontAlgn="base" latinLnBrk="0" hangingPunct="0">
              <a:lnSpc>
                <a:spcPct val="100000"/>
              </a:lnSpc>
              <a:spcBef>
                <a:spcPts val="900"/>
              </a:spcBef>
              <a:spcAft>
                <a:spcPct val="0"/>
              </a:spcAft>
              <a:buClrTx/>
              <a:buSzPct val="75000"/>
              <a:buFontTx/>
              <a:buBlip>
                <a:blip r:embed="rId3"/>
              </a:buBlip>
              <a:tabLst/>
              <a:defRPr/>
            </a:pPr>
            <a:r>
              <a:rPr lang="en-US" sz="2000" kern="0" dirty="0" smtClean="0">
                <a:solidFill>
                  <a:sysClr val="windowText" lastClr="000000"/>
                </a:solidFill>
                <a:latin typeface="Verdana"/>
              </a:rPr>
              <a:t>…</a:t>
            </a:r>
            <a:endParaRPr kumimoji="0" lang="en-US" sz="2000" b="0" i="0" u="none" strike="noStrike" kern="0" cap="none" spc="0" normalizeH="0" baseline="0" noProof="0" dirty="0" smtClean="0">
              <a:ln>
                <a:noFill/>
              </a:ln>
              <a:solidFill>
                <a:sysClr val="windowText" lastClr="000000"/>
              </a:solidFill>
              <a:effectLst/>
              <a:uLnTx/>
              <a:uFillTx/>
              <a:latin typeface="Verdana"/>
              <a:ea typeface="+mn-ea"/>
              <a:cs typeface="+mn-cs"/>
            </a:endParaRPr>
          </a:p>
          <a:p>
            <a:pPr marL="342900" marR="0" lvl="0" indent="-342900" defTabSz="914400" eaLnBrk="0" fontAlgn="base" latinLnBrk="0" hangingPunct="0">
              <a:lnSpc>
                <a:spcPct val="100000"/>
              </a:lnSpc>
              <a:spcBef>
                <a:spcPts val="600"/>
              </a:spcBef>
              <a:spcAft>
                <a:spcPct val="0"/>
              </a:spcAft>
              <a:buClrTx/>
              <a:buSzPct val="75000"/>
              <a:buFontTx/>
              <a:buBlip>
                <a:blip r:embed="rId3"/>
              </a:buBlip>
              <a:tabLst/>
              <a:defRPr/>
            </a:pPr>
            <a:endParaRPr kumimoji="0" lang="fr-FR" sz="800" b="0" i="0" u="none" strike="noStrike" kern="0" cap="none" spc="0" normalizeH="0" baseline="0" noProof="0" dirty="0" smtClean="0">
              <a:ln>
                <a:noFill/>
              </a:ln>
              <a:solidFill>
                <a:srgbClr val="000099"/>
              </a:solidFill>
              <a:effectLst/>
              <a:uLnTx/>
              <a:uFillTx/>
              <a:latin typeface="Verdana"/>
              <a:ea typeface="+mn-ea"/>
              <a:cs typeface="+mn-cs"/>
            </a:endParaRPr>
          </a:p>
        </p:txBody>
      </p:sp>
      <p:sp>
        <p:nvSpPr>
          <p:cNvPr id="20" name="Rectangle 19"/>
          <p:cNvSpPr/>
          <p:nvPr/>
        </p:nvSpPr>
        <p:spPr>
          <a:xfrm>
            <a:off x="357158" y="1285860"/>
            <a:ext cx="8175448" cy="707886"/>
          </a:xfrm>
          <a:prstGeom prst="rect">
            <a:avLst/>
          </a:prstGeom>
        </p:spPr>
        <p:txBody>
          <a:bodyPr wrap="square">
            <a:spAutoFit/>
          </a:bodyPr>
          <a:lstStyle/>
          <a:p>
            <a:pPr lvl="0" algn="just">
              <a:spcBef>
                <a:spcPts val="1200"/>
              </a:spcBef>
              <a:buSzPct val="75000"/>
            </a:pPr>
            <a:r>
              <a:rPr lang="en-US" sz="2000" b="1" kern="0" dirty="0" smtClean="0">
                <a:solidFill>
                  <a:srgbClr val="000099"/>
                </a:solidFill>
                <a:latin typeface="Verdana"/>
              </a:rPr>
              <a:t>e-Health have positive impacts on many health care stakeholders   </a:t>
            </a:r>
          </a:p>
        </p:txBody>
      </p:sp>
      <p:sp>
        <p:nvSpPr>
          <p:cNvPr id="21" name="Rectangle 20"/>
          <p:cNvSpPr/>
          <p:nvPr/>
        </p:nvSpPr>
        <p:spPr>
          <a:xfrm>
            <a:off x="1500166" y="2571744"/>
            <a:ext cx="4572000" cy="307777"/>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400" b="1" kern="0" dirty="0" smtClean="0"/>
              <a:t>(patients, relatives, etc.)</a:t>
            </a:r>
            <a:endParaRPr lang="en-GB" sz="1400" b="1" kern="0" dirty="0"/>
          </a:p>
        </p:txBody>
      </p:sp>
      <p:pic>
        <p:nvPicPr>
          <p:cNvPr id="60418" name="Picture 2" descr="https://www.openplacement.com/community/wp-content/uploads/2013/06/PatientsCareGivers.jpg"/>
          <p:cNvPicPr>
            <a:picLocks noChangeAspect="1" noChangeArrowheads="1"/>
          </p:cNvPicPr>
          <p:nvPr/>
        </p:nvPicPr>
        <p:blipFill>
          <a:blip r:embed="rId4"/>
          <a:srcRect/>
          <a:stretch>
            <a:fillRect/>
          </a:stretch>
        </p:blipFill>
        <p:spPr bwMode="auto">
          <a:xfrm>
            <a:off x="127110" y="4214818"/>
            <a:ext cx="2071670" cy="1643074"/>
          </a:xfrm>
          <a:prstGeom prst="rect">
            <a:avLst/>
          </a:prstGeom>
          <a:noFill/>
        </p:spPr>
      </p:pic>
      <p:sp>
        <p:nvSpPr>
          <p:cNvPr id="45" name="Rectangle 44"/>
          <p:cNvSpPr/>
          <p:nvPr/>
        </p:nvSpPr>
        <p:spPr>
          <a:xfrm>
            <a:off x="2714612" y="2000240"/>
            <a:ext cx="2214578" cy="571504"/>
          </a:xfrm>
          <a:prstGeom prst="rect">
            <a:avLst/>
          </a:prstGeom>
          <a:solidFill>
            <a:srgbClr val="C0504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 lastClr="FFFFFF"/>
                </a:solidFill>
                <a:effectLst/>
                <a:uLnTx/>
                <a:uFillTx/>
                <a:latin typeface="Verdana" pitchFamily="34" charset="0"/>
                <a:ea typeface="+mn-ea"/>
                <a:cs typeface="+mn-cs"/>
              </a:rPr>
              <a:t>Individuals</a:t>
            </a:r>
          </a:p>
        </p:txBody>
      </p:sp>
      <p:sp>
        <p:nvSpPr>
          <p:cNvPr id="24" name="Rectangle 2"/>
          <p:cNvSpPr txBox="1">
            <a:spLocks noChangeArrowheads="1"/>
          </p:cNvSpPr>
          <p:nvPr/>
        </p:nvSpPr>
        <p:spPr bwMode="auto">
          <a:xfrm>
            <a:off x="8676456" y="-2738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fill="hold" grpId="0" nodeType="afterEffect">
                                  <p:stCondLst>
                                    <p:cond delay="0"/>
                                  </p:stCondLst>
                                  <p:childTnLst>
                                    <p:animScale>
                                      <p:cBhvr>
                                        <p:cTn id="6" dur="3000" fill="hold"/>
                                        <p:tgtEl>
                                          <p:spTgt spid="45"/>
                                        </p:tgtEl>
                                      </p:cBhvr>
                                      <p:by x="120000" y="120000"/>
                                    </p:animScale>
                                  </p:childTnLst>
                                </p:cTn>
                              </p:par>
                            </p:childTnLst>
                          </p:cTn>
                        </p:par>
                        <p:par>
                          <p:cTn id="7" fill="hold">
                            <p:stCondLst>
                              <p:cond delay="3000"/>
                            </p:stCondLst>
                            <p:childTnLst>
                              <p:par>
                                <p:cTn id="8" presetID="6" presetClass="emph" presetSubtype="0" fill="hold" grpId="1" nodeType="afterEffect">
                                  <p:stCondLst>
                                    <p:cond delay="0"/>
                                  </p:stCondLst>
                                  <p:childTnLst>
                                    <p:animScale>
                                      <p:cBhvr>
                                        <p:cTn id="9" dur="500" fill="hold"/>
                                        <p:tgtEl>
                                          <p:spTgt spid="45"/>
                                        </p:tgtEl>
                                      </p:cBhvr>
                                      <p:by x="85000" y="8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4"/>
          <p:cNvSpPr>
            <a:spLocks noGrp="1"/>
          </p:cNvSpPr>
          <p:nvPr>
            <p:ph type="sldNum" sz="quarter" idx="11"/>
          </p:nvPr>
        </p:nvSpPr>
        <p:spPr>
          <a:noFill/>
        </p:spPr>
        <p:txBody>
          <a:bodyPr/>
          <a:lstStyle/>
          <a:p>
            <a:fld id="{81A4992A-B811-407F-9D27-B5874807D1D7}" type="slidenum">
              <a:rPr lang="en-US" sz="1400"/>
              <a:pPr/>
              <a:t>6</a:t>
            </a:fld>
            <a:endParaRPr lang="en-US" sz="1400"/>
          </a:p>
        </p:txBody>
      </p:sp>
      <p:sp>
        <p:nvSpPr>
          <p:cNvPr id="6148" name="Rectangle 2"/>
          <p:cNvSpPr>
            <a:spLocks noGrp="1" noChangeArrowheads="1"/>
          </p:cNvSpPr>
          <p:nvPr>
            <p:ph type="title"/>
          </p:nvPr>
        </p:nvSpPr>
        <p:spPr>
          <a:xfrm>
            <a:off x="0" y="0"/>
            <a:ext cx="8676456" cy="1412776"/>
          </a:xfrm>
        </p:spPr>
        <p:txBody>
          <a:bodyPr/>
          <a:lstStyle/>
          <a:p>
            <a:pPr algn="r"/>
            <a:r>
              <a:rPr lang="en-GB" dirty="0" smtClean="0"/>
              <a:t>e-Health Advantages</a:t>
            </a:r>
            <a:br>
              <a:rPr lang="en-GB" dirty="0" smtClean="0"/>
            </a:br>
            <a:r>
              <a:rPr lang="en-GB" sz="2400" b="0" i="1" dirty="0" smtClean="0"/>
              <a:t>for health care stakeholders </a:t>
            </a:r>
            <a:endParaRPr lang="en-GB" sz="2400" b="0" dirty="0" smtClean="0"/>
          </a:p>
        </p:txBody>
      </p:sp>
      <p:sp>
        <p:nvSpPr>
          <p:cNvPr id="11" name="Rectangle 10"/>
          <p:cNvSpPr/>
          <p:nvPr/>
        </p:nvSpPr>
        <p:spPr>
          <a:xfrm>
            <a:off x="258392" y="6096348"/>
            <a:ext cx="8028384" cy="276999"/>
          </a:xfrm>
          <a:prstGeom prst="rect">
            <a:avLst/>
          </a:prstGeom>
        </p:spPr>
        <p:txBody>
          <a:bodyPr wrap="square">
            <a:spAutoFit/>
          </a:bodyPr>
          <a:lstStyle/>
          <a:p>
            <a:r>
              <a:rPr lang="en-US" sz="1200" b="1" i="1" dirty="0" smtClean="0">
                <a:solidFill>
                  <a:schemeClr val="tx1">
                    <a:lumMod val="50000"/>
                  </a:schemeClr>
                </a:solidFill>
              </a:rPr>
              <a:t>Source : </a:t>
            </a:r>
            <a:r>
              <a:rPr lang="en-US" sz="1200" dirty="0" smtClean="0"/>
              <a:t>The Socio-Economic Impact of Mobile Health, April 2012</a:t>
            </a:r>
            <a:endParaRPr lang="en-US" sz="1200" dirty="0">
              <a:solidFill>
                <a:schemeClr val="tx1">
                  <a:lumMod val="50000"/>
                </a:schemeClr>
              </a:solidFill>
            </a:endParaRPr>
          </a:p>
        </p:txBody>
      </p:sp>
      <p:sp>
        <p:nvSpPr>
          <p:cNvPr id="8" name="Rectangle 4"/>
          <p:cNvSpPr>
            <a:spLocks noGrp="1" noChangeArrowheads="1"/>
          </p:cNvSpPr>
          <p:nvPr>
            <p:ph type="dt" sz="quarter" idx="10"/>
          </p:nvPr>
        </p:nvSpPr>
        <p:spPr>
          <a:xfrm>
            <a:off x="250825" y="6381750"/>
            <a:ext cx="3827463" cy="268288"/>
          </a:xfrm>
          <a:noFill/>
        </p:spPr>
        <p:txBody>
          <a:bodyPr/>
          <a:lstStyle/>
          <a:p>
            <a:r>
              <a:rPr lang="en-US" sz="1400" dirty="0" smtClean="0"/>
              <a:t>Tunis, Tunisia, 28 January 2014</a:t>
            </a:r>
            <a:endParaRPr lang="en-US" sz="1400" dirty="0"/>
          </a:p>
        </p:txBody>
      </p:sp>
      <p:sp>
        <p:nvSpPr>
          <p:cNvPr id="44" name="Ellipse 43"/>
          <p:cNvSpPr/>
          <p:nvPr/>
        </p:nvSpPr>
        <p:spPr>
          <a:xfrm>
            <a:off x="308878" y="3444766"/>
            <a:ext cx="1785950" cy="571504"/>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 lastClr="FFFFFF"/>
                </a:solidFill>
                <a:effectLst/>
                <a:uLnTx/>
                <a:uFillTx/>
                <a:latin typeface="Calibri"/>
                <a:ea typeface="+mn-ea"/>
                <a:cs typeface="+mn-cs"/>
              </a:rPr>
              <a:t>Health Care</a:t>
            </a:r>
            <a:r>
              <a:rPr kumimoji="0" lang="fr-FR" sz="1600" b="0" i="0" u="none" strike="noStrike" kern="0" cap="none" spc="0" normalizeH="0" baseline="0" noProof="0" dirty="0" smtClean="0">
                <a:ln>
                  <a:noFill/>
                </a:ln>
                <a:solidFill>
                  <a:sysClr val="window" lastClr="FFFFFF"/>
                </a:solidFill>
                <a:effectLst/>
                <a:uLnTx/>
                <a:uFillTx/>
                <a:latin typeface="Calibri"/>
                <a:ea typeface="+mn-ea"/>
                <a:cs typeface="+mn-cs"/>
              </a:rPr>
              <a:t> </a:t>
            </a:r>
            <a:endParaRPr kumimoji="0" lang="fr-FR" sz="16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45" name="Rectangle 44"/>
          <p:cNvSpPr/>
          <p:nvPr/>
        </p:nvSpPr>
        <p:spPr>
          <a:xfrm>
            <a:off x="2714612" y="2000240"/>
            <a:ext cx="2214578" cy="571504"/>
          </a:xfrm>
          <a:prstGeom prst="rect">
            <a:avLst/>
          </a:prstGeom>
          <a:solidFill>
            <a:srgbClr val="C0504D">
              <a:alpha val="3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 lastClr="FFFFFF"/>
                </a:solidFill>
                <a:effectLst/>
                <a:uLnTx/>
                <a:uFillTx/>
                <a:latin typeface="Verdana" pitchFamily="34" charset="0"/>
                <a:ea typeface="+mn-ea"/>
                <a:cs typeface="+mn-cs"/>
              </a:rPr>
              <a:t>Individuals</a:t>
            </a:r>
          </a:p>
        </p:txBody>
      </p:sp>
      <p:sp>
        <p:nvSpPr>
          <p:cNvPr id="46" name="Rectangle 45"/>
          <p:cNvSpPr/>
          <p:nvPr/>
        </p:nvSpPr>
        <p:spPr>
          <a:xfrm>
            <a:off x="2714612" y="3857628"/>
            <a:ext cx="2214578" cy="571504"/>
          </a:xfrm>
          <a:prstGeom prst="rect">
            <a:avLst/>
          </a:prstGeom>
          <a:solidFill>
            <a:srgbClr val="4F81BD">
              <a:alpha val="3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 lastClr="FFFFFF"/>
                </a:solidFill>
                <a:effectLst/>
                <a:uLnTx/>
                <a:uFillTx/>
                <a:latin typeface="Verdana" pitchFamily="34" charset="0"/>
                <a:ea typeface="+mn-ea"/>
                <a:cs typeface="+mn-cs"/>
              </a:rPr>
              <a:t>Governments</a:t>
            </a:r>
            <a:endParaRPr kumimoji="0" lang="en-GB" sz="1800" b="0" i="0" u="none" strike="noStrike" kern="0" cap="none" spc="0" normalizeH="0" baseline="0" noProof="0" dirty="0">
              <a:ln>
                <a:noFill/>
              </a:ln>
              <a:solidFill>
                <a:sysClr val="window" lastClr="FFFFFF"/>
              </a:solidFill>
              <a:effectLst/>
              <a:uLnTx/>
              <a:uFillTx/>
              <a:latin typeface="Verdana" pitchFamily="34" charset="0"/>
              <a:ea typeface="+mn-ea"/>
              <a:cs typeface="+mn-cs"/>
            </a:endParaRPr>
          </a:p>
        </p:txBody>
      </p:sp>
      <p:sp>
        <p:nvSpPr>
          <p:cNvPr id="48" name="Rectangle 47"/>
          <p:cNvSpPr/>
          <p:nvPr/>
        </p:nvSpPr>
        <p:spPr>
          <a:xfrm>
            <a:off x="2714612" y="4786322"/>
            <a:ext cx="2214578" cy="571504"/>
          </a:xfrm>
          <a:prstGeom prst="rect">
            <a:avLst/>
          </a:prstGeom>
          <a:solidFill>
            <a:srgbClr val="8064A2">
              <a:alpha val="3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 lastClr="FFFFFF"/>
                </a:solidFill>
                <a:effectLst/>
                <a:uLnTx/>
                <a:uFillTx/>
                <a:latin typeface="Verdana" pitchFamily="34" charset="0"/>
                <a:ea typeface="+mn-ea"/>
                <a:cs typeface="+mn-cs"/>
              </a:rPr>
              <a:t>NGOs/IGOs</a:t>
            </a:r>
            <a:endParaRPr kumimoji="0" lang="en-GB" sz="1800" b="0" i="0" u="none" strike="noStrike" kern="0" cap="none" spc="0" normalizeH="0" baseline="0" noProof="0" dirty="0">
              <a:ln>
                <a:noFill/>
              </a:ln>
              <a:solidFill>
                <a:sysClr val="window" lastClr="FFFFFF"/>
              </a:solidFill>
              <a:effectLst/>
              <a:uLnTx/>
              <a:uFillTx/>
              <a:latin typeface="Verdana" pitchFamily="34" charset="0"/>
              <a:ea typeface="+mn-ea"/>
              <a:cs typeface="+mn-cs"/>
            </a:endParaRPr>
          </a:p>
        </p:txBody>
      </p:sp>
      <p:cxnSp>
        <p:nvCxnSpPr>
          <p:cNvPr id="49" name="Connecteur droit 48"/>
          <p:cNvCxnSpPr/>
          <p:nvPr/>
        </p:nvCxnSpPr>
        <p:spPr>
          <a:xfrm rot="10800000">
            <a:off x="2285984" y="5072074"/>
            <a:ext cx="428628" cy="1588"/>
          </a:xfrm>
          <a:prstGeom prst="line">
            <a:avLst/>
          </a:prstGeom>
          <a:noFill/>
          <a:ln w="9525" cap="flat" cmpd="sng" algn="ctr">
            <a:solidFill>
              <a:srgbClr val="4F81BD">
                <a:shade val="95000"/>
                <a:satMod val="105000"/>
              </a:srgbClr>
            </a:solidFill>
            <a:prstDash val="solid"/>
          </a:ln>
          <a:effectLst/>
        </p:spPr>
      </p:cxnSp>
      <p:cxnSp>
        <p:nvCxnSpPr>
          <p:cNvPr id="50" name="Connecteur droit 49"/>
          <p:cNvCxnSpPr/>
          <p:nvPr/>
        </p:nvCxnSpPr>
        <p:spPr>
          <a:xfrm rot="10800000">
            <a:off x="2285984" y="4143380"/>
            <a:ext cx="428628" cy="1588"/>
          </a:xfrm>
          <a:prstGeom prst="line">
            <a:avLst/>
          </a:prstGeom>
          <a:noFill/>
          <a:ln w="9525" cap="flat" cmpd="sng" algn="ctr">
            <a:solidFill>
              <a:srgbClr val="4F81BD">
                <a:shade val="95000"/>
                <a:satMod val="105000"/>
              </a:srgbClr>
            </a:solidFill>
            <a:prstDash val="solid"/>
          </a:ln>
          <a:effectLst/>
        </p:spPr>
      </p:cxnSp>
      <p:cxnSp>
        <p:nvCxnSpPr>
          <p:cNvPr id="51" name="Connecteur droit 50"/>
          <p:cNvCxnSpPr/>
          <p:nvPr/>
        </p:nvCxnSpPr>
        <p:spPr>
          <a:xfrm rot="10800000">
            <a:off x="2285984" y="3214686"/>
            <a:ext cx="428628" cy="1588"/>
          </a:xfrm>
          <a:prstGeom prst="line">
            <a:avLst/>
          </a:prstGeom>
          <a:noFill/>
          <a:ln w="9525" cap="flat" cmpd="sng" algn="ctr">
            <a:solidFill>
              <a:srgbClr val="4F81BD">
                <a:shade val="95000"/>
                <a:satMod val="105000"/>
              </a:srgbClr>
            </a:solidFill>
            <a:prstDash val="solid"/>
          </a:ln>
          <a:effectLst/>
        </p:spPr>
      </p:cxnSp>
      <p:cxnSp>
        <p:nvCxnSpPr>
          <p:cNvPr id="52" name="Connecteur droit 51"/>
          <p:cNvCxnSpPr/>
          <p:nvPr/>
        </p:nvCxnSpPr>
        <p:spPr>
          <a:xfrm rot="10800000">
            <a:off x="2285984" y="2284403"/>
            <a:ext cx="428628" cy="1588"/>
          </a:xfrm>
          <a:prstGeom prst="line">
            <a:avLst/>
          </a:prstGeom>
          <a:noFill/>
          <a:ln w="9525" cap="flat" cmpd="sng" algn="ctr">
            <a:solidFill>
              <a:srgbClr val="4F81BD">
                <a:shade val="95000"/>
                <a:satMod val="105000"/>
              </a:srgbClr>
            </a:solidFill>
            <a:prstDash val="solid"/>
          </a:ln>
          <a:effectLst/>
        </p:spPr>
      </p:cxnSp>
      <p:cxnSp>
        <p:nvCxnSpPr>
          <p:cNvPr id="53" name="Connecteur droit 52"/>
          <p:cNvCxnSpPr/>
          <p:nvPr/>
        </p:nvCxnSpPr>
        <p:spPr>
          <a:xfrm rot="5400000">
            <a:off x="893737" y="3679033"/>
            <a:ext cx="2785288" cy="794"/>
          </a:xfrm>
          <a:prstGeom prst="line">
            <a:avLst/>
          </a:prstGeom>
          <a:noFill/>
          <a:ln w="9525" cap="flat" cmpd="sng" algn="ctr">
            <a:solidFill>
              <a:srgbClr val="4F81BD">
                <a:shade val="95000"/>
                <a:satMod val="105000"/>
              </a:srgbClr>
            </a:solidFill>
            <a:prstDash val="solid"/>
          </a:ln>
          <a:effectLst/>
        </p:spPr>
      </p:cxnSp>
      <p:cxnSp>
        <p:nvCxnSpPr>
          <p:cNvPr id="54" name="Connecteur droit 53"/>
          <p:cNvCxnSpPr/>
          <p:nvPr/>
        </p:nvCxnSpPr>
        <p:spPr>
          <a:xfrm rot="10800000">
            <a:off x="2143107" y="3714752"/>
            <a:ext cx="142876" cy="1588"/>
          </a:xfrm>
          <a:prstGeom prst="line">
            <a:avLst/>
          </a:prstGeom>
          <a:noFill/>
          <a:ln w="9525" cap="flat" cmpd="sng" algn="ctr">
            <a:solidFill>
              <a:srgbClr val="4F81BD">
                <a:shade val="95000"/>
                <a:satMod val="105000"/>
              </a:srgbClr>
            </a:solidFill>
            <a:prstDash val="solid"/>
          </a:ln>
          <a:effectLst/>
        </p:spPr>
      </p:cxnSp>
      <p:sp>
        <p:nvSpPr>
          <p:cNvPr id="22" name="ZoneTexte 21"/>
          <p:cNvSpPr txBox="1"/>
          <p:nvPr/>
        </p:nvSpPr>
        <p:spPr>
          <a:xfrm>
            <a:off x="5072066" y="1928802"/>
            <a:ext cx="3604390" cy="3862596"/>
          </a:xfrm>
          <a:prstGeom prst="rect">
            <a:avLst/>
          </a:prstGeom>
          <a:solidFill>
            <a:srgbClr val="9BBB59">
              <a:lumMod val="40000"/>
              <a:lumOff val="60000"/>
            </a:srgbClr>
          </a:solidFill>
        </p:spPr>
        <p:txBody>
          <a:bodyPr wrap="square" rtlCol="0">
            <a:spAutoFit/>
          </a:bodyPr>
          <a:lstStyle/>
          <a:p>
            <a:pPr marL="342900" marR="0" lvl="0" indent="-342900" defTabSz="914400" eaLnBrk="0" fontAlgn="base" latinLnBrk="0" hangingPunct="0">
              <a:lnSpc>
                <a:spcPct val="100000"/>
              </a:lnSpc>
              <a:spcBef>
                <a:spcPts val="600"/>
              </a:spcBef>
              <a:spcAft>
                <a:spcPct val="0"/>
              </a:spcAft>
              <a:buClrTx/>
              <a:buSzPct val="75000"/>
              <a:buFontTx/>
              <a:buBlip>
                <a:blip r:embed="rId3"/>
              </a:buBlip>
              <a:tabLst/>
              <a:defRPr/>
            </a:pPr>
            <a:r>
              <a:rPr kumimoji="0" lang="en-US" sz="2000" b="0" i="0" u="none" strike="noStrike" kern="0" cap="none" spc="0" normalizeH="0" baseline="0" noProof="0" dirty="0" smtClean="0">
                <a:ln>
                  <a:noFill/>
                </a:ln>
                <a:solidFill>
                  <a:sysClr val="windowText" lastClr="000000"/>
                </a:solidFill>
                <a:effectLst/>
                <a:uLnTx/>
                <a:uFillTx/>
                <a:latin typeface="Verdana" pitchFamily="34" charset="0"/>
              </a:rPr>
              <a:t>Better service providing quality</a:t>
            </a:r>
          </a:p>
          <a:p>
            <a:pPr marL="342900" marR="0" lvl="0" indent="-342900" defTabSz="914400" eaLnBrk="0" fontAlgn="base" latinLnBrk="0" hangingPunct="0">
              <a:lnSpc>
                <a:spcPct val="100000"/>
              </a:lnSpc>
              <a:spcBef>
                <a:spcPts val="600"/>
              </a:spcBef>
              <a:spcAft>
                <a:spcPct val="0"/>
              </a:spcAft>
              <a:buClrTx/>
              <a:buSzPct val="75000"/>
              <a:buFontTx/>
              <a:buBlip>
                <a:blip r:embed="rId3"/>
              </a:buBlip>
              <a:tabLst/>
              <a:defRPr/>
            </a:pPr>
            <a:r>
              <a:rPr kumimoji="0" lang="en-US" sz="2000" b="0" i="0" u="none" strike="noStrike" kern="0" cap="none" spc="0" normalizeH="0" baseline="0" noProof="0" dirty="0" smtClean="0">
                <a:ln>
                  <a:noFill/>
                </a:ln>
                <a:solidFill>
                  <a:sysClr val="windowText" lastClr="000000"/>
                </a:solidFill>
                <a:effectLst/>
                <a:uLnTx/>
                <a:uFillTx/>
                <a:latin typeface="Verdana" pitchFamily="34" charset="0"/>
              </a:rPr>
              <a:t>Improved</a:t>
            </a:r>
            <a:r>
              <a:rPr kumimoji="0" lang="en-US" sz="2000" b="0" i="0" u="none" strike="noStrike" kern="0" cap="none" spc="0" normalizeH="0" noProof="0" dirty="0" smtClean="0">
                <a:ln>
                  <a:noFill/>
                </a:ln>
                <a:solidFill>
                  <a:sysClr val="windowText" lastClr="000000"/>
                </a:solidFill>
                <a:effectLst/>
                <a:uLnTx/>
                <a:uFillTx/>
                <a:latin typeface="Verdana" pitchFamily="34" charset="0"/>
              </a:rPr>
              <a:t> </a:t>
            </a:r>
            <a:r>
              <a:rPr kumimoji="0" lang="en-US" sz="2000" b="0" i="0" u="none" strike="noStrike" kern="0" cap="none" spc="0" normalizeH="0" baseline="0" noProof="0" dirty="0" smtClean="0">
                <a:ln>
                  <a:noFill/>
                </a:ln>
                <a:solidFill>
                  <a:sysClr val="windowText" lastClr="000000"/>
                </a:solidFill>
                <a:effectLst/>
                <a:uLnTx/>
                <a:uFillTx/>
                <a:latin typeface="Verdana" pitchFamily="34" charset="0"/>
              </a:rPr>
              <a:t>health care efficiency and accuracy</a:t>
            </a:r>
          </a:p>
          <a:p>
            <a:pPr marL="342900" marR="0" lvl="0" indent="-342900" defTabSz="914400" eaLnBrk="0" fontAlgn="base" latinLnBrk="0" hangingPunct="0">
              <a:lnSpc>
                <a:spcPct val="100000"/>
              </a:lnSpc>
              <a:spcBef>
                <a:spcPts val="600"/>
              </a:spcBef>
              <a:spcAft>
                <a:spcPct val="0"/>
              </a:spcAft>
              <a:buClrTx/>
              <a:buSzPct val="75000"/>
              <a:buFontTx/>
              <a:buBlip>
                <a:blip r:embed="rId3"/>
              </a:buBlip>
              <a:tabLst/>
              <a:defRPr/>
            </a:pPr>
            <a:r>
              <a:rPr kumimoji="0" lang="en-US" sz="2000" b="0" i="0" u="none" strike="noStrike" kern="0" cap="none" spc="0" normalizeH="0" baseline="0" noProof="0" dirty="0" smtClean="0">
                <a:ln>
                  <a:noFill/>
                </a:ln>
                <a:solidFill>
                  <a:sysClr val="windowText" lastClr="000000"/>
                </a:solidFill>
                <a:effectLst/>
                <a:uLnTx/>
                <a:uFillTx/>
                <a:latin typeface="Verdana" pitchFamily="34" charset="0"/>
              </a:rPr>
              <a:t>Reduced need for Health care workforce</a:t>
            </a:r>
          </a:p>
          <a:p>
            <a:pPr marL="342900" marR="0" lvl="0" indent="-342900" defTabSz="914400" eaLnBrk="0" fontAlgn="base" latinLnBrk="0" hangingPunct="0">
              <a:lnSpc>
                <a:spcPct val="100000"/>
              </a:lnSpc>
              <a:spcBef>
                <a:spcPts val="600"/>
              </a:spcBef>
              <a:spcAft>
                <a:spcPct val="0"/>
              </a:spcAft>
              <a:buClrTx/>
              <a:buSzPct val="75000"/>
              <a:buFontTx/>
              <a:buBlip>
                <a:blip r:embed="rId3"/>
              </a:buBlip>
              <a:tabLst/>
              <a:defRPr/>
            </a:pPr>
            <a:r>
              <a:rPr kumimoji="0" lang="en-US" sz="2000" b="0" i="0" u="none" strike="noStrike" kern="0" cap="none" spc="0" normalizeH="0" baseline="0" noProof="0" dirty="0" smtClean="0">
                <a:ln>
                  <a:noFill/>
                </a:ln>
                <a:solidFill>
                  <a:sysClr val="windowText" lastClr="000000"/>
                </a:solidFill>
                <a:effectLst/>
                <a:uLnTx/>
                <a:uFillTx/>
                <a:latin typeface="Verdana" pitchFamily="34" charset="0"/>
              </a:rPr>
              <a:t>Updated data and knowledge sharing</a:t>
            </a:r>
          </a:p>
          <a:p>
            <a:pPr marL="342900" marR="0" lvl="0" indent="-342900" defTabSz="914400" eaLnBrk="0" fontAlgn="base" latinLnBrk="0" hangingPunct="0">
              <a:lnSpc>
                <a:spcPct val="100000"/>
              </a:lnSpc>
              <a:spcBef>
                <a:spcPts val="600"/>
              </a:spcBef>
              <a:spcAft>
                <a:spcPct val="0"/>
              </a:spcAft>
              <a:buClrTx/>
              <a:buSzPct val="75000"/>
              <a:buFontTx/>
              <a:buBlip>
                <a:blip r:embed="rId3"/>
              </a:buBlip>
              <a:tabLst/>
              <a:defRPr/>
            </a:pPr>
            <a:r>
              <a:rPr kumimoji="0" lang="en-US" sz="2000" b="0" i="0" u="none" strike="noStrike" kern="0" cap="none" spc="0" normalizeH="0" baseline="0" noProof="0" dirty="0" smtClean="0">
                <a:ln>
                  <a:noFill/>
                </a:ln>
                <a:solidFill>
                  <a:sysClr val="windowText" lastClr="000000"/>
                </a:solidFill>
                <a:effectLst/>
                <a:uLnTx/>
                <a:uFillTx/>
                <a:latin typeface="Verdana" pitchFamily="34" charset="0"/>
              </a:rPr>
              <a:t>Reduced costs per patient </a:t>
            </a:r>
          </a:p>
          <a:p>
            <a:pPr marL="342900" marR="0" lvl="0" indent="-342900" defTabSz="914400" eaLnBrk="0" fontAlgn="base" latinLnBrk="0" hangingPunct="0">
              <a:lnSpc>
                <a:spcPct val="100000"/>
              </a:lnSpc>
              <a:spcBef>
                <a:spcPts val="600"/>
              </a:spcBef>
              <a:spcAft>
                <a:spcPct val="0"/>
              </a:spcAft>
              <a:buClrTx/>
              <a:buSzPct val="75000"/>
              <a:buFontTx/>
              <a:buBlip>
                <a:blip r:embed="rId3"/>
              </a:buBlip>
              <a:tabLst/>
              <a:defRPr/>
            </a:pPr>
            <a:r>
              <a:rPr lang="en-US" sz="2000" kern="0" dirty="0" smtClean="0">
                <a:solidFill>
                  <a:sysClr val="windowText" lastClr="000000"/>
                </a:solidFill>
              </a:rPr>
              <a:t>…</a:t>
            </a:r>
            <a:endParaRPr kumimoji="0" lang="fr-FR" sz="1800" b="0" i="0" u="none" strike="noStrike" kern="0" cap="none" spc="0" normalizeH="0" baseline="0" noProof="0" dirty="0">
              <a:ln>
                <a:noFill/>
              </a:ln>
              <a:solidFill>
                <a:sysClr val="windowText" lastClr="000000"/>
              </a:solidFill>
              <a:effectLst/>
              <a:uLnTx/>
              <a:uFillTx/>
            </a:endParaRPr>
          </a:p>
        </p:txBody>
      </p:sp>
      <p:sp>
        <p:nvSpPr>
          <p:cNvPr id="23" name="Rectangle 22"/>
          <p:cNvSpPr/>
          <p:nvPr/>
        </p:nvSpPr>
        <p:spPr>
          <a:xfrm>
            <a:off x="2357422" y="3500438"/>
            <a:ext cx="3000396" cy="27699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b="1" dirty="0" smtClean="0"/>
              <a:t>(Doctors, HC workers, etc.)</a:t>
            </a:r>
            <a:endParaRPr lang="en-GB" sz="1200" b="1" kern="0" dirty="0"/>
          </a:p>
        </p:txBody>
      </p:sp>
      <p:pic>
        <p:nvPicPr>
          <p:cNvPr id="102402" name="Picture 2" descr="http://ec.europa.eu/digital-agenda/sites/digital-agenda/files/health.jpg"/>
          <p:cNvPicPr>
            <a:picLocks noChangeAspect="1" noChangeArrowheads="1"/>
          </p:cNvPicPr>
          <p:nvPr/>
        </p:nvPicPr>
        <p:blipFill>
          <a:blip r:embed="rId4" cstate="print"/>
          <a:srcRect/>
          <a:stretch>
            <a:fillRect/>
          </a:stretch>
        </p:blipFill>
        <p:spPr bwMode="auto">
          <a:xfrm>
            <a:off x="71406" y="4286256"/>
            <a:ext cx="2143140" cy="1435314"/>
          </a:xfrm>
          <a:prstGeom prst="rect">
            <a:avLst/>
          </a:prstGeom>
          <a:noFill/>
        </p:spPr>
      </p:pic>
      <p:sp>
        <p:nvSpPr>
          <p:cNvPr id="47" name="Rectangle 46"/>
          <p:cNvSpPr/>
          <p:nvPr/>
        </p:nvSpPr>
        <p:spPr>
          <a:xfrm>
            <a:off x="2714612" y="2928934"/>
            <a:ext cx="2214578" cy="571504"/>
          </a:xfrm>
          <a:prstGeom prst="rect">
            <a:avLst/>
          </a:prstGeom>
          <a:solidFill>
            <a:srgbClr val="9BBB5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ysClr val="window" lastClr="FFFFFF"/>
                </a:solidFill>
                <a:effectLst/>
                <a:uLnTx/>
                <a:uFillTx/>
                <a:latin typeface="Verdana" pitchFamily="34" charset="0"/>
                <a:ea typeface="+mn-ea"/>
                <a:cs typeface="+mn-cs"/>
              </a:rPr>
              <a:t>Healthcare Providers and suppliers</a:t>
            </a:r>
            <a:endParaRPr kumimoji="0" lang="en-GB" sz="1400" b="0" i="0" u="none" strike="noStrike" kern="0" cap="none" spc="0" normalizeH="0" baseline="0" noProof="0" dirty="0">
              <a:ln>
                <a:noFill/>
              </a:ln>
              <a:solidFill>
                <a:sysClr val="window" lastClr="FFFFFF"/>
              </a:solidFill>
              <a:effectLst/>
              <a:uLnTx/>
              <a:uFillTx/>
              <a:latin typeface="Verdana" pitchFamily="34" charset="0"/>
              <a:ea typeface="+mn-ea"/>
              <a:cs typeface="+mn-cs"/>
            </a:endParaRPr>
          </a:p>
        </p:txBody>
      </p:sp>
      <p:sp>
        <p:nvSpPr>
          <p:cNvPr id="25" name="Rectangle 2"/>
          <p:cNvSpPr txBox="1">
            <a:spLocks noChangeArrowheads="1"/>
          </p:cNvSpPr>
          <p:nvPr/>
        </p:nvSpPr>
        <p:spPr bwMode="auto">
          <a:xfrm>
            <a:off x="8676456" y="-2738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3000" fill="hold"/>
                                        <p:tgtEl>
                                          <p:spTgt spid="47"/>
                                        </p:tgtEl>
                                      </p:cBhvr>
                                      <p:by x="120000" y="120000"/>
                                    </p:animScale>
                                  </p:childTnLst>
                                </p:cTn>
                              </p:par>
                            </p:childTnLst>
                          </p:cTn>
                        </p:par>
                        <p:par>
                          <p:cTn id="7" fill="hold">
                            <p:stCondLst>
                              <p:cond delay="3000"/>
                            </p:stCondLst>
                            <p:childTnLst>
                              <p:par>
                                <p:cTn id="8" presetID="6" presetClass="emph" presetSubtype="0" fill="hold" grpId="1" nodeType="afterEffect">
                                  <p:stCondLst>
                                    <p:cond delay="0"/>
                                  </p:stCondLst>
                                  <p:childTnLst>
                                    <p:animScale>
                                      <p:cBhvr>
                                        <p:cTn id="9" dur="500" fill="hold"/>
                                        <p:tgtEl>
                                          <p:spTgt spid="47"/>
                                        </p:tgtEl>
                                      </p:cBhvr>
                                      <p:by x="85000" y="8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4"/>
          <p:cNvSpPr>
            <a:spLocks noGrp="1"/>
          </p:cNvSpPr>
          <p:nvPr>
            <p:ph type="sldNum" sz="quarter" idx="11"/>
          </p:nvPr>
        </p:nvSpPr>
        <p:spPr>
          <a:noFill/>
        </p:spPr>
        <p:txBody>
          <a:bodyPr/>
          <a:lstStyle/>
          <a:p>
            <a:fld id="{81A4992A-B811-407F-9D27-B5874807D1D7}" type="slidenum">
              <a:rPr lang="en-US" sz="1400"/>
              <a:pPr/>
              <a:t>7</a:t>
            </a:fld>
            <a:endParaRPr lang="en-US" sz="1400"/>
          </a:p>
        </p:txBody>
      </p:sp>
      <p:sp>
        <p:nvSpPr>
          <p:cNvPr id="6148" name="Rectangle 2"/>
          <p:cNvSpPr>
            <a:spLocks noGrp="1" noChangeArrowheads="1"/>
          </p:cNvSpPr>
          <p:nvPr>
            <p:ph type="title"/>
          </p:nvPr>
        </p:nvSpPr>
        <p:spPr>
          <a:xfrm>
            <a:off x="0" y="0"/>
            <a:ext cx="8676456" cy="1412776"/>
          </a:xfrm>
        </p:spPr>
        <p:txBody>
          <a:bodyPr/>
          <a:lstStyle/>
          <a:p>
            <a:pPr algn="r"/>
            <a:r>
              <a:rPr lang="en-GB" dirty="0" smtClean="0"/>
              <a:t>e-Health Advantages</a:t>
            </a:r>
            <a:r>
              <a:rPr lang="en-GB" dirty="0"/>
              <a:t/>
            </a:r>
            <a:br>
              <a:rPr lang="en-GB" dirty="0"/>
            </a:br>
            <a:r>
              <a:rPr lang="en-GB" sz="2400" b="0" i="1" dirty="0" smtClean="0"/>
              <a:t>for health care stakeholders </a:t>
            </a:r>
            <a:endParaRPr lang="en-GB" sz="2400" b="0" dirty="0" smtClean="0"/>
          </a:p>
        </p:txBody>
      </p:sp>
      <p:sp>
        <p:nvSpPr>
          <p:cNvPr id="8" name="Rectangle 4"/>
          <p:cNvSpPr>
            <a:spLocks noGrp="1" noChangeArrowheads="1"/>
          </p:cNvSpPr>
          <p:nvPr>
            <p:ph type="dt" sz="quarter" idx="10"/>
          </p:nvPr>
        </p:nvSpPr>
        <p:spPr>
          <a:xfrm>
            <a:off x="250825" y="6381750"/>
            <a:ext cx="3827463" cy="268288"/>
          </a:xfrm>
          <a:noFill/>
        </p:spPr>
        <p:txBody>
          <a:bodyPr/>
          <a:lstStyle/>
          <a:p>
            <a:r>
              <a:rPr lang="en-US" sz="1400" dirty="0" smtClean="0"/>
              <a:t>Tunis, Tunisia, 28 January 2014</a:t>
            </a:r>
            <a:endParaRPr lang="en-US" sz="1400" dirty="0"/>
          </a:p>
        </p:txBody>
      </p:sp>
      <p:sp>
        <p:nvSpPr>
          <p:cNvPr id="44" name="Ellipse 43"/>
          <p:cNvSpPr/>
          <p:nvPr/>
        </p:nvSpPr>
        <p:spPr>
          <a:xfrm>
            <a:off x="308878" y="3444766"/>
            <a:ext cx="1785950" cy="571504"/>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 lastClr="FFFFFF"/>
                </a:solidFill>
                <a:effectLst/>
                <a:uLnTx/>
                <a:uFillTx/>
                <a:latin typeface="Calibri"/>
                <a:ea typeface="+mn-ea"/>
                <a:cs typeface="+mn-cs"/>
              </a:rPr>
              <a:t>Health Care</a:t>
            </a:r>
            <a:r>
              <a:rPr kumimoji="0" lang="fr-FR" sz="1600" b="0" i="0" u="none" strike="noStrike" kern="0" cap="none" spc="0" normalizeH="0" baseline="0" noProof="0" dirty="0" smtClean="0">
                <a:ln>
                  <a:noFill/>
                </a:ln>
                <a:solidFill>
                  <a:sysClr val="window" lastClr="FFFFFF"/>
                </a:solidFill>
                <a:effectLst/>
                <a:uLnTx/>
                <a:uFillTx/>
                <a:latin typeface="Calibri"/>
                <a:ea typeface="+mn-ea"/>
                <a:cs typeface="+mn-cs"/>
              </a:rPr>
              <a:t> </a:t>
            </a:r>
            <a:endParaRPr kumimoji="0" lang="fr-FR" sz="16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45" name="Rectangle 44"/>
          <p:cNvSpPr/>
          <p:nvPr/>
        </p:nvSpPr>
        <p:spPr>
          <a:xfrm>
            <a:off x="2714612" y="2000240"/>
            <a:ext cx="2214578" cy="571504"/>
          </a:xfrm>
          <a:prstGeom prst="rect">
            <a:avLst/>
          </a:prstGeom>
          <a:solidFill>
            <a:srgbClr val="C0504D">
              <a:alpha val="3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 lastClr="FFFFFF"/>
                </a:solidFill>
                <a:effectLst/>
                <a:uLnTx/>
                <a:uFillTx/>
                <a:latin typeface="Verdana" pitchFamily="34" charset="0"/>
                <a:ea typeface="+mn-ea"/>
                <a:cs typeface="+mn-cs"/>
              </a:rPr>
              <a:t>Individuals</a:t>
            </a:r>
          </a:p>
        </p:txBody>
      </p:sp>
      <p:sp>
        <p:nvSpPr>
          <p:cNvPr id="47" name="Rectangle 46"/>
          <p:cNvSpPr/>
          <p:nvPr/>
        </p:nvSpPr>
        <p:spPr>
          <a:xfrm>
            <a:off x="2714612" y="2928934"/>
            <a:ext cx="2214578" cy="571504"/>
          </a:xfrm>
          <a:prstGeom prst="rect">
            <a:avLst/>
          </a:prstGeom>
          <a:solidFill>
            <a:srgbClr val="9BBB59">
              <a:alpha val="3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ysClr val="window" lastClr="FFFFFF"/>
                </a:solidFill>
                <a:effectLst/>
                <a:uLnTx/>
                <a:uFillTx/>
                <a:latin typeface="Verdana" pitchFamily="34" charset="0"/>
                <a:ea typeface="+mn-ea"/>
                <a:cs typeface="+mn-cs"/>
              </a:rPr>
              <a:t>Healthcare Providers and suppliers</a:t>
            </a:r>
            <a:endParaRPr kumimoji="0" lang="en-GB" sz="1400" b="0" i="0" u="none" strike="noStrike" kern="0" cap="none" spc="0" normalizeH="0" baseline="0" noProof="0" dirty="0">
              <a:ln>
                <a:noFill/>
              </a:ln>
              <a:solidFill>
                <a:sysClr val="window" lastClr="FFFFFF"/>
              </a:solidFill>
              <a:effectLst/>
              <a:uLnTx/>
              <a:uFillTx/>
              <a:latin typeface="Verdana" pitchFamily="34" charset="0"/>
              <a:ea typeface="+mn-ea"/>
              <a:cs typeface="+mn-cs"/>
            </a:endParaRPr>
          </a:p>
        </p:txBody>
      </p:sp>
      <p:sp>
        <p:nvSpPr>
          <p:cNvPr id="48" name="Rectangle 47"/>
          <p:cNvSpPr/>
          <p:nvPr/>
        </p:nvSpPr>
        <p:spPr>
          <a:xfrm>
            <a:off x="2714612" y="4786322"/>
            <a:ext cx="2214578" cy="571504"/>
          </a:xfrm>
          <a:prstGeom prst="rect">
            <a:avLst/>
          </a:prstGeom>
          <a:solidFill>
            <a:srgbClr val="8064A2">
              <a:alpha val="3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 lastClr="FFFFFF"/>
                </a:solidFill>
                <a:effectLst/>
                <a:uLnTx/>
                <a:uFillTx/>
                <a:latin typeface="Verdana" pitchFamily="34" charset="0"/>
                <a:ea typeface="+mn-ea"/>
                <a:cs typeface="+mn-cs"/>
              </a:rPr>
              <a:t>NGOs/IGOs</a:t>
            </a:r>
            <a:endParaRPr kumimoji="0" lang="en-GB" sz="1800" b="0" i="0" u="none" strike="noStrike" kern="0" cap="none" spc="0" normalizeH="0" baseline="0" noProof="0" dirty="0">
              <a:ln>
                <a:noFill/>
              </a:ln>
              <a:solidFill>
                <a:sysClr val="window" lastClr="FFFFFF"/>
              </a:solidFill>
              <a:effectLst/>
              <a:uLnTx/>
              <a:uFillTx/>
              <a:latin typeface="Verdana" pitchFamily="34" charset="0"/>
              <a:ea typeface="+mn-ea"/>
              <a:cs typeface="+mn-cs"/>
            </a:endParaRPr>
          </a:p>
        </p:txBody>
      </p:sp>
      <p:cxnSp>
        <p:nvCxnSpPr>
          <p:cNvPr id="49" name="Connecteur droit 48"/>
          <p:cNvCxnSpPr/>
          <p:nvPr/>
        </p:nvCxnSpPr>
        <p:spPr>
          <a:xfrm rot="10800000">
            <a:off x="2285984" y="5072074"/>
            <a:ext cx="428628" cy="1588"/>
          </a:xfrm>
          <a:prstGeom prst="line">
            <a:avLst/>
          </a:prstGeom>
          <a:noFill/>
          <a:ln w="9525" cap="flat" cmpd="sng" algn="ctr">
            <a:solidFill>
              <a:srgbClr val="4F81BD">
                <a:shade val="95000"/>
                <a:satMod val="105000"/>
              </a:srgbClr>
            </a:solidFill>
            <a:prstDash val="solid"/>
          </a:ln>
          <a:effectLst/>
        </p:spPr>
      </p:cxnSp>
      <p:cxnSp>
        <p:nvCxnSpPr>
          <p:cNvPr id="50" name="Connecteur droit 49"/>
          <p:cNvCxnSpPr/>
          <p:nvPr/>
        </p:nvCxnSpPr>
        <p:spPr>
          <a:xfrm rot="10800000">
            <a:off x="2285984" y="4143380"/>
            <a:ext cx="428628" cy="1588"/>
          </a:xfrm>
          <a:prstGeom prst="line">
            <a:avLst/>
          </a:prstGeom>
          <a:noFill/>
          <a:ln w="9525" cap="flat" cmpd="sng" algn="ctr">
            <a:solidFill>
              <a:srgbClr val="4F81BD">
                <a:shade val="95000"/>
                <a:satMod val="105000"/>
              </a:srgbClr>
            </a:solidFill>
            <a:prstDash val="solid"/>
          </a:ln>
          <a:effectLst/>
        </p:spPr>
      </p:cxnSp>
      <p:cxnSp>
        <p:nvCxnSpPr>
          <p:cNvPr id="51" name="Connecteur droit 50"/>
          <p:cNvCxnSpPr/>
          <p:nvPr/>
        </p:nvCxnSpPr>
        <p:spPr>
          <a:xfrm rot="10800000">
            <a:off x="2285984" y="3214686"/>
            <a:ext cx="428628" cy="1588"/>
          </a:xfrm>
          <a:prstGeom prst="line">
            <a:avLst/>
          </a:prstGeom>
          <a:noFill/>
          <a:ln w="9525" cap="flat" cmpd="sng" algn="ctr">
            <a:solidFill>
              <a:srgbClr val="4F81BD">
                <a:shade val="95000"/>
                <a:satMod val="105000"/>
              </a:srgbClr>
            </a:solidFill>
            <a:prstDash val="solid"/>
          </a:ln>
          <a:effectLst/>
        </p:spPr>
      </p:cxnSp>
      <p:cxnSp>
        <p:nvCxnSpPr>
          <p:cNvPr id="52" name="Connecteur droit 51"/>
          <p:cNvCxnSpPr/>
          <p:nvPr/>
        </p:nvCxnSpPr>
        <p:spPr>
          <a:xfrm rot="10800000">
            <a:off x="2285984" y="2284403"/>
            <a:ext cx="428628" cy="1588"/>
          </a:xfrm>
          <a:prstGeom prst="line">
            <a:avLst/>
          </a:prstGeom>
          <a:noFill/>
          <a:ln w="9525" cap="flat" cmpd="sng" algn="ctr">
            <a:solidFill>
              <a:srgbClr val="4F81BD">
                <a:shade val="95000"/>
                <a:satMod val="105000"/>
              </a:srgbClr>
            </a:solidFill>
            <a:prstDash val="solid"/>
          </a:ln>
          <a:effectLst/>
        </p:spPr>
      </p:cxnSp>
      <p:cxnSp>
        <p:nvCxnSpPr>
          <p:cNvPr id="53" name="Connecteur droit 52"/>
          <p:cNvCxnSpPr/>
          <p:nvPr/>
        </p:nvCxnSpPr>
        <p:spPr>
          <a:xfrm rot="5400000">
            <a:off x="893737" y="3679033"/>
            <a:ext cx="2785288" cy="794"/>
          </a:xfrm>
          <a:prstGeom prst="line">
            <a:avLst/>
          </a:prstGeom>
          <a:noFill/>
          <a:ln w="9525" cap="flat" cmpd="sng" algn="ctr">
            <a:solidFill>
              <a:srgbClr val="4F81BD">
                <a:shade val="95000"/>
                <a:satMod val="105000"/>
              </a:srgbClr>
            </a:solidFill>
            <a:prstDash val="solid"/>
          </a:ln>
          <a:effectLst/>
        </p:spPr>
      </p:cxnSp>
      <p:cxnSp>
        <p:nvCxnSpPr>
          <p:cNvPr id="54" name="Connecteur droit 53"/>
          <p:cNvCxnSpPr/>
          <p:nvPr/>
        </p:nvCxnSpPr>
        <p:spPr>
          <a:xfrm rot="10800000">
            <a:off x="2143107" y="3714752"/>
            <a:ext cx="142876" cy="1588"/>
          </a:xfrm>
          <a:prstGeom prst="line">
            <a:avLst/>
          </a:prstGeom>
          <a:noFill/>
          <a:ln w="9525" cap="flat" cmpd="sng" algn="ctr">
            <a:solidFill>
              <a:srgbClr val="4F81BD">
                <a:shade val="95000"/>
                <a:satMod val="105000"/>
              </a:srgbClr>
            </a:solidFill>
            <a:prstDash val="solid"/>
          </a:ln>
          <a:effectLst/>
        </p:spPr>
      </p:cxnSp>
      <p:pic>
        <p:nvPicPr>
          <p:cNvPr id="98308" name="Picture 4" descr="http://www.clker.com/cliparts/e/e/2/5/11949858391332901534government_icon_-_symbo_01.svg.hi.png"/>
          <p:cNvPicPr>
            <a:picLocks noChangeAspect="1" noChangeArrowheads="1"/>
          </p:cNvPicPr>
          <p:nvPr/>
        </p:nvPicPr>
        <p:blipFill>
          <a:blip r:embed="rId3"/>
          <a:srcRect/>
          <a:stretch>
            <a:fillRect/>
          </a:stretch>
        </p:blipFill>
        <p:spPr bwMode="auto">
          <a:xfrm>
            <a:off x="428596" y="4214818"/>
            <a:ext cx="1643074" cy="1571874"/>
          </a:xfrm>
          <a:prstGeom prst="rect">
            <a:avLst/>
          </a:prstGeom>
          <a:noFill/>
        </p:spPr>
      </p:pic>
      <p:sp>
        <p:nvSpPr>
          <p:cNvPr id="24" name="ZoneTexte 23"/>
          <p:cNvSpPr txBox="1"/>
          <p:nvPr/>
        </p:nvSpPr>
        <p:spPr>
          <a:xfrm>
            <a:off x="5072066" y="1412776"/>
            <a:ext cx="3604390" cy="5216814"/>
          </a:xfrm>
          <a:prstGeom prst="rect">
            <a:avLst/>
          </a:prstGeom>
          <a:solidFill>
            <a:srgbClr val="4F81BD">
              <a:lumMod val="20000"/>
              <a:lumOff val="80000"/>
            </a:srgbClr>
          </a:solidFill>
        </p:spPr>
        <p:txBody>
          <a:bodyPr wrap="square" rtlCol="0">
            <a:spAutoFit/>
          </a:bodyPr>
          <a:lstStyle/>
          <a:p>
            <a:pPr marL="342900" marR="0" lvl="0" indent="-342900" defTabSz="914400" eaLnBrk="0" fontAlgn="base" latinLnBrk="0" hangingPunct="0">
              <a:lnSpc>
                <a:spcPct val="100000"/>
              </a:lnSpc>
              <a:spcBef>
                <a:spcPts val="600"/>
              </a:spcBef>
              <a:spcAft>
                <a:spcPct val="0"/>
              </a:spcAft>
              <a:buClrTx/>
              <a:buSzPct val="75000"/>
              <a:buFontTx/>
              <a:buBlip>
                <a:blip r:embed="rId4"/>
              </a:buBlip>
              <a:tabLst/>
              <a:defRPr/>
            </a:pPr>
            <a:r>
              <a:rPr kumimoji="0" lang="en-US" sz="1800" b="0" i="0" u="none" strike="noStrike" kern="0" cap="none" spc="0" normalizeH="0" baseline="0" noProof="0" dirty="0" smtClean="0">
                <a:ln>
                  <a:noFill/>
                </a:ln>
                <a:solidFill>
                  <a:sysClr val="windowText" lastClr="000000"/>
                </a:solidFill>
                <a:effectLst/>
                <a:uLnTx/>
                <a:uFillTx/>
                <a:latin typeface="Verdana" pitchFamily="34" charset="0"/>
              </a:rPr>
              <a:t>Help to reach MDG</a:t>
            </a:r>
          </a:p>
          <a:p>
            <a:pPr marL="342900" marR="0" lvl="0" indent="-342900" defTabSz="914400" eaLnBrk="0" fontAlgn="base" latinLnBrk="0" hangingPunct="0">
              <a:lnSpc>
                <a:spcPct val="100000"/>
              </a:lnSpc>
              <a:spcBef>
                <a:spcPts val="600"/>
              </a:spcBef>
              <a:spcAft>
                <a:spcPct val="0"/>
              </a:spcAft>
              <a:buClrTx/>
              <a:buSzPct val="75000"/>
              <a:tabLst/>
              <a:defRPr/>
            </a:pPr>
            <a:endParaRPr kumimoji="0" lang="en-US" sz="1800" b="0" i="0" u="none" strike="noStrike" kern="0" cap="none" spc="0" normalizeH="0" baseline="0" noProof="0" dirty="0" smtClean="0">
              <a:ln>
                <a:noFill/>
              </a:ln>
              <a:solidFill>
                <a:sysClr val="windowText" lastClr="000000"/>
              </a:solidFill>
              <a:effectLst/>
              <a:uLnTx/>
              <a:uFillTx/>
              <a:latin typeface="Verdana" pitchFamily="34" charset="0"/>
            </a:endParaRPr>
          </a:p>
          <a:p>
            <a:pPr marL="342900" marR="0" lvl="0" indent="-342900" defTabSz="914400" eaLnBrk="0" fontAlgn="base" latinLnBrk="0" hangingPunct="0">
              <a:lnSpc>
                <a:spcPct val="100000"/>
              </a:lnSpc>
              <a:spcBef>
                <a:spcPts val="600"/>
              </a:spcBef>
              <a:spcAft>
                <a:spcPct val="0"/>
              </a:spcAft>
              <a:buClrTx/>
              <a:buSzPct val="75000"/>
              <a:buFontTx/>
              <a:buBlip>
                <a:blip r:embed="rId4"/>
              </a:buBlip>
              <a:tabLst/>
              <a:defRPr/>
            </a:pPr>
            <a:endParaRPr kumimoji="0" lang="en-GB" sz="1800" b="0" i="0" u="none" strike="noStrike" kern="0" cap="none" spc="0" normalizeH="0" baseline="0" noProof="0" dirty="0" smtClean="0">
              <a:ln>
                <a:noFill/>
              </a:ln>
              <a:solidFill>
                <a:sysClr val="windowText" lastClr="000000"/>
              </a:solidFill>
              <a:effectLst/>
              <a:uLnTx/>
              <a:uFillTx/>
              <a:latin typeface="Verdana" pitchFamily="34" charset="0"/>
            </a:endParaRPr>
          </a:p>
          <a:p>
            <a:pPr marL="342900" marR="0" lvl="0" indent="-342900" defTabSz="914400" eaLnBrk="0" fontAlgn="base" latinLnBrk="0" hangingPunct="0">
              <a:lnSpc>
                <a:spcPct val="100000"/>
              </a:lnSpc>
              <a:spcBef>
                <a:spcPts val="600"/>
              </a:spcBef>
              <a:spcAft>
                <a:spcPct val="0"/>
              </a:spcAft>
              <a:buClrTx/>
              <a:buSzPct val="75000"/>
              <a:buFontTx/>
              <a:buBlip>
                <a:blip r:embed="rId4"/>
              </a:buBlip>
              <a:tabLst/>
              <a:defRPr/>
            </a:pPr>
            <a:r>
              <a:rPr kumimoji="0" lang="en-GB" sz="1800" b="0" i="0" u="none" strike="noStrike" kern="0" cap="none" spc="0" normalizeH="0" baseline="0" noProof="0" dirty="0" smtClean="0">
                <a:ln>
                  <a:noFill/>
                </a:ln>
                <a:solidFill>
                  <a:sysClr val="windowText" lastClr="000000"/>
                </a:solidFill>
                <a:effectLst/>
                <a:uLnTx/>
                <a:uFillTx/>
                <a:latin typeface="Verdana" pitchFamily="34" charset="0"/>
              </a:rPr>
              <a:t>Ensure</a:t>
            </a:r>
            <a:r>
              <a:rPr kumimoji="0" lang="fr-FR" sz="1800" b="0" i="0" u="none" strike="noStrike" kern="0" cap="none" spc="0" normalizeH="0" baseline="0" noProof="0" dirty="0" smtClean="0">
                <a:ln>
                  <a:noFill/>
                </a:ln>
                <a:solidFill>
                  <a:sysClr val="windowText" lastClr="000000"/>
                </a:solidFill>
                <a:effectLst/>
                <a:uLnTx/>
                <a:uFillTx/>
                <a:latin typeface="Verdana" pitchFamily="34" charset="0"/>
              </a:rPr>
              <a:t> </a:t>
            </a:r>
            <a:r>
              <a:rPr kumimoji="0" lang="en-GB" sz="1800" b="0" i="0" u="none" strike="noStrike" kern="0" cap="none" spc="0" normalizeH="0" baseline="0" noProof="0" dirty="0" smtClean="0">
                <a:ln>
                  <a:noFill/>
                </a:ln>
                <a:solidFill>
                  <a:sysClr val="windowText" lastClr="000000"/>
                </a:solidFill>
                <a:effectLst/>
                <a:uLnTx/>
                <a:uFillTx/>
                <a:latin typeface="Verdana" pitchFamily="34" charset="0"/>
                <a:sym typeface="Wingdings" pitchFamily="2" charset="2"/>
              </a:rPr>
              <a:t>regional equity in healthcare services providing</a:t>
            </a:r>
            <a:endParaRPr kumimoji="0" lang="en-GB" sz="1800" b="0" i="0" u="none" strike="noStrike" kern="0" cap="none" spc="0" normalizeH="0" baseline="0" noProof="0" dirty="0" smtClean="0">
              <a:ln>
                <a:noFill/>
              </a:ln>
              <a:solidFill>
                <a:sysClr val="windowText" lastClr="000000"/>
              </a:solidFill>
              <a:effectLst/>
              <a:uLnTx/>
              <a:uFillTx/>
              <a:latin typeface="Verdana" pitchFamily="34" charset="0"/>
            </a:endParaRPr>
          </a:p>
          <a:p>
            <a:pPr marL="342900" marR="0" lvl="0" indent="-342900" defTabSz="914400" eaLnBrk="0" fontAlgn="base" latinLnBrk="0" hangingPunct="0">
              <a:lnSpc>
                <a:spcPct val="100000"/>
              </a:lnSpc>
              <a:spcBef>
                <a:spcPts val="600"/>
              </a:spcBef>
              <a:spcAft>
                <a:spcPct val="0"/>
              </a:spcAft>
              <a:buClrTx/>
              <a:buSzPct val="75000"/>
              <a:buFontTx/>
              <a:buBlip>
                <a:blip r:embed="rId4"/>
              </a:buBlip>
              <a:tabLst/>
              <a:defRPr/>
            </a:pPr>
            <a:r>
              <a:rPr kumimoji="0" lang="en-US" sz="1800" b="0" i="0" u="none" strike="noStrike" kern="0" cap="none" spc="0" normalizeH="0" baseline="0" noProof="0" dirty="0" smtClean="0">
                <a:ln>
                  <a:noFill/>
                </a:ln>
                <a:solidFill>
                  <a:sysClr val="windowText" lastClr="000000"/>
                </a:solidFill>
                <a:effectLst/>
                <a:uLnTx/>
                <a:uFillTx/>
                <a:latin typeface="Verdana" pitchFamily="34" charset="0"/>
              </a:rPr>
              <a:t>Reduce health care cost per capita</a:t>
            </a:r>
          </a:p>
          <a:p>
            <a:pPr marL="342900" marR="0" lvl="0" indent="-342900" defTabSz="914400" eaLnBrk="0" fontAlgn="base" latinLnBrk="0" hangingPunct="0">
              <a:lnSpc>
                <a:spcPct val="100000"/>
              </a:lnSpc>
              <a:spcBef>
                <a:spcPts val="600"/>
              </a:spcBef>
              <a:spcAft>
                <a:spcPct val="0"/>
              </a:spcAft>
              <a:buClrTx/>
              <a:buSzPct val="75000"/>
              <a:buFontTx/>
              <a:buBlip>
                <a:blip r:embed="rId4"/>
              </a:buBlip>
              <a:tabLst/>
              <a:defRPr/>
            </a:pPr>
            <a:r>
              <a:rPr kumimoji="0" lang="en-US" sz="1800" b="0" i="0" u="none" strike="noStrike" kern="0" cap="none" spc="0" normalizeH="0" baseline="0" noProof="0" dirty="0" smtClean="0">
                <a:ln>
                  <a:noFill/>
                </a:ln>
                <a:solidFill>
                  <a:sysClr val="windowText" lastClr="000000"/>
                </a:solidFill>
                <a:effectLst/>
                <a:uLnTx/>
                <a:uFillTx/>
                <a:latin typeface="Verdana" pitchFamily="34" charset="0"/>
              </a:rPr>
              <a:t>Reduce pollution and energy consumption (minimize patient transport,…)</a:t>
            </a:r>
          </a:p>
          <a:p>
            <a:pPr marL="342900" lvl="0" indent="-342900">
              <a:spcBef>
                <a:spcPts val="600"/>
              </a:spcBef>
              <a:buSzPct val="75000"/>
              <a:buBlip>
                <a:blip r:embed="rId4"/>
              </a:buBlip>
              <a:defRPr/>
            </a:pPr>
            <a:r>
              <a:rPr lang="en-US" sz="1800" kern="0" dirty="0" smtClean="0">
                <a:solidFill>
                  <a:sysClr val="windowText" lastClr="000000"/>
                </a:solidFill>
              </a:rPr>
              <a:t>Healthier workforce</a:t>
            </a:r>
          </a:p>
          <a:p>
            <a:pPr marL="342900" lvl="0" indent="-342900">
              <a:spcBef>
                <a:spcPts val="600"/>
              </a:spcBef>
              <a:buSzPct val="75000"/>
              <a:defRPr/>
            </a:pPr>
            <a:r>
              <a:rPr lang="en-US" sz="1800" kern="0" dirty="0" smtClean="0">
                <a:solidFill>
                  <a:sysClr val="windowText" lastClr="000000"/>
                </a:solidFill>
                <a:sym typeface="Wingdings" pitchFamily="2" charset="2"/>
              </a:rPr>
              <a:t>	</a:t>
            </a:r>
            <a:r>
              <a:rPr lang="en-US" sz="1800" kern="0" dirty="0" smtClean="0">
                <a:solidFill>
                  <a:srgbClr val="C00000"/>
                </a:solidFill>
                <a:sym typeface="Wingdings" pitchFamily="2" charset="2"/>
              </a:rPr>
              <a:t></a:t>
            </a:r>
            <a:r>
              <a:rPr lang="en-US" sz="1800" kern="0" dirty="0" smtClean="0">
                <a:solidFill>
                  <a:sysClr val="windowText" lastClr="000000"/>
                </a:solidFill>
                <a:sym typeface="Wingdings" pitchFamily="2" charset="2"/>
              </a:rPr>
              <a:t> increase productivity</a:t>
            </a:r>
            <a:endParaRPr kumimoji="0" lang="en-US" sz="1800" b="0" i="0" u="none" strike="noStrike" kern="0" cap="none" spc="0" normalizeH="0" baseline="0" noProof="0" dirty="0" smtClean="0">
              <a:ln>
                <a:noFill/>
              </a:ln>
              <a:solidFill>
                <a:sysClr val="windowText" lastClr="000000"/>
              </a:solidFill>
              <a:effectLst/>
              <a:uLnTx/>
              <a:uFillTx/>
              <a:latin typeface="Verdana" pitchFamily="34" charset="0"/>
            </a:endParaRPr>
          </a:p>
          <a:p>
            <a:pPr marL="342900" marR="0" lvl="0" indent="-342900" defTabSz="914400" eaLnBrk="0" fontAlgn="base" latinLnBrk="0" hangingPunct="0">
              <a:lnSpc>
                <a:spcPct val="100000"/>
              </a:lnSpc>
              <a:spcBef>
                <a:spcPts val="600"/>
              </a:spcBef>
              <a:spcAft>
                <a:spcPct val="0"/>
              </a:spcAft>
              <a:buClrTx/>
              <a:buSzPct val="75000"/>
              <a:buFontTx/>
              <a:buBlip>
                <a:blip r:embed="rId4"/>
              </a:buBlip>
              <a:tabLst/>
              <a:defRPr/>
            </a:pPr>
            <a:r>
              <a:rPr kumimoji="0" lang="en-US" sz="1800" b="0" i="0" u="none" strike="noStrike" kern="0" cap="none" spc="0" normalizeH="0" baseline="0" noProof="0" dirty="0" smtClean="0">
                <a:ln>
                  <a:noFill/>
                </a:ln>
                <a:solidFill>
                  <a:sysClr val="windowText" lastClr="000000"/>
                </a:solidFill>
                <a:effectLst/>
                <a:uLnTx/>
                <a:uFillTx/>
                <a:latin typeface="Verdana" pitchFamily="34" charset="0"/>
              </a:rPr>
              <a:t>Citizens satisfaction</a:t>
            </a:r>
          </a:p>
          <a:p>
            <a:pPr marL="342900" marR="0" lvl="0" indent="-342900" defTabSz="914400" eaLnBrk="0" fontAlgn="base" latinLnBrk="0" hangingPunct="0">
              <a:lnSpc>
                <a:spcPct val="100000"/>
              </a:lnSpc>
              <a:spcBef>
                <a:spcPts val="600"/>
              </a:spcBef>
              <a:spcAft>
                <a:spcPct val="0"/>
              </a:spcAft>
              <a:buClrTx/>
              <a:buSzPct val="75000"/>
              <a:buFontTx/>
              <a:buBlip>
                <a:blip r:embed="rId4"/>
              </a:buBlip>
              <a:tabLst/>
              <a:defRPr/>
            </a:pPr>
            <a:r>
              <a:rPr lang="en-US" sz="1800" kern="0" dirty="0" smtClean="0">
                <a:solidFill>
                  <a:sysClr val="windowText" lastClr="000000"/>
                </a:solidFill>
              </a:rPr>
              <a:t>…</a:t>
            </a:r>
            <a:endParaRPr kumimoji="0" lang="fr-FR" sz="1800" b="0" i="0" u="none" strike="noStrike" kern="0" cap="none" spc="0" normalizeH="0" baseline="0" noProof="0" dirty="0">
              <a:ln>
                <a:noFill/>
              </a:ln>
              <a:solidFill>
                <a:sysClr val="windowText" lastClr="000000"/>
              </a:solidFill>
              <a:effectLst/>
              <a:uLnTx/>
              <a:uFillTx/>
            </a:endParaRPr>
          </a:p>
        </p:txBody>
      </p:sp>
      <p:pic>
        <p:nvPicPr>
          <p:cNvPr id="25" name="Picture 2" descr="IMPROVE MATERNAL HEALTH"/>
          <p:cNvPicPr>
            <a:picLocks noChangeAspect="1" noChangeArrowheads="1"/>
          </p:cNvPicPr>
          <p:nvPr/>
        </p:nvPicPr>
        <p:blipFill>
          <a:blip r:embed="rId5"/>
          <a:srcRect/>
          <a:stretch>
            <a:fillRect/>
          </a:stretch>
        </p:blipFill>
        <p:spPr bwMode="auto">
          <a:xfrm>
            <a:off x="6643702" y="1738628"/>
            <a:ext cx="642941" cy="642942"/>
          </a:xfrm>
          <a:prstGeom prst="rect">
            <a:avLst/>
          </a:prstGeom>
          <a:noFill/>
        </p:spPr>
      </p:pic>
      <p:pic>
        <p:nvPicPr>
          <p:cNvPr id="26" name="Picture 4" descr="REDUCE CHILD MORTALITY"/>
          <p:cNvPicPr>
            <a:picLocks noChangeAspect="1" noChangeArrowheads="1"/>
          </p:cNvPicPr>
          <p:nvPr/>
        </p:nvPicPr>
        <p:blipFill>
          <a:blip r:embed="rId6"/>
          <a:srcRect/>
          <a:stretch>
            <a:fillRect/>
          </a:stretch>
        </p:blipFill>
        <p:spPr bwMode="auto">
          <a:xfrm>
            <a:off x="5786446" y="1730254"/>
            <a:ext cx="642941" cy="642940"/>
          </a:xfrm>
          <a:prstGeom prst="rect">
            <a:avLst/>
          </a:prstGeom>
          <a:noFill/>
        </p:spPr>
      </p:pic>
      <p:pic>
        <p:nvPicPr>
          <p:cNvPr id="27" name="Picture 6" descr="COMBAT HIV/AIDS, MALARIA AND OTHER DISEASES"/>
          <p:cNvPicPr>
            <a:picLocks noChangeAspect="1" noChangeArrowheads="1"/>
          </p:cNvPicPr>
          <p:nvPr/>
        </p:nvPicPr>
        <p:blipFill>
          <a:blip r:embed="rId7"/>
          <a:srcRect/>
          <a:stretch>
            <a:fillRect/>
          </a:stretch>
        </p:blipFill>
        <p:spPr bwMode="auto">
          <a:xfrm>
            <a:off x="7501940" y="1721880"/>
            <a:ext cx="642941" cy="642941"/>
          </a:xfrm>
          <a:prstGeom prst="rect">
            <a:avLst/>
          </a:prstGeom>
          <a:noFill/>
        </p:spPr>
      </p:pic>
      <p:sp>
        <p:nvSpPr>
          <p:cNvPr id="46" name="Rectangle 45"/>
          <p:cNvSpPr/>
          <p:nvPr/>
        </p:nvSpPr>
        <p:spPr>
          <a:xfrm>
            <a:off x="2714612" y="3857628"/>
            <a:ext cx="2214578" cy="571504"/>
          </a:xfrm>
          <a:prstGeom prst="rect">
            <a:avLst/>
          </a:prstGeom>
          <a:solidFill>
            <a:srgbClr val="4F81B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 lastClr="FFFFFF"/>
                </a:solidFill>
                <a:effectLst/>
                <a:uLnTx/>
                <a:uFillTx/>
                <a:latin typeface="Verdana" pitchFamily="34" charset="0"/>
                <a:ea typeface="+mn-ea"/>
                <a:cs typeface="+mn-cs"/>
              </a:rPr>
              <a:t>Governments</a:t>
            </a:r>
            <a:endParaRPr kumimoji="0" lang="en-GB" sz="1800" b="0" i="0" u="none" strike="noStrike" kern="0" cap="none" spc="0" normalizeH="0" baseline="0" noProof="0" dirty="0">
              <a:ln>
                <a:noFill/>
              </a:ln>
              <a:solidFill>
                <a:sysClr val="window" lastClr="FFFFFF"/>
              </a:solidFill>
              <a:effectLst/>
              <a:uLnTx/>
              <a:uFillTx/>
              <a:latin typeface="Verdana" pitchFamily="34" charset="0"/>
              <a:ea typeface="+mn-ea"/>
              <a:cs typeface="+mn-cs"/>
            </a:endParaRPr>
          </a:p>
        </p:txBody>
      </p:sp>
      <p:sp>
        <p:nvSpPr>
          <p:cNvPr id="30" name="Rectangle 29"/>
          <p:cNvSpPr/>
          <p:nvPr/>
        </p:nvSpPr>
        <p:spPr>
          <a:xfrm>
            <a:off x="258392" y="6096348"/>
            <a:ext cx="8028384" cy="276999"/>
          </a:xfrm>
          <a:prstGeom prst="rect">
            <a:avLst/>
          </a:prstGeom>
        </p:spPr>
        <p:txBody>
          <a:bodyPr wrap="square">
            <a:spAutoFit/>
          </a:bodyPr>
          <a:lstStyle/>
          <a:p>
            <a:r>
              <a:rPr lang="en-US" sz="1200" b="1" i="1" dirty="0" smtClean="0">
                <a:solidFill>
                  <a:schemeClr val="tx1">
                    <a:lumMod val="50000"/>
                  </a:schemeClr>
                </a:solidFill>
              </a:rPr>
              <a:t>Source : </a:t>
            </a:r>
            <a:r>
              <a:rPr lang="en-US" sz="1200" dirty="0" smtClean="0"/>
              <a:t>The Socio-Economic Impact of Mobile Health, April 2012</a:t>
            </a:r>
            <a:endParaRPr lang="en-US" sz="1200" dirty="0">
              <a:solidFill>
                <a:schemeClr val="tx1">
                  <a:lumMod val="50000"/>
                </a:schemeClr>
              </a:solidFill>
            </a:endParaRPr>
          </a:p>
        </p:txBody>
      </p:sp>
      <p:sp>
        <p:nvSpPr>
          <p:cNvPr id="31" name="Rectangle 2"/>
          <p:cNvSpPr txBox="1">
            <a:spLocks noChangeArrowheads="1"/>
          </p:cNvSpPr>
          <p:nvPr/>
        </p:nvSpPr>
        <p:spPr bwMode="auto">
          <a:xfrm>
            <a:off x="8676456" y="-2738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3000" fill="hold"/>
                                        <p:tgtEl>
                                          <p:spTgt spid="46"/>
                                        </p:tgtEl>
                                      </p:cBhvr>
                                      <p:by x="120000" y="120000"/>
                                    </p:animScale>
                                  </p:childTnLst>
                                </p:cTn>
                              </p:par>
                            </p:childTnLst>
                          </p:cTn>
                        </p:par>
                        <p:par>
                          <p:cTn id="7" fill="hold">
                            <p:stCondLst>
                              <p:cond delay="3000"/>
                            </p:stCondLst>
                            <p:childTnLst>
                              <p:par>
                                <p:cTn id="8" presetID="6" presetClass="emph" presetSubtype="0" fill="hold" grpId="1" nodeType="afterEffect">
                                  <p:stCondLst>
                                    <p:cond delay="0"/>
                                  </p:stCondLst>
                                  <p:childTnLst>
                                    <p:animScale>
                                      <p:cBhvr>
                                        <p:cTn id="9" dur="500" fill="hold"/>
                                        <p:tgtEl>
                                          <p:spTgt spid="46"/>
                                        </p:tgtEl>
                                      </p:cBhvr>
                                      <p:by x="85000" y="8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ZoneTexte 24"/>
          <p:cNvSpPr txBox="1"/>
          <p:nvPr/>
        </p:nvSpPr>
        <p:spPr>
          <a:xfrm>
            <a:off x="5072066" y="1643050"/>
            <a:ext cx="3604390" cy="4478149"/>
          </a:xfrm>
          <a:prstGeom prst="rect">
            <a:avLst/>
          </a:prstGeom>
          <a:solidFill>
            <a:srgbClr val="8064A2">
              <a:lumMod val="40000"/>
              <a:lumOff val="60000"/>
            </a:srgbClr>
          </a:solidFill>
        </p:spPr>
        <p:txBody>
          <a:bodyPr wrap="square" rtlCol="0">
            <a:spAutoFit/>
          </a:bodyPr>
          <a:lstStyle/>
          <a:p>
            <a:pPr marL="342900" marR="0" lvl="0" indent="-342900" defTabSz="914400" eaLnBrk="0" fontAlgn="base" latinLnBrk="0" hangingPunct="0">
              <a:lnSpc>
                <a:spcPct val="100000"/>
              </a:lnSpc>
              <a:spcBef>
                <a:spcPts val="600"/>
              </a:spcBef>
              <a:spcAft>
                <a:spcPct val="0"/>
              </a:spcAft>
              <a:buClrTx/>
              <a:buSzPct val="75000"/>
              <a:buFontTx/>
              <a:buBlip>
                <a:blip r:embed="rId3"/>
              </a:buBlip>
              <a:tabLst/>
              <a:defRPr/>
            </a:pPr>
            <a:r>
              <a:rPr kumimoji="0" lang="en-GB" sz="2000" b="0" i="0" u="none" strike="noStrike" kern="0" cap="none" spc="0" normalizeH="0" baseline="0" noProof="0" dirty="0" smtClean="0">
                <a:ln>
                  <a:noFill/>
                </a:ln>
                <a:solidFill>
                  <a:sysClr val="windowText" lastClr="000000"/>
                </a:solidFill>
                <a:effectLst/>
                <a:uLnTx/>
                <a:uFillTx/>
                <a:latin typeface="Verdana"/>
                <a:ea typeface="+mn-ea"/>
                <a:cs typeface="+mn-cs"/>
              </a:rPr>
              <a:t>Provide healthcare institutions with necessary infrastructure</a:t>
            </a:r>
          </a:p>
          <a:p>
            <a:pPr marL="342900" marR="0" lvl="0" indent="-342900" defTabSz="914400" eaLnBrk="0" fontAlgn="base" latinLnBrk="0" hangingPunct="0">
              <a:lnSpc>
                <a:spcPct val="100000"/>
              </a:lnSpc>
              <a:spcBef>
                <a:spcPts val="600"/>
              </a:spcBef>
              <a:spcAft>
                <a:spcPct val="0"/>
              </a:spcAft>
              <a:buClrTx/>
              <a:buSzPct val="75000"/>
              <a:buFontTx/>
              <a:buBlip>
                <a:blip r:embed="rId3"/>
              </a:buBlip>
              <a:tabLst/>
              <a:defRPr/>
            </a:pPr>
            <a:r>
              <a:rPr kumimoji="0" lang="en-GB" sz="2000" b="0" i="0" u="none" strike="noStrike" kern="0" cap="none" spc="0" normalizeH="0" baseline="0" noProof="0" dirty="0" smtClean="0">
                <a:ln>
                  <a:noFill/>
                </a:ln>
                <a:solidFill>
                  <a:sysClr val="windowText" lastClr="000000"/>
                </a:solidFill>
                <a:effectLst/>
                <a:uLnTx/>
                <a:uFillTx/>
                <a:latin typeface="Verdana"/>
                <a:ea typeface="+mn-ea"/>
                <a:cs typeface="+mn-cs"/>
              </a:rPr>
              <a:t>Increase the reach of Health care services</a:t>
            </a:r>
          </a:p>
          <a:p>
            <a:pPr marL="342900" marR="0" lvl="0" indent="-342900" defTabSz="914400" eaLnBrk="0" fontAlgn="base" latinLnBrk="0" hangingPunct="0">
              <a:lnSpc>
                <a:spcPct val="100000"/>
              </a:lnSpc>
              <a:spcBef>
                <a:spcPts val="600"/>
              </a:spcBef>
              <a:spcAft>
                <a:spcPct val="0"/>
              </a:spcAft>
              <a:buClrTx/>
              <a:buSzPct val="75000"/>
              <a:buFontTx/>
              <a:buBlip>
                <a:blip r:embed="rId3"/>
              </a:buBlip>
              <a:tabLst/>
              <a:defRPr/>
            </a:pPr>
            <a:r>
              <a:rPr kumimoji="0" lang="en-GB" sz="2000" b="0" i="0" u="none" strike="noStrike" kern="0" cap="none" spc="0" normalizeH="0" baseline="0" noProof="0" dirty="0" smtClean="0">
                <a:ln>
                  <a:noFill/>
                </a:ln>
                <a:solidFill>
                  <a:sysClr val="windowText" lastClr="000000"/>
                </a:solidFill>
                <a:effectLst/>
                <a:uLnTx/>
                <a:uFillTx/>
                <a:latin typeface="Verdana"/>
              </a:rPr>
              <a:t>Enhance data collection and sharing</a:t>
            </a:r>
          </a:p>
          <a:p>
            <a:pPr marL="342900" marR="0" lvl="0" indent="-342900" defTabSz="914400" eaLnBrk="0" fontAlgn="base" latinLnBrk="0" hangingPunct="0">
              <a:lnSpc>
                <a:spcPct val="100000"/>
              </a:lnSpc>
              <a:spcBef>
                <a:spcPts val="600"/>
              </a:spcBef>
              <a:spcAft>
                <a:spcPct val="0"/>
              </a:spcAft>
              <a:buClrTx/>
              <a:buSzPct val="75000"/>
              <a:buFontTx/>
              <a:buBlip>
                <a:blip r:embed="rId3"/>
              </a:buBlip>
              <a:tabLst/>
              <a:defRPr/>
            </a:pPr>
            <a:r>
              <a:rPr kumimoji="0" lang="en-GB" sz="2000" b="0" i="0" u="none" strike="noStrike" kern="0" cap="none" spc="0" normalizeH="0" baseline="0" noProof="0" dirty="0" smtClean="0">
                <a:ln>
                  <a:noFill/>
                </a:ln>
                <a:solidFill>
                  <a:sysClr val="windowText" lastClr="000000"/>
                </a:solidFill>
                <a:effectLst/>
                <a:uLnTx/>
                <a:uFillTx/>
                <a:latin typeface="Verdana"/>
                <a:ea typeface="+mn-ea"/>
                <a:cs typeface="+mn-cs"/>
              </a:rPr>
              <a:t>Make healthcare more affordable </a:t>
            </a:r>
          </a:p>
          <a:p>
            <a:pPr marL="342900" marR="0" lvl="0" indent="-342900" defTabSz="914400" eaLnBrk="0" fontAlgn="base" latinLnBrk="0" hangingPunct="0">
              <a:lnSpc>
                <a:spcPct val="100000"/>
              </a:lnSpc>
              <a:spcBef>
                <a:spcPts val="600"/>
              </a:spcBef>
              <a:spcAft>
                <a:spcPct val="0"/>
              </a:spcAft>
              <a:buClrTx/>
              <a:buSzPct val="75000"/>
              <a:buFontTx/>
              <a:buBlip>
                <a:blip r:embed="rId3"/>
              </a:buBlip>
              <a:tabLst/>
              <a:defRPr/>
            </a:pPr>
            <a:r>
              <a:rPr kumimoji="0" lang="en-US" sz="2000" b="0" i="0" u="none" strike="noStrike" kern="0" cap="none" spc="0" normalizeH="0" baseline="0" noProof="0" dirty="0" smtClean="0">
                <a:ln>
                  <a:noFill/>
                </a:ln>
                <a:solidFill>
                  <a:sysClr val="windowText" lastClr="000000"/>
                </a:solidFill>
                <a:effectLst/>
                <a:uLnTx/>
                <a:uFillTx/>
                <a:latin typeface="Verdana"/>
                <a:ea typeface="+mn-ea"/>
                <a:cs typeface="+mn-cs"/>
              </a:rPr>
              <a:t>Better promote own health agenda/targets</a:t>
            </a:r>
          </a:p>
          <a:p>
            <a:pPr marL="342900" marR="0" lvl="0" indent="-342900" defTabSz="914400" eaLnBrk="0" fontAlgn="base" latinLnBrk="0" hangingPunct="0">
              <a:lnSpc>
                <a:spcPct val="100000"/>
              </a:lnSpc>
              <a:spcBef>
                <a:spcPts val="600"/>
              </a:spcBef>
              <a:spcAft>
                <a:spcPct val="0"/>
              </a:spcAft>
              <a:buClrTx/>
              <a:buSzPct val="75000"/>
              <a:buFontTx/>
              <a:buBlip>
                <a:blip r:embed="rId3"/>
              </a:buBlip>
              <a:tabLst/>
              <a:defRPr/>
            </a:pPr>
            <a:r>
              <a:rPr lang="en-US" sz="2000" kern="0" dirty="0" smtClean="0">
                <a:solidFill>
                  <a:sysClr val="windowText" lastClr="000000"/>
                </a:solidFill>
                <a:latin typeface="Verdana"/>
              </a:rPr>
              <a:t>…</a:t>
            </a:r>
            <a:endParaRPr kumimoji="0" lang="fr-FR" sz="2200" b="0" i="0" u="none" strike="noStrike" kern="0" cap="none" spc="0" normalizeH="0" baseline="0" noProof="0" dirty="0" smtClean="0">
              <a:ln>
                <a:noFill/>
              </a:ln>
              <a:solidFill>
                <a:srgbClr val="000099"/>
              </a:solidFill>
              <a:effectLst/>
              <a:uLnTx/>
              <a:uFillTx/>
              <a:latin typeface="Verdana"/>
              <a:ea typeface="+mn-ea"/>
              <a:cs typeface="+mn-cs"/>
            </a:endParaRPr>
          </a:p>
        </p:txBody>
      </p:sp>
      <p:sp>
        <p:nvSpPr>
          <p:cNvPr id="6147" name="Slide Number Placeholder 4"/>
          <p:cNvSpPr>
            <a:spLocks noGrp="1"/>
          </p:cNvSpPr>
          <p:nvPr>
            <p:ph type="sldNum" sz="quarter" idx="11"/>
          </p:nvPr>
        </p:nvSpPr>
        <p:spPr>
          <a:noFill/>
        </p:spPr>
        <p:txBody>
          <a:bodyPr/>
          <a:lstStyle/>
          <a:p>
            <a:fld id="{81A4992A-B811-407F-9D27-B5874807D1D7}" type="slidenum">
              <a:rPr lang="en-US" sz="1400"/>
              <a:pPr/>
              <a:t>8</a:t>
            </a:fld>
            <a:endParaRPr lang="en-US" sz="1400"/>
          </a:p>
        </p:txBody>
      </p:sp>
      <p:sp>
        <p:nvSpPr>
          <p:cNvPr id="6148" name="Rectangle 2"/>
          <p:cNvSpPr>
            <a:spLocks noGrp="1" noChangeArrowheads="1"/>
          </p:cNvSpPr>
          <p:nvPr>
            <p:ph type="title"/>
          </p:nvPr>
        </p:nvSpPr>
        <p:spPr>
          <a:xfrm>
            <a:off x="0" y="0"/>
            <a:ext cx="8676456" cy="1412776"/>
          </a:xfrm>
        </p:spPr>
        <p:txBody>
          <a:bodyPr/>
          <a:lstStyle/>
          <a:p>
            <a:pPr algn="r"/>
            <a:r>
              <a:rPr lang="en-GB" dirty="0" smtClean="0"/>
              <a:t>e-Health Advantages</a:t>
            </a:r>
            <a:br>
              <a:rPr lang="en-GB" dirty="0" smtClean="0"/>
            </a:br>
            <a:r>
              <a:rPr lang="en-GB" sz="2400" b="0" i="1" dirty="0" smtClean="0"/>
              <a:t>for health care stakeholders </a:t>
            </a:r>
            <a:endParaRPr lang="en-GB" sz="2400" b="0" dirty="0" smtClean="0"/>
          </a:p>
        </p:txBody>
      </p:sp>
      <p:sp>
        <p:nvSpPr>
          <p:cNvPr id="11" name="Rectangle 10"/>
          <p:cNvSpPr/>
          <p:nvPr/>
        </p:nvSpPr>
        <p:spPr>
          <a:xfrm>
            <a:off x="258392" y="6096348"/>
            <a:ext cx="8028384" cy="276999"/>
          </a:xfrm>
          <a:prstGeom prst="rect">
            <a:avLst/>
          </a:prstGeom>
        </p:spPr>
        <p:txBody>
          <a:bodyPr wrap="square">
            <a:spAutoFit/>
          </a:bodyPr>
          <a:lstStyle/>
          <a:p>
            <a:r>
              <a:rPr lang="en-US" sz="1200" b="1" i="1" dirty="0" smtClean="0">
                <a:solidFill>
                  <a:schemeClr val="tx1">
                    <a:lumMod val="50000"/>
                  </a:schemeClr>
                </a:solidFill>
              </a:rPr>
              <a:t>Source : </a:t>
            </a:r>
            <a:r>
              <a:rPr lang="en-US" sz="1200" dirty="0" smtClean="0"/>
              <a:t>The Socio-Economic Impact of Mobile Health, April 2012</a:t>
            </a:r>
            <a:endParaRPr lang="en-US" sz="1200" dirty="0">
              <a:solidFill>
                <a:schemeClr val="tx1">
                  <a:lumMod val="50000"/>
                </a:schemeClr>
              </a:solidFill>
            </a:endParaRPr>
          </a:p>
        </p:txBody>
      </p:sp>
      <p:sp>
        <p:nvSpPr>
          <p:cNvPr id="8" name="Rectangle 4"/>
          <p:cNvSpPr>
            <a:spLocks noGrp="1" noChangeArrowheads="1"/>
          </p:cNvSpPr>
          <p:nvPr>
            <p:ph type="dt" sz="quarter" idx="10"/>
          </p:nvPr>
        </p:nvSpPr>
        <p:spPr>
          <a:xfrm>
            <a:off x="250825" y="6381750"/>
            <a:ext cx="3827463" cy="268288"/>
          </a:xfrm>
          <a:noFill/>
        </p:spPr>
        <p:txBody>
          <a:bodyPr/>
          <a:lstStyle/>
          <a:p>
            <a:r>
              <a:rPr lang="en-US" sz="1400" dirty="0" smtClean="0"/>
              <a:t>Tunis, Tunisia, 28 January 2014</a:t>
            </a:r>
            <a:endParaRPr lang="en-US" sz="1400" dirty="0"/>
          </a:p>
        </p:txBody>
      </p:sp>
      <p:sp>
        <p:nvSpPr>
          <p:cNvPr id="44" name="Ellipse 43"/>
          <p:cNvSpPr/>
          <p:nvPr/>
        </p:nvSpPr>
        <p:spPr>
          <a:xfrm>
            <a:off x="308878" y="3444766"/>
            <a:ext cx="1785950" cy="571504"/>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 lastClr="FFFFFF"/>
                </a:solidFill>
                <a:effectLst/>
                <a:uLnTx/>
                <a:uFillTx/>
                <a:latin typeface="Calibri"/>
                <a:ea typeface="+mn-ea"/>
                <a:cs typeface="+mn-cs"/>
              </a:rPr>
              <a:t>Health Care</a:t>
            </a:r>
            <a:r>
              <a:rPr kumimoji="0" lang="fr-FR" sz="1600" b="0" i="0" u="none" strike="noStrike" kern="0" cap="none" spc="0" normalizeH="0" baseline="0" noProof="0" dirty="0" smtClean="0">
                <a:ln>
                  <a:noFill/>
                </a:ln>
                <a:solidFill>
                  <a:sysClr val="window" lastClr="FFFFFF"/>
                </a:solidFill>
                <a:effectLst/>
                <a:uLnTx/>
                <a:uFillTx/>
                <a:latin typeface="Calibri"/>
                <a:ea typeface="+mn-ea"/>
                <a:cs typeface="+mn-cs"/>
              </a:rPr>
              <a:t> </a:t>
            </a:r>
            <a:endParaRPr kumimoji="0" lang="fr-FR" sz="16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45" name="Rectangle 44"/>
          <p:cNvSpPr/>
          <p:nvPr/>
        </p:nvSpPr>
        <p:spPr>
          <a:xfrm>
            <a:off x="2714612" y="2000240"/>
            <a:ext cx="2214578" cy="571504"/>
          </a:xfrm>
          <a:prstGeom prst="rect">
            <a:avLst/>
          </a:prstGeom>
          <a:solidFill>
            <a:srgbClr val="C0504D">
              <a:alpha val="3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 lastClr="FFFFFF"/>
                </a:solidFill>
                <a:effectLst/>
                <a:uLnTx/>
                <a:uFillTx/>
                <a:latin typeface="Verdana" pitchFamily="34" charset="0"/>
                <a:ea typeface="+mn-ea"/>
                <a:cs typeface="+mn-cs"/>
              </a:rPr>
              <a:t>Individuals</a:t>
            </a:r>
          </a:p>
        </p:txBody>
      </p:sp>
      <p:sp>
        <p:nvSpPr>
          <p:cNvPr id="46" name="Rectangle 45"/>
          <p:cNvSpPr/>
          <p:nvPr/>
        </p:nvSpPr>
        <p:spPr>
          <a:xfrm>
            <a:off x="2714612" y="3857628"/>
            <a:ext cx="2214578" cy="571504"/>
          </a:xfrm>
          <a:prstGeom prst="rect">
            <a:avLst/>
          </a:prstGeom>
          <a:solidFill>
            <a:srgbClr val="4F81BD">
              <a:alpha val="3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 lastClr="FFFFFF"/>
                </a:solidFill>
                <a:effectLst/>
                <a:uLnTx/>
                <a:uFillTx/>
                <a:latin typeface="Verdana" pitchFamily="34" charset="0"/>
                <a:ea typeface="+mn-ea"/>
                <a:cs typeface="+mn-cs"/>
              </a:rPr>
              <a:t>Governments</a:t>
            </a:r>
            <a:endParaRPr kumimoji="0" lang="en-GB" sz="1800" b="0" i="0" u="none" strike="noStrike" kern="0" cap="none" spc="0" normalizeH="0" baseline="0" noProof="0" dirty="0">
              <a:ln>
                <a:noFill/>
              </a:ln>
              <a:solidFill>
                <a:sysClr val="window" lastClr="FFFFFF"/>
              </a:solidFill>
              <a:effectLst/>
              <a:uLnTx/>
              <a:uFillTx/>
              <a:latin typeface="Verdana" pitchFamily="34" charset="0"/>
              <a:ea typeface="+mn-ea"/>
              <a:cs typeface="+mn-cs"/>
            </a:endParaRPr>
          </a:p>
        </p:txBody>
      </p:sp>
      <p:sp>
        <p:nvSpPr>
          <p:cNvPr id="47" name="Rectangle 46"/>
          <p:cNvSpPr/>
          <p:nvPr/>
        </p:nvSpPr>
        <p:spPr>
          <a:xfrm>
            <a:off x="2714612" y="2928934"/>
            <a:ext cx="2214578" cy="571504"/>
          </a:xfrm>
          <a:prstGeom prst="rect">
            <a:avLst/>
          </a:prstGeom>
          <a:solidFill>
            <a:srgbClr val="9BBB59">
              <a:alpha val="3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ysClr val="window" lastClr="FFFFFF"/>
                </a:solidFill>
                <a:effectLst/>
                <a:uLnTx/>
                <a:uFillTx/>
                <a:latin typeface="Verdana" pitchFamily="34" charset="0"/>
                <a:ea typeface="+mn-ea"/>
                <a:cs typeface="+mn-cs"/>
              </a:rPr>
              <a:t>Healthcare Providers and suppliers</a:t>
            </a:r>
            <a:endParaRPr kumimoji="0" lang="en-GB" sz="1400" b="0" i="0" u="none" strike="noStrike" kern="0" cap="none" spc="0" normalizeH="0" baseline="0" noProof="0" dirty="0">
              <a:ln>
                <a:noFill/>
              </a:ln>
              <a:solidFill>
                <a:sysClr val="window" lastClr="FFFFFF"/>
              </a:solidFill>
              <a:effectLst/>
              <a:uLnTx/>
              <a:uFillTx/>
              <a:latin typeface="Verdana" pitchFamily="34" charset="0"/>
              <a:ea typeface="+mn-ea"/>
              <a:cs typeface="+mn-cs"/>
            </a:endParaRPr>
          </a:p>
        </p:txBody>
      </p:sp>
      <p:cxnSp>
        <p:nvCxnSpPr>
          <p:cNvPr id="49" name="Connecteur droit 48"/>
          <p:cNvCxnSpPr/>
          <p:nvPr/>
        </p:nvCxnSpPr>
        <p:spPr>
          <a:xfrm rot="10800000">
            <a:off x="2285984" y="5072074"/>
            <a:ext cx="428628" cy="1588"/>
          </a:xfrm>
          <a:prstGeom prst="line">
            <a:avLst/>
          </a:prstGeom>
          <a:noFill/>
          <a:ln w="9525" cap="flat" cmpd="sng" algn="ctr">
            <a:solidFill>
              <a:srgbClr val="4F81BD">
                <a:shade val="95000"/>
                <a:satMod val="105000"/>
              </a:srgbClr>
            </a:solidFill>
            <a:prstDash val="solid"/>
          </a:ln>
          <a:effectLst/>
        </p:spPr>
      </p:cxnSp>
      <p:cxnSp>
        <p:nvCxnSpPr>
          <p:cNvPr id="50" name="Connecteur droit 49"/>
          <p:cNvCxnSpPr/>
          <p:nvPr/>
        </p:nvCxnSpPr>
        <p:spPr>
          <a:xfrm rot="10800000">
            <a:off x="2285984" y="4143380"/>
            <a:ext cx="428628" cy="1588"/>
          </a:xfrm>
          <a:prstGeom prst="line">
            <a:avLst/>
          </a:prstGeom>
          <a:noFill/>
          <a:ln w="9525" cap="flat" cmpd="sng" algn="ctr">
            <a:solidFill>
              <a:srgbClr val="4F81BD">
                <a:shade val="95000"/>
                <a:satMod val="105000"/>
              </a:srgbClr>
            </a:solidFill>
            <a:prstDash val="solid"/>
          </a:ln>
          <a:effectLst/>
        </p:spPr>
      </p:cxnSp>
      <p:cxnSp>
        <p:nvCxnSpPr>
          <p:cNvPr id="51" name="Connecteur droit 50"/>
          <p:cNvCxnSpPr/>
          <p:nvPr/>
        </p:nvCxnSpPr>
        <p:spPr>
          <a:xfrm rot="10800000">
            <a:off x="2285984" y="3214686"/>
            <a:ext cx="428628" cy="1588"/>
          </a:xfrm>
          <a:prstGeom prst="line">
            <a:avLst/>
          </a:prstGeom>
          <a:noFill/>
          <a:ln w="9525" cap="flat" cmpd="sng" algn="ctr">
            <a:solidFill>
              <a:srgbClr val="4F81BD">
                <a:shade val="95000"/>
                <a:satMod val="105000"/>
              </a:srgbClr>
            </a:solidFill>
            <a:prstDash val="solid"/>
          </a:ln>
          <a:effectLst/>
        </p:spPr>
      </p:cxnSp>
      <p:cxnSp>
        <p:nvCxnSpPr>
          <p:cNvPr id="52" name="Connecteur droit 51"/>
          <p:cNvCxnSpPr/>
          <p:nvPr/>
        </p:nvCxnSpPr>
        <p:spPr>
          <a:xfrm rot="10800000">
            <a:off x="2285984" y="2284403"/>
            <a:ext cx="428628" cy="1588"/>
          </a:xfrm>
          <a:prstGeom prst="line">
            <a:avLst/>
          </a:prstGeom>
          <a:noFill/>
          <a:ln w="9525" cap="flat" cmpd="sng" algn="ctr">
            <a:solidFill>
              <a:srgbClr val="4F81BD">
                <a:shade val="95000"/>
                <a:satMod val="105000"/>
              </a:srgbClr>
            </a:solidFill>
            <a:prstDash val="solid"/>
          </a:ln>
          <a:effectLst/>
        </p:spPr>
      </p:cxnSp>
      <p:cxnSp>
        <p:nvCxnSpPr>
          <p:cNvPr id="53" name="Connecteur droit 52"/>
          <p:cNvCxnSpPr/>
          <p:nvPr/>
        </p:nvCxnSpPr>
        <p:spPr>
          <a:xfrm rot="5400000">
            <a:off x="893737" y="3679033"/>
            <a:ext cx="2785288" cy="794"/>
          </a:xfrm>
          <a:prstGeom prst="line">
            <a:avLst/>
          </a:prstGeom>
          <a:noFill/>
          <a:ln w="9525" cap="flat" cmpd="sng" algn="ctr">
            <a:solidFill>
              <a:srgbClr val="4F81BD">
                <a:shade val="95000"/>
                <a:satMod val="105000"/>
              </a:srgbClr>
            </a:solidFill>
            <a:prstDash val="solid"/>
          </a:ln>
          <a:effectLst/>
        </p:spPr>
      </p:cxnSp>
      <p:cxnSp>
        <p:nvCxnSpPr>
          <p:cNvPr id="54" name="Connecteur droit 53"/>
          <p:cNvCxnSpPr/>
          <p:nvPr/>
        </p:nvCxnSpPr>
        <p:spPr>
          <a:xfrm rot="10800000">
            <a:off x="2143107" y="3714752"/>
            <a:ext cx="142876" cy="1588"/>
          </a:xfrm>
          <a:prstGeom prst="line">
            <a:avLst/>
          </a:prstGeom>
          <a:noFill/>
          <a:ln w="9525" cap="flat" cmpd="sng" algn="ctr">
            <a:solidFill>
              <a:srgbClr val="4F81BD">
                <a:shade val="95000"/>
                <a:satMod val="105000"/>
              </a:srgbClr>
            </a:solidFill>
            <a:prstDash val="solid"/>
          </a:ln>
          <a:effectLst/>
        </p:spPr>
      </p:cxnSp>
      <p:pic>
        <p:nvPicPr>
          <p:cNvPr id="96258" name="Picture 2" descr="http://reflectivepr.files.wordpress.com/2010/03/ngo.jpg?w=150&amp;h=150"/>
          <p:cNvPicPr>
            <a:picLocks noChangeAspect="1" noChangeArrowheads="1"/>
          </p:cNvPicPr>
          <p:nvPr/>
        </p:nvPicPr>
        <p:blipFill>
          <a:blip r:embed="rId4"/>
          <a:srcRect/>
          <a:stretch>
            <a:fillRect/>
          </a:stretch>
        </p:blipFill>
        <p:spPr bwMode="auto">
          <a:xfrm>
            <a:off x="388690" y="4143380"/>
            <a:ext cx="1643074" cy="1643074"/>
          </a:xfrm>
          <a:prstGeom prst="rect">
            <a:avLst/>
          </a:prstGeom>
          <a:noFill/>
        </p:spPr>
      </p:pic>
      <p:pic>
        <p:nvPicPr>
          <p:cNvPr id="96262" name="Picture 6" descr="http://t3.gstatic.com/images?q=tbn:ANd9GcQoMwzdXMNYb9_8q_zaBr3Yvt-7M6l37it4fu1ZxZUgoehmtIze"/>
          <p:cNvPicPr>
            <a:picLocks noChangeAspect="1" noChangeArrowheads="1"/>
          </p:cNvPicPr>
          <p:nvPr/>
        </p:nvPicPr>
        <p:blipFill>
          <a:blip r:embed="rId5"/>
          <a:srcRect/>
          <a:stretch>
            <a:fillRect/>
          </a:stretch>
        </p:blipFill>
        <p:spPr bwMode="auto">
          <a:xfrm>
            <a:off x="5592082" y="6165304"/>
            <a:ext cx="1500198" cy="304758"/>
          </a:xfrm>
          <a:prstGeom prst="rect">
            <a:avLst/>
          </a:prstGeom>
          <a:noFill/>
        </p:spPr>
      </p:pic>
      <p:pic>
        <p:nvPicPr>
          <p:cNvPr id="26" name="Picture 2" descr="Save the Children logo"/>
          <p:cNvPicPr>
            <a:picLocks noChangeAspect="1" noChangeArrowheads="1"/>
          </p:cNvPicPr>
          <p:nvPr/>
        </p:nvPicPr>
        <p:blipFill>
          <a:blip r:embed="rId6"/>
          <a:srcRect/>
          <a:stretch>
            <a:fillRect/>
          </a:stretch>
        </p:blipFill>
        <p:spPr bwMode="auto">
          <a:xfrm>
            <a:off x="7178538" y="6072333"/>
            <a:ext cx="1785950" cy="381003"/>
          </a:xfrm>
          <a:prstGeom prst="rect">
            <a:avLst/>
          </a:prstGeom>
          <a:noFill/>
        </p:spPr>
      </p:pic>
      <p:pic>
        <p:nvPicPr>
          <p:cNvPr id="96264" name="Picture 8" descr="http://t0.gstatic.com/images?q=tbn:ANd9GcTXJdJsGdnPwReoixJThA_GEKb2EjyCaAduBtpFqv-TF6e_ixmzZw"/>
          <p:cNvPicPr>
            <a:picLocks noChangeAspect="1" noChangeArrowheads="1"/>
          </p:cNvPicPr>
          <p:nvPr/>
        </p:nvPicPr>
        <p:blipFill>
          <a:blip r:embed="rId7"/>
          <a:srcRect/>
          <a:stretch>
            <a:fillRect/>
          </a:stretch>
        </p:blipFill>
        <p:spPr bwMode="auto">
          <a:xfrm>
            <a:off x="6215074" y="6527600"/>
            <a:ext cx="1643073" cy="285776"/>
          </a:xfrm>
          <a:prstGeom prst="rect">
            <a:avLst/>
          </a:prstGeom>
          <a:noFill/>
        </p:spPr>
      </p:pic>
      <p:sp>
        <p:nvSpPr>
          <p:cNvPr id="48" name="Rectangle 47"/>
          <p:cNvSpPr/>
          <p:nvPr/>
        </p:nvSpPr>
        <p:spPr>
          <a:xfrm>
            <a:off x="2714612" y="4786322"/>
            <a:ext cx="2214578" cy="571504"/>
          </a:xfrm>
          <a:prstGeom prst="rect">
            <a:avLst/>
          </a:prstGeom>
          <a:solidFill>
            <a:srgbClr val="8064A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 lastClr="FFFFFF"/>
                </a:solidFill>
                <a:effectLst/>
                <a:uLnTx/>
                <a:uFillTx/>
                <a:latin typeface="Verdana" pitchFamily="34" charset="0"/>
                <a:ea typeface="+mn-ea"/>
                <a:cs typeface="+mn-cs"/>
              </a:rPr>
              <a:t>NGOs/IGOs</a:t>
            </a:r>
            <a:endParaRPr kumimoji="0" lang="en-GB" sz="1800" b="0" i="0" u="none" strike="noStrike" kern="0" cap="none" spc="0" normalizeH="0" baseline="0" noProof="0" dirty="0">
              <a:ln>
                <a:noFill/>
              </a:ln>
              <a:solidFill>
                <a:sysClr val="window" lastClr="FFFFFF"/>
              </a:solidFill>
              <a:effectLst/>
              <a:uLnTx/>
              <a:uFillTx/>
              <a:latin typeface="Verdana" pitchFamily="34" charset="0"/>
              <a:ea typeface="+mn-ea"/>
              <a:cs typeface="+mn-cs"/>
            </a:endParaRPr>
          </a:p>
        </p:txBody>
      </p:sp>
      <p:sp>
        <p:nvSpPr>
          <p:cNvPr id="28" name="Rectangle 2"/>
          <p:cNvSpPr txBox="1">
            <a:spLocks noChangeArrowheads="1"/>
          </p:cNvSpPr>
          <p:nvPr/>
        </p:nvSpPr>
        <p:spPr bwMode="auto">
          <a:xfrm>
            <a:off x="8676456" y="-2738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3000" fill="hold"/>
                                        <p:tgtEl>
                                          <p:spTgt spid="48"/>
                                        </p:tgtEl>
                                      </p:cBhvr>
                                      <p:by x="120000" y="120000"/>
                                    </p:animScale>
                                  </p:childTnLst>
                                </p:cTn>
                              </p:par>
                            </p:childTnLst>
                          </p:cTn>
                        </p:par>
                        <p:par>
                          <p:cTn id="7" fill="hold">
                            <p:stCondLst>
                              <p:cond delay="3000"/>
                            </p:stCondLst>
                            <p:childTnLst>
                              <p:par>
                                <p:cTn id="8" presetID="6" presetClass="emph" presetSubtype="0" fill="hold" grpId="1" nodeType="afterEffect">
                                  <p:stCondLst>
                                    <p:cond delay="0"/>
                                  </p:stCondLst>
                                  <p:childTnLst>
                                    <p:animScale>
                                      <p:cBhvr>
                                        <p:cTn id="9" dur="500" fill="hold"/>
                                        <p:tgtEl>
                                          <p:spTgt spid="48"/>
                                        </p:tgtEl>
                                      </p:cBhvr>
                                      <p:by x="85000" y="8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76456" cy="1412776"/>
          </a:xfrm>
        </p:spPr>
        <p:txBody>
          <a:bodyPr/>
          <a:lstStyle/>
          <a:p>
            <a:pPr algn="r"/>
            <a:r>
              <a:rPr lang="en-GB" dirty="0" smtClean="0"/>
              <a:t>e-Health Advantages</a:t>
            </a:r>
            <a:br>
              <a:rPr lang="en-GB" dirty="0" smtClean="0"/>
            </a:br>
            <a:r>
              <a:rPr lang="en-GB" sz="2400" b="0" i="1" dirty="0" smtClean="0"/>
              <a:t>Some Key Findings</a:t>
            </a:r>
            <a:endParaRPr lang="en-GB" sz="2400" b="0" i="1" dirty="0"/>
          </a:p>
        </p:txBody>
      </p:sp>
      <p:sp>
        <p:nvSpPr>
          <p:cNvPr id="5" name="Espace réservé du numéro de diapositive 4"/>
          <p:cNvSpPr>
            <a:spLocks noGrp="1"/>
          </p:cNvSpPr>
          <p:nvPr>
            <p:ph type="sldNum" sz="quarter" idx="11"/>
          </p:nvPr>
        </p:nvSpPr>
        <p:spPr/>
        <p:txBody>
          <a:bodyPr/>
          <a:lstStyle/>
          <a:p>
            <a:pPr>
              <a:defRPr/>
            </a:pPr>
            <a:fld id="{731689FE-BD11-4000-B2CD-5CB814325653}" type="slidenum">
              <a:rPr lang="en-US" smtClean="0"/>
              <a:pPr>
                <a:defRPr/>
              </a:pPr>
              <a:t>9</a:t>
            </a:fld>
            <a:endParaRPr lang="en-US"/>
          </a:p>
        </p:txBody>
      </p:sp>
      <p:sp>
        <p:nvSpPr>
          <p:cNvPr id="6" name="Rectangle à coins arrondis 5"/>
          <p:cNvSpPr/>
          <p:nvPr/>
        </p:nvSpPr>
        <p:spPr>
          <a:xfrm>
            <a:off x="3190787" y="2898973"/>
            <a:ext cx="5665832" cy="636102"/>
          </a:xfrm>
          <a:prstGeom prst="roundRect">
            <a:avLst/>
          </a:prstGeom>
          <a:gradFill flip="none" rotWithShape="1">
            <a:gsLst>
              <a:gs pos="0">
                <a:srgbClr val="1B5BA2">
                  <a:lumMod val="60000"/>
                  <a:lumOff val="40000"/>
                  <a:tint val="66000"/>
                  <a:satMod val="160000"/>
                </a:srgbClr>
              </a:gs>
              <a:gs pos="50000">
                <a:srgbClr val="1B5BA2">
                  <a:lumMod val="60000"/>
                  <a:lumOff val="40000"/>
                  <a:tint val="44500"/>
                  <a:satMod val="160000"/>
                </a:srgbClr>
              </a:gs>
              <a:gs pos="100000">
                <a:srgbClr val="1B5BA2">
                  <a:lumMod val="60000"/>
                  <a:lumOff val="40000"/>
                  <a:tint val="23500"/>
                  <a:satMod val="160000"/>
                </a:srgbClr>
              </a:gs>
            </a:gsLst>
            <a:lin ang="10800000" scaled="1"/>
            <a:tileRect/>
          </a:gradFill>
          <a:ln w="25400" cap="flat" cmpd="sng" algn="ctr">
            <a:solidFill>
              <a:srgbClr val="4F81BD">
                <a:shade val="50000"/>
              </a:srgbClr>
            </a:solidFill>
            <a:prstDash val="solid"/>
          </a:ln>
          <a:effectLst>
            <a:outerShdw blurRad="63500" sx="102000" sy="102000" algn="ctr" rotWithShape="0">
              <a:prstClr val="black">
                <a:alpha val="40000"/>
              </a:prstClr>
            </a:outerShdw>
          </a:effectLst>
          <a:scene3d>
            <a:camera prst="orthographicFront"/>
            <a:lightRig rig="threePt" dir="t"/>
          </a:scene3d>
          <a:sp3d>
            <a:bevelT/>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dirty="0" smtClean="0">
                <a:ln>
                  <a:noFill/>
                </a:ln>
                <a:solidFill>
                  <a:srgbClr val="5C5C5C"/>
                </a:solidFill>
                <a:effectLst/>
                <a:uLnTx/>
                <a:uFillTx/>
                <a:latin typeface="Calibri"/>
                <a:cs typeface="+mn-cs"/>
              </a:rPr>
              <a:t>Cured cases of tuberculosis thanks to the use of SMS treatment compliances </a:t>
            </a:r>
            <a:endParaRPr kumimoji="0" lang="en-GB" sz="1800" b="1" i="0" u="none" strike="noStrike" kern="0" cap="none" spc="0" normalizeH="0" baseline="0" dirty="0" smtClean="0">
              <a:ln>
                <a:noFill/>
              </a:ln>
              <a:solidFill>
                <a:srgbClr val="C00000"/>
              </a:solidFill>
              <a:effectLst/>
              <a:uLnTx/>
              <a:uFillTx/>
              <a:latin typeface="Calibri"/>
              <a:cs typeface="+mn-cs"/>
            </a:endParaRPr>
          </a:p>
        </p:txBody>
      </p:sp>
      <p:sp>
        <p:nvSpPr>
          <p:cNvPr id="7" name="Ellipse 6"/>
          <p:cNvSpPr/>
          <p:nvPr/>
        </p:nvSpPr>
        <p:spPr bwMode="auto">
          <a:xfrm>
            <a:off x="1712819" y="2859085"/>
            <a:ext cx="1358983" cy="720080"/>
          </a:xfrm>
          <a:prstGeom prst="ellipse">
            <a:avLst/>
          </a:prstGeom>
          <a:gradFill flip="none" rotWithShape="1">
            <a:gsLst>
              <a:gs pos="0">
                <a:srgbClr val="1B5BA2">
                  <a:lumMod val="60000"/>
                  <a:lumOff val="40000"/>
                  <a:tint val="66000"/>
                  <a:satMod val="160000"/>
                </a:srgbClr>
              </a:gs>
              <a:gs pos="50000">
                <a:srgbClr val="1B5BA2">
                  <a:lumMod val="60000"/>
                  <a:lumOff val="40000"/>
                  <a:tint val="44500"/>
                  <a:satMod val="160000"/>
                </a:srgbClr>
              </a:gs>
              <a:gs pos="100000">
                <a:srgbClr val="1B5BA2">
                  <a:lumMod val="60000"/>
                  <a:lumOff val="40000"/>
                  <a:tint val="23500"/>
                  <a:satMod val="160000"/>
                </a:srgbClr>
              </a:gs>
            </a:gsLst>
            <a:lin ang="5400000" scaled="1"/>
            <a:tileRect/>
          </a:gradFill>
          <a:ln w="28575" cap="flat" cmpd="sng" algn="ctr">
            <a:solidFill>
              <a:srgbClr val="1B5BA2"/>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solidFill>
                  <a:srgbClr val="C00000"/>
                </a:solidFill>
                <a:effectLst/>
                <a:uLnTx/>
                <a:uFillTx/>
                <a:latin typeface="Calibri"/>
              </a:rPr>
              <a:t>40,000</a:t>
            </a:r>
          </a:p>
        </p:txBody>
      </p:sp>
      <p:sp>
        <p:nvSpPr>
          <p:cNvPr id="9" name="Rectangle à coins arrondis 8"/>
          <p:cNvSpPr/>
          <p:nvPr/>
        </p:nvSpPr>
        <p:spPr>
          <a:xfrm>
            <a:off x="3190787" y="3850861"/>
            <a:ext cx="5665832" cy="720080"/>
          </a:xfrm>
          <a:prstGeom prst="roundRect">
            <a:avLst/>
          </a:prstGeom>
          <a:gradFill flip="none" rotWithShape="1">
            <a:gsLst>
              <a:gs pos="0">
                <a:srgbClr val="1B5BA2">
                  <a:lumMod val="60000"/>
                  <a:lumOff val="40000"/>
                  <a:tint val="66000"/>
                  <a:satMod val="160000"/>
                </a:srgbClr>
              </a:gs>
              <a:gs pos="50000">
                <a:srgbClr val="1B5BA2">
                  <a:lumMod val="60000"/>
                  <a:lumOff val="40000"/>
                  <a:tint val="44500"/>
                  <a:satMod val="160000"/>
                </a:srgbClr>
              </a:gs>
              <a:gs pos="100000">
                <a:srgbClr val="1B5BA2">
                  <a:lumMod val="60000"/>
                  <a:lumOff val="40000"/>
                  <a:tint val="23500"/>
                  <a:satMod val="160000"/>
                </a:srgbClr>
              </a:gs>
            </a:gsLst>
            <a:lin ang="10800000" scaled="1"/>
            <a:tileRect/>
          </a:gradFill>
          <a:ln w="25400" cap="flat" cmpd="sng" algn="ctr">
            <a:solidFill>
              <a:srgbClr val="4F81BD">
                <a:shade val="50000"/>
              </a:srgbClr>
            </a:solidFill>
            <a:prstDash val="solid"/>
          </a:ln>
          <a:effectLst>
            <a:outerShdw blurRad="63500" sx="102000" sy="102000" algn="ctr" rotWithShape="0">
              <a:prstClr val="black">
                <a:alpha val="40000"/>
              </a:prstClr>
            </a:outerShdw>
          </a:effectLst>
          <a:scene3d>
            <a:camera prst="orthographicFront"/>
            <a:lightRig rig="threePt" dir="t"/>
          </a:scene3d>
          <a:sp3d>
            <a:bevelT/>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dirty="0" smtClean="0">
                <a:ln>
                  <a:noFill/>
                </a:ln>
                <a:solidFill>
                  <a:srgbClr val="5C5C5C"/>
                </a:solidFill>
                <a:effectLst/>
                <a:uLnTx/>
                <a:uFillTx/>
                <a:latin typeface="Calibri"/>
                <a:cs typeface="+mn-cs"/>
              </a:rPr>
              <a:t>Annually saved hospital nights by the use of remote treatment</a:t>
            </a:r>
            <a:r>
              <a:rPr kumimoji="0" lang="en-GB" sz="1800" b="1" i="0" u="none" strike="noStrike" kern="0" cap="none" spc="0" normalizeH="0" dirty="0" smtClean="0">
                <a:ln>
                  <a:noFill/>
                </a:ln>
                <a:solidFill>
                  <a:srgbClr val="5C5C5C"/>
                </a:solidFill>
                <a:effectLst/>
                <a:uLnTx/>
                <a:uFillTx/>
                <a:latin typeface="Calibri"/>
                <a:cs typeface="+mn-cs"/>
              </a:rPr>
              <a:t> </a:t>
            </a:r>
            <a:endParaRPr kumimoji="0" lang="en-GB" sz="1800" b="1" i="0" u="none" strike="noStrike" kern="0" cap="none" spc="0" normalizeH="0" baseline="0" dirty="0" smtClean="0">
              <a:ln>
                <a:noFill/>
              </a:ln>
              <a:solidFill>
                <a:srgbClr val="C00000"/>
              </a:solidFill>
              <a:effectLst/>
              <a:uLnTx/>
              <a:uFillTx/>
              <a:latin typeface="Calibri"/>
              <a:cs typeface="+mn-cs"/>
            </a:endParaRPr>
          </a:p>
        </p:txBody>
      </p:sp>
      <p:sp>
        <p:nvSpPr>
          <p:cNvPr id="10" name="Ellipse 9"/>
          <p:cNvSpPr/>
          <p:nvPr/>
        </p:nvSpPr>
        <p:spPr bwMode="auto">
          <a:xfrm>
            <a:off x="1712818" y="4866633"/>
            <a:ext cx="1358984" cy="787654"/>
          </a:xfrm>
          <a:prstGeom prst="ellipse">
            <a:avLst/>
          </a:prstGeom>
          <a:gradFill flip="none" rotWithShape="1">
            <a:gsLst>
              <a:gs pos="0">
                <a:srgbClr val="1B5BA2">
                  <a:lumMod val="60000"/>
                  <a:lumOff val="40000"/>
                  <a:tint val="66000"/>
                  <a:satMod val="160000"/>
                </a:srgbClr>
              </a:gs>
              <a:gs pos="50000">
                <a:srgbClr val="1B5BA2">
                  <a:lumMod val="60000"/>
                  <a:lumOff val="40000"/>
                  <a:tint val="44500"/>
                  <a:satMod val="160000"/>
                </a:srgbClr>
              </a:gs>
              <a:gs pos="100000">
                <a:srgbClr val="1B5BA2">
                  <a:lumMod val="60000"/>
                  <a:lumOff val="40000"/>
                  <a:tint val="23500"/>
                  <a:satMod val="160000"/>
                </a:srgbClr>
              </a:gs>
            </a:gsLst>
            <a:lin ang="5400000" scaled="1"/>
            <a:tileRect/>
          </a:gradFill>
          <a:ln w="28575" cap="flat" cmpd="sng" algn="ctr">
            <a:solidFill>
              <a:srgbClr val="1B5BA2"/>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smtClean="0">
                <a:ln>
                  <a:noFill/>
                </a:ln>
                <a:solidFill>
                  <a:srgbClr val="C00000"/>
                </a:solidFill>
                <a:effectLst/>
                <a:uLnTx/>
                <a:uFillTx/>
                <a:latin typeface="Calibri"/>
              </a:rPr>
              <a:t>2.4</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smtClean="0">
                <a:ln>
                  <a:noFill/>
                </a:ln>
                <a:solidFill>
                  <a:srgbClr val="C00000"/>
                </a:solidFill>
                <a:effectLst/>
                <a:uLnTx/>
                <a:uFillTx/>
                <a:latin typeface="Calibri"/>
              </a:rPr>
              <a:t>Billion Euro</a:t>
            </a:r>
          </a:p>
        </p:txBody>
      </p:sp>
      <p:sp>
        <p:nvSpPr>
          <p:cNvPr id="11" name="Rectangle à coins arrondis 10"/>
          <p:cNvSpPr/>
          <p:nvPr/>
        </p:nvSpPr>
        <p:spPr>
          <a:xfrm>
            <a:off x="3199871" y="4892609"/>
            <a:ext cx="5657387" cy="714380"/>
          </a:xfrm>
          <a:prstGeom prst="roundRect">
            <a:avLst/>
          </a:prstGeom>
          <a:gradFill flip="none" rotWithShape="1">
            <a:gsLst>
              <a:gs pos="0">
                <a:srgbClr val="1B5BA2">
                  <a:lumMod val="60000"/>
                  <a:lumOff val="40000"/>
                  <a:tint val="66000"/>
                  <a:satMod val="160000"/>
                </a:srgbClr>
              </a:gs>
              <a:gs pos="50000">
                <a:srgbClr val="1B5BA2">
                  <a:lumMod val="60000"/>
                  <a:lumOff val="40000"/>
                  <a:tint val="44500"/>
                  <a:satMod val="160000"/>
                </a:srgbClr>
              </a:gs>
              <a:gs pos="100000">
                <a:srgbClr val="1B5BA2">
                  <a:lumMod val="60000"/>
                  <a:lumOff val="40000"/>
                  <a:tint val="23500"/>
                  <a:satMod val="160000"/>
                </a:srgbClr>
              </a:gs>
            </a:gsLst>
            <a:lin ang="10800000" scaled="1"/>
            <a:tileRect/>
          </a:gradFill>
          <a:ln w="25400" cap="flat" cmpd="sng" algn="ctr">
            <a:solidFill>
              <a:srgbClr val="4F81BD">
                <a:shade val="50000"/>
              </a:srgbClr>
            </a:solidFill>
            <a:prstDash val="solid"/>
          </a:ln>
          <a:effectLst>
            <a:outerShdw blurRad="63500" sx="102000" sy="102000" algn="ctr" rotWithShape="0">
              <a:prstClr val="black">
                <a:alpha val="40000"/>
              </a:prstClr>
            </a:outerShdw>
          </a:effectLst>
          <a:scene3d>
            <a:camera prst="orthographicFront"/>
            <a:lightRig rig="threePt" dir="t"/>
          </a:scene3d>
          <a:sp3d>
            <a:bevelT/>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dirty="0" smtClean="0">
                <a:ln>
                  <a:noFill/>
                </a:ln>
                <a:solidFill>
                  <a:srgbClr val="5C5C5C"/>
                </a:solidFill>
                <a:effectLst/>
                <a:uLnTx/>
                <a:uFillTx/>
                <a:latin typeface="Calibri"/>
                <a:cs typeface="+mn-cs"/>
              </a:rPr>
              <a:t>Annually</a:t>
            </a:r>
            <a:r>
              <a:rPr kumimoji="0" lang="en-GB" sz="1800" b="1" i="0" u="none" strike="noStrike" kern="0" cap="none" spc="0" normalizeH="0" dirty="0" smtClean="0">
                <a:ln>
                  <a:noFill/>
                </a:ln>
                <a:solidFill>
                  <a:srgbClr val="5C5C5C"/>
                </a:solidFill>
                <a:effectLst/>
                <a:uLnTx/>
                <a:uFillTx/>
                <a:latin typeface="Calibri"/>
                <a:cs typeface="+mn-cs"/>
              </a:rPr>
              <a:t> reduced elderly care costs by the use of remote monitoring</a:t>
            </a:r>
            <a:endParaRPr kumimoji="0" lang="en-GB" sz="1800" b="1" i="0" u="none" strike="noStrike" kern="0" cap="none" spc="0" normalizeH="0" baseline="0" dirty="0" smtClean="0">
              <a:ln>
                <a:noFill/>
              </a:ln>
              <a:solidFill>
                <a:srgbClr val="C00000"/>
              </a:solidFill>
              <a:effectLst/>
              <a:uLnTx/>
              <a:uFillTx/>
              <a:latin typeface="Calibri"/>
              <a:cs typeface="+mn-cs"/>
            </a:endParaRPr>
          </a:p>
        </p:txBody>
      </p:sp>
      <p:sp>
        <p:nvSpPr>
          <p:cNvPr id="14" name="Ellipse 13"/>
          <p:cNvSpPr/>
          <p:nvPr/>
        </p:nvSpPr>
        <p:spPr bwMode="auto">
          <a:xfrm>
            <a:off x="1712819" y="1851543"/>
            <a:ext cx="1358983" cy="720080"/>
          </a:xfrm>
          <a:prstGeom prst="ellipse">
            <a:avLst/>
          </a:prstGeom>
          <a:gradFill flip="none" rotWithShape="1">
            <a:gsLst>
              <a:gs pos="0">
                <a:srgbClr val="1B5BA2">
                  <a:lumMod val="60000"/>
                  <a:lumOff val="40000"/>
                  <a:tint val="66000"/>
                  <a:satMod val="160000"/>
                </a:srgbClr>
              </a:gs>
              <a:gs pos="50000">
                <a:srgbClr val="1B5BA2">
                  <a:lumMod val="60000"/>
                  <a:lumOff val="40000"/>
                  <a:tint val="44500"/>
                  <a:satMod val="160000"/>
                </a:srgbClr>
              </a:gs>
              <a:gs pos="100000">
                <a:srgbClr val="1B5BA2">
                  <a:lumMod val="60000"/>
                  <a:lumOff val="40000"/>
                  <a:tint val="23500"/>
                  <a:satMod val="160000"/>
                </a:srgbClr>
              </a:gs>
            </a:gsLst>
            <a:lin ang="5400000" scaled="1"/>
            <a:tileRect/>
          </a:gradFill>
          <a:ln w="28575" cap="flat" cmpd="sng" algn="ctr">
            <a:solidFill>
              <a:srgbClr val="1B5BA2"/>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solidFill>
                  <a:srgbClr val="C00000"/>
                </a:solidFill>
                <a:effectLst/>
                <a:uLnTx/>
                <a:uFillTx/>
                <a:latin typeface="Calibri"/>
              </a:rPr>
              <a:t>75,000</a:t>
            </a:r>
            <a:endParaRPr kumimoji="0" lang="fr-FR" sz="1100" b="1" i="0" u="none" strike="noStrike" kern="0" cap="none" spc="0" normalizeH="0" baseline="0" noProof="0" dirty="0" smtClean="0">
              <a:ln>
                <a:noFill/>
              </a:ln>
              <a:solidFill>
                <a:srgbClr val="C00000"/>
              </a:solidFill>
              <a:effectLst/>
              <a:uLnTx/>
              <a:uFillTx/>
              <a:latin typeface="Calibri"/>
            </a:endParaRPr>
          </a:p>
        </p:txBody>
      </p:sp>
      <p:sp>
        <p:nvSpPr>
          <p:cNvPr id="15" name="Rectangle à coins arrondis 14"/>
          <p:cNvSpPr/>
          <p:nvPr/>
        </p:nvSpPr>
        <p:spPr>
          <a:xfrm>
            <a:off x="3214407" y="1898841"/>
            <a:ext cx="5643873" cy="648072"/>
          </a:xfrm>
          <a:prstGeom prst="roundRect">
            <a:avLst/>
          </a:prstGeom>
          <a:gradFill flip="none" rotWithShape="1">
            <a:gsLst>
              <a:gs pos="0">
                <a:srgbClr val="1B5BA2">
                  <a:lumMod val="60000"/>
                  <a:lumOff val="40000"/>
                  <a:tint val="66000"/>
                  <a:satMod val="160000"/>
                </a:srgbClr>
              </a:gs>
              <a:gs pos="50000">
                <a:srgbClr val="1B5BA2">
                  <a:lumMod val="60000"/>
                  <a:lumOff val="40000"/>
                  <a:tint val="44500"/>
                  <a:satMod val="160000"/>
                </a:srgbClr>
              </a:gs>
              <a:gs pos="100000">
                <a:srgbClr val="1B5BA2">
                  <a:lumMod val="60000"/>
                  <a:lumOff val="40000"/>
                  <a:tint val="23500"/>
                  <a:satMod val="160000"/>
                </a:srgbClr>
              </a:gs>
            </a:gsLst>
            <a:lin ang="10800000" scaled="1"/>
            <a:tileRect/>
          </a:gradFill>
          <a:ln w="25400" cap="flat" cmpd="sng" algn="ctr">
            <a:solidFill>
              <a:srgbClr val="4F81BD">
                <a:shade val="50000"/>
              </a:srgbClr>
            </a:solidFill>
            <a:prstDash val="solid"/>
          </a:ln>
          <a:effectLst>
            <a:outerShdw blurRad="63500" sx="102000" sy="102000" algn="ctr" rotWithShape="0">
              <a:prstClr val="black">
                <a:alpha val="40000"/>
              </a:prstClr>
            </a:outerShdw>
          </a:effectLst>
          <a:scene3d>
            <a:camera prst="orthographicFront"/>
            <a:lightRig rig="threePt" dir="t"/>
          </a:scene3d>
          <a:sp3d>
            <a:bevelT/>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GB" sz="1800" b="1" kern="0" dirty="0" smtClean="0">
                <a:solidFill>
                  <a:srgbClr val="5C5C5C"/>
                </a:solidFill>
                <a:latin typeface="Calibri"/>
              </a:rPr>
              <a:t>Annually saved mothers and children lives thanks </a:t>
            </a:r>
            <a:r>
              <a:rPr kumimoji="0" lang="en-GB" sz="1800" b="1" i="0" u="none" strike="noStrike" kern="0" cap="none" spc="0" normalizeH="0" baseline="0" dirty="0" smtClean="0">
                <a:ln>
                  <a:noFill/>
                </a:ln>
                <a:solidFill>
                  <a:srgbClr val="5C5C5C"/>
                </a:solidFill>
                <a:effectLst/>
                <a:uLnTx/>
                <a:uFillTx/>
                <a:latin typeface="Calibri"/>
                <a:cs typeface="+mn-cs"/>
              </a:rPr>
              <a:t>to the use of maternal information services</a:t>
            </a:r>
            <a:endParaRPr kumimoji="0" lang="en-GB" sz="1800" b="1" i="0" u="none" strike="noStrike" kern="0" cap="none" spc="0" normalizeH="0" baseline="0" dirty="0" smtClean="0">
              <a:ln>
                <a:noFill/>
              </a:ln>
              <a:solidFill>
                <a:srgbClr val="C00000"/>
              </a:solidFill>
              <a:effectLst/>
              <a:uLnTx/>
              <a:uFillTx/>
              <a:latin typeface="Calibri"/>
              <a:cs typeface="+mn-cs"/>
            </a:endParaRPr>
          </a:p>
        </p:txBody>
      </p:sp>
      <p:sp>
        <p:nvSpPr>
          <p:cNvPr id="17" name="Rectangle 4"/>
          <p:cNvSpPr>
            <a:spLocks noGrp="1" noChangeArrowheads="1"/>
          </p:cNvSpPr>
          <p:nvPr>
            <p:ph type="dt" sz="quarter" idx="10"/>
          </p:nvPr>
        </p:nvSpPr>
        <p:spPr>
          <a:xfrm>
            <a:off x="250825" y="6381750"/>
            <a:ext cx="3827463" cy="268288"/>
          </a:xfrm>
          <a:noFill/>
        </p:spPr>
        <p:txBody>
          <a:bodyPr/>
          <a:lstStyle/>
          <a:p>
            <a:r>
              <a:rPr lang="en-US" sz="1400" dirty="0" smtClean="0"/>
              <a:t>Tunis, Tunisia, 28 January 2014</a:t>
            </a:r>
            <a:endParaRPr lang="en-US" sz="1400" dirty="0"/>
          </a:p>
        </p:txBody>
      </p:sp>
      <p:sp>
        <p:nvSpPr>
          <p:cNvPr id="18" name="Ellipse 17"/>
          <p:cNvSpPr/>
          <p:nvPr/>
        </p:nvSpPr>
        <p:spPr bwMode="auto">
          <a:xfrm>
            <a:off x="1712819" y="3862637"/>
            <a:ext cx="1358983" cy="720080"/>
          </a:xfrm>
          <a:prstGeom prst="ellipse">
            <a:avLst/>
          </a:prstGeom>
          <a:gradFill flip="none" rotWithShape="1">
            <a:gsLst>
              <a:gs pos="0">
                <a:srgbClr val="1B5BA2">
                  <a:lumMod val="60000"/>
                  <a:lumOff val="40000"/>
                  <a:tint val="66000"/>
                  <a:satMod val="160000"/>
                </a:srgbClr>
              </a:gs>
              <a:gs pos="50000">
                <a:srgbClr val="1B5BA2">
                  <a:lumMod val="60000"/>
                  <a:lumOff val="40000"/>
                  <a:tint val="44500"/>
                  <a:satMod val="160000"/>
                </a:srgbClr>
              </a:gs>
              <a:gs pos="100000">
                <a:srgbClr val="1B5BA2">
                  <a:lumMod val="60000"/>
                  <a:lumOff val="40000"/>
                  <a:tint val="23500"/>
                  <a:satMod val="160000"/>
                </a:srgbClr>
              </a:gs>
            </a:gsLst>
            <a:lin ang="5400000" scaled="1"/>
            <a:tileRect/>
          </a:gradFill>
          <a:ln w="28575" cap="flat" cmpd="sng" algn="ctr">
            <a:solidFill>
              <a:srgbClr val="1B5BA2"/>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solidFill>
                  <a:srgbClr val="C00000"/>
                </a:solidFill>
                <a:effectLst/>
                <a:uLnTx/>
                <a:uFillTx/>
                <a:latin typeface="Calibri"/>
              </a:rPr>
              <a:t>40,000</a:t>
            </a:r>
          </a:p>
        </p:txBody>
      </p:sp>
      <p:sp>
        <p:nvSpPr>
          <p:cNvPr id="19" name="Rectangle 18"/>
          <p:cNvSpPr/>
          <p:nvPr/>
        </p:nvSpPr>
        <p:spPr>
          <a:xfrm>
            <a:off x="251520" y="6104329"/>
            <a:ext cx="8028384" cy="276999"/>
          </a:xfrm>
          <a:prstGeom prst="rect">
            <a:avLst/>
          </a:prstGeom>
        </p:spPr>
        <p:txBody>
          <a:bodyPr wrap="square">
            <a:spAutoFit/>
          </a:bodyPr>
          <a:lstStyle/>
          <a:p>
            <a:r>
              <a:rPr lang="en-US" sz="1200" b="1" i="1" dirty="0" smtClean="0">
                <a:solidFill>
                  <a:schemeClr val="tx1">
                    <a:lumMod val="50000"/>
                  </a:schemeClr>
                </a:solidFill>
              </a:rPr>
              <a:t>Source : </a:t>
            </a:r>
            <a:r>
              <a:rPr lang="en-US" sz="1200" dirty="0" smtClean="0"/>
              <a:t>The Socio-Economic Impact of Mobile Health, April 2012</a:t>
            </a:r>
            <a:endParaRPr lang="en-US" sz="1200" dirty="0">
              <a:solidFill>
                <a:schemeClr val="tx1">
                  <a:lumMod val="50000"/>
                </a:schemeClr>
              </a:solidFill>
            </a:endParaRPr>
          </a:p>
        </p:txBody>
      </p:sp>
      <p:sp>
        <p:nvSpPr>
          <p:cNvPr id="20" name="Rectangle 19"/>
          <p:cNvSpPr/>
          <p:nvPr/>
        </p:nvSpPr>
        <p:spPr>
          <a:xfrm>
            <a:off x="379874" y="1700808"/>
            <a:ext cx="1088760" cy="400110"/>
          </a:xfrm>
          <a:prstGeom prst="rect">
            <a:avLst/>
          </a:prstGeom>
        </p:spPr>
        <p:txBody>
          <a:bodyPr wrap="none">
            <a:spAutoFit/>
          </a:bodyPr>
          <a:lstStyle/>
          <a:p>
            <a:r>
              <a:rPr lang="en-GB" sz="2000" b="1" kern="0" dirty="0" smtClean="0">
                <a:solidFill>
                  <a:schemeClr val="bg2">
                    <a:lumMod val="60000"/>
                    <a:lumOff val="40000"/>
                  </a:schemeClr>
                </a:solidFill>
                <a:latin typeface="Calibri"/>
              </a:rPr>
              <a:t>Pakistan</a:t>
            </a:r>
            <a:endParaRPr lang="fr-FR" sz="2000" dirty="0">
              <a:solidFill>
                <a:schemeClr val="bg2">
                  <a:lumMod val="60000"/>
                  <a:lumOff val="40000"/>
                </a:schemeClr>
              </a:solidFill>
            </a:endParaRPr>
          </a:p>
        </p:txBody>
      </p:sp>
      <p:sp>
        <p:nvSpPr>
          <p:cNvPr id="21" name="Rectangle 20"/>
          <p:cNvSpPr/>
          <p:nvPr/>
        </p:nvSpPr>
        <p:spPr>
          <a:xfrm>
            <a:off x="396979" y="2653891"/>
            <a:ext cx="1103187" cy="400110"/>
          </a:xfrm>
          <a:prstGeom prst="rect">
            <a:avLst/>
          </a:prstGeom>
        </p:spPr>
        <p:txBody>
          <a:bodyPr wrap="none">
            <a:spAutoFit/>
          </a:bodyPr>
          <a:lstStyle/>
          <a:p>
            <a:r>
              <a:rPr lang="en-GB" sz="2000" b="1" kern="0" dirty="0" smtClean="0">
                <a:solidFill>
                  <a:schemeClr val="bg2">
                    <a:lumMod val="60000"/>
                    <a:lumOff val="40000"/>
                  </a:schemeClr>
                </a:solidFill>
                <a:latin typeface="Calibri"/>
              </a:rPr>
              <a:t>Thailand</a:t>
            </a:r>
            <a:endParaRPr lang="fr-FR" sz="2000" dirty="0">
              <a:solidFill>
                <a:schemeClr val="bg2">
                  <a:lumMod val="60000"/>
                  <a:lumOff val="40000"/>
                </a:schemeClr>
              </a:solidFill>
            </a:endParaRPr>
          </a:p>
        </p:txBody>
      </p:sp>
      <p:sp>
        <p:nvSpPr>
          <p:cNvPr id="22" name="Rectangle 21"/>
          <p:cNvSpPr/>
          <p:nvPr/>
        </p:nvSpPr>
        <p:spPr>
          <a:xfrm>
            <a:off x="502569" y="3661415"/>
            <a:ext cx="854721" cy="400110"/>
          </a:xfrm>
          <a:prstGeom prst="rect">
            <a:avLst/>
          </a:prstGeom>
        </p:spPr>
        <p:txBody>
          <a:bodyPr wrap="none">
            <a:spAutoFit/>
          </a:bodyPr>
          <a:lstStyle/>
          <a:p>
            <a:r>
              <a:rPr lang="en-GB" sz="2000" b="1" kern="0" dirty="0" smtClean="0">
                <a:solidFill>
                  <a:schemeClr val="bg2">
                    <a:lumMod val="60000"/>
                    <a:lumOff val="40000"/>
                  </a:schemeClr>
                </a:solidFill>
                <a:latin typeface="Calibri"/>
              </a:rPr>
              <a:t>Serbia</a:t>
            </a:r>
            <a:endParaRPr lang="fr-FR" sz="2000" dirty="0">
              <a:solidFill>
                <a:schemeClr val="bg2">
                  <a:lumMod val="60000"/>
                  <a:lumOff val="40000"/>
                </a:schemeClr>
              </a:solidFill>
            </a:endParaRPr>
          </a:p>
        </p:txBody>
      </p:sp>
      <p:sp>
        <p:nvSpPr>
          <p:cNvPr id="23" name="Rectangle 22"/>
          <p:cNvSpPr/>
          <p:nvPr/>
        </p:nvSpPr>
        <p:spPr>
          <a:xfrm>
            <a:off x="428596" y="4738345"/>
            <a:ext cx="1032655" cy="400110"/>
          </a:xfrm>
          <a:prstGeom prst="rect">
            <a:avLst/>
          </a:prstGeom>
        </p:spPr>
        <p:txBody>
          <a:bodyPr wrap="none">
            <a:spAutoFit/>
          </a:bodyPr>
          <a:lstStyle/>
          <a:p>
            <a:r>
              <a:rPr lang="en-GB" sz="2000" b="1" kern="0" dirty="0" smtClean="0">
                <a:solidFill>
                  <a:schemeClr val="bg2">
                    <a:lumMod val="60000"/>
                    <a:lumOff val="40000"/>
                  </a:schemeClr>
                </a:solidFill>
                <a:latin typeface="Calibri"/>
              </a:rPr>
              <a:t>Sweden</a:t>
            </a:r>
            <a:endParaRPr lang="fr-FR" sz="2000" dirty="0">
              <a:solidFill>
                <a:schemeClr val="bg2">
                  <a:lumMod val="60000"/>
                  <a:lumOff val="40000"/>
                </a:schemeClr>
              </a:solidFill>
            </a:endParaRPr>
          </a:p>
        </p:txBody>
      </p:sp>
      <p:pic>
        <p:nvPicPr>
          <p:cNvPr id="52226" name="Picture 2" descr="drapeau"/>
          <p:cNvPicPr>
            <a:picLocks noChangeAspect="1" noChangeArrowheads="1"/>
          </p:cNvPicPr>
          <p:nvPr/>
        </p:nvPicPr>
        <p:blipFill>
          <a:blip r:embed="rId2" cstate="print"/>
          <a:srcRect/>
          <a:stretch>
            <a:fillRect/>
          </a:stretch>
        </p:blipFill>
        <p:spPr bwMode="auto">
          <a:xfrm>
            <a:off x="500034" y="2066372"/>
            <a:ext cx="825724" cy="444643"/>
          </a:xfrm>
          <a:prstGeom prst="rect">
            <a:avLst/>
          </a:prstGeom>
          <a:noFill/>
          <a:ln>
            <a:solidFill>
              <a:schemeClr val="tx1"/>
            </a:solidFill>
          </a:ln>
        </p:spPr>
      </p:pic>
      <p:pic>
        <p:nvPicPr>
          <p:cNvPr id="52228" name="Picture 4" descr="Le Trairong, drapeau de la Thaïlande"/>
          <p:cNvPicPr>
            <a:picLocks noChangeAspect="1" noChangeArrowheads="1"/>
          </p:cNvPicPr>
          <p:nvPr/>
        </p:nvPicPr>
        <p:blipFill>
          <a:blip r:embed="rId3"/>
          <a:srcRect/>
          <a:stretch>
            <a:fillRect/>
          </a:stretch>
        </p:blipFill>
        <p:spPr bwMode="auto">
          <a:xfrm>
            <a:off x="508409" y="3011081"/>
            <a:ext cx="857255" cy="500066"/>
          </a:xfrm>
          <a:prstGeom prst="rect">
            <a:avLst/>
          </a:prstGeom>
          <a:noFill/>
          <a:ln>
            <a:solidFill>
              <a:schemeClr val="tx1"/>
            </a:solidFill>
          </a:ln>
        </p:spPr>
      </p:pic>
      <p:pic>
        <p:nvPicPr>
          <p:cNvPr id="52230" name="Picture 6" descr="drapeau de la Serbie"/>
          <p:cNvPicPr>
            <a:picLocks noChangeAspect="1" noChangeArrowheads="1"/>
          </p:cNvPicPr>
          <p:nvPr/>
        </p:nvPicPr>
        <p:blipFill>
          <a:blip r:embed="rId4" cstate="print"/>
          <a:srcRect/>
          <a:stretch>
            <a:fillRect/>
          </a:stretch>
        </p:blipFill>
        <p:spPr bwMode="auto">
          <a:xfrm>
            <a:off x="524175" y="4011213"/>
            <a:ext cx="857255" cy="500066"/>
          </a:xfrm>
          <a:prstGeom prst="rect">
            <a:avLst/>
          </a:prstGeom>
          <a:noFill/>
          <a:ln>
            <a:solidFill>
              <a:schemeClr val="tx1"/>
            </a:solidFill>
          </a:ln>
        </p:spPr>
      </p:pic>
      <p:pic>
        <p:nvPicPr>
          <p:cNvPr id="52232" name="Picture 8" descr="Drapeau de la Suède"/>
          <p:cNvPicPr>
            <a:picLocks noChangeAspect="1" noChangeArrowheads="1"/>
          </p:cNvPicPr>
          <p:nvPr/>
        </p:nvPicPr>
        <p:blipFill>
          <a:blip r:embed="rId5"/>
          <a:srcRect/>
          <a:stretch>
            <a:fillRect/>
          </a:stretch>
        </p:blipFill>
        <p:spPr bwMode="auto">
          <a:xfrm>
            <a:off x="524174" y="5082783"/>
            <a:ext cx="857256" cy="500066"/>
          </a:xfrm>
          <a:prstGeom prst="rect">
            <a:avLst/>
          </a:prstGeom>
          <a:noFill/>
          <a:ln>
            <a:solidFill>
              <a:schemeClr val="tx1"/>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ITU-e">
  <a:themeElements>
    <a:clrScheme name="ITU-e 3">
      <a:dk1>
        <a:srgbClr val="000000"/>
      </a:dk1>
      <a:lt1>
        <a:srgbClr val="FFFFFF"/>
      </a:lt1>
      <a:dk2>
        <a:srgbClr val="000000"/>
      </a:dk2>
      <a:lt2>
        <a:srgbClr val="000099"/>
      </a:lt2>
      <a:accent1>
        <a:srgbClr val="FFCC00"/>
      </a:accent1>
      <a:accent2>
        <a:srgbClr val="3333CC"/>
      </a:accent2>
      <a:accent3>
        <a:srgbClr val="FFFFFF"/>
      </a:accent3>
      <a:accent4>
        <a:srgbClr val="000000"/>
      </a:accent4>
      <a:accent5>
        <a:srgbClr val="FFE2AA"/>
      </a:accent5>
      <a:accent6>
        <a:srgbClr val="2D2DB9"/>
      </a:accent6>
      <a:hlink>
        <a:srgbClr val="3399FF"/>
      </a:hlink>
      <a:folHlink>
        <a:srgbClr val="5F5F5F"/>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000000"/>
        </a:dk1>
        <a:lt1>
          <a:srgbClr val="FFFFFF"/>
        </a:lt1>
        <a:dk2>
          <a:srgbClr val="000000"/>
        </a:dk2>
        <a:lt2>
          <a:srgbClr val="0000FF"/>
        </a:lt2>
        <a:accent1>
          <a:srgbClr val="00CC99"/>
        </a:accent1>
        <a:accent2>
          <a:srgbClr val="3333CC"/>
        </a:accent2>
        <a:accent3>
          <a:srgbClr val="FFFFFF"/>
        </a:accent3>
        <a:accent4>
          <a:srgbClr val="000000"/>
        </a:accent4>
        <a:accent5>
          <a:srgbClr val="AAE2CA"/>
        </a:accent5>
        <a:accent6>
          <a:srgbClr val="2D2DB9"/>
        </a:accent6>
        <a:hlink>
          <a:srgbClr val="3399FF"/>
        </a:hlink>
        <a:folHlink>
          <a:srgbClr val="9999FF"/>
        </a:folHlink>
      </a:clrScheme>
      <a:clrMap bg1="lt1" tx1="dk1" bg2="lt2" tx2="dk2" accent1="accent1" accent2="accent2" accent3="accent3" accent4="accent4" accent5="accent5" accent6="accent6" hlink="hlink" folHlink="folHlink"/>
    </a:extraClrScheme>
    <a:extraClrScheme>
      <a:clrScheme name="ITU-e 3">
        <a:dk1>
          <a:srgbClr val="000000"/>
        </a:dk1>
        <a:lt1>
          <a:srgbClr val="FFFFFF"/>
        </a:lt1>
        <a:dk2>
          <a:srgbClr val="000000"/>
        </a:dk2>
        <a:lt2>
          <a:srgbClr val="000099"/>
        </a:lt2>
        <a:accent1>
          <a:srgbClr val="FFCC00"/>
        </a:accent1>
        <a:accent2>
          <a:srgbClr val="3333CC"/>
        </a:accent2>
        <a:accent3>
          <a:srgbClr val="FFFFFF"/>
        </a:accent3>
        <a:accent4>
          <a:srgbClr val="000000"/>
        </a:accent4>
        <a:accent5>
          <a:srgbClr val="FFE2AA"/>
        </a:accent5>
        <a:accent6>
          <a:srgbClr val="2D2DB9"/>
        </a:accent6>
        <a:hlink>
          <a:srgbClr val="3399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6D76B51887EB49886867CE70C84B2D" ma:contentTypeVersion="1" ma:contentTypeDescription="Create a new document." ma:contentTypeScope="" ma:versionID="42e268e8c866e5bdfa42a6ad6ea7431f">
  <xsd:schema xmlns:xsd="http://www.w3.org/2001/XMLSchema" xmlns:xs="http://www.w3.org/2001/XMLSchema" xmlns:p="http://schemas.microsoft.com/office/2006/metadata/properties" xmlns:ns1="http://schemas.microsoft.com/sharepoint/v3" targetNamespace="http://schemas.microsoft.com/office/2006/metadata/properties" ma:root="true" ma:fieldsID="c2d465dd849937321cdf8b52b5b5c9f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690F6A-E02C-4C75-9121-171D079E6BE5}"/>
</file>

<file path=customXml/itemProps2.xml><?xml version="1.0" encoding="utf-8"?>
<ds:datastoreItem xmlns:ds="http://schemas.openxmlformats.org/officeDocument/2006/customXml" ds:itemID="{D0349C85-3A0E-4597-879D-6031B8E2ACD7}"/>
</file>

<file path=customXml/itemProps3.xml><?xml version="1.0" encoding="utf-8"?>
<ds:datastoreItem xmlns:ds="http://schemas.openxmlformats.org/officeDocument/2006/customXml" ds:itemID="{33A2B6E1-03E3-4D0A-B7E1-FA35E026E822}"/>
</file>

<file path=docProps/app.xml><?xml version="1.0" encoding="utf-8"?>
<Properties xmlns="http://schemas.openxmlformats.org/officeDocument/2006/extended-properties" xmlns:vt="http://schemas.openxmlformats.org/officeDocument/2006/docPropsVTypes">
  <Template>ITU-e</Template>
  <TotalTime>10458</TotalTime>
  <Words>3561</Words>
  <Application>Microsoft Office PowerPoint</Application>
  <PresentationFormat>Affichage à l'écran (4:3)</PresentationFormat>
  <Paragraphs>570</Paragraphs>
  <Slides>43</Slides>
  <Notes>18</Notes>
  <HiddenSlides>0</HiddenSlides>
  <MMClips>0</MMClips>
  <ScaleCrop>false</ScaleCrop>
  <HeadingPairs>
    <vt:vector size="4" baseType="variant">
      <vt:variant>
        <vt:lpstr>Thème</vt:lpstr>
      </vt:variant>
      <vt:variant>
        <vt:i4>1</vt:i4>
      </vt:variant>
      <vt:variant>
        <vt:lpstr>Titres des diapositives</vt:lpstr>
      </vt:variant>
      <vt:variant>
        <vt:i4>43</vt:i4>
      </vt:variant>
    </vt:vector>
  </HeadingPairs>
  <TitlesOfParts>
    <vt:vector size="44" baseType="lpstr">
      <vt:lpstr>ITU-e</vt:lpstr>
      <vt:lpstr>e-Health Systems: Innovative Services in the Emerging Economies   &amp; Standardization Activities  (case of Tunisie Telecom)</vt:lpstr>
      <vt:lpstr>Introduction</vt:lpstr>
      <vt:lpstr>Agenda</vt:lpstr>
      <vt:lpstr>Agenda</vt:lpstr>
      <vt:lpstr>e-Health Advantages for health care stakeholders </vt:lpstr>
      <vt:lpstr>e-Health Advantages for health care stakeholders </vt:lpstr>
      <vt:lpstr>e-Health Advantages for health care stakeholders </vt:lpstr>
      <vt:lpstr>e-Health Advantages for health care stakeholders </vt:lpstr>
      <vt:lpstr>e-Health Advantages Some Key Findings</vt:lpstr>
      <vt:lpstr>e-health Innovation Opportunities  9 different systems categories</vt:lpstr>
      <vt:lpstr>Agenda</vt:lpstr>
      <vt:lpstr>Health Care Issues in the developing countries</vt:lpstr>
      <vt:lpstr>Examples of e-Health Innovative  Applications in the D.C.  JustTested (South Africa, May 2012)</vt:lpstr>
      <vt:lpstr>Présentation PowerPoint</vt:lpstr>
      <vt:lpstr>Présentation PowerPoint</vt:lpstr>
      <vt:lpstr>Examples of e-Health Innovative  Applications in the D.C.  iHRIS (Uganda, 2007)</vt:lpstr>
      <vt:lpstr>Présentation PowerPoint</vt:lpstr>
      <vt:lpstr>Présentation PowerPoint</vt:lpstr>
      <vt:lpstr>e-Health Innovation Initiatives  AfDB e-Health competition </vt:lpstr>
      <vt:lpstr>e-Health Innovation Initiatives AfDB e-Health competition </vt:lpstr>
      <vt:lpstr>Agenda</vt:lpstr>
      <vt:lpstr>e-Health Standardization standardization benefits</vt:lpstr>
      <vt:lpstr>e-Health Standardization main challenges</vt:lpstr>
      <vt:lpstr>e-Health Standardization standards areas</vt:lpstr>
      <vt:lpstr>e-Health Standardization standardization initiatives</vt:lpstr>
      <vt:lpstr>e-Health Standardization standardization institutions</vt:lpstr>
      <vt:lpstr>ITU Standardization Activities  on e-Health   ITU-T SG16 – Q28</vt:lpstr>
      <vt:lpstr>ITU Standardization Activities  on e-Health </vt:lpstr>
      <vt:lpstr>ITU Standardization Activities  on e-Health   main results</vt:lpstr>
      <vt:lpstr>Agenda</vt:lpstr>
      <vt:lpstr>TT Approach</vt:lpstr>
      <vt:lpstr>TT Approach</vt:lpstr>
      <vt:lpstr>Unified Data &amp; VoIP Infrastructure</vt:lpstr>
      <vt:lpstr>TT Data Centers</vt:lpstr>
      <vt:lpstr>Services Evolution </vt:lpstr>
      <vt:lpstr>eHealth Mobility  unified number</vt:lpstr>
      <vt:lpstr>e-Health Telepresence</vt:lpstr>
      <vt:lpstr>e-Health Webex</vt:lpstr>
      <vt:lpstr>Agenda</vt:lpstr>
      <vt:lpstr>Conclusion </vt:lpstr>
      <vt:lpstr>Conclusion </vt:lpstr>
      <vt:lpstr>Recommendations</vt:lpstr>
      <vt:lpstr>Thank you for your Attention</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Telecommunication  Union</dc:title>
  <dc:creator>P.Rosa</dc:creator>
  <cp:lastModifiedBy>rc60043</cp:lastModifiedBy>
  <cp:revision>520</cp:revision>
  <cp:lastPrinted>2001-11-25T13:41:09Z</cp:lastPrinted>
  <dcterms:created xsi:type="dcterms:W3CDTF">2007-02-20T15:47:31Z</dcterms:created>
  <dcterms:modified xsi:type="dcterms:W3CDTF">2014-01-22T20:41:14Z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0x010100806D76B51887EB49886867CE70C84B2D</vt:lpwstr>
  </property>
</Properties>
</file>