
<file path=[Content_Types].xml><?xml version="1.0" encoding="utf-8"?>
<Types xmlns="http://schemas.openxmlformats.org/package/2006/content-types">
  <Default Extension="png" ContentType="image/png"/>
  <Default Extension="rels" ContentType="application/vnd.openxmlformats-package.relationships+xml"/>
  <Default Extension="jpeg" ContentType="image/jpeg"/>
  <Default Extension="xml" ContentType="application/xml"/>
  <Override PartName="/ppt/diagrams/data1.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1.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15.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8.xml" ContentType="application/vnd.openxmlformats-officedocument.presentationml.slide+xml"/>
  <Override PartName="/ppt/slides/slide14.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2.xml" ContentType="application/vnd.openxmlformats-officedocument.theme+xml"/>
  <Override PartName="/ppt/diagrams/quickStyle2.xml" ContentType="application/vnd.openxmlformats-officedocument.drawingml.diagramStyle+xml"/>
  <Override PartName="/ppt/diagrams/colors2.xml" ContentType="application/vnd.openxmlformats-officedocument.drawingml.diagramColors+xml"/>
  <Override PartName="/ppt/diagrams/layout2.xml" ContentType="application/vnd.openxmlformats-officedocument.drawingml.diagramLayout+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8" r:id="rId2"/>
    <p:sldId id="287" r:id="rId3"/>
    <p:sldId id="257" r:id="rId4"/>
    <p:sldId id="289" r:id="rId5"/>
    <p:sldId id="290" r:id="rId6"/>
    <p:sldId id="269" r:id="rId7"/>
    <p:sldId id="286" r:id="rId8"/>
    <p:sldId id="284" r:id="rId9"/>
    <p:sldId id="285" r:id="rId10"/>
    <p:sldId id="271" r:id="rId11"/>
    <p:sldId id="272" r:id="rId12"/>
    <p:sldId id="274" r:id="rId13"/>
    <p:sldId id="282" r:id="rId14"/>
    <p:sldId id="280" r:id="rId15"/>
    <p:sldId id="281" r:id="rId16"/>
    <p:sldId id="275" r:id="rId17"/>
    <p:sldId id="276" r:id="rId18"/>
    <p:sldId id="277" r:id="rId19"/>
    <p:sldId id="278" r:id="rId20"/>
    <p:sldId id="296" r:id="rId21"/>
    <p:sldId id="291" r:id="rId22"/>
    <p:sldId id="292" r:id="rId23"/>
    <p:sldId id="293" r:id="rId24"/>
    <p:sldId id="294" r:id="rId25"/>
    <p:sldId id="295" r:id="rId26"/>
    <p:sldId id="279" r:id="rId27"/>
    <p:sldId id="283" r:id="rId28"/>
    <p:sldId id="264" r:id="rId29"/>
    <p:sldId id="270" r:id="rId30"/>
    <p:sldId id="265" r:id="rId31"/>
    <p:sldId id="266" r:id="rId32"/>
    <p:sldId id="288" r:id="rId33"/>
    <p:sldId id="268" r:id="rId34"/>
  </p:sldIdLst>
  <p:sldSz cx="9144000" cy="6858000" type="screen4x3"/>
  <p:notesSz cx="7099300" cy="10234613"/>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24853" autoAdjust="0"/>
    <p:restoredTop sz="66549" autoAdjust="0"/>
  </p:normalViewPr>
  <p:slideViewPr>
    <p:cSldViewPr>
      <p:cViewPr varScale="1">
        <p:scale>
          <a:sx n="38" d="100"/>
          <a:sy n="38" d="100"/>
        </p:scale>
        <p:origin x="-1038"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695999E-23A8-4673-9386-0A924D468F4E}" type="doc">
      <dgm:prSet loTypeId="urn:microsoft.com/office/officeart/2005/8/layout/vList6" loCatId="list" qsTypeId="urn:microsoft.com/office/officeart/2005/8/quickstyle/simple1" qsCatId="simple" csTypeId="urn:microsoft.com/office/officeart/2005/8/colors/accent1_2" csCatId="accent1" phldr="1"/>
      <dgm:spPr/>
      <dgm:t>
        <a:bodyPr/>
        <a:lstStyle/>
        <a:p>
          <a:pPr rtl="1"/>
          <a:endParaRPr lang="ar-EG"/>
        </a:p>
      </dgm:t>
    </dgm:pt>
    <dgm:pt modelId="{3327714C-8BDA-4BD3-8E06-87F5BCD6418B}">
      <dgm:prSet phldrT="[Text]"/>
      <dgm:spPr/>
      <dgm:t>
        <a:bodyPr/>
        <a:lstStyle/>
        <a:p>
          <a:pPr rtl="1"/>
          <a:r>
            <a:rPr lang="en-US" dirty="0" smtClean="0"/>
            <a:t>Area 1: Information Security </a:t>
          </a:r>
          <a:endParaRPr lang="ar-EG" dirty="0"/>
        </a:p>
      </dgm:t>
    </dgm:pt>
    <dgm:pt modelId="{F27177B0-003A-4CC3-8334-41EDFFF37369}" type="parTrans" cxnId="{31807C7A-522F-447E-A572-0334EF4F8ADA}">
      <dgm:prSet/>
      <dgm:spPr/>
      <dgm:t>
        <a:bodyPr/>
        <a:lstStyle/>
        <a:p>
          <a:pPr rtl="0"/>
          <a:endParaRPr lang="ar-EG"/>
        </a:p>
      </dgm:t>
    </dgm:pt>
    <dgm:pt modelId="{E18AE8B9-7FE1-4DE0-B408-E3D996B5A8BB}" type="sibTrans" cxnId="{31807C7A-522F-447E-A572-0334EF4F8ADA}">
      <dgm:prSet/>
      <dgm:spPr/>
      <dgm:t>
        <a:bodyPr/>
        <a:lstStyle/>
        <a:p>
          <a:pPr rtl="0"/>
          <a:endParaRPr lang="ar-EG"/>
        </a:p>
      </dgm:t>
    </dgm:pt>
    <dgm:pt modelId="{890D3241-BAF6-4CE3-AB0F-76BF8AD79BAF}">
      <dgm:prSet phldrT="[Text]" custT="1"/>
      <dgm:spPr/>
      <dgm:t>
        <a:bodyPr/>
        <a:lstStyle/>
        <a:p>
          <a:pPr rtl="0"/>
          <a:r>
            <a:rPr lang="en-US" sz="1600" dirty="0" smtClean="0"/>
            <a:t>Proposed Question on DRM systems</a:t>
          </a:r>
          <a:endParaRPr lang="ar-EG" sz="1600" dirty="0"/>
        </a:p>
      </dgm:t>
    </dgm:pt>
    <dgm:pt modelId="{80AD3B3E-22B2-4E6B-A094-4905D07559FF}" type="parTrans" cxnId="{53EAE8DA-E892-4827-ABF7-C92B9E04789C}">
      <dgm:prSet/>
      <dgm:spPr/>
      <dgm:t>
        <a:bodyPr/>
        <a:lstStyle/>
        <a:p>
          <a:pPr rtl="0"/>
          <a:endParaRPr lang="ar-EG"/>
        </a:p>
      </dgm:t>
    </dgm:pt>
    <dgm:pt modelId="{82B82C70-6DCC-4D47-B4A5-22AB59B60FA6}" type="sibTrans" cxnId="{53EAE8DA-E892-4827-ABF7-C92B9E04789C}">
      <dgm:prSet/>
      <dgm:spPr/>
      <dgm:t>
        <a:bodyPr/>
        <a:lstStyle/>
        <a:p>
          <a:pPr rtl="0"/>
          <a:endParaRPr lang="ar-EG"/>
        </a:p>
      </dgm:t>
    </dgm:pt>
    <dgm:pt modelId="{646FE2F6-0848-4AFB-855D-DA2C43B94976}">
      <dgm:prSet phldrT="[Text]" custT="1"/>
      <dgm:spPr/>
      <dgm:t>
        <a:bodyPr/>
        <a:lstStyle/>
        <a:p>
          <a:pPr rtl="0"/>
          <a:r>
            <a:rPr lang="en-GB" sz="1600" dirty="0" smtClean="0"/>
            <a:t>Supervised and Unsupervised learning</a:t>
          </a:r>
          <a:endParaRPr lang="ar-EG" sz="1600" dirty="0"/>
        </a:p>
      </dgm:t>
    </dgm:pt>
    <dgm:pt modelId="{E3B47D7E-974E-4B7A-B197-C84124F79A9A}" type="sibTrans" cxnId="{D493E649-16E3-4A01-A2E9-47FFFDE8B60E}">
      <dgm:prSet/>
      <dgm:spPr/>
      <dgm:t>
        <a:bodyPr/>
        <a:lstStyle/>
        <a:p>
          <a:pPr rtl="0"/>
          <a:endParaRPr lang="ar-EG"/>
        </a:p>
      </dgm:t>
    </dgm:pt>
    <dgm:pt modelId="{4965D9BB-2064-48C4-85E3-93876A5652BA}" type="parTrans" cxnId="{D493E649-16E3-4A01-A2E9-47FFFDE8B60E}">
      <dgm:prSet/>
      <dgm:spPr/>
      <dgm:t>
        <a:bodyPr/>
        <a:lstStyle/>
        <a:p>
          <a:pPr rtl="0"/>
          <a:endParaRPr lang="ar-EG"/>
        </a:p>
      </dgm:t>
    </dgm:pt>
    <dgm:pt modelId="{982F75C0-F13D-48D6-8289-C458753D2CEB}">
      <dgm:prSet phldrT="[Text]"/>
      <dgm:spPr/>
      <dgm:t>
        <a:bodyPr/>
        <a:lstStyle/>
        <a:p>
          <a:pPr rtl="1"/>
          <a:r>
            <a:rPr lang="en-US" dirty="0" smtClean="0"/>
            <a:t>Area 2: Machine Intelligence </a:t>
          </a:r>
          <a:endParaRPr lang="ar-EG" dirty="0"/>
        </a:p>
      </dgm:t>
    </dgm:pt>
    <dgm:pt modelId="{0555784D-9EA9-474A-B2BD-2BF1ED2E0BB1}" type="sibTrans" cxnId="{7940CC37-C529-4ACE-9D3B-1BF2E06F1AC5}">
      <dgm:prSet/>
      <dgm:spPr/>
      <dgm:t>
        <a:bodyPr/>
        <a:lstStyle/>
        <a:p>
          <a:pPr rtl="0"/>
          <a:endParaRPr lang="ar-EG"/>
        </a:p>
      </dgm:t>
    </dgm:pt>
    <dgm:pt modelId="{CEFB7985-E993-47B5-9BA6-C82BE3D25E1E}" type="parTrans" cxnId="{7940CC37-C529-4ACE-9D3B-1BF2E06F1AC5}">
      <dgm:prSet/>
      <dgm:spPr/>
      <dgm:t>
        <a:bodyPr/>
        <a:lstStyle/>
        <a:p>
          <a:pPr rtl="0"/>
          <a:endParaRPr lang="ar-EG"/>
        </a:p>
      </dgm:t>
    </dgm:pt>
    <dgm:pt modelId="{47ECFA83-9919-469B-BD24-7B35692768A0}">
      <dgm:prSet phldrT="[Text]"/>
      <dgm:spPr/>
      <dgm:t>
        <a:bodyPr/>
        <a:lstStyle/>
        <a:p>
          <a:pPr rtl="0"/>
          <a:r>
            <a:rPr lang="en-GB" dirty="0" smtClean="0"/>
            <a:t>Area 3: </a:t>
          </a:r>
          <a:r>
            <a:rPr lang="en-US" dirty="0" smtClean="0"/>
            <a:t>Mobile Money Transfer and Mobile Payments</a:t>
          </a:r>
          <a:endParaRPr lang="ar-EG" dirty="0"/>
        </a:p>
      </dgm:t>
    </dgm:pt>
    <dgm:pt modelId="{AE5CA798-DE83-4ABB-8947-99F65D32A3CA}" type="parTrans" cxnId="{63889A82-786D-49F4-86A6-67340CFBD376}">
      <dgm:prSet/>
      <dgm:spPr/>
      <dgm:t>
        <a:bodyPr/>
        <a:lstStyle/>
        <a:p>
          <a:pPr rtl="1"/>
          <a:endParaRPr lang="ar-EG"/>
        </a:p>
      </dgm:t>
    </dgm:pt>
    <dgm:pt modelId="{5E4DBDE8-449F-4AB2-BF4A-1F282356D9EE}" type="sibTrans" cxnId="{63889A82-786D-49F4-86A6-67340CFBD376}">
      <dgm:prSet/>
      <dgm:spPr/>
      <dgm:t>
        <a:bodyPr/>
        <a:lstStyle/>
        <a:p>
          <a:pPr rtl="1"/>
          <a:endParaRPr lang="ar-EG"/>
        </a:p>
      </dgm:t>
    </dgm:pt>
    <dgm:pt modelId="{503BCCA5-F93C-40BE-A28C-0311FEE7CE77}">
      <dgm:prSet phldrT="[Text]"/>
      <dgm:spPr/>
      <dgm:t>
        <a:bodyPr/>
        <a:lstStyle/>
        <a:p>
          <a:pPr rtl="1"/>
          <a:r>
            <a:rPr lang="en-GB" dirty="0" smtClean="0"/>
            <a:t>Area 4: Sign Language Communication</a:t>
          </a:r>
          <a:endParaRPr lang="ar-EG" dirty="0"/>
        </a:p>
      </dgm:t>
    </dgm:pt>
    <dgm:pt modelId="{6576EA8F-B5E9-4B4A-9253-AB9BFE69B89A}" type="parTrans" cxnId="{B14D8143-E60C-4DD3-8EAC-1C1646EB6770}">
      <dgm:prSet/>
      <dgm:spPr/>
      <dgm:t>
        <a:bodyPr/>
        <a:lstStyle/>
        <a:p>
          <a:pPr rtl="1"/>
          <a:endParaRPr lang="ar-EG"/>
        </a:p>
      </dgm:t>
    </dgm:pt>
    <dgm:pt modelId="{C766B96D-A905-4E25-8ABC-61FB50239A2E}" type="sibTrans" cxnId="{B14D8143-E60C-4DD3-8EAC-1C1646EB6770}">
      <dgm:prSet/>
      <dgm:spPr/>
      <dgm:t>
        <a:bodyPr/>
        <a:lstStyle/>
        <a:p>
          <a:pPr rtl="1"/>
          <a:endParaRPr lang="ar-EG"/>
        </a:p>
      </dgm:t>
    </dgm:pt>
    <dgm:pt modelId="{F8F5AF83-C6C2-43DA-A268-55698A536BCF}">
      <dgm:prSet phldrT="[Text]" custT="1"/>
      <dgm:spPr/>
      <dgm:t>
        <a:bodyPr/>
        <a:lstStyle/>
        <a:p>
          <a:pPr rtl="0"/>
          <a:r>
            <a:rPr lang="en-GB" sz="1600" dirty="0" smtClean="0"/>
            <a:t>Knowledge Representation</a:t>
          </a:r>
          <a:endParaRPr lang="ar-EG" sz="1600" dirty="0"/>
        </a:p>
      </dgm:t>
    </dgm:pt>
    <dgm:pt modelId="{A38539D2-3C5F-43BA-B5C5-5CA0CACB965F}" type="parTrans" cxnId="{13A636D1-7493-4AB3-9E8C-C5648E539568}">
      <dgm:prSet/>
      <dgm:spPr/>
      <dgm:t>
        <a:bodyPr/>
        <a:lstStyle/>
        <a:p>
          <a:pPr rtl="1"/>
          <a:endParaRPr lang="ar-EG"/>
        </a:p>
      </dgm:t>
    </dgm:pt>
    <dgm:pt modelId="{8814EEDF-E49C-49A9-9026-C3F64AE5908A}" type="sibTrans" cxnId="{13A636D1-7493-4AB3-9E8C-C5648E539568}">
      <dgm:prSet/>
      <dgm:spPr/>
      <dgm:t>
        <a:bodyPr/>
        <a:lstStyle/>
        <a:p>
          <a:pPr rtl="1"/>
          <a:endParaRPr lang="ar-EG"/>
        </a:p>
      </dgm:t>
    </dgm:pt>
    <dgm:pt modelId="{9C2E67A9-EACB-4198-BE39-AC6A1378978A}">
      <dgm:prSet phldrT="[Text]" custT="1"/>
      <dgm:spPr/>
      <dgm:t>
        <a:bodyPr/>
        <a:lstStyle/>
        <a:p>
          <a:pPr rtl="0"/>
          <a:r>
            <a:rPr lang="en-US" sz="1600" dirty="0" smtClean="0"/>
            <a:t>Security in Mobile Payment</a:t>
          </a:r>
          <a:endParaRPr lang="ar-EG" sz="1600" dirty="0"/>
        </a:p>
      </dgm:t>
    </dgm:pt>
    <dgm:pt modelId="{14FBCA0C-F8A9-4892-8635-6B4B80D4CF9E}" type="parTrans" cxnId="{AAC32F9E-852C-49D9-9874-3096335359AB}">
      <dgm:prSet/>
      <dgm:spPr/>
      <dgm:t>
        <a:bodyPr/>
        <a:lstStyle/>
        <a:p>
          <a:pPr rtl="1"/>
          <a:endParaRPr lang="ar-EG"/>
        </a:p>
      </dgm:t>
    </dgm:pt>
    <dgm:pt modelId="{88FFF7C0-A6A9-4559-A91E-FE84AEB12DFC}" type="sibTrans" cxnId="{AAC32F9E-852C-49D9-9874-3096335359AB}">
      <dgm:prSet/>
      <dgm:spPr/>
      <dgm:t>
        <a:bodyPr/>
        <a:lstStyle/>
        <a:p>
          <a:pPr rtl="1"/>
          <a:endParaRPr lang="ar-EG"/>
        </a:p>
      </dgm:t>
    </dgm:pt>
    <dgm:pt modelId="{0C775ACC-2FFD-467B-9D6D-E1B55BA6A174}">
      <dgm:prSet phldrT="[Text]" custT="1"/>
      <dgm:spPr/>
      <dgm:t>
        <a:bodyPr/>
        <a:lstStyle/>
        <a:p>
          <a:pPr rtl="0"/>
          <a:r>
            <a:rPr lang="en-US" sz="1600" dirty="0" smtClean="0"/>
            <a:t>Definition</a:t>
          </a:r>
          <a:endParaRPr lang="ar-EG" sz="1600" dirty="0"/>
        </a:p>
      </dgm:t>
    </dgm:pt>
    <dgm:pt modelId="{F4110ED7-7415-42EB-8168-57AE376BE1E6}" type="parTrans" cxnId="{C0425148-4638-48A9-A9D5-9E722D12CDC4}">
      <dgm:prSet/>
      <dgm:spPr/>
      <dgm:t>
        <a:bodyPr/>
        <a:lstStyle/>
        <a:p>
          <a:pPr rtl="1"/>
          <a:endParaRPr lang="ar-EG"/>
        </a:p>
      </dgm:t>
    </dgm:pt>
    <dgm:pt modelId="{BF74C6AB-C6DC-4F47-8034-87EA6040061A}" type="sibTrans" cxnId="{C0425148-4638-48A9-A9D5-9E722D12CDC4}">
      <dgm:prSet/>
      <dgm:spPr/>
      <dgm:t>
        <a:bodyPr/>
        <a:lstStyle/>
        <a:p>
          <a:pPr rtl="1"/>
          <a:endParaRPr lang="ar-EG"/>
        </a:p>
      </dgm:t>
    </dgm:pt>
    <dgm:pt modelId="{6128413A-E6D9-4530-A368-768C7DC2C8B9}">
      <dgm:prSet phldrT="[Text]" custT="1"/>
      <dgm:spPr/>
      <dgm:t>
        <a:bodyPr/>
        <a:lstStyle/>
        <a:p>
          <a:pPr rtl="0"/>
          <a:r>
            <a:rPr lang="en-US" sz="1600" dirty="0" smtClean="0"/>
            <a:t>Security and Fraud Mitigation</a:t>
          </a:r>
          <a:endParaRPr lang="ar-EG" sz="1600" dirty="0"/>
        </a:p>
      </dgm:t>
    </dgm:pt>
    <dgm:pt modelId="{418CF302-E818-4C6A-A3EE-7A9D35502882}" type="parTrans" cxnId="{C7559963-D73A-45D9-9BFD-C930513BE896}">
      <dgm:prSet/>
      <dgm:spPr/>
      <dgm:t>
        <a:bodyPr/>
        <a:lstStyle/>
        <a:p>
          <a:pPr rtl="1"/>
          <a:endParaRPr lang="ar-EG"/>
        </a:p>
      </dgm:t>
    </dgm:pt>
    <dgm:pt modelId="{E560CAB2-2BA7-465F-B226-DFE27CCBCDA6}" type="sibTrans" cxnId="{C7559963-D73A-45D9-9BFD-C930513BE896}">
      <dgm:prSet/>
      <dgm:spPr/>
      <dgm:t>
        <a:bodyPr/>
        <a:lstStyle/>
        <a:p>
          <a:pPr rtl="1"/>
          <a:endParaRPr lang="ar-EG"/>
        </a:p>
      </dgm:t>
    </dgm:pt>
    <dgm:pt modelId="{6CAF667B-383D-40AF-92C1-C983F528254B}">
      <dgm:prSet phldrT="[Text]" custT="1"/>
      <dgm:spPr/>
      <dgm:t>
        <a:bodyPr/>
        <a:lstStyle/>
        <a:p>
          <a:pPr rtl="0"/>
          <a:r>
            <a:rPr lang="en-US" sz="1600" dirty="0" smtClean="0"/>
            <a:t>Sign Language Encoding</a:t>
          </a:r>
          <a:endParaRPr lang="ar-EG" sz="1600" dirty="0"/>
        </a:p>
      </dgm:t>
    </dgm:pt>
    <dgm:pt modelId="{DD9331FE-55F3-45E2-910E-0C744CBD5FE2}" type="parTrans" cxnId="{392176E1-6D1A-4053-BEB6-CFD3ECD9C558}">
      <dgm:prSet/>
      <dgm:spPr/>
      <dgm:t>
        <a:bodyPr/>
        <a:lstStyle/>
        <a:p>
          <a:pPr rtl="1"/>
          <a:endParaRPr lang="ar-EG"/>
        </a:p>
      </dgm:t>
    </dgm:pt>
    <dgm:pt modelId="{6CE37523-D9CD-48D0-9AEB-E192C58DDB58}" type="sibTrans" cxnId="{392176E1-6D1A-4053-BEB6-CFD3ECD9C558}">
      <dgm:prSet/>
      <dgm:spPr/>
      <dgm:t>
        <a:bodyPr/>
        <a:lstStyle/>
        <a:p>
          <a:pPr rtl="1"/>
          <a:endParaRPr lang="ar-EG"/>
        </a:p>
      </dgm:t>
    </dgm:pt>
    <dgm:pt modelId="{97E09F73-328A-419B-BBBE-2BB023856157}">
      <dgm:prSet phldrT="[Text]" custT="1"/>
      <dgm:spPr/>
      <dgm:t>
        <a:bodyPr/>
        <a:lstStyle/>
        <a:p>
          <a:pPr rtl="0"/>
          <a:r>
            <a:rPr lang="en-US" sz="1600" dirty="0" smtClean="0"/>
            <a:t>Avatar Requirements</a:t>
          </a:r>
          <a:endParaRPr lang="ar-EG" sz="1600" dirty="0"/>
        </a:p>
      </dgm:t>
    </dgm:pt>
    <dgm:pt modelId="{8E77B6A9-A18F-45BF-9663-50E1A0E57051}" type="parTrans" cxnId="{15E5114E-3F7E-4BF0-BE14-412384A4AB08}">
      <dgm:prSet/>
      <dgm:spPr/>
      <dgm:t>
        <a:bodyPr/>
        <a:lstStyle/>
        <a:p>
          <a:pPr rtl="1"/>
          <a:endParaRPr lang="ar-EG"/>
        </a:p>
      </dgm:t>
    </dgm:pt>
    <dgm:pt modelId="{3C865431-AEA1-4655-8941-E2B8C779C949}" type="sibTrans" cxnId="{15E5114E-3F7E-4BF0-BE14-412384A4AB08}">
      <dgm:prSet/>
      <dgm:spPr/>
      <dgm:t>
        <a:bodyPr/>
        <a:lstStyle/>
        <a:p>
          <a:pPr rtl="1"/>
          <a:endParaRPr lang="ar-EG"/>
        </a:p>
      </dgm:t>
    </dgm:pt>
    <dgm:pt modelId="{BF663E07-76FF-4037-A652-3494675931AB}" type="pres">
      <dgm:prSet presAssocID="{C695999E-23A8-4673-9386-0A924D468F4E}" presName="Name0" presStyleCnt="0">
        <dgm:presLayoutVars>
          <dgm:dir/>
          <dgm:animLvl val="lvl"/>
          <dgm:resizeHandles/>
        </dgm:presLayoutVars>
      </dgm:prSet>
      <dgm:spPr/>
      <dgm:t>
        <a:bodyPr/>
        <a:lstStyle/>
        <a:p>
          <a:pPr rtl="1"/>
          <a:endParaRPr lang="ar-EG"/>
        </a:p>
      </dgm:t>
    </dgm:pt>
    <dgm:pt modelId="{FFF3AB98-282A-4F6A-B342-590D41E58A17}" type="pres">
      <dgm:prSet presAssocID="{3327714C-8BDA-4BD3-8E06-87F5BCD6418B}" presName="linNode" presStyleCnt="0"/>
      <dgm:spPr/>
    </dgm:pt>
    <dgm:pt modelId="{17F0B3EB-4718-448F-847A-B6E70902783E}" type="pres">
      <dgm:prSet presAssocID="{3327714C-8BDA-4BD3-8E06-87F5BCD6418B}" presName="parentShp" presStyleLbl="node1" presStyleIdx="0" presStyleCnt="4">
        <dgm:presLayoutVars>
          <dgm:bulletEnabled val="1"/>
        </dgm:presLayoutVars>
      </dgm:prSet>
      <dgm:spPr/>
      <dgm:t>
        <a:bodyPr/>
        <a:lstStyle/>
        <a:p>
          <a:pPr rtl="1"/>
          <a:endParaRPr lang="ar-EG"/>
        </a:p>
      </dgm:t>
    </dgm:pt>
    <dgm:pt modelId="{44A0E030-0DA0-4793-85D5-379B8083C149}" type="pres">
      <dgm:prSet presAssocID="{3327714C-8BDA-4BD3-8E06-87F5BCD6418B}" presName="childShp" presStyleLbl="bgAccFollowNode1" presStyleIdx="0" presStyleCnt="4">
        <dgm:presLayoutVars>
          <dgm:bulletEnabled val="1"/>
        </dgm:presLayoutVars>
      </dgm:prSet>
      <dgm:spPr/>
      <dgm:t>
        <a:bodyPr/>
        <a:lstStyle/>
        <a:p>
          <a:pPr rtl="1"/>
          <a:endParaRPr lang="ar-EG"/>
        </a:p>
      </dgm:t>
    </dgm:pt>
    <dgm:pt modelId="{C1EF3F1A-C802-4117-A6A2-3A9355CB1E35}" type="pres">
      <dgm:prSet presAssocID="{E18AE8B9-7FE1-4DE0-B408-E3D996B5A8BB}" presName="spacing" presStyleCnt="0"/>
      <dgm:spPr/>
    </dgm:pt>
    <dgm:pt modelId="{567CE03C-8B2F-433A-902D-1EC7EFB17E2F}" type="pres">
      <dgm:prSet presAssocID="{982F75C0-F13D-48D6-8289-C458753D2CEB}" presName="linNode" presStyleCnt="0"/>
      <dgm:spPr/>
    </dgm:pt>
    <dgm:pt modelId="{75509E79-A641-4568-A3BA-905F06B1897C}" type="pres">
      <dgm:prSet presAssocID="{982F75C0-F13D-48D6-8289-C458753D2CEB}" presName="parentShp" presStyleLbl="node1" presStyleIdx="1" presStyleCnt="4">
        <dgm:presLayoutVars>
          <dgm:bulletEnabled val="1"/>
        </dgm:presLayoutVars>
      </dgm:prSet>
      <dgm:spPr/>
      <dgm:t>
        <a:bodyPr/>
        <a:lstStyle/>
        <a:p>
          <a:pPr rtl="1"/>
          <a:endParaRPr lang="ar-EG"/>
        </a:p>
      </dgm:t>
    </dgm:pt>
    <dgm:pt modelId="{F34FA7FE-FB58-47A5-B900-673B450A41FC}" type="pres">
      <dgm:prSet presAssocID="{982F75C0-F13D-48D6-8289-C458753D2CEB}" presName="childShp" presStyleLbl="bgAccFollowNode1" presStyleIdx="1" presStyleCnt="4">
        <dgm:presLayoutVars>
          <dgm:bulletEnabled val="1"/>
        </dgm:presLayoutVars>
      </dgm:prSet>
      <dgm:spPr/>
      <dgm:t>
        <a:bodyPr/>
        <a:lstStyle/>
        <a:p>
          <a:pPr rtl="1"/>
          <a:endParaRPr lang="ar-EG"/>
        </a:p>
      </dgm:t>
    </dgm:pt>
    <dgm:pt modelId="{9E906F98-A32B-47C0-963A-F55CAB988ED3}" type="pres">
      <dgm:prSet presAssocID="{0555784D-9EA9-474A-B2BD-2BF1ED2E0BB1}" presName="spacing" presStyleCnt="0"/>
      <dgm:spPr/>
    </dgm:pt>
    <dgm:pt modelId="{B4E233D2-C091-45EA-8739-D2CC23D10C25}" type="pres">
      <dgm:prSet presAssocID="{47ECFA83-9919-469B-BD24-7B35692768A0}" presName="linNode" presStyleCnt="0"/>
      <dgm:spPr/>
    </dgm:pt>
    <dgm:pt modelId="{5796AAE7-7D73-44C0-9A8C-075E26097E15}" type="pres">
      <dgm:prSet presAssocID="{47ECFA83-9919-469B-BD24-7B35692768A0}" presName="parentShp" presStyleLbl="node1" presStyleIdx="2" presStyleCnt="4">
        <dgm:presLayoutVars>
          <dgm:bulletEnabled val="1"/>
        </dgm:presLayoutVars>
      </dgm:prSet>
      <dgm:spPr/>
      <dgm:t>
        <a:bodyPr/>
        <a:lstStyle/>
        <a:p>
          <a:pPr rtl="1"/>
          <a:endParaRPr lang="ar-EG"/>
        </a:p>
      </dgm:t>
    </dgm:pt>
    <dgm:pt modelId="{BDE25B77-09DB-4B1F-B74A-56060B688EE4}" type="pres">
      <dgm:prSet presAssocID="{47ECFA83-9919-469B-BD24-7B35692768A0}" presName="childShp" presStyleLbl="bgAccFollowNode1" presStyleIdx="2" presStyleCnt="4">
        <dgm:presLayoutVars>
          <dgm:bulletEnabled val="1"/>
        </dgm:presLayoutVars>
      </dgm:prSet>
      <dgm:spPr/>
      <dgm:t>
        <a:bodyPr/>
        <a:lstStyle/>
        <a:p>
          <a:pPr rtl="1"/>
          <a:endParaRPr lang="ar-EG"/>
        </a:p>
      </dgm:t>
    </dgm:pt>
    <dgm:pt modelId="{E616FBF2-3A67-4324-ADD9-4057C9FD8394}" type="pres">
      <dgm:prSet presAssocID="{5E4DBDE8-449F-4AB2-BF4A-1F282356D9EE}" presName="spacing" presStyleCnt="0"/>
      <dgm:spPr/>
    </dgm:pt>
    <dgm:pt modelId="{FBE0BE3D-C619-4870-8388-5F57A1C4BC89}" type="pres">
      <dgm:prSet presAssocID="{503BCCA5-F93C-40BE-A28C-0311FEE7CE77}" presName="linNode" presStyleCnt="0"/>
      <dgm:spPr/>
    </dgm:pt>
    <dgm:pt modelId="{6FB77EB2-C459-4348-8174-F695BE189E6D}" type="pres">
      <dgm:prSet presAssocID="{503BCCA5-F93C-40BE-A28C-0311FEE7CE77}" presName="parentShp" presStyleLbl="node1" presStyleIdx="3" presStyleCnt="4">
        <dgm:presLayoutVars>
          <dgm:bulletEnabled val="1"/>
        </dgm:presLayoutVars>
      </dgm:prSet>
      <dgm:spPr/>
      <dgm:t>
        <a:bodyPr/>
        <a:lstStyle/>
        <a:p>
          <a:pPr rtl="1"/>
          <a:endParaRPr lang="ar-EG"/>
        </a:p>
      </dgm:t>
    </dgm:pt>
    <dgm:pt modelId="{72825B2F-3CDE-42F9-A60D-53C05F7BE0C4}" type="pres">
      <dgm:prSet presAssocID="{503BCCA5-F93C-40BE-A28C-0311FEE7CE77}" presName="childShp" presStyleLbl="bgAccFollowNode1" presStyleIdx="3" presStyleCnt="4">
        <dgm:presLayoutVars>
          <dgm:bulletEnabled val="1"/>
        </dgm:presLayoutVars>
      </dgm:prSet>
      <dgm:spPr/>
      <dgm:t>
        <a:bodyPr/>
        <a:lstStyle/>
        <a:p>
          <a:pPr rtl="1"/>
          <a:endParaRPr lang="ar-EG"/>
        </a:p>
      </dgm:t>
    </dgm:pt>
  </dgm:ptLst>
  <dgm:cxnLst>
    <dgm:cxn modelId="{392176E1-6D1A-4053-BEB6-CFD3ECD9C558}" srcId="{503BCCA5-F93C-40BE-A28C-0311FEE7CE77}" destId="{6CAF667B-383D-40AF-92C1-C983F528254B}" srcOrd="0" destOrd="0" parTransId="{DD9331FE-55F3-45E2-910E-0C744CBD5FE2}" sibTransId="{6CE37523-D9CD-48D0-9AEB-E192C58DDB58}"/>
    <dgm:cxn modelId="{53EAE8DA-E892-4827-ABF7-C92B9E04789C}" srcId="{3327714C-8BDA-4BD3-8E06-87F5BCD6418B}" destId="{890D3241-BAF6-4CE3-AB0F-76BF8AD79BAF}" srcOrd="0" destOrd="0" parTransId="{80AD3B3E-22B2-4E6B-A094-4905D07559FF}" sibTransId="{82B82C70-6DCC-4D47-B4A5-22AB59B60FA6}"/>
    <dgm:cxn modelId="{EE66BC68-3EF5-49A4-A782-BD4F74383815}" type="presOf" srcId="{9C2E67A9-EACB-4198-BE39-AC6A1378978A}" destId="{44A0E030-0DA0-4793-85D5-379B8083C149}" srcOrd="0" destOrd="1" presId="urn:microsoft.com/office/officeart/2005/8/layout/vList6"/>
    <dgm:cxn modelId="{63889A82-786D-49F4-86A6-67340CFBD376}" srcId="{C695999E-23A8-4673-9386-0A924D468F4E}" destId="{47ECFA83-9919-469B-BD24-7B35692768A0}" srcOrd="2" destOrd="0" parTransId="{AE5CA798-DE83-4ABB-8947-99F65D32A3CA}" sibTransId="{5E4DBDE8-449F-4AB2-BF4A-1F282356D9EE}"/>
    <dgm:cxn modelId="{D493E649-16E3-4A01-A2E9-47FFFDE8B60E}" srcId="{982F75C0-F13D-48D6-8289-C458753D2CEB}" destId="{646FE2F6-0848-4AFB-855D-DA2C43B94976}" srcOrd="0" destOrd="0" parTransId="{4965D9BB-2064-48C4-85E3-93876A5652BA}" sibTransId="{E3B47D7E-974E-4B7A-B197-C84124F79A9A}"/>
    <dgm:cxn modelId="{FE2950E3-EA05-44DC-87ED-E8FE26FF072C}" type="presOf" srcId="{F8F5AF83-C6C2-43DA-A268-55698A536BCF}" destId="{F34FA7FE-FB58-47A5-B900-673B450A41FC}" srcOrd="0" destOrd="1" presId="urn:microsoft.com/office/officeart/2005/8/layout/vList6"/>
    <dgm:cxn modelId="{AAC32F9E-852C-49D9-9874-3096335359AB}" srcId="{3327714C-8BDA-4BD3-8E06-87F5BCD6418B}" destId="{9C2E67A9-EACB-4198-BE39-AC6A1378978A}" srcOrd="1" destOrd="0" parTransId="{14FBCA0C-F8A9-4892-8635-6B4B80D4CF9E}" sibTransId="{88FFF7C0-A6A9-4559-A91E-FE84AEB12DFC}"/>
    <dgm:cxn modelId="{7940CC37-C529-4ACE-9D3B-1BF2E06F1AC5}" srcId="{C695999E-23A8-4673-9386-0A924D468F4E}" destId="{982F75C0-F13D-48D6-8289-C458753D2CEB}" srcOrd="1" destOrd="0" parTransId="{CEFB7985-E993-47B5-9BA6-C82BE3D25E1E}" sibTransId="{0555784D-9EA9-474A-B2BD-2BF1ED2E0BB1}"/>
    <dgm:cxn modelId="{C0425148-4638-48A9-A9D5-9E722D12CDC4}" srcId="{47ECFA83-9919-469B-BD24-7B35692768A0}" destId="{0C775ACC-2FFD-467B-9D6D-E1B55BA6A174}" srcOrd="0" destOrd="0" parTransId="{F4110ED7-7415-42EB-8168-57AE376BE1E6}" sibTransId="{BF74C6AB-C6DC-4F47-8034-87EA6040061A}"/>
    <dgm:cxn modelId="{D7A7EEAA-96B8-45D6-89A9-D0D27B8CBF95}" type="presOf" srcId="{47ECFA83-9919-469B-BD24-7B35692768A0}" destId="{5796AAE7-7D73-44C0-9A8C-075E26097E15}" srcOrd="0" destOrd="0" presId="urn:microsoft.com/office/officeart/2005/8/layout/vList6"/>
    <dgm:cxn modelId="{846B24D4-009A-4886-8CC0-33A4041262A7}" type="presOf" srcId="{646FE2F6-0848-4AFB-855D-DA2C43B94976}" destId="{F34FA7FE-FB58-47A5-B900-673B450A41FC}" srcOrd="0" destOrd="0" presId="urn:microsoft.com/office/officeart/2005/8/layout/vList6"/>
    <dgm:cxn modelId="{B76DC107-6E75-4613-A76D-99BE12903233}" type="presOf" srcId="{890D3241-BAF6-4CE3-AB0F-76BF8AD79BAF}" destId="{44A0E030-0DA0-4793-85D5-379B8083C149}" srcOrd="0" destOrd="0" presId="urn:microsoft.com/office/officeart/2005/8/layout/vList6"/>
    <dgm:cxn modelId="{31807C7A-522F-447E-A572-0334EF4F8ADA}" srcId="{C695999E-23A8-4673-9386-0A924D468F4E}" destId="{3327714C-8BDA-4BD3-8E06-87F5BCD6418B}" srcOrd="0" destOrd="0" parTransId="{F27177B0-003A-4CC3-8334-41EDFFF37369}" sibTransId="{E18AE8B9-7FE1-4DE0-B408-E3D996B5A8BB}"/>
    <dgm:cxn modelId="{18368CB2-4236-43CC-935A-8EA939BC1EA5}" type="presOf" srcId="{3327714C-8BDA-4BD3-8E06-87F5BCD6418B}" destId="{17F0B3EB-4718-448F-847A-B6E70902783E}" srcOrd="0" destOrd="0" presId="urn:microsoft.com/office/officeart/2005/8/layout/vList6"/>
    <dgm:cxn modelId="{13A636D1-7493-4AB3-9E8C-C5648E539568}" srcId="{982F75C0-F13D-48D6-8289-C458753D2CEB}" destId="{F8F5AF83-C6C2-43DA-A268-55698A536BCF}" srcOrd="1" destOrd="0" parTransId="{A38539D2-3C5F-43BA-B5C5-5CA0CACB965F}" sibTransId="{8814EEDF-E49C-49A9-9026-C3F64AE5908A}"/>
    <dgm:cxn modelId="{6979E16C-B875-4A79-8D8B-BCDE0631B930}" type="presOf" srcId="{503BCCA5-F93C-40BE-A28C-0311FEE7CE77}" destId="{6FB77EB2-C459-4348-8174-F695BE189E6D}" srcOrd="0" destOrd="0" presId="urn:microsoft.com/office/officeart/2005/8/layout/vList6"/>
    <dgm:cxn modelId="{C7559963-D73A-45D9-9BFD-C930513BE896}" srcId="{47ECFA83-9919-469B-BD24-7B35692768A0}" destId="{6128413A-E6D9-4530-A368-768C7DC2C8B9}" srcOrd="1" destOrd="0" parTransId="{418CF302-E818-4C6A-A3EE-7A9D35502882}" sibTransId="{E560CAB2-2BA7-465F-B226-DFE27CCBCDA6}"/>
    <dgm:cxn modelId="{D7950412-70AD-48EF-95BC-1883BA53C037}" type="presOf" srcId="{982F75C0-F13D-48D6-8289-C458753D2CEB}" destId="{75509E79-A641-4568-A3BA-905F06B1897C}" srcOrd="0" destOrd="0" presId="urn:microsoft.com/office/officeart/2005/8/layout/vList6"/>
    <dgm:cxn modelId="{15E5114E-3F7E-4BF0-BE14-412384A4AB08}" srcId="{503BCCA5-F93C-40BE-A28C-0311FEE7CE77}" destId="{97E09F73-328A-419B-BBBE-2BB023856157}" srcOrd="1" destOrd="0" parTransId="{8E77B6A9-A18F-45BF-9663-50E1A0E57051}" sibTransId="{3C865431-AEA1-4655-8941-E2B8C779C949}"/>
    <dgm:cxn modelId="{9326A65F-D581-49E1-B780-4A0E5EF22778}" type="presOf" srcId="{6CAF667B-383D-40AF-92C1-C983F528254B}" destId="{72825B2F-3CDE-42F9-A60D-53C05F7BE0C4}" srcOrd="0" destOrd="0" presId="urn:microsoft.com/office/officeart/2005/8/layout/vList6"/>
    <dgm:cxn modelId="{419688B9-0758-451C-820C-3C5472C0C951}" type="presOf" srcId="{6128413A-E6D9-4530-A368-768C7DC2C8B9}" destId="{BDE25B77-09DB-4B1F-B74A-56060B688EE4}" srcOrd="0" destOrd="1" presId="urn:microsoft.com/office/officeart/2005/8/layout/vList6"/>
    <dgm:cxn modelId="{4DE51BC3-399F-4E25-AA96-7B41AB31DB40}" type="presOf" srcId="{97E09F73-328A-419B-BBBE-2BB023856157}" destId="{72825B2F-3CDE-42F9-A60D-53C05F7BE0C4}" srcOrd="0" destOrd="1" presId="urn:microsoft.com/office/officeart/2005/8/layout/vList6"/>
    <dgm:cxn modelId="{347971CD-E3AC-4857-9225-943D0B61A68D}" type="presOf" srcId="{C695999E-23A8-4673-9386-0A924D468F4E}" destId="{BF663E07-76FF-4037-A652-3494675931AB}" srcOrd="0" destOrd="0" presId="urn:microsoft.com/office/officeart/2005/8/layout/vList6"/>
    <dgm:cxn modelId="{B14D8143-E60C-4DD3-8EAC-1C1646EB6770}" srcId="{C695999E-23A8-4673-9386-0A924D468F4E}" destId="{503BCCA5-F93C-40BE-A28C-0311FEE7CE77}" srcOrd="3" destOrd="0" parTransId="{6576EA8F-B5E9-4B4A-9253-AB9BFE69B89A}" sibTransId="{C766B96D-A905-4E25-8ABC-61FB50239A2E}"/>
    <dgm:cxn modelId="{BF8088D0-FE78-46F9-8CEB-53C85BA96868}" type="presOf" srcId="{0C775ACC-2FFD-467B-9D6D-E1B55BA6A174}" destId="{BDE25B77-09DB-4B1F-B74A-56060B688EE4}" srcOrd="0" destOrd="0" presId="urn:microsoft.com/office/officeart/2005/8/layout/vList6"/>
    <dgm:cxn modelId="{9F1004FA-76D8-4568-9FF9-040C10F1E9F4}" type="presParOf" srcId="{BF663E07-76FF-4037-A652-3494675931AB}" destId="{FFF3AB98-282A-4F6A-B342-590D41E58A17}" srcOrd="0" destOrd="0" presId="urn:microsoft.com/office/officeart/2005/8/layout/vList6"/>
    <dgm:cxn modelId="{34E4ABB5-B261-423A-BAB5-5FF870A85D57}" type="presParOf" srcId="{FFF3AB98-282A-4F6A-B342-590D41E58A17}" destId="{17F0B3EB-4718-448F-847A-B6E70902783E}" srcOrd="0" destOrd="0" presId="urn:microsoft.com/office/officeart/2005/8/layout/vList6"/>
    <dgm:cxn modelId="{B531AC98-4776-46FE-98E1-3E4DC49EBC62}" type="presParOf" srcId="{FFF3AB98-282A-4F6A-B342-590D41E58A17}" destId="{44A0E030-0DA0-4793-85D5-379B8083C149}" srcOrd="1" destOrd="0" presId="urn:microsoft.com/office/officeart/2005/8/layout/vList6"/>
    <dgm:cxn modelId="{923A467E-0F25-461F-AE88-529E9D279AA2}" type="presParOf" srcId="{BF663E07-76FF-4037-A652-3494675931AB}" destId="{C1EF3F1A-C802-4117-A6A2-3A9355CB1E35}" srcOrd="1" destOrd="0" presId="urn:microsoft.com/office/officeart/2005/8/layout/vList6"/>
    <dgm:cxn modelId="{F037CBE0-0B5D-4979-98A8-7266F57B9CC2}" type="presParOf" srcId="{BF663E07-76FF-4037-A652-3494675931AB}" destId="{567CE03C-8B2F-433A-902D-1EC7EFB17E2F}" srcOrd="2" destOrd="0" presId="urn:microsoft.com/office/officeart/2005/8/layout/vList6"/>
    <dgm:cxn modelId="{B390CDDE-ACD7-4A7E-BE8D-8B00F83565C8}" type="presParOf" srcId="{567CE03C-8B2F-433A-902D-1EC7EFB17E2F}" destId="{75509E79-A641-4568-A3BA-905F06B1897C}" srcOrd="0" destOrd="0" presId="urn:microsoft.com/office/officeart/2005/8/layout/vList6"/>
    <dgm:cxn modelId="{D8487CB9-A362-4C68-AC44-432C14F0EFA7}" type="presParOf" srcId="{567CE03C-8B2F-433A-902D-1EC7EFB17E2F}" destId="{F34FA7FE-FB58-47A5-B900-673B450A41FC}" srcOrd="1" destOrd="0" presId="urn:microsoft.com/office/officeart/2005/8/layout/vList6"/>
    <dgm:cxn modelId="{74E276A5-0642-490A-9676-103B0E7958E9}" type="presParOf" srcId="{BF663E07-76FF-4037-A652-3494675931AB}" destId="{9E906F98-A32B-47C0-963A-F55CAB988ED3}" srcOrd="3" destOrd="0" presId="urn:microsoft.com/office/officeart/2005/8/layout/vList6"/>
    <dgm:cxn modelId="{5039B427-B1F8-4E5D-ACEF-F28419771C7D}" type="presParOf" srcId="{BF663E07-76FF-4037-A652-3494675931AB}" destId="{B4E233D2-C091-45EA-8739-D2CC23D10C25}" srcOrd="4" destOrd="0" presId="urn:microsoft.com/office/officeart/2005/8/layout/vList6"/>
    <dgm:cxn modelId="{46BA9D06-C9A1-4551-A4B3-CBA173AF2CE2}" type="presParOf" srcId="{B4E233D2-C091-45EA-8739-D2CC23D10C25}" destId="{5796AAE7-7D73-44C0-9A8C-075E26097E15}" srcOrd="0" destOrd="0" presId="urn:microsoft.com/office/officeart/2005/8/layout/vList6"/>
    <dgm:cxn modelId="{B25A723B-28F9-4083-BCB2-39C88B052839}" type="presParOf" srcId="{B4E233D2-C091-45EA-8739-D2CC23D10C25}" destId="{BDE25B77-09DB-4B1F-B74A-56060B688EE4}" srcOrd="1" destOrd="0" presId="urn:microsoft.com/office/officeart/2005/8/layout/vList6"/>
    <dgm:cxn modelId="{4A87CA56-B247-42EA-BABC-110A25C5CD1E}" type="presParOf" srcId="{BF663E07-76FF-4037-A652-3494675931AB}" destId="{E616FBF2-3A67-4324-ADD9-4057C9FD8394}" srcOrd="5" destOrd="0" presId="urn:microsoft.com/office/officeart/2005/8/layout/vList6"/>
    <dgm:cxn modelId="{57460665-CD2F-4F89-91E9-9488C08C94E6}" type="presParOf" srcId="{BF663E07-76FF-4037-A652-3494675931AB}" destId="{FBE0BE3D-C619-4870-8388-5F57A1C4BC89}" srcOrd="6" destOrd="0" presId="urn:microsoft.com/office/officeart/2005/8/layout/vList6"/>
    <dgm:cxn modelId="{8BA89277-FC8D-4586-B67B-6B16D102FD6C}" type="presParOf" srcId="{FBE0BE3D-C619-4870-8388-5F57A1C4BC89}" destId="{6FB77EB2-C459-4348-8174-F695BE189E6D}" srcOrd="0" destOrd="0" presId="urn:microsoft.com/office/officeart/2005/8/layout/vList6"/>
    <dgm:cxn modelId="{3AD78B7E-CB8C-45ED-A797-376F596264EF}" type="presParOf" srcId="{FBE0BE3D-C619-4870-8388-5F57A1C4BC89}" destId="{72825B2F-3CDE-42F9-A60D-53C05F7BE0C4}" srcOrd="1" destOrd="0" presId="urn:microsoft.com/office/officeart/2005/8/layout/vList6"/>
  </dgm:cxnLst>
  <dgm:bg/>
  <dgm:whole/>
</dgm:dataModel>
</file>

<file path=ppt/diagrams/data2.xml><?xml version="1.0" encoding="utf-8"?>
<dgm:dataModel xmlns:dgm="http://schemas.openxmlformats.org/drawingml/2006/diagram" xmlns:a="http://schemas.openxmlformats.org/drawingml/2006/main">
  <dgm:ptLst>
    <dgm:pt modelId="{A549D1BE-B20A-47B0-9AF6-C6F133E14040}" type="doc">
      <dgm:prSet loTypeId="urn:microsoft.com/office/officeart/2005/8/layout/pyramid2" loCatId="list" qsTypeId="urn:microsoft.com/office/officeart/2005/8/quickstyle/simple1" qsCatId="simple" csTypeId="urn:microsoft.com/office/officeart/2005/8/colors/accent1_2" csCatId="accent1" phldr="1"/>
      <dgm:spPr/>
    </dgm:pt>
    <dgm:pt modelId="{891A11DD-C1B9-498D-94A2-37E68A0BA775}">
      <dgm:prSet phldrT="[Text]"/>
      <dgm:spPr/>
      <dgm:t>
        <a:bodyPr/>
        <a:lstStyle/>
        <a:p>
          <a:pPr rtl="1"/>
          <a:r>
            <a:rPr lang="en-US" dirty="0" smtClean="0">
              <a:latin typeface="Bookman Old Style" pitchFamily="18" charset="0"/>
            </a:rPr>
            <a:t>Business Case</a:t>
          </a:r>
          <a:endParaRPr lang="ar-EG" dirty="0">
            <a:latin typeface="Bookman Old Style" pitchFamily="18" charset="0"/>
          </a:endParaRPr>
        </a:p>
      </dgm:t>
    </dgm:pt>
    <dgm:pt modelId="{2D26C826-AAFA-4856-99C0-21626E0314EF}" type="parTrans" cxnId="{73EB2E7C-FDE4-4076-A8D6-CAF33A302AD2}">
      <dgm:prSet/>
      <dgm:spPr/>
      <dgm:t>
        <a:bodyPr/>
        <a:lstStyle/>
        <a:p>
          <a:pPr rtl="1"/>
          <a:endParaRPr lang="ar-EG"/>
        </a:p>
      </dgm:t>
    </dgm:pt>
    <dgm:pt modelId="{2F1F4B8A-8F20-4E51-811F-60AFB8C01BC6}" type="sibTrans" cxnId="{73EB2E7C-FDE4-4076-A8D6-CAF33A302AD2}">
      <dgm:prSet/>
      <dgm:spPr/>
      <dgm:t>
        <a:bodyPr/>
        <a:lstStyle/>
        <a:p>
          <a:pPr rtl="1"/>
          <a:endParaRPr lang="ar-EG"/>
        </a:p>
      </dgm:t>
    </dgm:pt>
    <dgm:pt modelId="{0E3B45E6-AEB1-40BA-A2DC-37B340D20EDF}">
      <dgm:prSet phldrT="[Text]"/>
      <dgm:spPr/>
      <dgm:t>
        <a:bodyPr/>
        <a:lstStyle/>
        <a:p>
          <a:pPr rtl="1"/>
          <a:r>
            <a:rPr lang="en-US" dirty="0" smtClean="0">
              <a:latin typeface="Bookman Old Style" pitchFamily="18" charset="0"/>
            </a:rPr>
            <a:t>Foundational ICT Infrastructure</a:t>
          </a:r>
          <a:endParaRPr lang="ar-EG" dirty="0">
            <a:latin typeface="Bookman Old Style" pitchFamily="18" charset="0"/>
          </a:endParaRPr>
        </a:p>
      </dgm:t>
    </dgm:pt>
    <dgm:pt modelId="{C3C6B390-3CEB-4591-A377-50731C53A80B}" type="parTrans" cxnId="{C9D3A5AB-8501-4238-85FD-5CC387F0B37D}">
      <dgm:prSet/>
      <dgm:spPr/>
      <dgm:t>
        <a:bodyPr/>
        <a:lstStyle/>
        <a:p>
          <a:pPr rtl="1"/>
          <a:endParaRPr lang="ar-EG"/>
        </a:p>
      </dgm:t>
    </dgm:pt>
    <dgm:pt modelId="{939DC45E-F290-46DA-80F6-044A77046420}" type="sibTrans" cxnId="{C9D3A5AB-8501-4238-85FD-5CC387F0B37D}">
      <dgm:prSet/>
      <dgm:spPr/>
      <dgm:t>
        <a:bodyPr/>
        <a:lstStyle/>
        <a:p>
          <a:pPr rtl="1"/>
          <a:endParaRPr lang="ar-EG"/>
        </a:p>
      </dgm:t>
    </dgm:pt>
    <dgm:pt modelId="{56A04A7B-FF71-4BD5-A376-7D909B232C61}">
      <dgm:prSet phldrT="[Text]"/>
      <dgm:spPr/>
      <dgm:t>
        <a:bodyPr/>
        <a:lstStyle/>
        <a:p>
          <a:pPr rtl="1"/>
          <a:r>
            <a:rPr lang="en-US" dirty="0" smtClean="0">
              <a:latin typeface="Bookman Old Style" pitchFamily="18" charset="0"/>
            </a:rPr>
            <a:t>Socio-Economic Needs</a:t>
          </a:r>
          <a:endParaRPr lang="ar-EG" dirty="0">
            <a:latin typeface="Bookman Old Style" pitchFamily="18" charset="0"/>
          </a:endParaRPr>
        </a:p>
      </dgm:t>
    </dgm:pt>
    <dgm:pt modelId="{0552E8D4-2EDB-4C13-B0C3-1E8A0D16E0C9}" type="parTrans" cxnId="{9F25AEF7-0B66-49BA-A5AF-D89938E168EB}">
      <dgm:prSet/>
      <dgm:spPr/>
      <dgm:t>
        <a:bodyPr/>
        <a:lstStyle/>
        <a:p>
          <a:pPr rtl="1"/>
          <a:endParaRPr lang="ar-EG"/>
        </a:p>
      </dgm:t>
    </dgm:pt>
    <dgm:pt modelId="{2D3AA23B-8E74-4090-B24D-6EFA7D450C23}" type="sibTrans" cxnId="{9F25AEF7-0B66-49BA-A5AF-D89938E168EB}">
      <dgm:prSet/>
      <dgm:spPr/>
      <dgm:t>
        <a:bodyPr/>
        <a:lstStyle/>
        <a:p>
          <a:pPr rtl="1"/>
          <a:endParaRPr lang="ar-EG"/>
        </a:p>
      </dgm:t>
    </dgm:pt>
    <dgm:pt modelId="{F102C289-5BF8-4B72-BACF-0F0FD9592F76}" type="pres">
      <dgm:prSet presAssocID="{A549D1BE-B20A-47B0-9AF6-C6F133E14040}" presName="compositeShape" presStyleCnt="0">
        <dgm:presLayoutVars>
          <dgm:dir/>
          <dgm:resizeHandles/>
        </dgm:presLayoutVars>
      </dgm:prSet>
      <dgm:spPr/>
    </dgm:pt>
    <dgm:pt modelId="{F6F0678F-D22C-4E4F-A87E-BFB60B1BDF52}" type="pres">
      <dgm:prSet presAssocID="{A549D1BE-B20A-47B0-9AF6-C6F133E14040}" presName="pyramid" presStyleLbl="node1" presStyleIdx="0" presStyleCnt="1"/>
      <dgm:spPr/>
    </dgm:pt>
    <dgm:pt modelId="{C0110323-2046-437F-BFC6-6CB20EFA8A96}" type="pres">
      <dgm:prSet presAssocID="{A549D1BE-B20A-47B0-9AF6-C6F133E14040}" presName="theList" presStyleCnt="0"/>
      <dgm:spPr/>
    </dgm:pt>
    <dgm:pt modelId="{8FEB8964-B977-45C6-80CA-104C764435CB}" type="pres">
      <dgm:prSet presAssocID="{891A11DD-C1B9-498D-94A2-37E68A0BA775}" presName="aNode" presStyleLbl="fgAcc1" presStyleIdx="0" presStyleCnt="3">
        <dgm:presLayoutVars>
          <dgm:bulletEnabled val="1"/>
        </dgm:presLayoutVars>
      </dgm:prSet>
      <dgm:spPr/>
      <dgm:t>
        <a:bodyPr/>
        <a:lstStyle/>
        <a:p>
          <a:pPr rtl="1"/>
          <a:endParaRPr lang="ar-EG"/>
        </a:p>
      </dgm:t>
    </dgm:pt>
    <dgm:pt modelId="{07A2EE3D-0AC1-4A92-A859-652FA54621BC}" type="pres">
      <dgm:prSet presAssocID="{891A11DD-C1B9-498D-94A2-37E68A0BA775}" presName="aSpace" presStyleCnt="0"/>
      <dgm:spPr/>
    </dgm:pt>
    <dgm:pt modelId="{1D9DB3C3-DF3D-4D2D-98A8-444CA3A622C2}" type="pres">
      <dgm:prSet presAssocID="{0E3B45E6-AEB1-40BA-A2DC-37B340D20EDF}" presName="aNode" presStyleLbl="fgAcc1" presStyleIdx="1" presStyleCnt="3">
        <dgm:presLayoutVars>
          <dgm:bulletEnabled val="1"/>
        </dgm:presLayoutVars>
      </dgm:prSet>
      <dgm:spPr/>
      <dgm:t>
        <a:bodyPr/>
        <a:lstStyle/>
        <a:p>
          <a:pPr rtl="1"/>
          <a:endParaRPr lang="ar-EG"/>
        </a:p>
      </dgm:t>
    </dgm:pt>
    <dgm:pt modelId="{8AEAC801-ABAE-4316-A4A9-B4EBC26E148B}" type="pres">
      <dgm:prSet presAssocID="{0E3B45E6-AEB1-40BA-A2DC-37B340D20EDF}" presName="aSpace" presStyleCnt="0"/>
      <dgm:spPr/>
    </dgm:pt>
    <dgm:pt modelId="{94543E6C-741B-4A2D-8FF9-107A59025501}" type="pres">
      <dgm:prSet presAssocID="{56A04A7B-FF71-4BD5-A376-7D909B232C61}" presName="aNode" presStyleLbl="fgAcc1" presStyleIdx="2" presStyleCnt="3">
        <dgm:presLayoutVars>
          <dgm:bulletEnabled val="1"/>
        </dgm:presLayoutVars>
      </dgm:prSet>
      <dgm:spPr/>
      <dgm:t>
        <a:bodyPr/>
        <a:lstStyle/>
        <a:p>
          <a:pPr rtl="1"/>
          <a:endParaRPr lang="ar-EG"/>
        </a:p>
      </dgm:t>
    </dgm:pt>
    <dgm:pt modelId="{FD34A765-A425-40B3-B21B-71CE5FCC8CE2}" type="pres">
      <dgm:prSet presAssocID="{56A04A7B-FF71-4BD5-A376-7D909B232C61}" presName="aSpace" presStyleCnt="0"/>
      <dgm:spPr/>
    </dgm:pt>
  </dgm:ptLst>
  <dgm:cxnLst>
    <dgm:cxn modelId="{0E164B06-A3F0-4D27-9E18-A0F3AB37B9E2}" type="presOf" srcId="{891A11DD-C1B9-498D-94A2-37E68A0BA775}" destId="{8FEB8964-B977-45C6-80CA-104C764435CB}" srcOrd="0" destOrd="0" presId="urn:microsoft.com/office/officeart/2005/8/layout/pyramid2"/>
    <dgm:cxn modelId="{63AB6331-10E3-4DDA-84FC-6B157DD21F06}" type="presOf" srcId="{56A04A7B-FF71-4BD5-A376-7D909B232C61}" destId="{94543E6C-741B-4A2D-8FF9-107A59025501}" srcOrd="0" destOrd="0" presId="urn:microsoft.com/office/officeart/2005/8/layout/pyramid2"/>
    <dgm:cxn modelId="{51D49894-9A6A-434B-8D0C-573FF69D5575}" type="presOf" srcId="{0E3B45E6-AEB1-40BA-A2DC-37B340D20EDF}" destId="{1D9DB3C3-DF3D-4D2D-98A8-444CA3A622C2}" srcOrd="0" destOrd="0" presId="urn:microsoft.com/office/officeart/2005/8/layout/pyramid2"/>
    <dgm:cxn modelId="{73EB2E7C-FDE4-4076-A8D6-CAF33A302AD2}" srcId="{A549D1BE-B20A-47B0-9AF6-C6F133E14040}" destId="{891A11DD-C1B9-498D-94A2-37E68A0BA775}" srcOrd="0" destOrd="0" parTransId="{2D26C826-AAFA-4856-99C0-21626E0314EF}" sibTransId="{2F1F4B8A-8F20-4E51-811F-60AFB8C01BC6}"/>
    <dgm:cxn modelId="{A642E682-D63D-4679-8795-BBA7E1851DE5}" type="presOf" srcId="{A549D1BE-B20A-47B0-9AF6-C6F133E14040}" destId="{F102C289-5BF8-4B72-BACF-0F0FD9592F76}" srcOrd="0" destOrd="0" presId="urn:microsoft.com/office/officeart/2005/8/layout/pyramid2"/>
    <dgm:cxn modelId="{C9D3A5AB-8501-4238-85FD-5CC387F0B37D}" srcId="{A549D1BE-B20A-47B0-9AF6-C6F133E14040}" destId="{0E3B45E6-AEB1-40BA-A2DC-37B340D20EDF}" srcOrd="1" destOrd="0" parTransId="{C3C6B390-3CEB-4591-A377-50731C53A80B}" sibTransId="{939DC45E-F290-46DA-80F6-044A77046420}"/>
    <dgm:cxn modelId="{9F25AEF7-0B66-49BA-A5AF-D89938E168EB}" srcId="{A549D1BE-B20A-47B0-9AF6-C6F133E14040}" destId="{56A04A7B-FF71-4BD5-A376-7D909B232C61}" srcOrd="2" destOrd="0" parTransId="{0552E8D4-2EDB-4C13-B0C3-1E8A0D16E0C9}" sibTransId="{2D3AA23B-8E74-4090-B24D-6EFA7D450C23}"/>
    <dgm:cxn modelId="{E5129BB3-10B9-4875-8916-152685D7E822}" type="presParOf" srcId="{F102C289-5BF8-4B72-BACF-0F0FD9592F76}" destId="{F6F0678F-D22C-4E4F-A87E-BFB60B1BDF52}" srcOrd="0" destOrd="0" presId="urn:microsoft.com/office/officeart/2005/8/layout/pyramid2"/>
    <dgm:cxn modelId="{FE812B61-ADC4-4F77-8C1C-9A91310CBECE}" type="presParOf" srcId="{F102C289-5BF8-4B72-BACF-0F0FD9592F76}" destId="{C0110323-2046-437F-BFC6-6CB20EFA8A96}" srcOrd="1" destOrd="0" presId="urn:microsoft.com/office/officeart/2005/8/layout/pyramid2"/>
    <dgm:cxn modelId="{1D2F9983-24A1-4C29-9E28-992BC7DA7D18}" type="presParOf" srcId="{C0110323-2046-437F-BFC6-6CB20EFA8A96}" destId="{8FEB8964-B977-45C6-80CA-104C764435CB}" srcOrd="0" destOrd="0" presId="urn:microsoft.com/office/officeart/2005/8/layout/pyramid2"/>
    <dgm:cxn modelId="{DAA64146-1E2F-4604-8B29-FFB056EA2027}" type="presParOf" srcId="{C0110323-2046-437F-BFC6-6CB20EFA8A96}" destId="{07A2EE3D-0AC1-4A92-A859-652FA54621BC}" srcOrd="1" destOrd="0" presId="urn:microsoft.com/office/officeart/2005/8/layout/pyramid2"/>
    <dgm:cxn modelId="{98201893-4B79-4998-A642-5980084528CC}" type="presParOf" srcId="{C0110323-2046-437F-BFC6-6CB20EFA8A96}" destId="{1D9DB3C3-DF3D-4D2D-98A8-444CA3A622C2}" srcOrd="2" destOrd="0" presId="urn:microsoft.com/office/officeart/2005/8/layout/pyramid2"/>
    <dgm:cxn modelId="{EF2EB749-D44F-4389-8BCD-9F6F56B71A3F}" type="presParOf" srcId="{C0110323-2046-437F-BFC6-6CB20EFA8A96}" destId="{8AEAC801-ABAE-4316-A4A9-B4EBC26E148B}" srcOrd="3" destOrd="0" presId="urn:microsoft.com/office/officeart/2005/8/layout/pyramid2"/>
    <dgm:cxn modelId="{8D4B220B-1A84-40F9-83C8-035BC57A29DA}" type="presParOf" srcId="{C0110323-2046-437F-BFC6-6CB20EFA8A96}" destId="{94543E6C-741B-4A2D-8FF9-107A59025501}" srcOrd="4" destOrd="0" presId="urn:microsoft.com/office/officeart/2005/8/layout/pyramid2"/>
    <dgm:cxn modelId="{9DD4E378-E93A-48CE-81C0-B3AC1A313A1B}" type="presParOf" srcId="{C0110323-2046-437F-BFC6-6CB20EFA8A96}" destId="{FD34A765-A425-40B3-B21B-71CE5FCC8CE2}" srcOrd="5" destOrd="0" presId="urn:microsoft.com/office/officeart/2005/8/layout/pyramid2"/>
  </dgm:cxnLst>
  <dgm:bg/>
  <dgm:whole/>
</dgm:dataModel>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DDF5368A-C4AC-4BF6-B2DD-2702831060A6}" type="datetimeFigureOut">
              <a:rPr lang="en-US" smtClean="0"/>
              <a:pPr/>
              <a:t>1/28/2014</a:t>
            </a:fld>
            <a:endParaRPr lang="en-US"/>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US"/>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A2EE80EA-2049-4E11-A428-0F9ABDE014B4}" type="slidenum">
              <a:rPr lang="en-US" smtClean="0"/>
              <a:pPr/>
              <a:t>‹#›</a:t>
            </a:fld>
            <a:endParaRPr lang="en-US"/>
          </a:p>
        </p:txBody>
      </p:sp>
    </p:spTree>
    <p:extLst>
      <p:ext uri="{BB962C8B-B14F-4D97-AF65-F5344CB8AC3E}">
        <p14:creationId xmlns:p14="http://schemas.microsoft.com/office/powerpoint/2010/main" xmlns="" val="560249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E827CFA-4774-4CE0-B740-454F98DD03DA}" type="slidenum">
              <a:rPr lang="en-US" smtClean="0"/>
              <a:pPr/>
              <a:t>1</a:t>
            </a:fld>
            <a:endParaRPr lang="en-US"/>
          </a:p>
        </p:txBody>
      </p:sp>
    </p:spTree>
    <p:extLst>
      <p:ext uri="{BB962C8B-B14F-4D97-AF65-F5344CB8AC3E}">
        <p14:creationId xmlns:p14="http://schemas.microsoft.com/office/powerpoint/2010/main" xmlns="" val="21323254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dirty="0"/>
          </a:p>
        </p:txBody>
      </p:sp>
      <p:sp>
        <p:nvSpPr>
          <p:cNvPr id="4" name="Slide Number Placeholder 3"/>
          <p:cNvSpPr>
            <a:spLocks noGrp="1"/>
          </p:cNvSpPr>
          <p:nvPr>
            <p:ph type="sldNum" sz="quarter" idx="10"/>
          </p:nvPr>
        </p:nvSpPr>
        <p:spPr/>
        <p:txBody>
          <a:bodyPr/>
          <a:lstStyle/>
          <a:p>
            <a:fld id="{A2EE80EA-2049-4E11-A428-0F9ABDE014B4}" type="slidenum">
              <a:rPr lang="en-US" smtClean="0"/>
              <a:pPr/>
              <a:t>24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dirty="0"/>
          </a:p>
        </p:txBody>
      </p:sp>
      <p:sp>
        <p:nvSpPr>
          <p:cNvPr id="4" name="Slide Number Placeholder 3"/>
          <p:cNvSpPr>
            <a:spLocks noGrp="1"/>
          </p:cNvSpPr>
          <p:nvPr>
            <p:ph type="sldNum" sz="quarter" idx="10"/>
          </p:nvPr>
        </p:nvSpPr>
        <p:spPr/>
        <p:txBody>
          <a:bodyPr/>
          <a:lstStyle/>
          <a:p>
            <a:fld id="{A2EE80EA-2049-4E11-A428-0F9ABDE014B4}" type="slidenum">
              <a:rPr lang="en-US" smtClean="0"/>
              <a:pPr/>
              <a:t>25</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rtl="0"/>
            <a:r>
              <a:rPr lang="en-US" dirty="0" smtClean="0"/>
              <a:t>Standardization</a:t>
            </a:r>
            <a:r>
              <a:rPr lang="en-US" baseline="0" dirty="0" smtClean="0"/>
              <a:t> affects innovation directly through </a:t>
            </a:r>
            <a:r>
              <a:rPr lang="en-US" dirty="0" smtClean="0"/>
              <a:t>the dissemination/diffusion of technical knowledge which furthermore helps in the creation of new knowledge/innovations/products/services</a:t>
            </a:r>
          </a:p>
          <a:p>
            <a:pPr algn="l" rtl="0"/>
            <a:r>
              <a:rPr lang="en-US" dirty="0" smtClean="0"/>
              <a:t>Standardization</a:t>
            </a:r>
            <a:r>
              <a:rPr lang="en-US" baseline="0" dirty="0" smtClean="0"/>
              <a:t> affects innovation indirectly by:</a:t>
            </a:r>
          </a:p>
          <a:p>
            <a:pPr lvl="0" algn="l" rtl="0">
              <a:buFont typeface="Arial" pitchFamily="34" charset="0"/>
              <a:buChar char="•"/>
            </a:pPr>
            <a:r>
              <a:rPr lang="en-US" baseline="0" dirty="0" smtClean="0"/>
              <a:t> Developing the wealth of any economy hence, develops the whole innovation eco-system on a macro level</a:t>
            </a:r>
          </a:p>
          <a:p>
            <a:pPr lvl="0" algn="l" rtl="0">
              <a:buFont typeface="Arial" pitchFamily="34" charset="0"/>
              <a:buChar char="•"/>
            </a:pPr>
            <a:r>
              <a:rPr lang="en-US" baseline="0" dirty="0" smtClean="0"/>
              <a:t> Standardizing the innovation foundational ICT infrastructure, hence facilitating the process of innovation development and implementation</a:t>
            </a:r>
          </a:p>
          <a:p>
            <a:pPr lvl="0" algn="l" rtl="0">
              <a:buFont typeface="Arial" pitchFamily="34" charset="0"/>
              <a:buChar char="•"/>
            </a:pPr>
            <a:r>
              <a:rPr lang="en-US" baseline="0" dirty="0" smtClean="0"/>
              <a:t> Standardizing demand stimulating technologies (like DRM) helps in developing standards that meet the users’ needs</a:t>
            </a:r>
            <a:endParaRPr lang="ar-EG" dirty="0" smtClean="0"/>
          </a:p>
          <a:p>
            <a:endParaRPr lang="ar-EG" dirty="0" smtClean="0"/>
          </a:p>
          <a:p>
            <a:endParaRPr lang="ar-EG" dirty="0"/>
          </a:p>
        </p:txBody>
      </p:sp>
      <p:sp>
        <p:nvSpPr>
          <p:cNvPr id="4" name="Slide Number Placeholder 3"/>
          <p:cNvSpPr>
            <a:spLocks noGrp="1"/>
          </p:cNvSpPr>
          <p:nvPr>
            <p:ph type="sldNum" sz="quarter" idx="10"/>
          </p:nvPr>
        </p:nvSpPr>
        <p:spPr/>
        <p:txBody>
          <a:bodyPr/>
          <a:lstStyle/>
          <a:p>
            <a:fld id="{A2EE80EA-2049-4E11-A428-0F9ABDE014B4}" type="slidenum">
              <a:rPr lang="en-US" smtClean="0"/>
              <a:pPr/>
              <a:t>29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Why</a:t>
            </a:r>
            <a:r>
              <a:rPr lang="en-US" baseline="0" dirty="0" smtClean="0"/>
              <a:t> are this FG proposes new standardization activities.. That emerge possibly from innovation..</a:t>
            </a:r>
          </a:p>
          <a:p>
            <a:endParaRPr lang="en-US" baseline="0" dirty="0" smtClean="0"/>
          </a:p>
          <a:p>
            <a:pPr algn="l" rtl="0"/>
            <a:r>
              <a:rPr lang="en-US" dirty="0" smtClean="0"/>
              <a:t>As Ajay presented Main Objectives of FG </a:t>
            </a:r>
          </a:p>
          <a:p>
            <a:pPr algn="l" rtl="0"/>
            <a:r>
              <a:rPr lang="en-US" dirty="0" smtClean="0"/>
              <a:t>1- Document successful ICT innovations in developing countries </a:t>
            </a:r>
          </a:p>
          <a:p>
            <a:pPr algn="l" rtl="0"/>
            <a:r>
              <a:rPr lang="en-US" dirty="0" smtClean="0"/>
              <a:t>2-</a:t>
            </a:r>
            <a:r>
              <a:rPr lang="en-US" baseline="0" dirty="0" smtClean="0"/>
              <a:t> </a:t>
            </a:r>
            <a:r>
              <a:rPr lang="en-US" dirty="0" smtClean="0"/>
              <a:t>Assess their potential for standardization to enable their implementation in other parts of the world 3-</a:t>
            </a:r>
            <a:r>
              <a:rPr lang="en-US" baseline="0" dirty="0" smtClean="0"/>
              <a:t> </a:t>
            </a:r>
            <a:r>
              <a:rPr lang="en-US" dirty="0" smtClean="0"/>
              <a:t>Identify new standardization work items for ITU-T Study Groups </a:t>
            </a:r>
          </a:p>
          <a:p>
            <a:endParaRPr lang="ar-EG" dirty="0"/>
          </a:p>
        </p:txBody>
      </p:sp>
      <p:sp>
        <p:nvSpPr>
          <p:cNvPr id="4" name="Slide Number Placeholder 3"/>
          <p:cNvSpPr>
            <a:spLocks noGrp="1"/>
          </p:cNvSpPr>
          <p:nvPr>
            <p:ph type="sldNum" sz="quarter" idx="10"/>
          </p:nvPr>
        </p:nvSpPr>
        <p:spPr/>
        <p:txBody>
          <a:bodyPr/>
          <a:lstStyle/>
          <a:p>
            <a:fld id="{A2EE80EA-2049-4E11-A428-0F9ABDE014B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l" rtl="0"/>
            <a:endParaRPr lang="en-US" dirty="0"/>
          </a:p>
        </p:txBody>
      </p:sp>
      <p:sp>
        <p:nvSpPr>
          <p:cNvPr id="4" name="Slide Number Placeholder 3"/>
          <p:cNvSpPr>
            <a:spLocks noGrp="1"/>
          </p:cNvSpPr>
          <p:nvPr>
            <p:ph type="sldNum" sz="quarter" idx="10"/>
          </p:nvPr>
        </p:nvSpPr>
        <p:spPr/>
        <p:txBody>
          <a:bodyPr/>
          <a:lstStyle/>
          <a:p>
            <a:fld id="{A2EE80EA-2049-4E11-A428-0F9ABDE014B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r>
              <a:rPr lang="en-US" sz="1200" dirty="0" smtClean="0"/>
              <a:t>1- The role of standards in the dissemination and diffusion of technical knowledge and their resulting contribution to continual economic growth have already been demonstrated in numerous studies</a:t>
            </a:r>
            <a:endParaRPr lang="ar-EG" sz="1200" dirty="0" smtClean="0"/>
          </a:p>
          <a:p>
            <a:pPr lvl="1" algn="just"/>
            <a:r>
              <a:rPr lang="en-US" dirty="0" smtClean="0"/>
              <a:t>2- Knowledge must be broadly disseminated so that many companies can make use of it.</a:t>
            </a:r>
          </a:p>
          <a:p>
            <a:pPr lvl="1" algn="just"/>
            <a:r>
              <a:rPr lang="en-US" dirty="0" smtClean="0"/>
              <a:t>3- Standardization does enable  the global dissemination of innovations</a:t>
            </a:r>
          </a:p>
          <a:p>
            <a:pPr algn="l" rtl="0"/>
            <a:endParaRPr lang="ar-EG" dirty="0"/>
          </a:p>
        </p:txBody>
      </p:sp>
      <p:sp>
        <p:nvSpPr>
          <p:cNvPr id="4" name="Slide Number Placeholder 3"/>
          <p:cNvSpPr>
            <a:spLocks noGrp="1"/>
          </p:cNvSpPr>
          <p:nvPr>
            <p:ph type="sldNum" sz="quarter" idx="10"/>
          </p:nvPr>
        </p:nvSpPr>
        <p:spPr/>
        <p:txBody>
          <a:bodyPr/>
          <a:lstStyle/>
          <a:p>
            <a:fld id="{47D339FE-09B1-4EB8-AB63-4F50D03E3E61}" type="slidenum">
              <a:rPr lang="ar-EG" smtClean="0"/>
              <a:pPr/>
              <a:t>5</a:t>
            </a:fld>
            <a:endParaRPr lang="ar-EG"/>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Font typeface="+mj-lt"/>
              <a:buNone/>
            </a:pPr>
            <a:r>
              <a:rPr lang="en-GB" sz="1200" kern="1200" dirty="0" smtClean="0">
                <a:solidFill>
                  <a:schemeClr val="tx1"/>
                </a:solidFill>
                <a:latin typeface="+mn-lt"/>
                <a:ea typeface="+mn-ea"/>
                <a:cs typeface="+mn-cs"/>
              </a:rPr>
              <a:t>To overcome these obstacles, a multi-tiered strategy is proposed, where actions related to:</a:t>
            </a:r>
          </a:p>
          <a:p>
            <a:pPr marL="228600" indent="-228600">
              <a:buFont typeface="+mj-lt"/>
              <a:buAutoNum type="arabicPeriod"/>
            </a:pPr>
            <a:r>
              <a:rPr lang="en-GB" sz="1200" kern="1200" dirty="0" smtClean="0">
                <a:solidFill>
                  <a:schemeClr val="tx1"/>
                </a:solidFill>
                <a:latin typeface="+mn-lt"/>
                <a:ea typeface="+mn-ea"/>
                <a:cs typeface="+mn-cs"/>
              </a:rPr>
              <a:t>increasing the competency level on the individual and corporate levels are to be executed. Competency level actions include:</a:t>
            </a:r>
          </a:p>
          <a:p>
            <a:pPr marL="742950" lvl="1" indent="-285750">
              <a:buFont typeface="+mj-lt"/>
              <a:buAutoNum type="romanLcPeriod"/>
            </a:pPr>
            <a:r>
              <a:rPr lang="en-GB" sz="1200" kern="1200" dirty="0" smtClean="0">
                <a:solidFill>
                  <a:schemeClr val="tx1"/>
                </a:solidFill>
                <a:latin typeface="+mn-lt"/>
                <a:ea typeface="+mn-ea"/>
                <a:cs typeface="+mn-cs"/>
              </a:rPr>
              <a:t>exposure and training on how to participate in the standardization process, </a:t>
            </a:r>
          </a:p>
          <a:p>
            <a:pPr marL="742950" lvl="1" indent="-285750">
              <a:buFont typeface="+mj-lt"/>
              <a:buAutoNum type="romanLcPeriod"/>
            </a:pPr>
            <a:r>
              <a:rPr lang="en-GB" sz="1200" kern="1200" dirty="0" smtClean="0">
                <a:solidFill>
                  <a:schemeClr val="tx1"/>
                </a:solidFill>
                <a:latin typeface="+mn-lt"/>
                <a:ea typeface="+mn-ea"/>
                <a:cs typeface="+mn-cs"/>
              </a:rPr>
              <a:t>BSG programmes, and </a:t>
            </a:r>
          </a:p>
          <a:p>
            <a:pPr marL="742950" lvl="1" indent="-285750">
              <a:buFont typeface="+mj-lt"/>
              <a:buAutoNum type="romanLcPeriod"/>
            </a:pPr>
            <a:r>
              <a:rPr lang="en-GB" sz="1200" kern="1200" dirty="0" smtClean="0">
                <a:solidFill>
                  <a:schemeClr val="tx1"/>
                </a:solidFill>
                <a:latin typeface="+mn-lt"/>
                <a:ea typeface="+mn-ea"/>
                <a:cs typeface="+mn-cs"/>
              </a:rPr>
              <a:t>amendments in academic curricula to include standardization related studies. </a:t>
            </a:r>
          </a:p>
          <a:p>
            <a:pPr marL="228600" indent="-228600">
              <a:buFont typeface="+mj-lt"/>
              <a:buAutoNum type="arabicPeriod"/>
            </a:pPr>
            <a:r>
              <a:rPr lang="en-GB" sz="1200" kern="1200" dirty="0" smtClean="0">
                <a:solidFill>
                  <a:schemeClr val="tx1"/>
                </a:solidFill>
                <a:latin typeface="+mn-lt"/>
                <a:ea typeface="+mn-ea"/>
                <a:cs typeface="+mn-cs"/>
              </a:rPr>
              <a:t>Enhancing drivers for the effective participation targets two main dimensions; first</a:t>
            </a:r>
          </a:p>
          <a:p>
            <a:pPr marL="742950" lvl="1" indent="-285750">
              <a:buFont typeface="+mj-lt"/>
              <a:buAutoNum type="romanLcPeriod"/>
            </a:pPr>
            <a:r>
              <a:rPr lang="en-GB" sz="1200" kern="1200" dirty="0" smtClean="0">
                <a:solidFill>
                  <a:schemeClr val="tx1"/>
                </a:solidFill>
                <a:latin typeface="+mn-lt"/>
                <a:ea typeface="+mn-ea"/>
                <a:cs typeface="+mn-cs"/>
              </a:rPr>
              <a:t>developing means to increase demand for top notch ICT services, and </a:t>
            </a:r>
          </a:p>
          <a:p>
            <a:pPr marL="742950" lvl="1" indent="-285750">
              <a:buFont typeface="+mj-lt"/>
              <a:buAutoNum type="romanLcPeriod"/>
            </a:pPr>
            <a:r>
              <a:rPr lang="en-GB" sz="1200" kern="1200" dirty="0" smtClean="0">
                <a:solidFill>
                  <a:schemeClr val="tx1"/>
                </a:solidFill>
                <a:latin typeface="+mn-lt"/>
                <a:ea typeface="+mn-ea"/>
                <a:cs typeface="+mn-cs"/>
              </a:rPr>
              <a:t>providing industrial incentives to develop national industries in the field of ICT. </a:t>
            </a:r>
          </a:p>
          <a:p>
            <a:pPr marL="285750" lvl="0" indent="-285750">
              <a:buFont typeface="+mj-lt"/>
              <a:buAutoNum type="arabicPeriod"/>
            </a:pPr>
            <a:r>
              <a:rPr lang="en-GB" sz="1200" kern="1200" dirty="0" smtClean="0">
                <a:solidFill>
                  <a:schemeClr val="tx1"/>
                </a:solidFill>
                <a:latin typeface="+mn-lt"/>
                <a:ea typeface="+mn-ea"/>
                <a:cs typeface="+mn-cs"/>
              </a:rPr>
              <a:t>Finally, actions targeting the enhancement of foundational ICT</a:t>
            </a:r>
            <a:r>
              <a:rPr lang="en-GB" sz="1200" kern="1200" baseline="0" dirty="0" smtClean="0">
                <a:solidFill>
                  <a:schemeClr val="tx1"/>
                </a:solidFill>
                <a:latin typeface="+mn-lt"/>
                <a:ea typeface="+mn-ea"/>
                <a:cs typeface="+mn-cs"/>
              </a:rPr>
              <a:t> and industrial </a:t>
            </a:r>
            <a:r>
              <a:rPr lang="en-GB" sz="1200" kern="1200" dirty="0" smtClean="0">
                <a:solidFill>
                  <a:schemeClr val="tx1"/>
                </a:solidFill>
                <a:latin typeface="+mn-lt"/>
                <a:ea typeface="+mn-ea"/>
                <a:cs typeface="+mn-cs"/>
              </a:rPr>
              <a:t>infrastructure are foreseen to be achieved through the development of </a:t>
            </a:r>
          </a:p>
          <a:p>
            <a:pPr marL="742950" lvl="1" indent="-285750">
              <a:buFont typeface="+mj-lt"/>
              <a:buAutoNum type="romanLcPeriod"/>
            </a:pPr>
            <a:r>
              <a:rPr lang="en-GB" sz="1200" kern="1200" dirty="0" smtClean="0">
                <a:solidFill>
                  <a:schemeClr val="tx1"/>
                </a:solidFill>
                <a:latin typeface="+mn-lt"/>
                <a:ea typeface="+mn-ea"/>
                <a:cs typeface="+mn-cs"/>
              </a:rPr>
              <a:t>national R&amp;D strategies and </a:t>
            </a:r>
          </a:p>
          <a:p>
            <a:pPr marL="742950" lvl="1" indent="-285750">
              <a:buFont typeface="+mj-lt"/>
              <a:buAutoNum type="romanLcPeriod"/>
            </a:pPr>
            <a:r>
              <a:rPr lang="en-GB" sz="1200" kern="1200" dirty="0" smtClean="0">
                <a:solidFill>
                  <a:schemeClr val="tx1"/>
                </a:solidFill>
                <a:latin typeface="+mn-lt"/>
                <a:ea typeface="+mn-ea"/>
                <a:cs typeface="+mn-cs"/>
              </a:rPr>
              <a:t>developing innovation which have the utmost socio-economic impact on the community. </a:t>
            </a:r>
            <a:endParaRPr lang="ar-EG" dirty="0"/>
          </a:p>
        </p:txBody>
      </p:sp>
      <p:sp>
        <p:nvSpPr>
          <p:cNvPr id="4" name="Slide Number Placeholder 3"/>
          <p:cNvSpPr>
            <a:spLocks noGrp="1"/>
          </p:cNvSpPr>
          <p:nvPr>
            <p:ph type="sldNum" sz="quarter" idx="10"/>
          </p:nvPr>
        </p:nvSpPr>
        <p:spPr/>
        <p:txBody>
          <a:bodyPr/>
          <a:lstStyle/>
          <a:p>
            <a:fld id="{A2EE80EA-2049-4E11-A428-0F9ABDE014B4}"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We will focus on two specific area in some details to illustrate the</a:t>
            </a:r>
            <a:r>
              <a:rPr lang="en-US" baseline="0" dirty="0" smtClean="0"/>
              <a:t> methodology of the deliverables formulation. </a:t>
            </a:r>
            <a:endParaRPr lang="ar-EG" dirty="0" smtClean="0"/>
          </a:p>
          <a:p>
            <a:endParaRPr lang="ar-EG" dirty="0"/>
          </a:p>
        </p:txBody>
      </p:sp>
      <p:sp>
        <p:nvSpPr>
          <p:cNvPr id="4" name="Slide Number Placeholder 3"/>
          <p:cNvSpPr>
            <a:spLocks noGrp="1"/>
          </p:cNvSpPr>
          <p:nvPr>
            <p:ph type="sldNum" sz="quarter" idx="10"/>
          </p:nvPr>
        </p:nvSpPr>
        <p:spPr/>
        <p:txBody>
          <a:bodyPr/>
          <a:lstStyle/>
          <a:p>
            <a:fld id="{A2EE80EA-2049-4E11-A428-0F9ABDE014B4}" type="slidenum">
              <a:rPr lang="en-US" smtClean="0"/>
              <a:pPr/>
              <a:t>14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EG" dirty="0"/>
          </a:p>
        </p:txBody>
      </p:sp>
      <p:sp>
        <p:nvSpPr>
          <p:cNvPr id="4" name="Slide Number Placeholder 3"/>
          <p:cNvSpPr>
            <a:spLocks noGrp="1"/>
          </p:cNvSpPr>
          <p:nvPr>
            <p:ph type="sldNum" sz="quarter" idx="10"/>
          </p:nvPr>
        </p:nvSpPr>
        <p:spPr/>
        <p:txBody>
          <a:bodyPr/>
          <a:lstStyle/>
          <a:p>
            <a:fld id="{A2EE80EA-2049-4E11-A428-0F9ABDE014B4}" type="slidenum">
              <a:rPr lang="en-US" smtClean="0"/>
              <a:pPr/>
              <a:t>15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will focus on a specific area in some details to illustrate the</a:t>
            </a:r>
            <a:r>
              <a:rPr lang="en-US" baseline="0" dirty="0" smtClean="0"/>
              <a:t> methodology of the deliverables formulation.</a:t>
            </a:r>
            <a:endParaRPr lang="ar-EG" dirty="0"/>
          </a:p>
        </p:txBody>
      </p:sp>
      <p:sp>
        <p:nvSpPr>
          <p:cNvPr id="4" name="Slide Number Placeholder 3"/>
          <p:cNvSpPr>
            <a:spLocks noGrp="1"/>
          </p:cNvSpPr>
          <p:nvPr>
            <p:ph type="sldNum" sz="quarter" idx="10"/>
          </p:nvPr>
        </p:nvSpPr>
        <p:spPr/>
        <p:txBody>
          <a:bodyPr/>
          <a:lstStyle/>
          <a:p>
            <a:fld id="{A2EE80EA-2049-4E11-A428-0F9ABDE014B4}" type="slidenum">
              <a:rPr lang="en-US" smtClean="0"/>
              <a:pPr/>
              <a:t>20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By September 2009, under the framework of World </a:t>
            </a:r>
            <a:r>
              <a:rPr lang="en-US" dirty="0" err="1" smtClean="0"/>
              <a:t>Radiocommunication</a:t>
            </a:r>
            <a:r>
              <a:rPr lang="en-US" dirty="0" smtClean="0"/>
              <a:t> Conference 2012 Agenda item 1.19, “to consider regulatory measures and their relevance, in order to enable the introduction of software-defined radio and cognitive radio systems, based on the results of ITU-R studies, in accordance with Resolution 956 (WRC-07)”, </a:t>
            </a:r>
            <a:endParaRPr lang="ar-EG" dirty="0"/>
          </a:p>
        </p:txBody>
      </p:sp>
      <p:sp>
        <p:nvSpPr>
          <p:cNvPr id="4" name="Slide Number Placeholder 3"/>
          <p:cNvSpPr>
            <a:spLocks noGrp="1"/>
          </p:cNvSpPr>
          <p:nvPr>
            <p:ph type="sldNum" sz="quarter" idx="10"/>
          </p:nvPr>
        </p:nvSpPr>
        <p:spPr/>
        <p:txBody>
          <a:bodyPr/>
          <a:lstStyle/>
          <a:p>
            <a:fld id="{A2EE80EA-2049-4E11-A428-0F9ABDE014B4}"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4201758"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4037704"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80103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796960"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B8ABB09-4A1D-463E-8065-109CC2B7EFAA}" type="datetimeFigureOut">
              <a:rPr lang="ar-SA" smtClean="0"/>
              <a:pPr/>
              <a:t>27/03/1435</a:t>
            </a:fld>
            <a:endParaRPr lang="ar-SA"/>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5"/>
            <a:ext cx="3230880" cy="457200"/>
          </a:xfrm>
        </p:spPr>
        <p:txBody>
          <a:bodyPr>
            <a:normAutofit/>
          </a:bodyPr>
          <a:lstStyle>
            <a:lvl1pPr>
              <a:defRPr>
                <a:solidFill>
                  <a:schemeClr val="accent1"/>
                </a:solidFill>
              </a:defRPr>
            </a:lvl1pPr>
          </a:lstStyle>
          <a:p>
            <a:endParaRPr lang="ar-SA" dirty="0"/>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0B34F065-1154-456A-91E3-76DE8E75E17B}" type="slidenum">
              <a:rPr lang="ar-SA" smtClean="0"/>
              <a:pPr/>
              <a:t>‹#›</a:t>
            </a:fld>
            <a:endParaRPr lang="ar-SA"/>
          </a:p>
        </p:txBody>
      </p:sp>
      <p:sp>
        <p:nvSpPr>
          <p:cNvPr id="89" name="Rectangle 88"/>
          <p:cNvSpPr/>
          <p:nvPr/>
        </p:nvSpPr>
        <p:spPr>
          <a:xfrm>
            <a:off x="4650889" y="6088284"/>
            <a:ext cx="393192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2" name="Picture 16" descr="ITUseries"/>
          <p:cNvPicPr>
            <a:picLocks noChangeAspect="1" noChangeArrowheads="1"/>
          </p:cNvPicPr>
          <p:nvPr userDrawn="1"/>
        </p:nvPicPr>
        <p:blipFill>
          <a:blip r:embed="rId2"/>
          <a:srcRect t="17264" b="69327"/>
          <a:stretch>
            <a:fillRect/>
          </a:stretch>
        </p:blipFill>
        <p:spPr bwMode="auto">
          <a:xfrm>
            <a:off x="7315200" y="115888"/>
            <a:ext cx="1350963" cy="511175"/>
          </a:xfrm>
          <a:prstGeom prst="rect">
            <a:avLst/>
          </a:prstGeom>
          <a:noFill/>
          <a:ln w="9525">
            <a:noFill/>
            <a:miter lim="800000"/>
            <a:headEnd/>
            <a:tailEnd/>
          </a:ln>
        </p:spPr>
      </p:pic>
      <p:pic>
        <p:nvPicPr>
          <p:cNvPr id="74" name="Picture 14" descr="Tunisie_Telecom_gtt-logo-100.jpg"/>
          <p:cNvPicPr>
            <a:picLocks noChangeAspect="1" noChangeArrowheads="1"/>
          </p:cNvPicPr>
          <p:nvPr userDrawn="1"/>
        </p:nvPicPr>
        <p:blipFill>
          <a:blip r:embed="rId3"/>
          <a:srcRect/>
          <a:stretch>
            <a:fillRect/>
          </a:stretch>
        </p:blipFill>
        <p:spPr bwMode="auto">
          <a:xfrm>
            <a:off x="107950" y="115888"/>
            <a:ext cx="952500" cy="836612"/>
          </a:xfrm>
          <a:prstGeom prst="rect">
            <a:avLst/>
          </a:prstGeom>
          <a:noFill/>
          <a:ln w="9525">
            <a:noFill/>
            <a:miter lim="800000"/>
            <a:headEnd/>
            <a:tailEnd/>
          </a:ln>
        </p:spPr>
      </p:pic>
      <p:sp>
        <p:nvSpPr>
          <p:cNvPr id="80" name="Rectangle 4"/>
          <p:cNvSpPr txBox="1">
            <a:spLocks noChangeArrowheads="1"/>
          </p:cNvSpPr>
          <p:nvPr userDrawn="1"/>
        </p:nvSpPr>
        <p:spPr>
          <a:xfrm>
            <a:off x="228600" y="6477000"/>
            <a:ext cx="3827463" cy="268288"/>
          </a:xfrm>
          <a:prstGeom prst="rect">
            <a:avLst/>
          </a:prstGeom>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smtClean="0">
                <a:ln>
                  <a:noFill/>
                </a:ln>
                <a:solidFill>
                  <a:srgbClr val="FEFEFE"/>
                </a:solidFill>
                <a:effectLst/>
                <a:uLnTx/>
                <a:uFillTx/>
                <a:latin typeface="+mn-lt"/>
                <a:ea typeface="+mn-ea"/>
                <a:cs typeface="+mn-cs"/>
              </a:rPr>
              <a:t>Tunis, Tunisia, 28 January 2014</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pPr/>
              <a:t>27/03/1435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8ABB09-4A1D-463E-8065-109CC2B7EFAA}" type="datetimeFigureOut">
              <a:rPr lang="ar-SA" smtClean="0"/>
              <a:pPr/>
              <a:t>27/03/1435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490910" cy="1143000"/>
          </a:xfrm>
        </p:spPr>
        <p:txBody>
          <a:bodyPr/>
          <a:lstStyle/>
          <a:p>
            <a:r>
              <a:rPr lang="en-US" smtClean="0"/>
              <a:t>Click to edit Master title style</a:t>
            </a:r>
            <a:endParaRPr lang="en-US"/>
          </a:p>
        </p:txBody>
      </p:sp>
      <p:sp>
        <p:nvSpPr>
          <p:cNvPr id="3" name="Content Placeholder 2"/>
          <p:cNvSpPr>
            <a:spLocks noGrp="1"/>
          </p:cNvSpPr>
          <p:nvPr>
            <p:ph idx="1"/>
          </p:nvPr>
        </p:nvSpPr>
        <p:spPr>
          <a:xfrm>
            <a:off x="1043492" y="2323652"/>
            <a:ext cx="7262308" cy="350897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B8ABB09-4A1D-463E-8065-109CC2B7EFAA}" type="datetimeFigureOut">
              <a:rPr lang="ar-SA" smtClean="0"/>
              <a:pPr/>
              <a:t>27/03/1435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pPr/>
              <a:t>27/03/1435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pPr/>
              <a:t>27/03/1435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B8ABB09-4A1D-463E-8065-109CC2B7EFAA}" type="datetimeFigureOut">
              <a:rPr lang="ar-SA" smtClean="0"/>
              <a:pPr/>
              <a:t>27/03/1435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8ABB09-4A1D-463E-8065-109CC2B7EFAA}" type="datetimeFigureOut">
              <a:rPr lang="ar-SA" smtClean="0"/>
              <a:pPr/>
              <a:t>27/03/1435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pPr/>
              <a:t>27/03/1435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8ABB09-4A1D-463E-8065-109CC2B7EFAA}" type="datetimeFigureOut">
              <a:rPr lang="ar-SA" smtClean="0"/>
              <a:pPr/>
              <a:t>27/03/1435</a:t>
            </a:fld>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pPr/>
              <a:t>27/03/1435</a:t>
            </a:fld>
            <a:endParaRPr lang="ar-SA"/>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41471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7262308"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B8ABB09-4A1D-463E-8065-109CC2B7EFAA}" type="datetimeFigureOut">
              <a:rPr lang="ar-SA" smtClean="0"/>
              <a:pPr/>
              <a:t>27/03/1435</a:t>
            </a:fld>
            <a:endParaRPr lang="ar-SA"/>
          </a:p>
        </p:txBody>
      </p:sp>
      <p:sp>
        <p:nvSpPr>
          <p:cNvPr id="5" name="Footer Placeholder 4"/>
          <p:cNvSpPr>
            <a:spLocks noGrp="1"/>
          </p:cNvSpPr>
          <p:nvPr>
            <p:ph type="ftr" sz="quarter" idx="3"/>
          </p:nvPr>
        </p:nvSpPr>
        <p:spPr>
          <a:xfrm>
            <a:off x="5029200"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ar-SA" dirty="0"/>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0B34F065-1154-456A-91E3-76DE8E75E17B}" type="slidenum">
              <a:rPr lang="ar-SA" smtClean="0"/>
              <a:pPr/>
              <a:t>‹#›</a:t>
            </a:fld>
            <a:endParaRPr lang="ar-SA"/>
          </a:p>
        </p:txBody>
      </p:sp>
      <p:sp>
        <p:nvSpPr>
          <p:cNvPr id="61" name="Rectangle 4"/>
          <p:cNvSpPr txBox="1">
            <a:spLocks noChangeArrowheads="1"/>
          </p:cNvSpPr>
          <p:nvPr userDrawn="1"/>
        </p:nvSpPr>
        <p:spPr>
          <a:xfrm>
            <a:off x="228600" y="6553200"/>
            <a:ext cx="3827463" cy="268288"/>
          </a:xfrm>
          <a:prstGeom prst="rect">
            <a:avLst/>
          </a:prstGeom>
          <a:noFill/>
        </p:spPr>
        <p:txBody>
          <a:bodyPr vert="horz" lIns="91440" tIns="45720" rIns="91440" bIns="45720"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kern="1200" cap="none" spc="0" normalizeH="0" baseline="0" noProof="0" dirty="0" smtClean="0">
                <a:ln>
                  <a:noFill/>
                </a:ln>
                <a:solidFill>
                  <a:srgbClr val="FEFEFE"/>
                </a:solidFill>
                <a:effectLst/>
                <a:uLnTx/>
                <a:uFillTx/>
                <a:latin typeface="+mn-lt"/>
                <a:ea typeface="+mn-ea"/>
                <a:cs typeface="+mn-cs"/>
              </a:rPr>
              <a:t>Tunis, Tunisia, 28 January 2014</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mailto:rahmed@tra.gov.e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0" y="2708476"/>
            <a:ext cx="4038600" cy="1702160"/>
          </a:xfrm>
        </p:spPr>
        <p:txBody>
          <a:bodyPr>
            <a:noAutofit/>
          </a:bodyPr>
          <a:lstStyle/>
          <a:p>
            <a:r>
              <a:rPr lang="en-US" dirty="0" smtClean="0">
                <a:solidFill>
                  <a:schemeClr val="tx1"/>
                </a:solidFill>
              </a:rPr>
              <a:t>New Standardization Activities for ITU-T</a:t>
            </a:r>
            <a:endParaRPr lang="en-US" dirty="0">
              <a:solidFill>
                <a:schemeClr val="tx1"/>
              </a:solidFill>
            </a:endParaRPr>
          </a:p>
        </p:txBody>
      </p:sp>
      <p:sp>
        <p:nvSpPr>
          <p:cNvPr id="3" name="Subtitle 2"/>
          <p:cNvSpPr>
            <a:spLocks noGrp="1"/>
          </p:cNvSpPr>
          <p:nvPr>
            <p:ph type="subTitle" idx="1"/>
          </p:nvPr>
        </p:nvSpPr>
        <p:spPr>
          <a:xfrm>
            <a:off x="4572000" y="4421080"/>
            <a:ext cx="4267200" cy="1260629"/>
          </a:xfrm>
        </p:spPr>
        <p:txBody>
          <a:bodyPr>
            <a:normAutofit fontScale="85000" lnSpcReduction="10000"/>
          </a:bodyPr>
          <a:lstStyle/>
          <a:p>
            <a:r>
              <a:rPr lang="en-US" sz="1900" b="1" dirty="0" err="1" smtClean="0"/>
              <a:t>Ramy</a:t>
            </a:r>
            <a:r>
              <a:rPr lang="en-US" sz="1900" b="1" dirty="0" smtClean="0"/>
              <a:t> A. </a:t>
            </a:r>
            <a:r>
              <a:rPr lang="en-US" sz="1900" b="1" dirty="0" err="1" smtClean="0"/>
              <a:t>Fathy</a:t>
            </a:r>
            <a:r>
              <a:rPr lang="en-US" sz="1900" b="1" dirty="0" smtClean="0"/>
              <a:t>, PhD</a:t>
            </a:r>
          </a:p>
          <a:p>
            <a:r>
              <a:rPr lang="en-US" dirty="0" smtClean="0"/>
              <a:t>Vice-Chair FG Innovation</a:t>
            </a:r>
          </a:p>
          <a:p>
            <a:r>
              <a:rPr lang="en-US" dirty="0" smtClean="0"/>
              <a:t>Director, Digital Services Policies &amp; Planning</a:t>
            </a:r>
          </a:p>
          <a:p>
            <a:r>
              <a:rPr lang="en-US" dirty="0" smtClean="0"/>
              <a:t>NTRA, Egypt</a:t>
            </a:r>
          </a:p>
        </p:txBody>
      </p:sp>
    </p:spTree>
    <p:extLst>
      <p:ext uri="{BB962C8B-B14F-4D97-AF65-F5344CB8AC3E}">
        <p14:creationId xmlns:p14="http://schemas.microsoft.com/office/powerpoint/2010/main" xmlns="" val="332321708"/>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Root Causes of Ineffective Participation in Std. Process</a:t>
            </a:r>
            <a:endParaRPr lang="ar-EG" dirty="0"/>
          </a:p>
        </p:txBody>
      </p:sp>
      <p:sp>
        <p:nvSpPr>
          <p:cNvPr id="3" name="Content Placeholder 2"/>
          <p:cNvSpPr>
            <a:spLocks noGrp="1"/>
          </p:cNvSpPr>
          <p:nvPr>
            <p:ph idx="1"/>
          </p:nvPr>
        </p:nvSpPr>
        <p:spPr/>
        <p:txBody>
          <a:bodyPr>
            <a:normAutofit/>
          </a:bodyPr>
          <a:lstStyle/>
          <a:p>
            <a:r>
              <a:rPr lang="en-GB" dirty="0" smtClean="0"/>
              <a:t>lack of technical and financial competences;</a:t>
            </a:r>
          </a:p>
          <a:p>
            <a:endParaRPr lang="en-GB" sz="1800" dirty="0" smtClean="0"/>
          </a:p>
          <a:p>
            <a:r>
              <a:rPr lang="en-GB" dirty="0" smtClean="0"/>
              <a:t>lack of drivers;</a:t>
            </a:r>
          </a:p>
          <a:p>
            <a:endParaRPr lang="en-GB" sz="1800" dirty="0" smtClean="0"/>
          </a:p>
          <a:p>
            <a:pPr algn="just"/>
            <a:r>
              <a:rPr lang="en-GB" dirty="0" smtClean="0"/>
              <a:t>and\or lack of foundational ICT\industrial infrastructure.</a:t>
            </a:r>
            <a:endParaRPr lang="ar-EG"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Multi-tiered Strategy for effective Stand. Activities Participation </a:t>
            </a:r>
            <a:endParaRPr lang="ar-EG" dirty="0"/>
          </a:p>
        </p:txBody>
      </p:sp>
      <p:pic>
        <p:nvPicPr>
          <p:cNvPr id="4" name="Picture 2"/>
          <p:cNvPicPr>
            <a:picLocks noChangeAspect="1" noChangeArrowheads="1"/>
          </p:cNvPicPr>
          <p:nvPr/>
        </p:nvPicPr>
        <p:blipFill>
          <a:blip r:embed="rId3"/>
          <a:srcRect/>
          <a:stretch>
            <a:fillRect/>
          </a:stretch>
        </p:blipFill>
        <p:spPr bwMode="auto">
          <a:xfrm>
            <a:off x="533400" y="2286000"/>
            <a:ext cx="8025824" cy="4191000"/>
          </a:xfrm>
          <a:prstGeom prst="rect">
            <a:avLst/>
          </a:prstGeom>
          <a:noFill/>
          <a:ln w="9525">
            <a:noFill/>
            <a:miter lim="800000"/>
            <a:headEnd/>
            <a:tailEnd/>
          </a:ln>
          <a:effectLst/>
        </p:spPr>
      </p:pic>
      <p:sp>
        <p:nvSpPr>
          <p:cNvPr id="5" name="Rectangle 4"/>
          <p:cNvSpPr/>
          <p:nvPr/>
        </p:nvSpPr>
        <p:spPr>
          <a:xfrm>
            <a:off x="4099200" y="6153388"/>
            <a:ext cx="4631396" cy="369332"/>
          </a:xfrm>
          <a:prstGeom prst="rect">
            <a:avLst/>
          </a:prstGeom>
        </p:spPr>
        <p:txBody>
          <a:bodyPr wrap="none">
            <a:spAutoFit/>
          </a:bodyPr>
          <a:lstStyle/>
          <a:p>
            <a:r>
              <a:rPr lang="en-US" sz="1800" dirty="0" smtClean="0"/>
              <a:t>(</a:t>
            </a:r>
            <a:r>
              <a:rPr lang="en-US" sz="1800" dirty="0" err="1" smtClean="0"/>
              <a:t>Ramy</a:t>
            </a:r>
            <a:r>
              <a:rPr lang="en-US" sz="1800" dirty="0" smtClean="0"/>
              <a:t> A. </a:t>
            </a:r>
            <a:r>
              <a:rPr lang="en-US" sz="1800" dirty="0" err="1" smtClean="0"/>
              <a:t>Fathy</a:t>
            </a:r>
            <a:r>
              <a:rPr lang="en-US" sz="1800" dirty="0" smtClean="0"/>
              <a:t>, innovation-i-0041, 2012)</a:t>
            </a:r>
            <a:endParaRPr lang="ar-EG"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FG Innovation WG2 Deliverables</a:t>
            </a:r>
            <a:endParaRPr lang="ar-EG" dirty="0"/>
          </a:p>
        </p:txBody>
      </p:sp>
      <p:sp>
        <p:nvSpPr>
          <p:cNvPr id="3" name="Content Placeholder 2"/>
          <p:cNvSpPr>
            <a:spLocks noGrp="1"/>
          </p:cNvSpPr>
          <p:nvPr>
            <p:ph idx="1"/>
          </p:nvPr>
        </p:nvSpPr>
        <p:spPr/>
        <p:txBody>
          <a:bodyPr/>
          <a:lstStyle/>
          <a:p>
            <a:r>
              <a:rPr lang="en-US" dirty="0" smtClean="0"/>
              <a:t>Proposals for New Standardization Activities for ITU-T SGs</a:t>
            </a:r>
          </a:p>
          <a:p>
            <a:endParaRPr lang="en-US" dirty="0" smtClean="0"/>
          </a:p>
          <a:p>
            <a:r>
              <a:rPr lang="en-US" dirty="0" smtClean="0"/>
              <a:t>Proposals for Linking Innovation to Standards </a:t>
            </a:r>
            <a:endParaRPr lang="ar-EG"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900829"/>
            <a:ext cx="8001000" cy="1362075"/>
          </a:xfrm>
        </p:spPr>
        <p:txBody>
          <a:bodyPr>
            <a:normAutofit/>
          </a:bodyPr>
          <a:lstStyle/>
          <a:p>
            <a:endParaRPr lang="ar-EG" dirty="0"/>
          </a:p>
        </p:txBody>
      </p:sp>
      <p:sp>
        <p:nvSpPr>
          <p:cNvPr id="5" name="Text Placeholder 4"/>
          <p:cNvSpPr>
            <a:spLocks noGrp="1"/>
          </p:cNvSpPr>
          <p:nvPr>
            <p:ph type="body" idx="1"/>
          </p:nvPr>
        </p:nvSpPr>
        <p:spPr/>
        <p:txBody>
          <a:bodyPr>
            <a:normAutofit/>
          </a:bodyPr>
          <a:lstStyle/>
          <a:p>
            <a:r>
              <a:rPr lang="en-US" sz="2800" dirty="0" smtClean="0"/>
              <a:t>Proposals for New Standardization Activities for ITU-T SGs</a:t>
            </a:r>
            <a:endParaRPr lang="ar-EG"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dirty="0" smtClean="0"/>
              <a:t>Identified So Far Areas of Standardization</a:t>
            </a:r>
            <a:endParaRPr lang="ar-EG" dirty="0"/>
          </a:p>
        </p:txBody>
      </p:sp>
      <p:sp>
        <p:nvSpPr>
          <p:cNvPr id="3" name="Content Placeholder 2"/>
          <p:cNvSpPr>
            <a:spLocks noGrp="1"/>
          </p:cNvSpPr>
          <p:nvPr>
            <p:ph idx="1"/>
          </p:nvPr>
        </p:nvSpPr>
        <p:spPr>
          <a:xfrm>
            <a:off x="1043492" y="2323652"/>
            <a:ext cx="7262308" cy="3848548"/>
          </a:xfrm>
        </p:spPr>
        <p:txBody>
          <a:bodyPr>
            <a:normAutofit lnSpcReduction="10000"/>
          </a:bodyPr>
          <a:lstStyle/>
          <a:p>
            <a:r>
              <a:rPr lang="en-US" dirty="0" smtClean="0"/>
              <a:t>Area 1: Information Security related Standardization Activities</a:t>
            </a:r>
          </a:p>
          <a:p>
            <a:endParaRPr lang="en-US" sz="1800" dirty="0" smtClean="0"/>
          </a:p>
          <a:p>
            <a:r>
              <a:rPr lang="en-US" dirty="0" smtClean="0"/>
              <a:t>Area 2: Machine Intelligence related Standardization Activities</a:t>
            </a:r>
          </a:p>
          <a:p>
            <a:endParaRPr lang="en-GB" sz="1800" dirty="0" smtClean="0"/>
          </a:p>
          <a:p>
            <a:r>
              <a:rPr lang="en-GB" dirty="0" smtClean="0"/>
              <a:t>Area 3: </a:t>
            </a:r>
            <a:r>
              <a:rPr lang="en-US" dirty="0" smtClean="0"/>
              <a:t>Mobile Money Transfer and Mobile Payments Standardization Related Activities </a:t>
            </a:r>
          </a:p>
          <a:p>
            <a:endParaRPr lang="en-GB" sz="1800" dirty="0" smtClean="0"/>
          </a:p>
          <a:p>
            <a:r>
              <a:rPr lang="en-GB" dirty="0" smtClean="0"/>
              <a:t>Area 4: Sign Language Communication</a:t>
            </a:r>
            <a:endParaRPr lang="en-US" dirty="0" smtClean="0"/>
          </a:p>
          <a:p>
            <a:pPr>
              <a:buNone/>
            </a:pPr>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dirty="0" smtClean="0"/>
              <a:t>Identified So Far Areas of Standardization</a:t>
            </a:r>
            <a:endParaRPr lang="ar-EG" dirty="0"/>
          </a:p>
        </p:txBody>
      </p:sp>
      <p:sp>
        <p:nvSpPr>
          <p:cNvPr id="3" name="Content Placeholder 2"/>
          <p:cNvSpPr>
            <a:spLocks noGrp="1"/>
          </p:cNvSpPr>
          <p:nvPr>
            <p:ph idx="1"/>
          </p:nvPr>
        </p:nvSpPr>
        <p:spPr>
          <a:xfrm>
            <a:off x="1043492" y="2323652"/>
            <a:ext cx="7262308" cy="3848548"/>
          </a:xfrm>
        </p:spPr>
        <p:txBody>
          <a:bodyPr>
            <a:normAutofit lnSpcReduction="10000"/>
          </a:bodyPr>
          <a:lstStyle/>
          <a:p>
            <a:r>
              <a:rPr lang="en-US" dirty="0" smtClean="0">
                <a:solidFill>
                  <a:srgbClr val="FF0000"/>
                </a:solidFill>
              </a:rPr>
              <a:t>Area 1: Information Security related Standardization Activities</a:t>
            </a:r>
          </a:p>
          <a:p>
            <a:endParaRPr lang="en-US" sz="1800" dirty="0" smtClean="0"/>
          </a:p>
          <a:p>
            <a:r>
              <a:rPr lang="en-US" dirty="0" smtClean="0"/>
              <a:t>Area 2: Machine Intelligence related Standardization Activities</a:t>
            </a:r>
          </a:p>
          <a:p>
            <a:endParaRPr lang="en-GB" sz="1800" dirty="0" smtClean="0"/>
          </a:p>
          <a:p>
            <a:r>
              <a:rPr lang="en-GB" dirty="0" smtClean="0"/>
              <a:t>Area 3: </a:t>
            </a:r>
            <a:r>
              <a:rPr lang="en-US" dirty="0" smtClean="0"/>
              <a:t>Mobile Money Transfer and Mobile Payments Standardization Related Activities </a:t>
            </a:r>
          </a:p>
          <a:p>
            <a:endParaRPr lang="en-GB" sz="1800" dirty="0" smtClean="0"/>
          </a:p>
          <a:p>
            <a:r>
              <a:rPr lang="en-GB" dirty="0" smtClean="0"/>
              <a:t>Area 4: Sign Language Communication</a:t>
            </a:r>
            <a:endParaRPr lang="en-US" dirty="0" smtClean="0"/>
          </a:p>
          <a:p>
            <a:pPr>
              <a:buNone/>
            </a:pPr>
            <a:endParaRPr lang="en-US"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Area 1: Information Security related Standardization Activities</a:t>
            </a:r>
            <a:endParaRPr lang="ar-EG" dirty="0"/>
          </a:p>
        </p:txBody>
      </p:sp>
      <p:sp>
        <p:nvSpPr>
          <p:cNvPr id="3" name="Content Placeholder 2"/>
          <p:cNvSpPr>
            <a:spLocks noGrp="1"/>
          </p:cNvSpPr>
          <p:nvPr>
            <p:ph idx="1"/>
          </p:nvPr>
        </p:nvSpPr>
        <p:spPr>
          <a:xfrm>
            <a:off x="1043492" y="2323652"/>
            <a:ext cx="7414708" cy="3772348"/>
          </a:xfrm>
        </p:spPr>
        <p:txBody>
          <a:bodyPr>
            <a:normAutofit/>
          </a:bodyPr>
          <a:lstStyle/>
          <a:p>
            <a:r>
              <a:rPr lang="en-US" dirty="0" smtClean="0"/>
              <a:t>foundational aspect necessary for innovations development developing countries</a:t>
            </a:r>
          </a:p>
          <a:p>
            <a:r>
              <a:rPr lang="en-US" dirty="0" smtClean="0"/>
              <a:t>comprised of five main services:</a:t>
            </a:r>
          </a:p>
          <a:p>
            <a:pPr lvl="1"/>
            <a:r>
              <a:rPr lang="en-US" dirty="0" smtClean="0"/>
              <a:t>Authentication;</a:t>
            </a:r>
          </a:p>
          <a:p>
            <a:pPr lvl="1"/>
            <a:r>
              <a:rPr lang="en-US" dirty="0" smtClean="0"/>
              <a:t>Access-Control;</a:t>
            </a:r>
          </a:p>
          <a:p>
            <a:pPr lvl="1"/>
            <a:r>
              <a:rPr lang="en-US" dirty="0" smtClean="0"/>
              <a:t>Confidentiality;</a:t>
            </a:r>
          </a:p>
          <a:p>
            <a:pPr lvl="1"/>
            <a:r>
              <a:rPr lang="en-US" dirty="0" smtClean="0"/>
              <a:t>Fidelity;</a:t>
            </a:r>
          </a:p>
          <a:p>
            <a:pPr lvl="1"/>
            <a:r>
              <a:rPr lang="en-US" dirty="0" smtClean="0"/>
              <a:t>Availability;</a:t>
            </a:r>
          </a:p>
          <a:p>
            <a:pPr lvl="1"/>
            <a:r>
              <a:rPr lang="en-US" dirty="0" smtClean="0"/>
              <a:t>and Non-Repudiation</a:t>
            </a:r>
            <a:endParaRPr lang="ar-EG"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Area 1: Information Security related Standardization Activities</a:t>
            </a:r>
            <a:endParaRPr lang="ar-EG" dirty="0"/>
          </a:p>
        </p:txBody>
      </p:sp>
      <p:sp>
        <p:nvSpPr>
          <p:cNvPr id="3" name="Content Placeholder 2"/>
          <p:cNvSpPr>
            <a:spLocks noGrp="1"/>
          </p:cNvSpPr>
          <p:nvPr>
            <p:ph idx="1"/>
          </p:nvPr>
        </p:nvSpPr>
        <p:spPr>
          <a:xfrm>
            <a:off x="1043492" y="2323652"/>
            <a:ext cx="7414708" cy="3772348"/>
          </a:xfrm>
        </p:spPr>
        <p:txBody>
          <a:bodyPr>
            <a:normAutofit/>
          </a:bodyPr>
          <a:lstStyle/>
          <a:p>
            <a:r>
              <a:rPr lang="en-US" dirty="0" smtClean="0"/>
              <a:t>Impact drivers for effective participation in the standardization process</a:t>
            </a:r>
          </a:p>
          <a:p>
            <a:pPr lvl="1"/>
            <a:r>
              <a:rPr lang="en-US" dirty="0" smtClean="0"/>
              <a:t>Industrial incentives and drivers</a:t>
            </a:r>
          </a:p>
          <a:p>
            <a:pPr lvl="1"/>
            <a:r>
              <a:rPr lang="en-US" dirty="0" smtClean="0"/>
              <a:t>Demand</a:t>
            </a:r>
          </a:p>
        </p:txBody>
      </p:sp>
      <p:sp>
        <p:nvSpPr>
          <p:cNvPr id="4" name="Rectangular Callout 3"/>
          <p:cNvSpPr/>
          <p:nvPr/>
        </p:nvSpPr>
        <p:spPr>
          <a:xfrm>
            <a:off x="609600" y="4191000"/>
            <a:ext cx="5486400" cy="914400"/>
          </a:xfrm>
          <a:prstGeom prst="wedgeRectCallout">
            <a:avLst>
              <a:gd name="adj1" fmla="val -18769"/>
              <a:gd name="adj2" fmla="val -76124"/>
            </a:avLst>
          </a:prstGeom>
        </p:spPr>
        <p:style>
          <a:lnRef idx="2">
            <a:schemeClr val="accent1">
              <a:shade val="50000"/>
            </a:schemeClr>
          </a:lnRef>
          <a:fillRef idx="1">
            <a:schemeClr val="accent1"/>
          </a:fillRef>
          <a:effectRef idx="0">
            <a:schemeClr val="accent1"/>
          </a:effectRef>
          <a:fontRef idx="minor">
            <a:schemeClr val="lt1"/>
          </a:fontRef>
        </p:style>
        <p:txBody>
          <a:bodyPr rtlCol="1" anchor="t"/>
          <a:lstStyle/>
          <a:p>
            <a:pPr algn="l"/>
            <a:r>
              <a:rPr lang="en-US" dirty="0" smtClean="0"/>
              <a:t>Depends on:</a:t>
            </a:r>
          </a:p>
          <a:p>
            <a:pPr algn="l" rtl="0"/>
            <a:r>
              <a:rPr lang="en-US" dirty="0" smtClean="0"/>
              <a:t>levels of illiteracy, affordability, purchasing power parity, </a:t>
            </a:r>
            <a:r>
              <a:rPr lang="en-US" b="1" dirty="0" smtClean="0">
                <a:solidFill>
                  <a:schemeClr val="tx1"/>
                </a:solidFill>
              </a:rPr>
              <a:t>e-content</a:t>
            </a:r>
          </a:p>
          <a:p>
            <a:pPr algn="l"/>
            <a:endParaRPr lang="ar-EG" dirty="0"/>
          </a:p>
        </p:txBody>
      </p:sp>
      <p:sp>
        <p:nvSpPr>
          <p:cNvPr id="5" name="Rectangular Callout 4"/>
          <p:cNvSpPr/>
          <p:nvPr/>
        </p:nvSpPr>
        <p:spPr>
          <a:xfrm>
            <a:off x="2590800" y="5410200"/>
            <a:ext cx="3810000" cy="914400"/>
          </a:xfrm>
          <a:prstGeom prst="wedgeRectCallout">
            <a:avLst>
              <a:gd name="adj1" fmla="val -36180"/>
              <a:gd name="adj2" fmla="val -87790"/>
            </a:avLst>
          </a:prstGeom>
        </p:spPr>
        <p:style>
          <a:lnRef idx="2">
            <a:schemeClr val="accent1">
              <a:shade val="50000"/>
            </a:schemeClr>
          </a:lnRef>
          <a:fillRef idx="1">
            <a:schemeClr val="accent1"/>
          </a:fillRef>
          <a:effectRef idx="0">
            <a:schemeClr val="accent1"/>
          </a:effectRef>
          <a:fontRef idx="minor">
            <a:schemeClr val="lt1"/>
          </a:fontRef>
        </p:style>
        <p:txBody>
          <a:bodyPr rtlCol="1" anchor="t"/>
          <a:lstStyle/>
          <a:p>
            <a:pPr algn="l"/>
            <a:r>
              <a:rPr lang="en-US" dirty="0" smtClean="0">
                <a:solidFill>
                  <a:schemeClr val="tx1"/>
                </a:solidFill>
              </a:rPr>
              <a:t>Depends on: </a:t>
            </a:r>
          </a:p>
          <a:p>
            <a:pPr algn="l" rtl="0"/>
            <a:r>
              <a:rPr lang="en-US" dirty="0" smtClean="0">
                <a:solidFill>
                  <a:schemeClr val="tx1"/>
                </a:solidFill>
              </a:rPr>
              <a:t>availability, content digitization, &amp; Copyright protection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Area 1: Information Security related Standardization Activities</a:t>
            </a:r>
            <a:endParaRPr lang="ar-EG" dirty="0"/>
          </a:p>
        </p:txBody>
      </p:sp>
      <p:sp>
        <p:nvSpPr>
          <p:cNvPr id="3" name="Content Placeholder 2"/>
          <p:cNvSpPr>
            <a:spLocks noGrp="1"/>
          </p:cNvSpPr>
          <p:nvPr>
            <p:ph idx="1"/>
          </p:nvPr>
        </p:nvSpPr>
        <p:spPr>
          <a:xfrm>
            <a:off x="1043492" y="2323652"/>
            <a:ext cx="7414708" cy="4077148"/>
          </a:xfrm>
        </p:spPr>
        <p:txBody>
          <a:bodyPr>
            <a:noAutofit/>
          </a:bodyPr>
          <a:lstStyle/>
          <a:p>
            <a:r>
              <a:rPr lang="en-US" sz="2000" dirty="0" smtClean="0"/>
              <a:t>Proposed Question on Digital Rights Management (DRM) systems</a:t>
            </a:r>
          </a:p>
          <a:p>
            <a:pPr lvl="1" hangingPunct="0"/>
            <a:r>
              <a:rPr lang="en-GB" sz="1800" dirty="0" smtClean="0"/>
              <a:t>What are the copyright protection ecosystems, and value chain that affects and/or is affected by underlying telecommunication infrastructure?</a:t>
            </a:r>
            <a:endParaRPr lang="en-US" sz="1800" dirty="0" smtClean="0"/>
          </a:p>
          <a:p>
            <a:pPr lvl="1" hangingPunct="0"/>
            <a:endParaRPr lang="en-GB" sz="1400" dirty="0" smtClean="0"/>
          </a:p>
          <a:p>
            <a:pPr lvl="1" hangingPunct="0"/>
            <a:r>
              <a:rPr lang="en-GB" sz="1800" dirty="0" smtClean="0"/>
              <a:t>How should content developers and content producers secure their content, and maintain secured content distribution networks to protect their content against tampering?</a:t>
            </a:r>
            <a:endParaRPr lang="en-US" sz="1800" dirty="0" smtClean="0"/>
          </a:p>
          <a:p>
            <a:pPr lvl="1" hangingPunct="0"/>
            <a:endParaRPr lang="en-GB" sz="1400" dirty="0" smtClean="0"/>
          </a:p>
          <a:p>
            <a:pPr lvl="1" hangingPunct="0"/>
            <a:r>
              <a:rPr lang="en-GB" sz="1800" dirty="0" smtClean="0"/>
              <a:t>What possible architectures of DRM systems that can be used to secure the licensing, distribution, and playback of digital content on consumer equipments?</a:t>
            </a:r>
            <a:endParaRPr lang="en-US" sz="18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Area 1: Information Security related Standardization Activities</a:t>
            </a:r>
            <a:endParaRPr lang="ar-EG" dirty="0"/>
          </a:p>
        </p:txBody>
      </p:sp>
      <p:sp>
        <p:nvSpPr>
          <p:cNvPr id="3" name="Content Placeholder 2"/>
          <p:cNvSpPr>
            <a:spLocks noGrp="1"/>
          </p:cNvSpPr>
          <p:nvPr>
            <p:ph idx="1"/>
          </p:nvPr>
        </p:nvSpPr>
        <p:spPr>
          <a:xfrm>
            <a:off x="1043492" y="2323652"/>
            <a:ext cx="7414708" cy="4077148"/>
          </a:xfrm>
        </p:spPr>
        <p:txBody>
          <a:bodyPr>
            <a:noAutofit/>
          </a:bodyPr>
          <a:lstStyle/>
          <a:p>
            <a:r>
              <a:rPr lang="en-US" dirty="0" smtClean="0"/>
              <a:t>Proposed Question on Digital Rights Management (DRM) systems</a:t>
            </a:r>
          </a:p>
          <a:p>
            <a:pPr lvl="1" hangingPunct="0"/>
            <a:r>
              <a:rPr lang="en-GB" sz="1800" dirty="0" smtClean="0"/>
              <a:t>What are the specifications of DRM systems that can be used to secure the licensing, distribution, and playback of digital content on consumer equipments?</a:t>
            </a:r>
          </a:p>
          <a:p>
            <a:pPr lvl="1" hangingPunct="0"/>
            <a:endParaRPr lang="en-US" sz="1400" dirty="0" smtClean="0"/>
          </a:p>
          <a:p>
            <a:pPr lvl="1" hangingPunct="0"/>
            <a:r>
              <a:rPr lang="en-GB" sz="1800" dirty="0" smtClean="0"/>
              <a:t>What are the security requirements that content, content distribution systems and architectures; telecommunication operators need to consider in the design, development and sharing of best practices in the copyright protection ecosystems ?</a:t>
            </a:r>
          </a:p>
          <a:p>
            <a:pPr>
              <a:buNone/>
            </a:pPr>
            <a:endParaRPr lang="ar-EG"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ar-EG" dirty="0"/>
          </a:p>
        </p:txBody>
      </p:sp>
      <p:sp>
        <p:nvSpPr>
          <p:cNvPr id="3" name="Content Placeholder 2"/>
          <p:cNvSpPr>
            <a:spLocks noGrp="1"/>
          </p:cNvSpPr>
          <p:nvPr>
            <p:ph idx="1"/>
          </p:nvPr>
        </p:nvSpPr>
        <p:spPr/>
        <p:txBody>
          <a:bodyPr/>
          <a:lstStyle/>
          <a:p>
            <a:r>
              <a:rPr lang="en-US" dirty="0" smtClean="0"/>
              <a:t>Introduction </a:t>
            </a:r>
          </a:p>
          <a:p>
            <a:r>
              <a:rPr lang="en-US" dirty="0" smtClean="0"/>
              <a:t>Relationship with ITU-T SGs</a:t>
            </a:r>
          </a:p>
          <a:p>
            <a:r>
              <a:rPr lang="en-US" dirty="0" smtClean="0"/>
              <a:t>Strategic Purpose and Proposed Deliverables</a:t>
            </a:r>
          </a:p>
          <a:p>
            <a:pPr lvl="1"/>
            <a:r>
              <a:rPr lang="en-US" dirty="0" smtClean="0"/>
              <a:t>Proposals for New Standardization Activities for ITU-T SGs</a:t>
            </a:r>
          </a:p>
          <a:p>
            <a:pPr lvl="1"/>
            <a:r>
              <a:rPr lang="en-US" dirty="0" smtClean="0"/>
              <a:t>Proposals for Linking Innovation to Standards</a:t>
            </a:r>
          </a:p>
          <a:p>
            <a:r>
              <a:rPr lang="en-US" dirty="0" smtClean="0"/>
              <a:t>Conclusions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dirty="0" smtClean="0"/>
              <a:t>Identified So Far Areas of Standardization</a:t>
            </a:r>
            <a:endParaRPr lang="ar-EG" dirty="0"/>
          </a:p>
        </p:txBody>
      </p:sp>
      <p:sp>
        <p:nvSpPr>
          <p:cNvPr id="3" name="Content Placeholder 2"/>
          <p:cNvSpPr>
            <a:spLocks noGrp="1"/>
          </p:cNvSpPr>
          <p:nvPr>
            <p:ph idx="1"/>
          </p:nvPr>
        </p:nvSpPr>
        <p:spPr>
          <a:xfrm>
            <a:off x="1043492" y="2323652"/>
            <a:ext cx="7262308" cy="3848548"/>
          </a:xfrm>
        </p:spPr>
        <p:txBody>
          <a:bodyPr>
            <a:normAutofit lnSpcReduction="10000"/>
          </a:bodyPr>
          <a:lstStyle/>
          <a:p>
            <a:r>
              <a:rPr lang="en-US" dirty="0" smtClean="0"/>
              <a:t>Area 1: Information Security related Standardization Activities</a:t>
            </a:r>
          </a:p>
          <a:p>
            <a:endParaRPr lang="en-US" sz="1800" dirty="0" smtClean="0"/>
          </a:p>
          <a:p>
            <a:r>
              <a:rPr lang="en-US" dirty="0" smtClean="0">
                <a:solidFill>
                  <a:srgbClr val="FF0000"/>
                </a:solidFill>
              </a:rPr>
              <a:t>Area 2: Machine Intelligence related Standardization Activities</a:t>
            </a:r>
          </a:p>
          <a:p>
            <a:endParaRPr lang="en-GB" sz="1800" dirty="0" smtClean="0"/>
          </a:p>
          <a:p>
            <a:r>
              <a:rPr lang="en-GB" dirty="0" smtClean="0"/>
              <a:t>Area 3: </a:t>
            </a:r>
            <a:r>
              <a:rPr lang="en-US" dirty="0" smtClean="0"/>
              <a:t>Mobile Money Transfer and Mobile Payments Standardization Related Activities </a:t>
            </a:r>
          </a:p>
          <a:p>
            <a:endParaRPr lang="en-GB" sz="1800" dirty="0" smtClean="0"/>
          </a:p>
          <a:p>
            <a:r>
              <a:rPr lang="en-GB" dirty="0" smtClean="0"/>
              <a:t>Area 4: Sign Language Communication</a:t>
            </a:r>
            <a:endParaRPr lang="en-US" dirty="0" smtClean="0"/>
          </a:p>
          <a:p>
            <a:pPr>
              <a:buNone/>
            </a:pPr>
            <a:endParaRPr lang="en-US"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Area 2: Machine Intelligence related Standardization Activities</a:t>
            </a:r>
            <a:endParaRPr lang="ar-EG" dirty="0"/>
          </a:p>
        </p:txBody>
      </p:sp>
      <p:sp>
        <p:nvSpPr>
          <p:cNvPr id="3" name="Content Placeholder 2"/>
          <p:cNvSpPr>
            <a:spLocks noGrp="1"/>
          </p:cNvSpPr>
          <p:nvPr>
            <p:ph idx="1"/>
          </p:nvPr>
        </p:nvSpPr>
        <p:spPr>
          <a:xfrm>
            <a:off x="1043492" y="2323652"/>
            <a:ext cx="7414708" cy="3772348"/>
          </a:xfrm>
        </p:spPr>
        <p:txBody>
          <a:bodyPr>
            <a:normAutofit/>
          </a:bodyPr>
          <a:lstStyle/>
          <a:p>
            <a:pPr algn="just"/>
            <a:r>
              <a:rPr lang="en-US" dirty="0" smtClean="0"/>
              <a:t>Foundational technologies that will impact the ICT systems and devices for next 50 years</a:t>
            </a:r>
          </a:p>
          <a:p>
            <a:pPr algn="just"/>
            <a:endParaRPr lang="en-US" dirty="0" smtClean="0"/>
          </a:p>
          <a:p>
            <a:pPr algn="just"/>
            <a:r>
              <a:rPr lang="en-US" dirty="0" smtClean="0"/>
              <a:t>Major portion of innovations emerging from developing countries targets vertical markets </a:t>
            </a:r>
            <a:r>
              <a:rPr lang="en-US" dirty="0" smtClean="0">
                <a:sym typeface="Wingdings" pitchFamily="2" charset="2"/>
              </a:rPr>
              <a:t> </a:t>
            </a:r>
            <a:r>
              <a:rPr lang="en-US" dirty="0" smtClean="0"/>
              <a:t>depend on underlying systems/hardware for being smart and intelligent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Area 2: Machine Intelligence: </a:t>
            </a:r>
            <a:r>
              <a:rPr lang="en-US" dirty="0" smtClean="0">
                <a:solidFill>
                  <a:srgbClr val="FF0000"/>
                </a:solidFill>
              </a:rPr>
              <a:t>Cognitive Radio Case Study</a:t>
            </a:r>
            <a:r>
              <a:rPr lang="en-US" dirty="0" smtClean="0"/>
              <a:t> </a:t>
            </a:r>
            <a:endParaRPr lang="ar-EG" dirty="0"/>
          </a:p>
        </p:txBody>
      </p:sp>
      <p:sp>
        <p:nvSpPr>
          <p:cNvPr id="3" name="Content Placeholder 2"/>
          <p:cNvSpPr>
            <a:spLocks noGrp="1"/>
          </p:cNvSpPr>
          <p:nvPr>
            <p:ph idx="1"/>
          </p:nvPr>
        </p:nvSpPr>
        <p:spPr>
          <a:xfrm>
            <a:off x="1043492" y="2323652"/>
            <a:ext cx="7414708" cy="3772348"/>
          </a:xfrm>
        </p:spPr>
        <p:txBody>
          <a:bodyPr>
            <a:normAutofit fontScale="92500" lnSpcReduction="20000"/>
          </a:bodyPr>
          <a:lstStyle/>
          <a:p>
            <a:pPr algn="just"/>
            <a:r>
              <a:rPr lang="en-US" dirty="0" err="1" smtClean="0"/>
              <a:t>Mitola</a:t>
            </a:r>
            <a:r>
              <a:rPr lang="en-US" dirty="0" smtClean="0"/>
              <a:t> 1999 first used the term Cognitive Radio (CR): “A radio that employs model based reasoning to achieve a specified level of competence in radio-related domains.”</a:t>
            </a:r>
          </a:p>
          <a:p>
            <a:pPr algn="just"/>
            <a:endParaRPr lang="en-US" sz="1900" dirty="0" smtClean="0"/>
          </a:p>
          <a:p>
            <a:pPr algn="just"/>
            <a:r>
              <a:rPr lang="en-US" dirty="0" smtClean="0"/>
              <a:t>In 2003, the IEEE USA offered another definition: “A radio frequency transmitter/receiver that is designed to intelligently detect whether a particular segment of the radio spectrum is currently in use, and to jump into (and out of, as necessary) the temporarily-unused spectrum very rapidly, without interfering with the transmissions of other authorized users.”</a:t>
            </a:r>
          </a:p>
          <a:p>
            <a:pPr algn="just"/>
            <a:endParaRPr lang="en-US"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Area 2: Machine Intelligence: </a:t>
            </a:r>
            <a:r>
              <a:rPr lang="en-US" dirty="0" smtClean="0">
                <a:solidFill>
                  <a:srgbClr val="FF0000"/>
                </a:solidFill>
              </a:rPr>
              <a:t>Cognitive Radio Case Study</a:t>
            </a:r>
            <a:r>
              <a:rPr lang="en-US" dirty="0" smtClean="0"/>
              <a:t> </a:t>
            </a:r>
            <a:endParaRPr lang="ar-EG" dirty="0"/>
          </a:p>
        </p:txBody>
      </p:sp>
      <p:sp>
        <p:nvSpPr>
          <p:cNvPr id="3" name="Content Placeholder 2"/>
          <p:cNvSpPr>
            <a:spLocks noGrp="1"/>
          </p:cNvSpPr>
          <p:nvPr>
            <p:ph idx="1"/>
          </p:nvPr>
        </p:nvSpPr>
        <p:spPr>
          <a:xfrm>
            <a:off x="1043492" y="2323652"/>
            <a:ext cx="7414708" cy="3772348"/>
          </a:xfrm>
        </p:spPr>
        <p:txBody>
          <a:bodyPr>
            <a:normAutofit fontScale="92500" lnSpcReduction="10000"/>
          </a:bodyPr>
          <a:lstStyle/>
          <a:p>
            <a:pPr algn="just" hangingPunct="0"/>
            <a:r>
              <a:rPr lang="en-US" dirty="0" smtClean="0"/>
              <a:t>In 2009, WRC 2012 Agenda item 1.19, “to consider regulatory measures and their relevance, in order to enable the introduction of software-defined radio and cognitive radio systems, based on the results of ITU-R studies, in accordance with Resolution 956 (WRC-07)”, ITU-R Working Party 1B has developed definitions of Software Defined Radio (SDR) and Cognitive Radio System (CRS) to assist in the conduct of studies and related preparations for the second session of the Conference Preparatory Meeting for WRC-12.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Area 2: Machine Intelligence: </a:t>
            </a:r>
            <a:r>
              <a:rPr lang="en-US" dirty="0" smtClean="0">
                <a:solidFill>
                  <a:srgbClr val="FF0000"/>
                </a:solidFill>
              </a:rPr>
              <a:t>Cognitive Radio Case Study</a:t>
            </a:r>
            <a:r>
              <a:rPr lang="en-US" dirty="0" smtClean="0"/>
              <a:t> </a:t>
            </a:r>
            <a:endParaRPr lang="ar-EG" dirty="0"/>
          </a:p>
        </p:txBody>
      </p:sp>
      <p:sp>
        <p:nvSpPr>
          <p:cNvPr id="3" name="Content Placeholder 2"/>
          <p:cNvSpPr>
            <a:spLocks noGrp="1"/>
          </p:cNvSpPr>
          <p:nvPr>
            <p:ph idx="1"/>
          </p:nvPr>
        </p:nvSpPr>
        <p:spPr>
          <a:xfrm>
            <a:off x="1043492" y="2323652"/>
            <a:ext cx="7414708" cy="3772348"/>
          </a:xfrm>
        </p:spPr>
        <p:txBody>
          <a:bodyPr>
            <a:normAutofit lnSpcReduction="10000"/>
          </a:bodyPr>
          <a:lstStyle/>
          <a:p>
            <a:pPr algn="just" hangingPunct="0"/>
            <a:r>
              <a:rPr lang="en-GB" dirty="0" smtClean="0"/>
              <a:t>CR are finally formulated as QUESTION ITU-R 241-2/5, titled "Cognitive radio systems in the mobile service" which tackles the concept of CR from a single sided perspective.</a:t>
            </a:r>
          </a:p>
          <a:p>
            <a:pPr algn="just" hangingPunct="0"/>
            <a:endParaRPr lang="en-GB" sz="1800" dirty="0" smtClean="0"/>
          </a:p>
          <a:p>
            <a:pPr algn="just" hangingPunct="0"/>
            <a:r>
              <a:rPr lang="en-GB" dirty="0" smtClean="0"/>
              <a:t>Concept of cognition even from the linguistic perspective includes activities related to the faculty of knowing with all the underlying implications of knowledge representation and inference based on that knowledge.</a:t>
            </a:r>
            <a:r>
              <a:rPr lang="en-US" dirty="0" smtClean="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Area 2: Machine Intelligence: </a:t>
            </a:r>
            <a:r>
              <a:rPr lang="en-US" dirty="0" smtClean="0">
                <a:solidFill>
                  <a:srgbClr val="FF0000"/>
                </a:solidFill>
              </a:rPr>
              <a:t>Cognitive Radio Case Study</a:t>
            </a:r>
            <a:r>
              <a:rPr lang="en-US" dirty="0" smtClean="0"/>
              <a:t> </a:t>
            </a:r>
            <a:endParaRPr lang="ar-EG" dirty="0"/>
          </a:p>
        </p:txBody>
      </p:sp>
      <p:sp>
        <p:nvSpPr>
          <p:cNvPr id="3" name="Content Placeholder 2"/>
          <p:cNvSpPr>
            <a:spLocks noGrp="1"/>
          </p:cNvSpPr>
          <p:nvPr>
            <p:ph idx="1"/>
          </p:nvPr>
        </p:nvSpPr>
        <p:spPr>
          <a:xfrm>
            <a:off x="1043492" y="2323652"/>
            <a:ext cx="7414708" cy="3772348"/>
          </a:xfrm>
        </p:spPr>
        <p:txBody>
          <a:bodyPr>
            <a:normAutofit lnSpcReduction="10000"/>
          </a:bodyPr>
          <a:lstStyle/>
          <a:p>
            <a:pPr algn="just" hangingPunct="0"/>
            <a:r>
              <a:rPr lang="en-GB" dirty="0" smtClean="0"/>
              <a:t>Recent technological advances in CR systems illustrates the use of Artificial Intelligence (AI) algorithms in major parts of the radio development</a:t>
            </a:r>
          </a:p>
          <a:p>
            <a:pPr hangingPunct="0"/>
            <a:endParaRPr lang="en-GB" sz="1800" dirty="0" smtClean="0"/>
          </a:p>
          <a:p>
            <a:pPr algn="just" hangingPunct="0"/>
            <a:r>
              <a:rPr lang="en-GB" dirty="0" smtClean="0"/>
              <a:t>live example on the necessity of Machine Intelligence standardization activities in the ITU-T even though the technology itself is being considered from the perspective of its implications at the ITU Radio Sector.  </a:t>
            </a:r>
            <a:endParaRPr lang="en-US" dirty="0" smtClean="0"/>
          </a:p>
          <a:p>
            <a:pPr algn="just" hangingPunct="0"/>
            <a:endParaRPr lang="en-US" dirty="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Proposed Stand. Activities to SGs Mapping</a:t>
            </a:r>
            <a:endParaRPr lang="ar-EG" dirty="0"/>
          </a:p>
        </p:txBody>
      </p:sp>
      <p:graphicFrame>
        <p:nvGraphicFramePr>
          <p:cNvPr id="5" name="Diagram 4"/>
          <p:cNvGraphicFramePr/>
          <p:nvPr/>
        </p:nvGraphicFramePr>
        <p:xfrm>
          <a:off x="609600" y="2209800"/>
          <a:ext cx="5638800" cy="4114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ed Rectangle 5"/>
          <p:cNvSpPr/>
          <p:nvPr/>
        </p:nvSpPr>
        <p:spPr>
          <a:xfrm>
            <a:off x="6400800" y="2209800"/>
            <a:ext cx="9144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dirty="0" smtClean="0"/>
              <a:t>SG 17</a:t>
            </a:r>
            <a:endParaRPr lang="ar-EG" dirty="0"/>
          </a:p>
        </p:txBody>
      </p:sp>
      <p:sp>
        <p:nvSpPr>
          <p:cNvPr id="7" name="Rounded Rectangle 6"/>
          <p:cNvSpPr/>
          <p:nvPr/>
        </p:nvSpPr>
        <p:spPr>
          <a:xfrm>
            <a:off x="6400800" y="3276600"/>
            <a:ext cx="9144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dirty="0" smtClean="0"/>
              <a:t>SG 13</a:t>
            </a:r>
            <a:endParaRPr lang="ar-EG" dirty="0"/>
          </a:p>
        </p:txBody>
      </p:sp>
      <p:sp>
        <p:nvSpPr>
          <p:cNvPr id="9" name="Rounded Rectangle 8"/>
          <p:cNvSpPr/>
          <p:nvPr/>
        </p:nvSpPr>
        <p:spPr>
          <a:xfrm>
            <a:off x="6400800" y="5410200"/>
            <a:ext cx="9144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dirty="0" smtClean="0"/>
              <a:t>None</a:t>
            </a:r>
            <a:endParaRPr lang="ar-EG" dirty="0"/>
          </a:p>
        </p:txBody>
      </p:sp>
      <p:sp>
        <p:nvSpPr>
          <p:cNvPr id="11" name="Rounded Rectangle 10"/>
          <p:cNvSpPr/>
          <p:nvPr/>
        </p:nvSpPr>
        <p:spPr>
          <a:xfrm>
            <a:off x="6400800" y="4343400"/>
            <a:ext cx="9144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dirty="0" smtClean="0"/>
              <a:t>SG 2</a:t>
            </a:r>
            <a:endParaRPr lang="ar-EG" dirty="0"/>
          </a:p>
        </p:txBody>
      </p:sp>
      <p:sp>
        <p:nvSpPr>
          <p:cNvPr id="12" name="Rounded Rectangle 11"/>
          <p:cNvSpPr/>
          <p:nvPr/>
        </p:nvSpPr>
        <p:spPr>
          <a:xfrm>
            <a:off x="7467600" y="4343400"/>
            <a:ext cx="914400" cy="8382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dirty="0" smtClean="0"/>
              <a:t>SG 17</a:t>
            </a:r>
            <a:endParaRPr lang="ar-EG" dirty="0"/>
          </a:p>
        </p:txBody>
      </p:sp>
      <p:sp>
        <p:nvSpPr>
          <p:cNvPr id="10" name="Rounded Rectangle 9"/>
          <p:cNvSpPr/>
          <p:nvPr/>
        </p:nvSpPr>
        <p:spPr>
          <a:xfrm>
            <a:off x="7467600" y="3276600"/>
            <a:ext cx="914400" cy="838200"/>
          </a:xfrm>
          <a:prstGeom prst="roundRect">
            <a:avLst/>
          </a:prstGeom>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dirty="0" smtClean="0"/>
              <a:t>?</a:t>
            </a:r>
            <a:endParaRPr lang="ar-EG"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900829"/>
            <a:ext cx="8001000" cy="1362075"/>
          </a:xfrm>
        </p:spPr>
        <p:txBody>
          <a:bodyPr>
            <a:normAutofit/>
          </a:bodyPr>
          <a:lstStyle/>
          <a:p>
            <a:endParaRPr lang="ar-EG" dirty="0"/>
          </a:p>
        </p:txBody>
      </p:sp>
      <p:sp>
        <p:nvSpPr>
          <p:cNvPr id="5" name="Text Placeholder 4"/>
          <p:cNvSpPr>
            <a:spLocks noGrp="1"/>
          </p:cNvSpPr>
          <p:nvPr>
            <p:ph type="body" idx="1"/>
          </p:nvPr>
        </p:nvSpPr>
        <p:spPr/>
        <p:txBody>
          <a:bodyPr>
            <a:normAutofit/>
          </a:bodyPr>
          <a:lstStyle/>
          <a:p>
            <a:r>
              <a:rPr lang="en-US" sz="2800" dirty="0" smtClean="0"/>
              <a:t>Proposals for Linking Innovation to Standards</a:t>
            </a:r>
            <a:endParaRPr lang="ar-EG"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7" name="Straight Arrow Connector 26"/>
          <p:cNvCxnSpPr/>
          <p:nvPr/>
        </p:nvCxnSpPr>
        <p:spPr>
          <a:xfrm rot="16200000" flipH="1">
            <a:off x="5509260" y="4166220"/>
            <a:ext cx="2545080" cy="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043490" y="1027664"/>
            <a:ext cx="7567110" cy="1143000"/>
          </a:xfrm>
        </p:spPr>
        <p:txBody>
          <a:bodyPr>
            <a:normAutofit/>
          </a:bodyPr>
          <a:lstStyle/>
          <a:p>
            <a:r>
              <a:rPr lang="en-US" dirty="0" smtClean="0"/>
              <a:t>ICT Innovation Panel</a:t>
            </a:r>
            <a:endParaRPr lang="en-US" dirty="0"/>
          </a:p>
        </p:txBody>
      </p:sp>
      <p:sp>
        <p:nvSpPr>
          <p:cNvPr id="4" name="Rectangle 3"/>
          <p:cNvSpPr/>
          <p:nvPr/>
        </p:nvSpPr>
        <p:spPr>
          <a:xfrm>
            <a:off x="755576" y="3806552"/>
            <a:ext cx="230425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FG</a:t>
            </a:r>
            <a:endParaRPr lang="en-US" dirty="0"/>
          </a:p>
        </p:txBody>
      </p:sp>
      <p:sp>
        <p:nvSpPr>
          <p:cNvPr id="5" name="Rectangle 4"/>
          <p:cNvSpPr/>
          <p:nvPr/>
        </p:nvSpPr>
        <p:spPr>
          <a:xfrm>
            <a:off x="3491880" y="3806552"/>
            <a:ext cx="230425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New ITU-T Standardization Activities Proposals</a:t>
            </a:r>
            <a:endParaRPr lang="en-US" dirty="0"/>
          </a:p>
        </p:txBody>
      </p:sp>
      <p:sp>
        <p:nvSpPr>
          <p:cNvPr id="6" name="Rectangle 5"/>
          <p:cNvSpPr/>
          <p:nvPr/>
        </p:nvSpPr>
        <p:spPr>
          <a:xfrm>
            <a:off x="6156176" y="3806552"/>
            <a:ext cx="230425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TSAG Approval</a:t>
            </a:r>
            <a:endParaRPr lang="en-US" dirty="0"/>
          </a:p>
        </p:txBody>
      </p:sp>
      <p:sp>
        <p:nvSpPr>
          <p:cNvPr id="7" name="Rectangle 6"/>
          <p:cNvSpPr/>
          <p:nvPr/>
        </p:nvSpPr>
        <p:spPr>
          <a:xfrm>
            <a:off x="6126490" y="5462736"/>
            <a:ext cx="230425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Study Groups Management</a:t>
            </a:r>
            <a:endParaRPr lang="en-US" dirty="0"/>
          </a:p>
        </p:txBody>
      </p:sp>
      <p:sp>
        <p:nvSpPr>
          <p:cNvPr id="8" name="Rectangle 7"/>
          <p:cNvSpPr/>
          <p:nvPr/>
        </p:nvSpPr>
        <p:spPr>
          <a:xfrm>
            <a:off x="3491880" y="5462736"/>
            <a:ext cx="230425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New Questions Formulation and Adoption</a:t>
            </a:r>
            <a:endParaRPr lang="en-US" dirty="0"/>
          </a:p>
        </p:txBody>
      </p:sp>
      <p:cxnSp>
        <p:nvCxnSpPr>
          <p:cNvPr id="10" name="Straight Arrow Connector 9"/>
          <p:cNvCxnSpPr>
            <a:stCxn id="4" idx="3"/>
            <a:endCxn id="5" idx="1"/>
          </p:cNvCxnSpPr>
          <p:nvPr/>
        </p:nvCxnSpPr>
        <p:spPr>
          <a:xfrm>
            <a:off x="3059832" y="4238600"/>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5" idx="3"/>
            <a:endCxn id="6" idx="1"/>
          </p:cNvCxnSpPr>
          <p:nvPr/>
        </p:nvCxnSpPr>
        <p:spPr>
          <a:xfrm>
            <a:off x="5796136" y="4238600"/>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6" idx="2"/>
            <a:endCxn id="7" idx="0"/>
          </p:cNvCxnSpPr>
          <p:nvPr/>
        </p:nvCxnSpPr>
        <p:spPr>
          <a:xfrm flipH="1">
            <a:off x="7278618" y="4670648"/>
            <a:ext cx="0"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7" idx="1"/>
            <a:endCxn id="8" idx="3"/>
          </p:cNvCxnSpPr>
          <p:nvPr/>
        </p:nvCxnSpPr>
        <p:spPr>
          <a:xfrm flipH="1">
            <a:off x="5796136" y="5894784"/>
            <a:ext cx="33035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744186" y="5030688"/>
            <a:ext cx="230425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Innovations with Socio-Economic Impact</a:t>
            </a:r>
            <a:endParaRPr lang="en-US" dirty="0"/>
          </a:p>
        </p:txBody>
      </p:sp>
      <p:cxnSp>
        <p:nvCxnSpPr>
          <p:cNvPr id="19" name="Straight Arrow Connector 18"/>
          <p:cNvCxnSpPr>
            <a:stCxn id="17" idx="0"/>
            <a:endCxn id="4" idx="2"/>
          </p:cNvCxnSpPr>
          <p:nvPr/>
        </p:nvCxnSpPr>
        <p:spPr>
          <a:xfrm flipV="1">
            <a:off x="1896314" y="4670648"/>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Rectangle 19"/>
          <p:cNvSpPr/>
          <p:nvPr/>
        </p:nvSpPr>
        <p:spPr>
          <a:xfrm>
            <a:off x="755576" y="2438400"/>
            <a:ext cx="2304256" cy="864096"/>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Innovation Panel</a:t>
            </a:r>
            <a:endParaRPr lang="en-US" dirty="0">
              <a:solidFill>
                <a:schemeClr val="tx1"/>
              </a:solidFill>
            </a:endParaRPr>
          </a:p>
        </p:txBody>
      </p:sp>
      <p:cxnSp>
        <p:nvCxnSpPr>
          <p:cNvPr id="22" name="Straight Connector 21"/>
          <p:cNvCxnSpPr>
            <a:stCxn id="20" idx="3"/>
          </p:cNvCxnSpPr>
          <p:nvPr/>
        </p:nvCxnSpPr>
        <p:spPr>
          <a:xfrm>
            <a:off x="3059832" y="2870448"/>
            <a:ext cx="4248472"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endCxn id="6" idx="0"/>
          </p:cNvCxnSpPr>
          <p:nvPr/>
        </p:nvCxnSpPr>
        <p:spPr>
          <a:xfrm>
            <a:off x="7308304" y="2870448"/>
            <a:ext cx="0" cy="936104"/>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5" name="Down Arrow 24"/>
          <p:cNvSpPr/>
          <p:nvPr/>
        </p:nvSpPr>
        <p:spPr>
          <a:xfrm flipV="1">
            <a:off x="827584" y="3260782"/>
            <a:ext cx="576064" cy="540060"/>
          </a:xfrm>
          <a:prstGeom prst="downArrow">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p:nvSpPr>
        <p:spPr>
          <a:xfrm>
            <a:off x="1382162" y="3230488"/>
            <a:ext cx="2757790" cy="646331"/>
          </a:xfrm>
          <a:prstGeom prst="rect">
            <a:avLst/>
          </a:prstGeom>
          <a:noFill/>
        </p:spPr>
        <p:txBody>
          <a:bodyPr wrap="square" rtlCol="0">
            <a:spAutoFit/>
          </a:bodyPr>
          <a:lstStyle/>
          <a:p>
            <a:pPr algn="l" rtl="0"/>
            <a:r>
              <a:rPr lang="en-US" dirty="0" smtClean="0"/>
              <a:t>Mandates to be transferred</a:t>
            </a:r>
            <a:endParaRPr lang="en-US" dirty="0"/>
          </a:p>
        </p:txBody>
      </p:sp>
      <p:sp>
        <p:nvSpPr>
          <p:cNvPr id="31" name="TextBox 30"/>
          <p:cNvSpPr txBox="1"/>
          <p:nvPr/>
        </p:nvSpPr>
        <p:spPr>
          <a:xfrm>
            <a:off x="579120" y="2087880"/>
            <a:ext cx="2895600" cy="369332"/>
          </a:xfrm>
          <a:prstGeom prst="rect">
            <a:avLst/>
          </a:prstGeom>
          <a:noFill/>
        </p:spPr>
        <p:txBody>
          <a:bodyPr wrap="square" rtlCol="1">
            <a:spAutoFit/>
          </a:bodyPr>
          <a:lstStyle/>
          <a:p>
            <a:pPr algn="l" rtl="0"/>
            <a:r>
              <a:rPr lang="en-US" dirty="0" smtClean="0"/>
              <a:t>WTSA 12 - Resolution 44</a:t>
            </a:r>
            <a:endParaRPr lang="ar-EG" dirty="0"/>
          </a:p>
        </p:txBody>
      </p:sp>
    </p:spTree>
    <p:extLst>
      <p:ext uri="{BB962C8B-B14F-4D97-AF65-F5344CB8AC3E}">
        <p14:creationId xmlns:p14="http://schemas.microsoft.com/office/powerpoint/2010/main" xmlns="" val="2315685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0"/>
            <a:ext cx="7490910" cy="1143000"/>
          </a:xfrm>
        </p:spPr>
        <p:txBody>
          <a:bodyPr>
            <a:normAutofit fontScale="90000"/>
          </a:bodyPr>
          <a:lstStyle/>
          <a:p>
            <a:r>
              <a:rPr lang="en-US" dirty="0" smtClean="0"/>
              <a:t>Standardization-Innovation </a:t>
            </a:r>
            <a:br>
              <a:rPr lang="en-US" dirty="0" smtClean="0"/>
            </a:br>
            <a:r>
              <a:rPr lang="en-US" dirty="0" smtClean="0"/>
              <a:t>Sustainability  Model</a:t>
            </a:r>
            <a:endParaRPr lang="ar-EG" dirty="0"/>
          </a:p>
        </p:txBody>
      </p:sp>
      <p:graphicFrame>
        <p:nvGraphicFramePr>
          <p:cNvPr id="4" name="Diagram 3"/>
          <p:cNvGraphicFramePr/>
          <p:nvPr/>
        </p:nvGraphicFramePr>
        <p:xfrm>
          <a:off x="147638" y="2286000"/>
          <a:ext cx="4114800" cy="3048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6" name="Straight Arrow Connector 5"/>
          <p:cNvCxnSpPr/>
          <p:nvPr/>
        </p:nvCxnSpPr>
        <p:spPr>
          <a:xfrm rot="5400000" flipH="1" flipV="1">
            <a:off x="1832300" y="2165186"/>
            <a:ext cx="274320"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7" name="Rectangle 6"/>
          <p:cNvSpPr/>
          <p:nvPr/>
        </p:nvSpPr>
        <p:spPr>
          <a:xfrm>
            <a:off x="1214438" y="1066800"/>
            <a:ext cx="1600200" cy="9906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1800" dirty="0" smtClean="0">
                <a:latin typeface="Bookman Old Style" pitchFamily="18" charset="0"/>
              </a:rPr>
              <a:t>Innovation</a:t>
            </a:r>
            <a:endParaRPr lang="ar-EG" sz="1800" dirty="0">
              <a:latin typeface="Bookman Old Style" pitchFamily="18" charset="0"/>
            </a:endParaRPr>
          </a:p>
        </p:txBody>
      </p:sp>
      <p:sp>
        <p:nvSpPr>
          <p:cNvPr id="8" name="Rectangle 7"/>
          <p:cNvSpPr/>
          <p:nvPr/>
        </p:nvSpPr>
        <p:spPr>
          <a:xfrm>
            <a:off x="6396038" y="2895600"/>
            <a:ext cx="2286000" cy="914400"/>
          </a:xfrm>
          <a:prstGeom prst="rect">
            <a:avLst/>
          </a:prstGeom>
          <a:solidFill>
            <a:schemeClr val="bg2"/>
          </a:solidFill>
          <a:ln w="38100"/>
        </p:spPr>
        <p:style>
          <a:lnRef idx="2">
            <a:schemeClr val="accent1">
              <a:shade val="50000"/>
            </a:schemeClr>
          </a:lnRef>
          <a:fillRef idx="1">
            <a:schemeClr val="accent1"/>
          </a:fillRef>
          <a:effectRef idx="0">
            <a:schemeClr val="accent1"/>
          </a:effectRef>
          <a:fontRef idx="minor">
            <a:schemeClr val="lt1"/>
          </a:fontRef>
        </p:style>
        <p:txBody>
          <a:bodyPr rtlCol="1" anchor="b"/>
          <a:lstStyle/>
          <a:p>
            <a:pPr algn="ctr" rtl="0"/>
            <a:r>
              <a:rPr lang="en-US" sz="1800" dirty="0" smtClean="0">
                <a:latin typeface="Bookman Old Style" pitchFamily="18" charset="0"/>
              </a:rPr>
              <a:t>Standardization</a:t>
            </a:r>
            <a:endParaRPr lang="ar-EG" sz="1800" dirty="0">
              <a:latin typeface="Bookman Old Style" pitchFamily="18" charset="0"/>
            </a:endParaRPr>
          </a:p>
        </p:txBody>
      </p:sp>
      <p:sp>
        <p:nvSpPr>
          <p:cNvPr id="9" name="Right Arrow 8"/>
          <p:cNvSpPr/>
          <p:nvPr/>
        </p:nvSpPr>
        <p:spPr>
          <a:xfrm>
            <a:off x="2890838" y="1143000"/>
            <a:ext cx="1447800" cy="762000"/>
          </a:xfrm>
          <a:prstGeom prst="right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ar-EG"/>
          </a:p>
        </p:txBody>
      </p:sp>
      <p:sp>
        <p:nvSpPr>
          <p:cNvPr id="10" name="Rectangle 9"/>
          <p:cNvSpPr/>
          <p:nvPr/>
        </p:nvSpPr>
        <p:spPr>
          <a:xfrm>
            <a:off x="4414838" y="1066800"/>
            <a:ext cx="1905000" cy="9144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1800" dirty="0" smtClean="0">
                <a:latin typeface="Bookman Old Style" pitchFamily="18" charset="0"/>
              </a:rPr>
              <a:t>Knowledge Creation</a:t>
            </a:r>
            <a:endParaRPr lang="ar-EG" sz="1800" dirty="0">
              <a:latin typeface="Bookman Old Style" pitchFamily="18" charset="0"/>
            </a:endParaRPr>
          </a:p>
        </p:txBody>
      </p:sp>
      <p:sp>
        <p:nvSpPr>
          <p:cNvPr id="11" name="TextBox 10"/>
          <p:cNvSpPr txBox="1"/>
          <p:nvPr/>
        </p:nvSpPr>
        <p:spPr>
          <a:xfrm>
            <a:off x="6319838" y="914400"/>
            <a:ext cx="2611612" cy="369332"/>
          </a:xfrm>
          <a:prstGeom prst="rect">
            <a:avLst/>
          </a:prstGeom>
          <a:noFill/>
        </p:spPr>
        <p:txBody>
          <a:bodyPr wrap="none" rtlCol="1">
            <a:spAutoFit/>
          </a:bodyPr>
          <a:lstStyle/>
          <a:p>
            <a:pPr algn="l" rtl="0"/>
            <a:r>
              <a:rPr lang="en-US" sz="1800" i="1" dirty="0" smtClean="0">
                <a:latin typeface="Bookman Old Style" pitchFamily="18" charset="0"/>
              </a:rPr>
              <a:t>must be standardized</a:t>
            </a:r>
            <a:endParaRPr lang="ar-EG" sz="1800" i="1" dirty="0">
              <a:latin typeface="Bookman Old Style" pitchFamily="18" charset="0"/>
            </a:endParaRPr>
          </a:p>
        </p:txBody>
      </p:sp>
      <p:sp>
        <p:nvSpPr>
          <p:cNvPr id="12" name="Left Arrow 11"/>
          <p:cNvSpPr/>
          <p:nvPr/>
        </p:nvSpPr>
        <p:spPr>
          <a:xfrm>
            <a:off x="4110039" y="3276600"/>
            <a:ext cx="2209800" cy="576942"/>
          </a:xfrm>
          <a:prstGeom prst="leftArrow">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ar-EG"/>
          </a:p>
        </p:txBody>
      </p:sp>
      <p:sp>
        <p:nvSpPr>
          <p:cNvPr id="13" name="Rectangle 12"/>
          <p:cNvSpPr/>
          <p:nvPr/>
        </p:nvSpPr>
        <p:spPr>
          <a:xfrm>
            <a:off x="7860167" y="4604658"/>
            <a:ext cx="990600" cy="685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1800" dirty="0" smtClean="0">
                <a:latin typeface="Bookman Old Style" pitchFamily="18" charset="0"/>
              </a:rPr>
              <a:t>CSSA</a:t>
            </a:r>
            <a:endParaRPr lang="ar-EG" sz="1800" dirty="0">
              <a:latin typeface="Bookman Old Style" pitchFamily="18" charset="0"/>
            </a:endParaRPr>
          </a:p>
        </p:txBody>
      </p:sp>
      <p:sp>
        <p:nvSpPr>
          <p:cNvPr id="14" name="Right Arrow 13"/>
          <p:cNvSpPr/>
          <p:nvPr/>
        </p:nvSpPr>
        <p:spPr>
          <a:xfrm rot="16200000">
            <a:off x="8034337" y="3967842"/>
            <a:ext cx="685800" cy="457200"/>
          </a:xfrm>
          <a:prstGeom prst="rightArrow">
            <a:avLst>
              <a:gd name="adj1" fmla="val 45714"/>
              <a:gd name="adj2" fmla="val 50000"/>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ar-EG"/>
          </a:p>
        </p:txBody>
      </p:sp>
      <p:cxnSp>
        <p:nvCxnSpPr>
          <p:cNvPr id="15" name="Straight Arrow Connector 14"/>
          <p:cNvCxnSpPr/>
          <p:nvPr/>
        </p:nvCxnSpPr>
        <p:spPr>
          <a:xfrm rot="10800000">
            <a:off x="4033838" y="3886200"/>
            <a:ext cx="3733800" cy="1143000"/>
          </a:xfrm>
          <a:prstGeom prst="straightConnector1">
            <a:avLst/>
          </a:prstGeom>
          <a:ln>
            <a:prstDash val="lgDash"/>
            <a:headEnd type="arrow" w="med" len="med"/>
            <a:tailEnd type="arrow" w="med" len="med"/>
          </a:ln>
        </p:spPr>
        <p:style>
          <a:lnRef idx="2">
            <a:schemeClr val="accent3"/>
          </a:lnRef>
          <a:fillRef idx="0">
            <a:schemeClr val="accent3"/>
          </a:fillRef>
          <a:effectRef idx="1">
            <a:schemeClr val="accent3"/>
          </a:effectRef>
          <a:fontRef idx="minor">
            <a:schemeClr val="tx1"/>
          </a:fontRef>
        </p:style>
      </p:cxnSp>
      <p:sp>
        <p:nvSpPr>
          <p:cNvPr id="16" name="Rectangle 15"/>
          <p:cNvSpPr/>
          <p:nvPr/>
        </p:nvSpPr>
        <p:spPr>
          <a:xfrm>
            <a:off x="5634038" y="4572000"/>
            <a:ext cx="1600200" cy="685800"/>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1800" dirty="0" smtClean="0">
                <a:latin typeface="Bookman Old Style" pitchFamily="18" charset="0"/>
              </a:rPr>
              <a:t>Demand</a:t>
            </a:r>
            <a:endParaRPr lang="ar-EG" sz="1800" dirty="0">
              <a:latin typeface="Bookman Old Style" pitchFamily="18" charset="0"/>
            </a:endParaRPr>
          </a:p>
        </p:txBody>
      </p:sp>
      <p:cxnSp>
        <p:nvCxnSpPr>
          <p:cNvPr id="17" name="Straight Arrow Connector 16"/>
          <p:cNvCxnSpPr>
            <a:stCxn id="16" idx="1"/>
          </p:cNvCxnSpPr>
          <p:nvPr/>
        </p:nvCxnSpPr>
        <p:spPr>
          <a:xfrm rot="10800000">
            <a:off x="3957638" y="4495800"/>
            <a:ext cx="1676400" cy="419100"/>
          </a:xfrm>
          <a:prstGeom prst="straightConnector1">
            <a:avLst/>
          </a:prstGeom>
          <a:ln>
            <a:prstDash val="dash"/>
            <a:headEnd type="arrow" w="med" len="med"/>
            <a:tailEnd type="arrow" w="med" len="med"/>
          </a:ln>
        </p:spPr>
        <p:style>
          <a:lnRef idx="3">
            <a:schemeClr val="accent6"/>
          </a:lnRef>
          <a:fillRef idx="0">
            <a:schemeClr val="accent6"/>
          </a:fillRef>
          <a:effectRef idx="2">
            <a:schemeClr val="accent6"/>
          </a:effectRef>
          <a:fontRef idx="minor">
            <a:schemeClr val="tx1"/>
          </a:fontRef>
        </p:style>
      </p:cxnSp>
      <p:sp>
        <p:nvSpPr>
          <p:cNvPr id="18" name="Right Arrow 17"/>
          <p:cNvSpPr/>
          <p:nvPr/>
        </p:nvSpPr>
        <p:spPr>
          <a:xfrm rot="16200000">
            <a:off x="6586538" y="3924301"/>
            <a:ext cx="685800" cy="457200"/>
          </a:xfrm>
          <a:prstGeom prst="rightArrow">
            <a:avLst>
              <a:gd name="adj1" fmla="val 45714"/>
              <a:gd name="adj2" fmla="val 50000"/>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ar-EG"/>
          </a:p>
        </p:txBody>
      </p:sp>
      <p:sp>
        <p:nvSpPr>
          <p:cNvPr id="19" name="Bent-Up Arrow 18"/>
          <p:cNvSpPr/>
          <p:nvPr/>
        </p:nvSpPr>
        <p:spPr>
          <a:xfrm rot="10800000" flipH="1">
            <a:off x="6472238" y="1371600"/>
            <a:ext cx="1447800" cy="1371600"/>
          </a:xfrm>
          <a:prstGeom prst="bentUpArrow">
            <a:avLst>
              <a:gd name="adj1" fmla="val 25000"/>
              <a:gd name="adj2" fmla="val 25000"/>
              <a:gd name="adj3" fmla="val 29762"/>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endParaRPr lang="ar-EG"/>
          </a:p>
        </p:txBody>
      </p:sp>
      <p:sp>
        <p:nvSpPr>
          <p:cNvPr id="20" name="Cloud 19"/>
          <p:cNvSpPr/>
          <p:nvPr/>
        </p:nvSpPr>
        <p:spPr>
          <a:xfrm>
            <a:off x="4414838" y="2057400"/>
            <a:ext cx="1828800" cy="990600"/>
          </a:xfrm>
          <a:prstGeom prst="cloud">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US" sz="1600" dirty="0" smtClean="0">
                <a:latin typeface="Bookman Old Style" pitchFamily="18" charset="0"/>
              </a:rPr>
              <a:t>Economy Wealth</a:t>
            </a:r>
            <a:endParaRPr lang="ar-EG" sz="1600" dirty="0">
              <a:latin typeface="Bookman Old Style" pitchFamily="18" charset="0"/>
            </a:endParaRPr>
          </a:p>
        </p:txBody>
      </p:sp>
      <p:cxnSp>
        <p:nvCxnSpPr>
          <p:cNvPr id="21" name="Straight Connector 20"/>
          <p:cNvCxnSpPr/>
          <p:nvPr/>
        </p:nvCxnSpPr>
        <p:spPr>
          <a:xfrm rot="5400000" flipH="1" flipV="1">
            <a:off x="6624638" y="2689412"/>
            <a:ext cx="304800" cy="1588"/>
          </a:xfrm>
          <a:prstGeom prst="line">
            <a:avLst/>
          </a:prstGeom>
          <a:ln/>
        </p:spPr>
        <p:style>
          <a:lnRef idx="2">
            <a:schemeClr val="dk1"/>
          </a:lnRef>
          <a:fillRef idx="0">
            <a:schemeClr val="dk1"/>
          </a:fillRef>
          <a:effectRef idx="1">
            <a:schemeClr val="dk1"/>
          </a:effectRef>
          <a:fontRef idx="minor">
            <a:schemeClr val="tx1"/>
          </a:fontRef>
        </p:style>
      </p:cxnSp>
      <p:cxnSp>
        <p:nvCxnSpPr>
          <p:cNvPr id="22" name="Straight Arrow Connector 21"/>
          <p:cNvCxnSpPr/>
          <p:nvPr/>
        </p:nvCxnSpPr>
        <p:spPr>
          <a:xfrm rot="10800000">
            <a:off x="6243638" y="2523565"/>
            <a:ext cx="533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3" name="Straight Arrow Connector 22"/>
          <p:cNvCxnSpPr/>
          <p:nvPr/>
        </p:nvCxnSpPr>
        <p:spPr>
          <a:xfrm rot="10800000">
            <a:off x="3957638" y="2743200"/>
            <a:ext cx="533400" cy="1588"/>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24" name="Straight Arrow Connector 23"/>
          <p:cNvCxnSpPr/>
          <p:nvPr/>
        </p:nvCxnSpPr>
        <p:spPr>
          <a:xfrm rot="10800000">
            <a:off x="3957638" y="3200399"/>
            <a:ext cx="24384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25" name="Rectangle 24"/>
          <p:cNvSpPr/>
          <p:nvPr/>
        </p:nvSpPr>
        <p:spPr bwMode="auto">
          <a:xfrm>
            <a:off x="6422932" y="2926417"/>
            <a:ext cx="2221992" cy="357190"/>
          </a:xfrm>
          <a:prstGeom prst="rect">
            <a:avLst/>
          </a:prstGeom>
          <a:solidFill>
            <a:schemeClr val="accent2">
              <a:lumMod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1"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800" dirty="0" smtClean="0">
                <a:solidFill>
                  <a:schemeClr val="lt1"/>
                </a:solidFill>
                <a:latin typeface="Bookman Old Style" pitchFamily="18" charset="0"/>
              </a:rPr>
              <a:t>Innovation Panel</a:t>
            </a:r>
            <a:endParaRPr lang="ar-EG" sz="1800" dirty="0" smtClean="0">
              <a:solidFill>
                <a:schemeClr val="lt1"/>
              </a:solidFill>
              <a:latin typeface="Bookman Old Style"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490910" cy="1143000"/>
          </a:xfrm>
        </p:spPr>
        <p:txBody>
          <a:bodyPr>
            <a:normAutofit/>
          </a:bodyPr>
          <a:lstStyle/>
          <a:p>
            <a:pPr rtl="0"/>
            <a:r>
              <a:rPr lang="en-US" dirty="0" smtClean="0"/>
              <a:t>Standards Foreseen Impact</a:t>
            </a:r>
            <a:endParaRPr lang="en-US" dirty="0"/>
          </a:p>
        </p:txBody>
      </p:sp>
      <p:sp>
        <p:nvSpPr>
          <p:cNvPr id="3" name="Content Placeholder 2"/>
          <p:cNvSpPr>
            <a:spLocks noGrp="1"/>
          </p:cNvSpPr>
          <p:nvPr>
            <p:ph idx="1"/>
          </p:nvPr>
        </p:nvSpPr>
        <p:spPr>
          <a:xfrm>
            <a:off x="1043492" y="2323652"/>
            <a:ext cx="7262308" cy="3508977"/>
          </a:xfrm>
        </p:spPr>
        <p:txBody>
          <a:bodyPr>
            <a:normAutofit/>
          </a:bodyPr>
          <a:lstStyle/>
          <a:p>
            <a:pPr algn="just"/>
            <a:r>
              <a:rPr lang="en-US" dirty="0" smtClean="0"/>
              <a:t>There is a close relationship between innovation and technical progress and their dissemination.</a:t>
            </a:r>
          </a:p>
          <a:p>
            <a:pPr algn="just"/>
            <a:r>
              <a:rPr lang="en-US" dirty="0" smtClean="0"/>
              <a:t>Dissemination can be </a:t>
            </a:r>
            <a:r>
              <a:rPr lang="en-US" dirty="0" err="1" smtClean="0"/>
              <a:t>proxied</a:t>
            </a:r>
            <a:r>
              <a:rPr lang="en-US" dirty="0" smtClean="0"/>
              <a:t> by the activity of standardization. </a:t>
            </a:r>
          </a:p>
          <a:p>
            <a:pPr algn="just">
              <a:buNone/>
            </a:pPr>
            <a:r>
              <a:rPr lang="en-US" dirty="0" smtClean="0"/>
              <a:t>	i.e. standardization (standards, technical documents, etc.) can be considered </a:t>
            </a:r>
            <a:r>
              <a:rPr lang="en-US" i="1" dirty="0" smtClean="0"/>
              <a:t>as </a:t>
            </a:r>
            <a:r>
              <a:rPr lang="en-US" i="1" u="sng" dirty="0" smtClean="0">
                <a:solidFill>
                  <a:srgbClr val="FF0000"/>
                </a:solidFill>
              </a:rPr>
              <a:t>a specific form of technology transfer</a:t>
            </a:r>
            <a:r>
              <a:rPr lang="en-US" i="1" dirty="0" smtClean="0"/>
              <a:t>.</a:t>
            </a:r>
            <a:endParaRPr lang="ar-EG" dirty="0" smtClean="0"/>
          </a:p>
        </p:txBody>
      </p:sp>
    </p:spTree>
    <p:extLst>
      <p:ext uri="{BB962C8B-B14F-4D97-AF65-F5344CB8AC3E}">
        <p14:creationId xmlns:p14="http://schemas.microsoft.com/office/powerpoint/2010/main" xmlns="" val="2436306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Innovation Panel</a:t>
            </a:r>
            <a:endParaRPr lang="en-US" dirty="0"/>
          </a:p>
        </p:txBody>
      </p:sp>
      <p:sp>
        <p:nvSpPr>
          <p:cNvPr id="3" name="Content Placeholder 2"/>
          <p:cNvSpPr>
            <a:spLocks noGrp="1"/>
          </p:cNvSpPr>
          <p:nvPr>
            <p:ph idx="1"/>
          </p:nvPr>
        </p:nvSpPr>
        <p:spPr/>
        <p:txBody>
          <a:bodyPr>
            <a:normAutofit/>
          </a:bodyPr>
          <a:lstStyle/>
          <a:p>
            <a:pPr algn="just"/>
            <a:r>
              <a:rPr lang="en-GB" sz="1800" dirty="0" smtClean="0"/>
              <a:t>Vehicle </a:t>
            </a:r>
            <a:r>
              <a:rPr lang="en-GB" sz="1800" dirty="0"/>
              <a:t>inside the ITU-T which reviews, assesses, and produces political, economical, technical and social innovation stimulation policies and strategies to be employed by the members affiliated to the </a:t>
            </a:r>
            <a:r>
              <a:rPr lang="en-GB" sz="1800" dirty="0" smtClean="0"/>
              <a:t>ITU</a:t>
            </a:r>
          </a:p>
          <a:p>
            <a:pPr algn="just"/>
            <a:endParaRPr lang="en-GB" sz="1800" dirty="0" smtClean="0"/>
          </a:p>
          <a:p>
            <a:pPr algn="just"/>
            <a:r>
              <a:rPr lang="en-GB" sz="1800" dirty="0" smtClean="0"/>
              <a:t>A Mechanism that assists in bridging the standardization gap and in bridging the gap from innovation to standards</a:t>
            </a:r>
          </a:p>
          <a:p>
            <a:pPr algn="just"/>
            <a:endParaRPr lang="en-GB" sz="1800" dirty="0" smtClean="0"/>
          </a:p>
          <a:p>
            <a:pPr algn="just"/>
            <a:r>
              <a:rPr lang="en-GB" sz="1800" dirty="0" smtClean="0"/>
              <a:t>An  innovation start-up facilitator and a standards incubator</a:t>
            </a:r>
            <a:endParaRPr lang="en-US" sz="1800" dirty="0"/>
          </a:p>
        </p:txBody>
      </p:sp>
    </p:spTree>
    <p:extLst>
      <p:ext uri="{BB962C8B-B14F-4D97-AF65-F5344CB8AC3E}">
        <p14:creationId xmlns:p14="http://schemas.microsoft.com/office/powerpoint/2010/main" xmlns="" val="20113455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Innovation Panel </a:t>
            </a:r>
            <a:r>
              <a:rPr lang="en-US" dirty="0" err="1" smtClean="0"/>
              <a:t>ToR</a:t>
            </a:r>
            <a:endParaRPr lang="en-US" dirty="0"/>
          </a:p>
        </p:txBody>
      </p:sp>
      <p:sp>
        <p:nvSpPr>
          <p:cNvPr id="3" name="Content Placeholder 2"/>
          <p:cNvSpPr>
            <a:spLocks noGrp="1"/>
          </p:cNvSpPr>
          <p:nvPr>
            <p:ph idx="1"/>
          </p:nvPr>
        </p:nvSpPr>
        <p:spPr>
          <a:xfrm>
            <a:off x="1043492" y="2323652"/>
            <a:ext cx="7262308" cy="3924748"/>
          </a:xfrm>
        </p:spPr>
        <p:txBody>
          <a:bodyPr>
            <a:noAutofit/>
          </a:bodyPr>
          <a:lstStyle/>
          <a:p>
            <a:pPr lvl="0" algn="just" hangingPunct="0"/>
            <a:r>
              <a:rPr lang="en-GB" sz="1800" dirty="0"/>
              <a:t>Identify, analyze and study </a:t>
            </a:r>
            <a:r>
              <a:rPr lang="en-GB" sz="1800" dirty="0" smtClean="0"/>
              <a:t>best </a:t>
            </a:r>
            <a:r>
              <a:rPr lang="en-GB" sz="1800" dirty="0"/>
              <a:t>policies </a:t>
            </a:r>
            <a:r>
              <a:rPr lang="en-GB" sz="1800" dirty="0" smtClean="0"/>
              <a:t>&amp; practices </a:t>
            </a:r>
            <a:r>
              <a:rPr lang="en-GB" sz="1800" dirty="0"/>
              <a:t>that enable </a:t>
            </a:r>
            <a:r>
              <a:rPr lang="en-GB" sz="1800" dirty="0" smtClean="0"/>
              <a:t>development </a:t>
            </a:r>
            <a:r>
              <a:rPr lang="en-GB" sz="1800" dirty="0"/>
              <a:t>of sustainable innovations </a:t>
            </a:r>
            <a:r>
              <a:rPr lang="en-GB" sz="1800" dirty="0" smtClean="0"/>
              <a:t>for maximum societal benefits</a:t>
            </a:r>
            <a:endParaRPr lang="en-US" sz="1800" dirty="0"/>
          </a:p>
          <a:p>
            <a:pPr lvl="0" hangingPunct="0"/>
            <a:endParaRPr lang="en-GB" sz="1400" dirty="0" smtClean="0"/>
          </a:p>
          <a:p>
            <a:pPr lvl="0" algn="just" hangingPunct="0"/>
            <a:r>
              <a:rPr lang="en-GB" sz="1800" dirty="0" smtClean="0"/>
              <a:t>Identify criteria </a:t>
            </a:r>
            <a:r>
              <a:rPr lang="en-GB" sz="1800" dirty="0"/>
              <a:t>of sustainable innovations, which have </a:t>
            </a:r>
            <a:r>
              <a:rPr lang="en-GB" sz="1800" dirty="0" smtClean="0"/>
              <a:t> max </a:t>
            </a:r>
            <a:r>
              <a:rPr lang="en-GB" sz="1800" dirty="0"/>
              <a:t>impact on </a:t>
            </a:r>
            <a:r>
              <a:rPr lang="en-GB" sz="1800" dirty="0" smtClean="0"/>
              <a:t>societies</a:t>
            </a:r>
            <a:endParaRPr lang="en-GB" sz="1100" dirty="0" smtClean="0"/>
          </a:p>
          <a:p>
            <a:endParaRPr lang="en-GB" sz="1400" dirty="0" smtClean="0"/>
          </a:p>
          <a:p>
            <a:pPr algn="just"/>
            <a:r>
              <a:rPr lang="en-GB" sz="1800" dirty="0" smtClean="0"/>
              <a:t>Provide mechanism  for innovators\entrepreneurs to </a:t>
            </a:r>
            <a:r>
              <a:rPr lang="en-GB" sz="1800" dirty="0"/>
              <a:t>introduce their innovations into the </a:t>
            </a:r>
            <a:r>
              <a:rPr lang="en-GB" sz="1800" dirty="0" smtClean="0"/>
              <a:t>ITU standardization process</a:t>
            </a:r>
          </a:p>
          <a:p>
            <a:endParaRPr lang="en-GB" sz="1400" dirty="0" smtClean="0"/>
          </a:p>
          <a:p>
            <a:pPr algn="just"/>
            <a:r>
              <a:rPr lang="en-GB" sz="1800" dirty="0" smtClean="0"/>
              <a:t>Conduct studies related to the role of innovation management in developing economies and bridging the standardization gap</a:t>
            </a:r>
            <a:endParaRPr lang="en-US" sz="1800" dirty="0" smtClean="0"/>
          </a:p>
          <a:p>
            <a:endParaRPr lang="en-GB" sz="1400" dirty="0" smtClean="0"/>
          </a:p>
        </p:txBody>
      </p:sp>
    </p:spTree>
    <p:extLst>
      <p:ext uri="{BB962C8B-B14F-4D97-AF65-F5344CB8AC3E}">
        <p14:creationId xmlns:p14="http://schemas.microsoft.com/office/powerpoint/2010/main" xmlns="" val="20178719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ar-EG" dirty="0"/>
          </a:p>
        </p:txBody>
      </p:sp>
      <p:sp>
        <p:nvSpPr>
          <p:cNvPr id="3" name="Content Placeholder 2"/>
          <p:cNvSpPr>
            <a:spLocks noGrp="1"/>
          </p:cNvSpPr>
          <p:nvPr>
            <p:ph idx="1"/>
          </p:nvPr>
        </p:nvSpPr>
        <p:spPr>
          <a:xfrm>
            <a:off x="1043492" y="2323652"/>
            <a:ext cx="7262308" cy="3924748"/>
          </a:xfrm>
        </p:spPr>
        <p:txBody>
          <a:bodyPr/>
          <a:lstStyle/>
          <a:p>
            <a:pPr algn="just"/>
            <a:r>
              <a:rPr lang="en-US" dirty="0" smtClean="0"/>
              <a:t>Multi-tiered Strategy is necessary for effective Stand. Activities Participation </a:t>
            </a:r>
          </a:p>
          <a:p>
            <a:pPr algn="just"/>
            <a:r>
              <a:rPr lang="en-US" dirty="0" smtClean="0"/>
              <a:t>Innovation stimulation and innovation to standardization  integrated policies are key for bridging the standardization gap</a:t>
            </a:r>
          </a:p>
          <a:p>
            <a:pPr algn="just"/>
            <a:r>
              <a:rPr lang="en-US" dirty="0" smtClean="0"/>
              <a:t>Proposing new standardization activities is foreseen to have its positive impact on the economies of developing countries</a:t>
            </a:r>
          </a:p>
          <a:p>
            <a:pPr algn="just">
              <a:buNone/>
            </a:pPr>
            <a:endParaRPr lang="en-US" dirty="0" smtClean="0"/>
          </a:p>
          <a:p>
            <a:pPr algn="just"/>
            <a:endParaRPr lang="en-US" dirty="0" smtClean="0"/>
          </a:p>
          <a:p>
            <a:endParaRPr lang="ar-EG"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pPr marL="68580" indent="0">
              <a:buNone/>
            </a:pPr>
            <a:r>
              <a:rPr lang="en-US" dirty="0" smtClean="0"/>
              <a:t>Email: </a:t>
            </a:r>
            <a:r>
              <a:rPr lang="en-US" dirty="0" smtClean="0">
                <a:hlinkClick r:id="rId2"/>
              </a:rPr>
              <a:t>rahmed@tra.gov.eg</a:t>
            </a:r>
            <a:endParaRPr lang="en-US" dirty="0" smtClean="0"/>
          </a:p>
        </p:txBody>
      </p:sp>
    </p:spTree>
    <p:extLst>
      <p:ext uri="{BB962C8B-B14F-4D97-AF65-F5344CB8AC3E}">
        <p14:creationId xmlns:p14="http://schemas.microsoft.com/office/powerpoint/2010/main" xmlns="" val="35502846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a:r>
              <a:rPr lang="en-US" dirty="0" smtClean="0"/>
              <a:t> 1950s: American Robert M. Solow developed the first formal mathematical model of economic growth. </a:t>
            </a:r>
          </a:p>
          <a:p>
            <a:pPr algn="just"/>
            <a:r>
              <a:rPr lang="en-US" dirty="0" smtClean="0"/>
              <a:t> Economic growth within the USA could be described by three determinants:</a:t>
            </a:r>
          </a:p>
          <a:p>
            <a:pPr lvl="1"/>
            <a:r>
              <a:rPr lang="en-US" dirty="0" smtClean="0"/>
              <a:t>an increase in capital (e.g. machinery and infrastructure), </a:t>
            </a:r>
          </a:p>
          <a:p>
            <a:pPr lvl="1"/>
            <a:r>
              <a:rPr lang="en-US" dirty="0" smtClean="0"/>
              <a:t>an increase in </a:t>
            </a:r>
            <a:r>
              <a:rPr lang="en-US" dirty="0" err="1" smtClean="0"/>
              <a:t>labour</a:t>
            </a:r>
            <a:r>
              <a:rPr lang="en-US" dirty="0" smtClean="0"/>
              <a:t>, and </a:t>
            </a:r>
          </a:p>
          <a:p>
            <a:pPr lvl="1"/>
            <a:r>
              <a:rPr lang="en-US" dirty="0" smtClean="0"/>
              <a:t>technical progress.</a:t>
            </a:r>
            <a:endParaRPr lang="ar-EG" dirty="0"/>
          </a:p>
        </p:txBody>
      </p:sp>
      <p:sp>
        <p:nvSpPr>
          <p:cNvPr id="4" name="Title 1"/>
          <p:cNvSpPr txBox="1">
            <a:spLocks/>
          </p:cNvSpPr>
          <p:nvPr/>
        </p:nvSpPr>
        <p:spPr>
          <a:xfrm>
            <a:off x="1043490" y="1027664"/>
            <a:ext cx="7490910" cy="1143000"/>
          </a:xfrm>
          <a:prstGeom prst="rect">
            <a:avLst/>
          </a:prstGeom>
        </p:spPr>
        <p:txBody>
          <a:bodyPr vert="horz" lIns="91440" tIns="45720" rIns="91440" bIns="45720" rtlCol="0" anchor="b">
            <a:normAutofit fontScale="85000" lnSpcReduction="10000"/>
          </a:bodyPr>
          <a:lstStyle/>
          <a:p>
            <a:pPr lvl="0" algn="l" rtl="0">
              <a:spcBef>
                <a:spcPct val="0"/>
              </a:spcBef>
            </a:pPr>
            <a:r>
              <a:rPr lang="en-US" sz="4300" dirty="0" smtClean="0">
                <a:solidFill>
                  <a:schemeClr val="accent1"/>
                </a:solidFill>
                <a:latin typeface="+mj-lt"/>
                <a:ea typeface="+mj-ea"/>
                <a:cs typeface="+mj-cs"/>
              </a:rPr>
              <a:t>Formal Model of Economic Growth </a:t>
            </a:r>
            <a:r>
              <a:rPr lang="en-US" sz="4000" dirty="0" smtClean="0"/>
              <a:t>- </a:t>
            </a:r>
            <a:r>
              <a:rPr lang="en-US" sz="4000" dirty="0" smtClean="0">
                <a:solidFill>
                  <a:srgbClr val="FF0000"/>
                </a:solidFill>
              </a:rPr>
              <a:t>Solow‘s Growth Theory</a:t>
            </a:r>
            <a:endParaRPr kumimoji="0" lang="en-US" sz="4000" b="0" i="0" u="none" strike="noStrike" kern="1200" cap="none" spc="0" normalizeH="0" baseline="0" noProof="0" dirty="0">
              <a:ln>
                <a:noFill/>
              </a:ln>
              <a:solidFill>
                <a:schemeClr val="accent1"/>
              </a:solidFill>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8534400" cy="1066800"/>
          </a:xfrm>
        </p:spPr>
        <p:txBody>
          <a:bodyPr>
            <a:noAutofit/>
          </a:bodyPr>
          <a:lstStyle/>
          <a:p>
            <a:r>
              <a:rPr lang="en-US" sz="3400" dirty="0" smtClean="0"/>
              <a:t>Stimulating Economic Growth: </a:t>
            </a:r>
            <a:br>
              <a:rPr lang="en-US" sz="3400" dirty="0" smtClean="0"/>
            </a:br>
            <a:r>
              <a:rPr lang="en-US" sz="3400" dirty="0" smtClean="0"/>
              <a:t>Role of Standards</a:t>
            </a:r>
            <a:endParaRPr lang="ar-EG" sz="3400" dirty="0"/>
          </a:p>
        </p:txBody>
      </p:sp>
      <p:pic>
        <p:nvPicPr>
          <p:cNvPr id="5" name="Picture 2"/>
          <p:cNvPicPr>
            <a:picLocks noChangeAspect="1" noChangeArrowheads="1"/>
          </p:cNvPicPr>
          <p:nvPr/>
        </p:nvPicPr>
        <p:blipFill>
          <a:blip r:embed="rId3"/>
          <a:srcRect/>
          <a:stretch>
            <a:fillRect/>
          </a:stretch>
        </p:blipFill>
        <p:spPr bwMode="auto">
          <a:xfrm>
            <a:off x="609600" y="1968533"/>
            <a:ext cx="8001000" cy="4508467"/>
          </a:xfrm>
          <a:prstGeom prst="rect">
            <a:avLst/>
          </a:prstGeom>
          <a:noFill/>
          <a:ln w="9525">
            <a:noFill/>
            <a:miter lim="800000"/>
            <a:headEnd/>
            <a:tailEnd/>
          </a:ln>
          <a:effectLst/>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Innovation Standardization Interaction</a:t>
            </a:r>
            <a:endParaRPr lang="ar-EG" dirty="0"/>
          </a:p>
        </p:txBody>
      </p:sp>
      <p:sp>
        <p:nvSpPr>
          <p:cNvPr id="4" name="Rectangle 3"/>
          <p:cNvSpPr/>
          <p:nvPr/>
        </p:nvSpPr>
        <p:spPr>
          <a:xfrm>
            <a:off x="1066800" y="2438400"/>
            <a:ext cx="2895600" cy="121920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dirty="0" smtClean="0"/>
              <a:t>Innovation</a:t>
            </a:r>
            <a:endParaRPr lang="ar-EG" sz="2400" dirty="0"/>
          </a:p>
        </p:txBody>
      </p:sp>
      <p:sp>
        <p:nvSpPr>
          <p:cNvPr id="5" name="Rectangle 4"/>
          <p:cNvSpPr/>
          <p:nvPr/>
        </p:nvSpPr>
        <p:spPr>
          <a:xfrm>
            <a:off x="5153052" y="2438400"/>
            <a:ext cx="2895600" cy="121920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dirty="0" smtClean="0"/>
              <a:t>Knowledge Creation</a:t>
            </a:r>
            <a:endParaRPr lang="ar-EG" sz="2400" dirty="0"/>
          </a:p>
        </p:txBody>
      </p:sp>
      <p:sp>
        <p:nvSpPr>
          <p:cNvPr id="6" name="Rectangle 5"/>
          <p:cNvSpPr/>
          <p:nvPr/>
        </p:nvSpPr>
        <p:spPr>
          <a:xfrm>
            <a:off x="5076852" y="4953001"/>
            <a:ext cx="2895600" cy="1219200"/>
          </a:xfrm>
          <a:prstGeom prst="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2400" dirty="0" smtClean="0"/>
              <a:t>Standardization</a:t>
            </a:r>
            <a:endParaRPr lang="ar-EG" sz="2400" dirty="0"/>
          </a:p>
        </p:txBody>
      </p:sp>
      <p:sp>
        <p:nvSpPr>
          <p:cNvPr id="7" name="Right Arrow 6"/>
          <p:cNvSpPr/>
          <p:nvPr/>
        </p:nvSpPr>
        <p:spPr>
          <a:xfrm>
            <a:off x="4067196" y="2667000"/>
            <a:ext cx="990600" cy="762000"/>
          </a:xfrm>
          <a:prstGeom prst="rightArrow">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8" name="Right Arrow 7"/>
          <p:cNvSpPr/>
          <p:nvPr/>
        </p:nvSpPr>
        <p:spPr>
          <a:xfrm rot="5400000">
            <a:off x="6029352" y="3914776"/>
            <a:ext cx="1143000" cy="762000"/>
          </a:xfrm>
          <a:prstGeom prst="rightArrow">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p>
        </p:txBody>
      </p:sp>
      <p:sp>
        <p:nvSpPr>
          <p:cNvPr id="9" name="Bent Arrow 8"/>
          <p:cNvSpPr/>
          <p:nvPr/>
        </p:nvSpPr>
        <p:spPr>
          <a:xfrm rot="16200000">
            <a:off x="2752732" y="3581401"/>
            <a:ext cx="1524000" cy="2895600"/>
          </a:xfrm>
          <a:prstGeom prst="bentArrow">
            <a:avLst>
              <a:gd name="adj1" fmla="val 25000"/>
              <a:gd name="adj2" fmla="val 28750"/>
              <a:gd name="adj3" fmla="val 25000"/>
              <a:gd name="adj4" fmla="val 13258"/>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EG">
              <a:solidFill>
                <a:schemeClr val="tx1"/>
              </a:solidFill>
            </a:endParaRPr>
          </a:p>
        </p:txBody>
      </p:sp>
      <p:sp>
        <p:nvSpPr>
          <p:cNvPr id="10" name="TextBox 9"/>
          <p:cNvSpPr txBox="1"/>
          <p:nvPr/>
        </p:nvSpPr>
        <p:spPr>
          <a:xfrm>
            <a:off x="3552852" y="3954959"/>
            <a:ext cx="2286523" cy="646331"/>
          </a:xfrm>
          <a:prstGeom prst="rect">
            <a:avLst/>
          </a:prstGeom>
          <a:noFill/>
        </p:spPr>
        <p:txBody>
          <a:bodyPr wrap="none" rtlCol="1">
            <a:spAutoFit/>
          </a:bodyPr>
          <a:lstStyle/>
          <a:p>
            <a:r>
              <a:rPr lang="en-US" sz="3600" dirty="0" smtClean="0"/>
              <a:t>Economy</a:t>
            </a:r>
            <a:endParaRPr lang="ar-EG" sz="3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900829"/>
            <a:ext cx="8001000" cy="1362075"/>
          </a:xfrm>
        </p:spPr>
        <p:txBody>
          <a:bodyPr>
            <a:normAutofit/>
          </a:bodyPr>
          <a:lstStyle/>
          <a:p>
            <a:r>
              <a:rPr lang="en-US" dirty="0" smtClean="0"/>
              <a:t>Relationship with ITU-T SGs</a:t>
            </a:r>
          </a:p>
        </p:txBody>
      </p:sp>
      <p:sp>
        <p:nvSpPr>
          <p:cNvPr id="5" name="Text Placeholder 4"/>
          <p:cNvSpPr>
            <a:spLocks noGrp="1"/>
          </p:cNvSpPr>
          <p:nvPr>
            <p:ph type="body" idx="1"/>
          </p:nvPr>
        </p:nvSpPr>
        <p:spPr/>
        <p:txBody>
          <a:bodyPr/>
          <a:lstStyle/>
          <a:p>
            <a:endParaRPr lang="ar-EG"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567110" cy="1143000"/>
          </a:xfrm>
        </p:spPr>
        <p:txBody>
          <a:bodyPr>
            <a:normAutofit/>
          </a:bodyPr>
          <a:lstStyle/>
          <a:p>
            <a:r>
              <a:rPr lang="en-US" dirty="0" smtClean="0"/>
              <a:t>Relationship with ITU-T SGs</a:t>
            </a:r>
            <a:endParaRPr lang="en-US" dirty="0"/>
          </a:p>
        </p:txBody>
      </p:sp>
      <p:sp>
        <p:nvSpPr>
          <p:cNvPr id="4" name="Rectangle 3"/>
          <p:cNvSpPr/>
          <p:nvPr/>
        </p:nvSpPr>
        <p:spPr>
          <a:xfrm>
            <a:off x="755576" y="3124200"/>
            <a:ext cx="230425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FG</a:t>
            </a:r>
            <a:endParaRPr lang="en-US" dirty="0"/>
          </a:p>
        </p:txBody>
      </p:sp>
      <p:sp>
        <p:nvSpPr>
          <p:cNvPr id="5" name="Rectangle 4"/>
          <p:cNvSpPr/>
          <p:nvPr/>
        </p:nvSpPr>
        <p:spPr>
          <a:xfrm>
            <a:off x="3491880" y="3124200"/>
            <a:ext cx="230425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New ITU-T Standardization Activities Proposals</a:t>
            </a:r>
            <a:endParaRPr lang="en-US" dirty="0"/>
          </a:p>
        </p:txBody>
      </p:sp>
      <p:sp>
        <p:nvSpPr>
          <p:cNvPr id="6" name="Rectangle 5"/>
          <p:cNvSpPr/>
          <p:nvPr/>
        </p:nvSpPr>
        <p:spPr>
          <a:xfrm>
            <a:off x="6156176" y="3124200"/>
            <a:ext cx="230425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TSAG Approval</a:t>
            </a:r>
            <a:endParaRPr lang="en-US" dirty="0"/>
          </a:p>
        </p:txBody>
      </p:sp>
      <p:sp>
        <p:nvSpPr>
          <p:cNvPr id="7" name="Rectangle 6"/>
          <p:cNvSpPr/>
          <p:nvPr/>
        </p:nvSpPr>
        <p:spPr>
          <a:xfrm>
            <a:off x="6126490" y="4780384"/>
            <a:ext cx="230425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Study Groups Management</a:t>
            </a:r>
            <a:endParaRPr lang="en-US" dirty="0"/>
          </a:p>
        </p:txBody>
      </p:sp>
      <p:sp>
        <p:nvSpPr>
          <p:cNvPr id="8" name="Rectangle 7"/>
          <p:cNvSpPr/>
          <p:nvPr/>
        </p:nvSpPr>
        <p:spPr>
          <a:xfrm>
            <a:off x="3491880" y="4780384"/>
            <a:ext cx="230425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New Questions Formulation and Adoption</a:t>
            </a:r>
            <a:endParaRPr lang="en-US" dirty="0"/>
          </a:p>
        </p:txBody>
      </p:sp>
      <p:cxnSp>
        <p:nvCxnSpPr>
          <p:cNvPr id="10" name="Straight Arrow Connector 9"/>
          <p:cNvCxnSpPr>
            <a:stCxn id="4" idx="3"/>
            <a:endCxn id="5" idx="1"/>
          </p:cNvCxnSpPr>
          <p:nvPr/>
        </p:nvCxnSpPr>
        <p:spPr>
          <a:xfrm>
            <a:off x="3059832" y="3556248"/>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5" idx="3"/>
            <a:endCxn id="6" idx="1"/>
          </p:cNvCxnSpPr>
          <p:nvPr/>
        </p:nvCxnSpPr>
        <p:spPr>
          <a:xfrm>
            <a:off x="5796136" y="3556248"/>
            <a:ext cx="36004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6" idx="2"/>
            <a:endCxn id="7" idx="0"/>
          </p:cNvCxnSpPr>
          <p:nvPr/>
        </p:nvCxnSpPr>
        <p:spPr>
          <a:xfrm flipH="1">
            <a:off x="7278618" y="3988296"/>
            <a:ext cx="0"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7" idx="1"/>
            <a:endCxn id="8" idx="3"/>
          </p:cNvCxnSpPr>
          <p:nvPr/>
        </p:nvCxnSpPr>
        <p:spPr>
          <a:xfrm flipH="1">
            <a:off x="5796136" y="5212432"/>
            <a:ext cx="33035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744186" y="4348336"/>
            <a:ext cx="230425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Innovations with Socio-Economic Impact</a:t>
            </a:r>
            <a:endParaRPr lang="en-US" dirty="0"/>
          </a:p>
        </p:txBody>
      </p:sp>
      <p:cxnSp>
        <p:nvCxnSpPr>
          <p:cNvPr id="19" name="Straight Arrow Connector 18"/>
          <p:cNvCxnSpPr>
            <a:stCxn id="17" idx="0"/>
            <a:endCxn id="4" idx="2"/>
          </p:cNvCxnSpPr>
          <p:nvPr/>
        </p:nvCxnSpPr>
        <p:spPr>
          <a:xfrm flipV="1">
            <a:off x="1896314" y="3988296"/>
            <a:ext cx="0"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3156855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2900829"/>
            <a:ext cx="7848600" cy="1362075"/>
          </a:xfrm>
        </p:spPr>
        <p:txBody>
          <a:bodyPr>
            <a:normAutofit/>
          </a:bodyPr>
          <a:lstStyle/>
          <a:p>
            <a:r>
              <a:rPr lang="en-US" dirty="0" smtClean="0"/>
              <a:t>Strategic Purpose and Proposed Deliverables</a:t>
            </a:r>
            <a:endParaRPr lang="ar-EG" dirty="0"/>
          </a:p>
        </p:txBody>
      </p:sp>
      <p:sp>
        <p:nvSpPr>
          <p:cNvPr id="5" name="Text Placeholder 4"/>
          <p:cNvSpPr>
            <a:spLocks noGrp="1"/>
          </p:cNvSpPr>
          <p:nvPr>
            <p:ph type="body" idx="1"/>
          </p:nvPr>
        </p:nvSpPr>
        <p:spPr/>
        <p:txBody>
          <a:bodyPr/>
          <a:lstStyle/>
          <a:p>
            <a:endParaRPr lang="ar-EG"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06D76B51887EB49886867CE70C84B2D" ma:contentTypeVersion="1" ma:contentTypeDescription="Create a new document." ma:contentTypeScope="" ma:versionID="42e268e8c866e5bdfa42a6ad6ea7431f">
  <xsd:schema xmlns:xsd="http://www.w3.org/2001/XMLSchema" xmlns:xs="http://www.w3.org/2001/XMLSchema" xmlns:p="http://schemas.microsoft.com/office/2006/metadata/properties" xmlns:ns1="http://schemas.microsoft.com/sharepoint/v3" targetNamespace="http://schemas.microsoft.com/office/2006/metadata/properties" ma:root="true" ma:fieldsID="c2d465dd849937321cdf8b52b5b5c9f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D1CACF5D-D78F-4F7E-B9DB-AFF800F5B2A7}"/>
</file>

<file path=customXml/itemProps2.xml><?xml version="1.0" encoding="utf-8"?>
<ds:datastoreItem xmlns:ds="http://schemas.openxmlformats.org/officeDocument/2006/customXml" ds:itemID="{A6369ED2-26DF-4628-984B-969A9D1D1165}"/>
</file>

<file path=customXml/itemProps3.xml><?xml version="1.0" encoding="utf-8"?>
<ds:datastoreItem xmlns:ds="http://schemas.openxmlformats.org/officeDocument/2006/customXml" ds:itemID="{CED6F8D2-348E-43E2-8970-E9186A9AFB99}"/>
</file>

<file path=docProps/app.xml><?xml version="1.0" encoding="utf-8"?>
<Properties xmlns="http://schemas.openxmlformats.org/officeDocument/2006/extended-properties" xmlns:vt="http://schemas.openxmlformats.org/officeDocument/2006/docPropsVTypes">
  <Template>Austin</Template>
  <TotalTime>248</TotalTime>
  <Words>1735</Words>
  <Application>Microsoft Office PowerPoint</Application>
  <PresentationFormat>On-screen Show (4:3)</PresentationFormat>
  <Paragraphs>223</Paragraphs>
  <Slides>33</Slides>
  <Notes>12</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Austin</vt:lpstr>
      <vt:lpstr>New Standardization Activities for ITU-T</vt:lpstr>
      <vt:lpstr>Outline</vt:lpstr>
      <vt:lpstr>Standards Foreseen Impact</vt:lpstr>
      <vt:lpstr>Slide 4</vt:lpstr>
      <vt:lpstr>Stimulating Economic Growth:  Role of Standards</vt:lpstr>
      <vt:lpstr>Innovation Standardization Interaction</vt:lpstr>
      <vt:lpstr>Relationship with ITU-T SGs</vt:lpstr>
      <vt:lpstr>Relationship with ITU-T SGs</vt:lpstr>
      <vt:lpstr>Strategic Purpose and Proposed Deliverables</vt:lpstr>
      <vt:lpstr>Root Causes of Ineffective Participation in Std. Process</vt:lpstr>
      <vt:lpstr>Multi-tiered Strategy for effective Stand. Activities Participation </vt:lpstr>
      <vt:lpstr>FG Innovation WG2 Deliverables</vt:lpstr>
      <vt:lpstr>Slide 13</vt:lpstr>
      <vt:lpstr>Identified So Far Areas of Standardization</vt:lpstr>
      <vt:lpstr>Identified So Far Areas of Standardization</vt:lpstr>
      <vt:lpstr>Area 1: Information Security related Standardization Activities</vt:lpstr>
      <vt:lpstr>Area 1: Information Security related Standardization Activities</vt:lpstr>
      <vt:lpstr>Area 1: Information Security related Standardization Activities</vt:lpstr>
      <vt:lpstr>Area 1: Information Security related Standardization Activities</vt:lpstr>
      <vt:lpstr>Identified So Far Areas of Standardization</vt:lpstr>
      <vt:lpstr>Area 2: Machine Intelligence related Standardization Activities</vt:lpstr>
      <vt:lpstr>Area 2: Machine Intelligence: Cognitive Radio Case Study </vt:lpstr>
      <vt:lpstr>Area 2: Machine Intelligence: Cognitive Radio Case Study </vt:lpstr>
      <vt:lpstr>Area 2: Machine Intelligence: Cognitive Radio Case Study </vt:lpstr>
      <vt:lpstr>Area 2: Machine Intelligence: Cognitive Radio Case Study </vt:lpstr>
      <vt:lpstr>Proposed Stand. Activities to SGs Mapping</vt:lpstr>
      <vt:lpstr>Slide 27</vt:lpstr>
      <vt:lpstr>ICT Innovation Panel</vt:lpstr>
      <vt:lpstr>Standardization-Innovation  Sustainability  Model</vt:lpstr>
      <vt:lpstr>Innovation Panel</vt:lpstr>
      <vt:lpstr>Innovation Panel ToR</vt:lpstr>
      <vt:lpstr>Conclusions</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FG Innovation</dc:title>
  <dc:creator>Ramy Ahmed</dc:creator>
  <cp:lastModifiedBy>Ramy</cp:lastModifiedBy>
  <cp:revision>63</cp:revision>
  <cp:lastPrinted>2013-09-04T06:17:36Z</cp:lastPrinted>
  <dcterms:created xsi:type="dcterms:W3CDTF">2013-09-04T05:52:24Z</dcterms:created>
  <dcterms:modified xsi:type="dcterms:W3CDTF">2014-01-28T09:51:00Z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0x010100806D76B51887EB49886867CE70C84B2D</vt:lpwstr>
  </property>
</Properties>
</file>