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slides/slide5.xml" ContentType="application/vnd.openxmlformats-officedocument.presentationml.slide+xml"/>
  <Override PartName="/ppt/diagrams/data1.xml" ContentType="application/vnd.openxmlformats-officedocument.drawingml.diagramData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colors1.xml" ContentType="application/vnd.openxmlformats-officedocument.drawingml.diagramColors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412" r:id="rId5"/>
    <p:sldId id="419" r:id="rId6"/>
    <p:sldId id="420" r:id="rId7"/>
    <p:sldId id="417" r:id="rId8"/>
    <p:sldId id="421" r:id="rId9"/>
    <p:sldId id="423" r:id="rId10"/>
  </p:sldIdLst>
  <p:sldSz cx="9144000" cy="6858000" type="screen4x3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E438A"/>
    <a:srgbClr val="33CCFF"/>
    <a:srgbClr val="0099CC"/>
    <a:srgbClr val="000066"/>
    <a:srgbClr val="FF3300"/>
    <a:srgbClr val="525152"/>
    <a:srgbClr val="00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 horzBarState="maximized">
    <p:restoredLeft sz="21142" autoAdjust="0"/>
    <p:restoredTop sz="76628" autoAdjust="0"/>
  </p:normalViewPr>
  <p:slideViewPr>
    <p:cSldViewPr>
      <p:cViewPr>
        <p:scale>
          <a:sx n="70" d="100"/>
          <a:sy n="70" d="100"/>
        </p:scale>
        <p:origin x="-900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0" d="100"/>
          <a:sy n="90" d="100"/>
        </p:scale>
        <p:origin x="-1830" y="60"/>
      </p:cViewPr>
      <p:guideLst>
        <p:guide orient="horz" pos="3128"/>
        <p:guide pos="210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946A3D-E2CD-485D-8C3D-B38AE8445269}" type="doc">
      <dgm:prSet loTypeId="urn:microsoft.com/office/officeart/2005/8/layout/vList6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FE3F8F57-AEBF-4AAE-91F7-29F6784F6506}">
      <dgm:prSet phldrT="[Text]"/>
      <dgm:spPr/>
      <dgm:t>
        <a:bodyPr/>
        <a:lstStyle/>
        <a:p>
          <a:r>
            <a:rPr lang="en-US" dirty="0" smtClean="0"/>
            <a:t>WG 1</a:t>
          </a:r>
          <a:endParaRPr lang="en-US" dirty="0"/>
        </a:p>
      </dgm:t>
    </dgm:pt>
    <dgm:pt modelId="{4842258A-AACA-4697-93CC-EADA268F3285}" type="parTrans" cxnId="{2A24162A-530F-4F51-9178-266208A87231}">
      <dgm:prSet/>
      <dgm:spPr/>
      <dgm:t>
        <a:bodyPr/>
        <a:lstStyle/>
        <a:p>
          <a:endParaRPr lang="en-US"/>
        </a:p>
      </dgm:t>
    </dgm:pt>
    <dgm:pt modelId="{B44C35A1-A778-4A34-8CB2-CDFF266D7724}" type="sibTrans" cxnId="{2A24162A-530F-4F51-9178-266208A87231}">
      <dgm:prSet/>
      <dgm:spPr/>
      <dgm:t>
        <a:bodyPr/>
        <a:lstStyle/>
        <a:p>
          <a:endParaRPr lang="en-US"/>
        </a:p>
      </dgm:t>
    </dgm:pt>
    <dgm:pt modelId="{A17C2366-30F6-4069-8A9B-03A3487B10DE}">
      <dgm:prSet phldrT="[Text]"/>
      <dgm:spPr/>
      <dgm:t>
        <a:bodyPr/>
        <a:lstStyle/>
        <a:p>
          <a:r>
            <a:rPr lang="en-US" dirty="0" smtClean="0"/>
            <a:t>WG 2</a:t>
          </a:r>
          <a:endParaRPr lang="en-US" dirty="0"/>
        </a:p>
      </dgm:t>
    </dgm:pt>
    <dgm:pt modelId="{DDEDCA7D-48CC-4C20-B026-9239178E242A}" type="parTrans" cxnId="{FC6BD1C2-37BD-40D3-85F4-CAEE3092B41B}">
      <dgm:prSet/>
      <dgm:spPr/>
      <dgm:t>
        <a:bodyPr/>
        <a:lstStyle/>
        <a:p>
          <a:endParaRPr lang="en-US"/>
        </a:p>
      </dgm:t>
    </dgm:pt>
    <dgm:pt modelId="{5A8CFE66-E7AE-47DD-9849-65CCAA308F9A}" type="sibTrans" cxnId="{FC6BD1C2-37BD-40D3-85F4-CAEE3092B41B}">
      <dgm:prSet/>
      <dgm:spPr/>
      <dgm:t>
        <a:bodyPr/>
        <a:lstStyle/>
        <a:p>
          <a:endParaRPr lang="en-US"/>
        </a:p>
      </dgm:t>
    </dgm:pt>
    <dgm:pt modelId="{91D074F6-B91C-4BBF-8028-29829829E989}">
      <dgm:prSet phldrT="[Text]"/>
      <dgm:spPr/>
      <dgm:t>
        <a:bodyPr/>
        <a:lstStyle/>
        <a:p>
          <a:endParaRPr lang="en-US" dirty="0"/>
        </a:p>
      </dgm:t>
    </dgm:pt>
    <dgm:pt modelId="{B0F11577-8703-4BD9-B939-BE55D07C6975}" type="parTrans" cxnId="{9B00DC3C-547A-4A96-B8D5-34A4212C327C}">
      <dgm:prSet/>
      <dgm:spPr/>
      <dgm:t>
        <a:bodyPr/>
        <a:lstStyle/>
        <a:p>
          <a:endParaRPr lang="en-US"/>
        </a:p>
      </dgm:t>
    </dgm:pt>
    <dgm:pt modelId="{583B0AC4-71A3-4E47-BC46-A56D1C047195}" type="sibTrans" cxnId="{9B00DC3C-547A-4A96-B8D5-34A4212C327C}">
      <dgm:prSet/>
      <dgm:spPr/>
      <dgm:t>
        <a:bodyPr/>
        <a:lstStyle/>
        <a:p>
          <a:endParaRPr lang="en-US"/>
        </a:p>
      </dgm:t>
    </dgm:pt>
    <dgm:pt modelId="{A6BF795A-A0E4-4387-AEF2-8490B37B0512}" type="pres">
      <dgm:prSet presAssocID="{F8946A3D-E2CD-485D-8C3D-B38AE844526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760FF5A-F24E-496A-8985-9811054348D2}" type="pres">
      <dgm:prSet presAssocID="{FE3F8F57-AEBF-4AAE-91F7-29F6784F6506}" presName="linNode" presStyleCnt="0"/>
      <dgm:spPr/>
    </dgm:pt>
    <dgm:pt modelId="{0CF9A86F-45D0-4CFC-BAA6-9BF0CDA80FF8}" type="pres">
      <dgm:prSet presAssocID="{FE3F8F57-AEBF-4AAE-91F7-29F6784F6506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11363-A958-4E3F-A724-3D81C2632918}" type="pres">
      <dgm:prSet presAssocID="{FE3F8F57-AEBF-4AAE-91F7-29F6784F6506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56B418-A30E-4275-8E9D-0A7C54B60460}" type="pres">
      <dgm:prSet presAssocID="{B44C35A1-A778-4A34-8CB2-CDFF266D7724}" presName="spacing" presStyleCnt="0"/>
      <dgm:spPr/>
    </dgm:pt>
    <dgm:pt modelId="{27528851-22A7-4DCD-B61B-F91BCA43FA59}" type="pres">
      <dgm:prSet presAssocID="{A17C2366-30F6-4069-8A9B-03A3487B10DE}" presName="linNode" presStyleCnt="0"/>
      <dgm:spPr/>
    </dgm:pt>
    <dgm:pt modelId="{A903E8C3-6199-4310-84AD-AB7A07636CFD}" type="pres">
      <dgm:prSet presAssocID="{A17C2366-30F6-4069-8A9B-03A3487B10DE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58AF47-98D7-4B03-B5D6-C0C7B5C45539}" type="pres">
      <dgm:prSet presAssocID="{A17C2366-30F6-4069-8A9B-03A3487B10DE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00DC3C-547A-4A96-B8D5-34A4212C327C}" srcId="{A17C2366-30F6-4069-8A9B-03A3487B10DE}" destId="{91D074F6-B91C-4BBF-8028-29829829E989}" srcOrd="0" destOrd="0" parTransId="{B0F11577-8703-4BD9-B939-BE55D07C6975}" sibTransId="{583B0AC4-71A3-4E47-BC46-A56D1C047195}"/>
    <dgm:cxn modelId="{93E51A1A-F2D1-4190-909A-41555AC667AA}" type="presOf" srcId="{FE3F8F57-AEBF-4AAE-91F7-29F6784F6506}" destId="{0CF9A86F-45D0-4CFC-BAA6-9BF0CDA80FF8}" srcOrd="0" destOrd="0" presId="urn:microsoft.com/office/officeart/2005/8/layout/vList6"/>
    <dgm:cxn modelId="{5518C707-B82A-4A7D-AE00-3EDB8C21C0C0}" type="presOf" srcId="{91D074F6-B91C-4BBF-8028-29829829E989}" destId="{D058AF47-98D7-4B03-B5D6-C0C7B5C45539}" srcOrd="0" destOrd="0" presId="urn:microsoft.com/office/officeart/2005/8/layout/vList6"/>
    <dgm:cxn modelId="{BA45C463-19A7-432C-B00A-9B6F9CA6AD45}" type="presOf" srcId="{A17C2366-30F6-4069-8A9B-03A3487B10DE}" destId="{A903E8C3-6199-4310-84AD-AB7A07636CFD}" srcOrd="0" destOrd="0" presId="urn:microsoft.com/office/officeart/2005/8/layout/vList6"/>
    <dgm:cxn modelId="{2A24162A-530F-4F51-9178-266208A87231}" srcId="{F8946A3D-E2CD-485D-8C3D-B38AE8445269}" destId="{FE3F8F57-AEBF-4AAE-91F7-29F6784F6506}" srcOrd="0" destOrd="0" parTransId="{4842258A-AACA-4697-93CC-EADA268F3285}" sibTransId="{B44C35A1-A778-4A34-8CB2-CDFF266D7724}"/>
    <dgm:cxn modelId="{FC6BD1C2-37BD-40D3-85F4-CAEE3092B41B}" srcId="{F8946A3D-E2CD-485D-8C3D-B38AE8445269}" destId="{A17C2366-30F6-4069-8A9B-03A3487B10DE}" srcOrd="1" destOrd="0" parTransId="{DDEDCA7D-48CC-4C20-B026-9239178E242A}" sibTransId="{5A8CFE66-E7AE-47DD-9849-65CCAA308F9A}"/>
    <dgm:cxn modelId="{F0A8AF4E-EA42-4FEF-ABA5-00162B5DAACF}" type="presOf" srcId="{F8946A3D-E2CD-485D-8C3D-B38AE8445269}" destId="{A6BF795A-A0E4-4387-AEF2-8490B37B0512}" srcOrd="0" destOrd="0" presId="urn:microsoft.com/office/officeart/2005/8/layout/vList6"/>
    <dgm:cxn modelId="{7BF75F4B-BBF1-49F4-B0CA-FC13E79F513B}" type="presParOf" srcId="{A6BF795A-A0E4-4387-AEF2-8490B37B0512}" destId="{E760FF5A-F24E-496A-8985-9811054348D2}" srcOrd="0" destOrd="0" presId="urn:microsoft.com/office/officeart/2005/8/layout/vList6"/>
    <dgm:cxn modelId="{70E0B673-B8A2-49E9-8D3E-200082E7CBDF}" type="presParOf" srcId="{E760FF5A-F24E-496A-8985-9811054348D2}" destId="{0CF9A86F-45D0-4CFC-BAA6-9BF0CDA80FF8}" srcOrd="0" destOrd="0" presId="urn:microsoft.com/office/officeart/2005/8/layout/vList6"/>
    <dgm:cxn modelId="{6989C681-F23F-46BE-BF7C-942AEE8947C3}" type="presParOf" srcId="{E760FF5A-F24E-496A-8985-9811054348D2}" destId="{6D811363-A958-4E3F-A724-3D81C2632918}" srcOrd="1" destOrd="0" presId="urn:microsoft.com/office/officeart/2005/8/layout/vList6"/>
    <dgm:cxn modelId="{706C586F-FE6E-4463-8160-685B31BFCBA0}" type="presParOf" srcId="{A6BF795A-A0E4-4387-AEF2-8490B37B0512}" destId="{F156B418-A30E-4275-8E9D-0A7C54B60460}" srcOrd="1" destOrd="0" presId="urn:microsoft.com/office/officeart/2005/8/layout/vList6"/>
    <dgm:cxn modelId="{1F0F8A9F-237F-4005-BECB-B8E7FB659F3A}" type="presParOf" srcId="{A6BF795A-A0E4-4387-AEF2-8490B37B0512}" destId="{27528851-22A7-4DCD-B61B-F91BCA43FA59}" srcOrd="2" destOrd="0" presId="urn:microsoft.com/office/officeart/2005/8/layout/vList6"/>
    <dgm:cxn modelId="{9B83F43B-E600-443D-9904-4C07519D9949}" type="presParOf" srcId="{27528851-22A7-4DCD-B61B-F91BCA43FA59}" destId="{A903E8C3-6199-4310-84AD-AB7A07636CFD}" srcOrd="0" destOrd="0" presId="urn:microsoft.com/office/officeart/2005/8/layout/vList6"/>
    <dgm:cxn modelId="{16C0E3F1-B38B-41A4-92CC-931DDD576C19}" type="presParOf" srcId="{27528851-22A7-4DCD-B61B-F91BCA43FA59}" destId="{D058AF47-98D7-4B03-B5D6-C0C7B5C45539}" srcOrd="1" destOrd="0" presId="urn:microsoft.com/office/officeart/2005/8/layout/v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760B54F-653F-483E-96D4-127C69DA5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9454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D4BADC7-A87B-4EBE-A0DD-ABE5A68CB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82866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eyadel.wordpress.com/2009/04/25/innovation-and-standardization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E4309-E902-41B2-AA23-78D814CEC165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noProof="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ln/>
        </p:spPr>
      </p:sp>
      <p:sp>
        <p:nvSpPr>
          <p:cNvPr id="614403" name="Notes Placeholder 2"/>
          <p:cNvSpPr>
            <a:spLocks noGrp="1"/>
          </p:cNvSpPr>
          <p:nvPr>
            <p:ph type="body" idx="1"/>
          </p:nvPr>
        </p:nvSpPr>
        <p:spPr>
          <a:xfrm>
            <a:off x="667224" y="4715907"/>
            <a:ext cx="5334642" cy="4467701"/>
          </a:xfrm>
        </p:spPr>
        <p:txBody>
          <a:bodyPr lIns="91440" tIns="45720" rIns="91440" bIns="45720"/>
          <a:lstStyle/>
          <a:p>
            <a:pPr defTabSz="914400">
              <a:spcBef>
                <a:spcPct val="0"/>
              </a:spcBef>
            </a:pPr>
            <a:r>
              <a:rPr lang="en-GB" dirty="0"/>
              <a:t>Open Standards play a key role in providing interoperability and thus provide a solid foundation on which innovation can take place to develop new, smarter solutions. </a:t>
            </a:r>
            <a:r>
              <a:rPr lang="en-US" dirty="0"/>
              <a:t>Innovation is a change made by introduction of something new. </a:t>
            </a:r>
            <a:r>
              <a:rPr lang="en-US" dirty="0" err="1"/>
              <a:t>Krechmer</a:t>
            </a:r>
            <a:r>
              <a:rPr lang="en-US" dirty="0"/>
              <a:t> (</a:t>
            </a:r>
            <a:r>
              <a:rPr lang="en-US" dirty="0">
                <a:hlinkClick r:id="rId3" tooltip="Standardization and Innovation Policies in the Information Age"/>
              </a:rPr>
              <a:t>2006</a:t>
            </a:r>
            <a:r>
              <a:rPr lang="en-US" dirty="0"/>
              <a:t>) observes “A balance between innovation and coordination is often achieved by market-sensitive standardization.”</a:t>
            </a:r>
            <a:endParaRPr lang="en-GB" dirty="0"/>
          </a:p>
          <a:p>
            <a:pPr defTabSz="914400">
              <a:spcBef>
                <a:spcPct val="0"/>
              </a:spcBef>
            </a:pPr>
            <a:endParaRPr lang="en-GB" dirty="0"/>
          </a:p>
          <a:p>
            <a:pPr defTabSz="914400">
              <a:spcBef>
                <a:spcPct val="0"/>
              </a:spcBef>
            </a:pPr>
            <a:r>
              <a:rPr lang="en-US" dirty="0"/>
              <a:t>In addition, developing countries are expected to play an increasingly important role in ICT innovation. The market size of developing countries provide unique opportunities for leveraging on network effects to drive innovation.</a:t>
            </a:r>
          </a:p>
          <a:p>
            <a:pPr defTabSz="914400">
              <a:spcBef>
                <a:spcPct val="0"/>
              </a:spcBef>
            </a:pPr>
            <a:endParaRPr lang="en-US" dirty="0"/>
          </a:p>
          <a:p>
            <a:pPr defTabSz="914400">
              <a:spcBef>
                <a:spcPct val="0"/>
              </a:spcBef>
            </a:pPr>
            <a:r>
              <a:rPr lang="en-US" dirty="0"/>
              <a:t>Many of the innovations that are happening at one place could be utilized in other places in the world – standardization could play a role here and eventually lead to globalization of innovation.</a:t>
            </a:r>
          </a:p>
        </p:txBody>
      </p:sp>
      <p:sp>
        <p:nvSpPr>
          <p:cNvPr id="614404" name="Slide Number Placeholder 3"/>
          <p:cNvSpPr txBox="1">
            <a:spLocks noGrp="1"/>
          </p:cNvSpPr>
          <p:nvPr/>
        </p:nvSpPr>
        <p:spPr bwMode="auto">
          <a:xfrm>
            <a:off x="3777266" y="9430223"/>
            <a:ext cx="2890253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</a:pPr>
            <a:fld id="{21CCB106-AD4F-4B22-8D5F-207651A07183}" type="slidenum">
              <a:rPr lang="en-US" sz="1200">
                <a:latin typeface="Calibri" pitchFamily="34" charset="0"/>
                <a:cs typeface="Arial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</a:pPr>
              <a:t>3</a:t>
            </a:fld>
            <a:endParaRPr lang="en-US" sz="1200"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ln/>
        </p:spPr>
      </p:sp>
      <p:sp>
        <p:nvSpPr>
          <p:cNvPr id="621571" name="Notes Placeholder 2"/>
          <p:cNvSpPr>
            <a:spLocks noGrp="1"/>
          </p:cNvSpPr>
          <p:nvPr>
            <p:ph type="body" idx="1"/>
          </p:nvPr>
        </p:nvSpPr>
        <p:spPr>
          <a:xfrm>
            <a:off x="667224" y="4715907"/>
            <a:ext cx="5334642" cy="4467701"/>
          </a:xfrm>
        </p:spPr>
        <p:txBody>
          <a:bodyPr lIns="91440" tIns="45720" rIns="91440" bIns="45720"/>
          <a:lstStyle/>
          <a:p>
            <a:pPr defTabSz="914400">
              <a:spcBef>
                <a:spcPct val="0"/>
              </a:spcBef>
            </a:pPr>
            <a:r>
              <a:rPr lang="en-US"/>
              <a:t>Need to appoint teams for WG 1, WG 2 and WG 3.</a:t>
            </a:r>
          </a:p>
        </p:txBody>
      </p:sp>
      <p:sp>
        <p:nvSpPr>
          <p:cNvPr id="621572" name="Slide Number Placeholder 3"/>
          <p:cNvSpPr txBox="1">
            <a:spLocks noGrp="1"/>
          </p:cNvSpPr>
          <p:nvPr/>
        </p:nvSpPr>
        <p:spPr bwMode="auto">
          <a:xfrm>
            <a:off x="3777266" y="9430223"/>
            <a:ext cx="2890253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</a:pPr>
            <a:fld id="{F8B26712-4A6C-4885-BA38-1DC07F638F42}" type="slidenum">
              <a:rPr lang="en-US" sz="1200">
                <a:latin typeface="Calibri" pitchFamily="34" charset="0"/>
                <a:cs typeface="Arial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</a:pPr>
              <a:t>6</a:t>
            </a:fld>
            <a:endParaRPr lang="en-US" sz="1200"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 cstate="print"/>
          <a:srcRect l="6723" b="12773"/>
          <a:stretch>
            <a:fillRect/>
          </a:stretch>
        </p:blipFill>
        <p:spPr bwMode="auto">
          <a:xfrm>
            <a:off x="0" y="765175"/>
            <a:ext cx="6467475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027988" y="6237288"/>
            <a:ext cx="184150" cy="36512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000">
                <a:solidFill>
                  <a:schemeClr val="bg1"/>
                </a:solidFill>
                <a:latin typeface="Univers" pitchFamily="34" charset="0"/>
              </a:rPr>
              <a:t/>
            </a:r>
            <a:br>
              <a:rPr lang="en-US" sz="1000">
                <a:solidFill>
                  <a:schemeClr val="bg1"/>
                </a:solidFill>
                <a:latin typeface="Univers" pitchFamily="34" charset="0"/>
              </a:rPr>
            </a:br>
            <a:endParaRPr lang="en-US" sz="1000">
              <a:solidFill>
                <a:schemeClr val="bg1"/>
              </a:solidFill>
              <a:latin typeface="Univers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000">
                <a:solidFill>
                  <a:srgbClr val="000000"/>
                </a:solidFill>
              </a:rPr>
              <a:t> </a:t>
            </a:r>
            <a:endParaRPr lang="en-US" sz="2400"/>
          </a:p>
        </p:txBody>
      </p:sp>
      <p:sp>
        <p:nvSpPr>
          <p:cNvPr id="9" name="AutoShape 18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AutoShape 20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AutoShape 23" descr="image002"/>
          <p:cNvSpPr>
            <a:spLocks noChangeAspect="1" noChangeArrowheads="1"/>
          </p:cNvSpPr>
          <p:nvPr userDrawn="1"/>
        </p:nvSpPr>
        <p:spPr bwMode="auto">
          <a:xfrm>
            <a:off x="200025" y="460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AutoShape 25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pic>
        <p:nvPicPr>
          <p:cNvPr id="13" name="Picture 26" descr="Picture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22738" y="3132138"/>
            <a:ext cx="896937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28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3281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3609975" cy="268287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BFC41-3B4C-45DD-9AB6-C70FFCCB5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B91AD-FDAB-44B3-9AD7-36F7637254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47000" y="6453188"/>
            <a:ext cx="1366838" cy="2889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8404673-B39A-4B18-AE10-EA3AB20207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689FE-BD11-4000-B2CD-5CB8143256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F293C-C06B-4FD8-9621-7EDB9CFC3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6E8DC-F0DE-47E4-96FF-AB3D63688C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  <p:sp>
        <p:nvSpPr>
          <p:cNvPr id="8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A7E13-A348-490F-9D46-27C716ED2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4D514-839E-4BCB-84DE-EAB27F0913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  <p:sp>
        <p:nvSpPr>
          <p:cNvPr id="3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216E6-02AA-4414-8658-80FABD4F6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24FB8-57D4-4FBD-9987-9848D150BD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9CA9C-C9AC-4FD1-A154-FD8D291BB0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0" descr="Watermark"/>
          <p:cNvPicPr>
            <a:picLocks noChangeAspect="1" noChangeArrowheads="1"/>
          </p:cNvPicPr>
          <p:nvPr/>
        </p:nvPicPr>
        <p:blipFill>
          <a:blip r:embed="rId14" cstate="print"/>
          <a:srcRect l="6723" b="12773"/>
          <a:stretch>
            <a:fillRect/>
          </a:stretch>
        </p:blipFill>
        <p:spPr bwMode="auto">
          <a:xfrm>
            <a:off x="0" y="765175"/>
            <a:ext cx="6443663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453188"/>
            <a:ext cx="40322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51763" y="6453188"/>
            <a:ext cx="13668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6821BD1-ADA9-4A50-918E-D0B44F7ECC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9" r:id="rId1"/>
    <p:sldLayoutId id="2147484099" r:id="rId2"/>
    <p:sldLayoutId id="2147484100" r:id="rId3"/>
    <p:sldLayoutId id="2147484101" r:id="rId4"/>
    <p:sldLayoutId id="2147484102" r:id="rId5"/>
    <p:sldLayoutId id="2147484103" r:id="rId6"/>
    <p:sldLayoutId id="2147484104" r:id="rId7"/>
    <p:sldLayoutId id="2147484105" r:id="rId8"/>
    <p:sldLayoutId id="2147484106" r:id="rId9"/>
    <p:sldLayoutId id="2147484107" r:id="rId10"/>
    <p:sldLayoutId id="2147484108" r:id="rId11"/>
    <p:sldLayoutId id="2147484110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4i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hyperlink" Target="mailto:ajayr_mishra@hotmail.com" TargetMode="External"/><Relationship Id="rId4" Type="http://schemas.openxmlformats.org/officeDocument/2006/relationships/hyperlink" Target="mailto:ajay.mishra@im4i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u.int/en/ITU-T/focusgroups/innovation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40481" y="6381750"/>
            <a:ext cx="3827463" cy="268288"/>
          </a:xfrm>
          <a:noFill/>
        </p:spPr>
        <p:txBody>
          <a:bodyPr/>
          <a:lstStyle/>
          <a:p>
            <a:r>
              <a:rPr lang="en-US" dirty="0" smtClean="0"/>
              <a:t>Geneva, Switzerland,16-17 September 2013</a:t>
            </a:r>
          </a:p>
        </p:txBody>
      </p:sp>
      <p:sp>
        <p:nvSpPr>
          <p:cNvPr id="5124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0" y="4437112"/>
            <a:ext cx="9144000" cy="1752600"/>
          </a:xfrm>
        </p:spPr>
        <p:txBody>
          <a:bodyPr/>
          <a:lstStyle/>
          <a:p>
            <a:r>
              <a:rPr lang="en-GB" b="1" dirty="0" smtClean="0"/>
              <a:t>Ajay </a:t>
            </a:r>
            <a:r>
              <a:rPr lang="en-GB" b="1" dirty="0" err="1" smtClean="0"/>
              <a:t>Ranjan</a:t>
            </a:r>
            <a:r>
              <a:rPr lang="en-GB" b="1" dirty="0" smtClean="0"/>
              <a:t> Mishra</a:t>
            </a:r>
          </a:p>
          <a:p>
            <a:pPr lvl="0">
              <a:lnSpc>
                <a:spcPct val="80000"/>
              </a:lnSpc>
            </a:pPr>
            <a:r>
              <a:rPr lang="en-US" sz="1800" b="1" dirty="0" smtClean="0">
                <a:solidFill>
                  <a:srgbClr val="FF0000"/>
                </a:solidFill>
                <a:cs typeface="Arial" charset="0"/>
              </a:rPr>
              <a:t>Chairman, Focus </a:t>
            </a:r>
            <a:r>
              <a:rPr lang="en-US" sz="1800" b="1" dirty="0" smtClean="0">
                <a:solidFill>
                  <a:srgbClr val="FF0000"/>
                </a:solidFill>
                <a:cs typeface="Arial" charset="0"/>
              </a:rPr>
              <a:t>Group</a:t>
            </a:r>
          </a:p>
          <a:p>
            <a:pPr lvl="0">
              <a:lnSpc>
                <a:spcPct val="80000"/>
              </a:lnSpc>
            </a:pPr>
            <a:r>
              <a:rPr lang="en-US" sz="1800" b="1" dirty="0" smtClean="0">
                <a:solidFill>
                  <a:srgbClr val="FF0000"/>
                </a:solidFill>
                <a:cs typeface="Arial" charset="0"/>
              </a:rPr>
              <a:t>CEO – IM4i (</a:t>
            </a:r>
            <a:r>
              <a:rPr lang="en-US" sz="1800" b="1" dirty="0" smtClean="0">
                <a:solidFill>
                  <a:srgbClr val="FF0000"/>
                </a:solidFill>
                <a:cs typeface="Arial" charset="0"/>
                <a:hlinkClick r:id="rId3"/>
              </a:rPr>
              <a:t>www.IM4i.com</a:t>
            </a:r>
            <a:r>
              <a:rPr lang="en-US" sz="1800" b="1" dirty="0" smtClean="0">
                <a:solidFill>
                  <a:srgbClr val="FF0000"/>
                </a:solidFill>
                <a:cs typeface="Arial" charset="0"/>
              </a:rPr>
              <a:t>)</a:t>
            </a:r>
            <a:endParaRPr lang="en-GB" b="1" dirty="0" smtClean="0">
              <a:solidFill>
                <a:srgbClr val="FF0000"/>
              </a:solidFill>
            </a:endParaRPr>
          </a:p>
          <a:p>
            <a:r>
              <a:rPr lang="en-GB" sz="16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Email: </a:t>
            </a:r>
            <a:r>
              <a:rPr lang="en-GB" sz="1600" dirty="0" smtClean="0">
                <a:solidFill>
                  <a:schemeClr val="bg2">
                    <a:lumMod val="40000"/>
                    <a:lumOff val="60000"/>
                  </a:schemeClr>
                </a:solidFill>
                <a:hlinkClick r:id="rId4"/>
              </a:rPr>
              <a:t>ajay.mishra@im4i.com</a:t>
            </a:r>
            <a:endParaRPr lang="en-GB" sz="1600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en-GB" sz="1600" dirty="0" smtClean="0">
                <a:solidFill>
                  <a:schemeClr val="bg2">
                    <a:lumMod val="40000"/>
                    <a:lumOff val="60000"/>
                  </a:schemeClr>
                </a:solidFill>
                <a:hlinkClick r:id="rId5"/>
              </a:rPr>
              <a:t>ajayr_mishra@hotmail.com</a:t>
            </a:r>
            <a:endParaRPr lang="en-GB" sz="1600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endParaRPr lang="en-US" sz="1600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125" name="Rectangle 13"/>
          <p:cNvSpPr>
            <a:spLocks noChangeArrowheads="1"/>
          </p:cNvSpPr>
          <p:nvPr/>
        </p:nvSpPr>
        <p:spPr bwMode="auto">
          <a:xfrm>
            <a:off x="0" y="1905000"/>
            <a:ext cx="9144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en-US" sz="2800" b="1" dirty="0" smtClean="0">
                <a:solidFill>
                  <a:schemeClr val="bg2"/>
                </a:solidFill>
              </a:rPr>
              <a:t>Workshop &amp; Meeting</a:t>
            </a:r>
            <a:endParaRPr lang="en-US" sz="2800" b="1" dirty="0" smtClean="0">
              <a:solidFill>
                <a:schemeClr val="bg2"/>
              </a:solidFill>
            </a:endParaRPr>
          </a:p>
          <a:p>
            <a:pPr algn="ctr">
              <a:lnSpc>
                <a:spcPct val="80000"/>
              </a:lnSpc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2800" b="1" dirty="0" smtClean="0">
                <a:solidFill>
                  <a:srgbClr val="FF0000"/>
                </a:solidFill>
              </a:rPr>
              <a:t>Focus Group</a:t>
            </a:r>
          </a:p>
          <a:p>
            <a:pPr algn="ctr">
              <a:lnSpc>
                <a:spcPct val="80000"/>
              </a:lnSpc>
            </a:pPr>
            <a:endParaRPr lang="en-US" sz="2800" b="1" dirty="0" smtClean="0">
              <a:solidFill>
                <a:schemeClr val="bg2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2800" b="1" dirty="0" smtClean="0">
                <a:solidFill>
                  <a:schemeClr val="bg2"/>
                </a:solidFill>
              </a:rPr>
              <a:t>Bridging The Gap</a:t>
            </a:r>
          </a:p>
          <a:p>
            <a:pPr algn="ctr">
              <a:lnSpc>
                <a:spcPct val="80000"/>
              </a:lnSpc>
            </a:pPr>
            <a:r>
              <a:rPr lang="en-US" sz="2800" b="1" dirty="0" smtClean="0">
                <a:solidFill>
                  <a:schemeClr val="bg2"/>
                </a:solidFill>
              </a:rPr>
              <a:t>From Innovations to Standardization</a:t>
            </a:r>
            <a:endParaRPr lang="en-US" sz="2800" b="1" dirty="0">
              <a:solidFill>
                <a:srgbClr val="22228B"/>
              </a:solidFill>
            </a:endParaRPr>
          </a:p>
          <a:p>
            <a:pPr algn="ctr">
              <a:lnSpc>
                <a:spcPct val="80000"/>
              </a:lnSpc>
            </a:pPr>
            <a:endParaRPr lang="en-US" sz="1600" b="1" dirty="0">
              <a:solidFill>
                <a:srgbClr val="22228B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2000" b="1" dirty="0" smtClean="0">
                <a:solidFill>
                  <a:srgbClr val="22228B"/>
                </a:solidFill>
              </a:rPr>
              <a:t>Tunisia</a:t>
            </a:r>
          </a:p>
          <a:p>
            <a:pPr algn="ctr">
              <a:lnSpc>
                <a:spcPct val="80000"/>
              </a:lnSpc>
            </a:pPr>
            <a:r>
              <a:rPr lang="en-US" sz="2000" b="1" dirty="0" smtClean="0">
                <a:solidFill>
                  <a:srgbClr val="22228B"/>
                </a:solidFill>
              </a:rPr>
              <a:t>28</a:t>
            </a:r>
            <a:r>
              <a:rPr lang="en-US" sz="2000" b="1" baseline="30000" dirty="0" smtClean="0">
                <a:solidFill>
                  <a:srgbClr val="22228B"/>
                </a:solidFill>
              </a:rPr>
              <a:t>th</a:t>
            </a:r>
            <a:r>
              <a:rPr lang="en-US" sz="2000" b="1" dirty="0" smtClean="0">
                <a:solidFill>
                  <a:srgbClr val="22228B"/>
                </a:solidFill>
              </a:rPr>
              <a:t> – 30</a:t>
            </a:r>
            <a:r>
              <a:rPr lang="en-US" sz="2000" b="1" baseline="30000" dirty="0" smtClean="0">
                <a:solidFill>
                  <a:srgbClr val="22228B"/>
                </a:solidFill>
              </a:rPr>
              <a:t>th</a:t>
            </a:r>
            <a:r>
              <a:rPr lang="en-US" sz="2000" b="1" dirty="0" smtClean="0">
                <a:solidFill>
                  <a:srgbClr val="22228B"/>
                </a:solidFill>
              </a:rPr>
              <a:t> Jan 2014</a:t>
            </a:r>
          </a:p>
          <a:p>
            <a:pPr algn="ctr">
              <a:lnSpc>
                <a:spcPct val="80000"/>
              </a:lnSpc>
            </a:pPr>
            <a:endParaRPr lang="en-US" sz="2000" b="1" dirty="0" smtClean="0">
              <a:solidFill>
                <a:srgbClr val="22228B"/>
              </a:solidFill>
            </a:endParaRPr>
          </a:p>
        </p:txBody>
      </p:sp>
      <p:sp>
        <p:nvSpPr>
          <p:cNvPr id="5126" name="AutoShape 18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7" name="AutoShape 20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8" name="AutoShape 22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0" name="Rectangle 26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pic>
        <p:nvPicPr>
          <p:cNvPr id="5131" name="Picture 16" descr="ITUseries"/>
          <p:cNvPicPr>
            <a:picLocks noChangeAspect="1" noChangeArrowheads="1"/>
          </p:cNvPicPr>
          <p:nvPr/>
        </p:nvPicPr>
        <p:blipFill>
          <a:blip r:embed="rId6" cstate="print"/>
          <a:srcRect t="17264" b="69327"/>
          <a:stretch>
            <a:fillRect/>
          </a:stretch>
        </p:blipFill>
        <p:spPr bwMode="auto">
          <a:xfrm>
            <a:off x="7308850" y="6038850"/>
            <a:ext cx="1638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/ Author / Date </a:t>
            </a:r>
          </a:p>
        </p:txBody>
      </p:sp>
      <p:sp>
        <p:nvSpPr>
          <p:cNvPr id="612354" name="Title 1"/>
          <p:cNvSpPr>
            <a:spLocks noGrp="1"/>
          </p:cNvSpPr>
          <p:nvPr>
            <p:ph type="title" idx="4294967295"/>
          </p:nvPr>
        </p:nvSpPr>
        <p:spPr>
          <a:xfrm>
            <a:off x="0" y="225425"/>
            <a:ext cx="8634413" cy="827088"/>
          </a:xfrm>
        </p:spPr>
        <p:txBody>
          <a:bodyPr lIns="91440" tIns="45720" rIns="91440" bIns="45720" anchor="ctr"/>
          <a:lstStyle/>
          <a:p>
            <a:r>
              <a:rPr lang="en-US" sz="3600" dirty="0" smtClean="0">
                <a:solidFill>
                  <a:schemeClr val="hlink"/>
                </a:solidFill>
                <a:cs typeface="Arial" charset="0"/>
              </a:rPr>
              <a:t>Overview of </a:t>
            </a:r>
            <a:r>
              <a:rPr lang="en-US" sz="3600" dirty="0" smtClean="0">
                <a:solidFill>
                  <a:schemeClr val="hlink"/>
                </a:solidFill>
                <a:cs typeface="Arial" charset="0"/>
              </a:rPr>
              <a:t>Focus Group</a:t>
            </a:r>
            <a:endParaRPr lang="en-US" sz="3600" dirty="0">
              <a:solidFill>
                <a:schemeClr val="hlink"/>
              </a:solidFill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066800"/>
            <a:ext cx="8610600" cy="4784725"/>
          </a:xfrm>
        </p:spPr>
        <p:txBody>
          <a:bodyPr lIns="91440" tIns="45720" rIns="91440" bIns="45720">
            <a:normAutofit fontScale="92500" lnSpcReduction="10000"/>
          </a:bodyPr>
          <a:lstStyle/>
          <a:p>
            <a:pPr>
              <a:lnSpc>
                <a:spcPct val="80000"/>
              </a:lnSpc>
              <a:buFontTx/>
              <a:buChar char="•"/>
            </a:pPr>
            <a:r>
              <a:rPr lang="en-US" sz="2900" dirty="0" smtClean="0"/>
              <a:t>Set up at TSAG meeting of January 2012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2900" dirty="0" smtClean="0"/>
              <a:t>Web</a:t>
            </a:r>
            <a:r>
              <a:rPr lang="en-US" sz="29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hlinkClick r:id="rId2"/>
              </a:rPr>
              <a:t>http://www.itu.int/en/ITU-T/focusgroups/innovation</a:t>
            </a:r>
            <a:endParaRPr lang="en-US" sz="2900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2900" dirty="0" smtClean="0"/>
              <a:t>First meeting 19 March in Geneva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2900" dirty="0" smtClean="0"/>
              <a:t>ICT </a:t>
            </a:r>
            <a:r>
              <a:rPr lang="en-US" sz="2900" dirty="0"/>
              <a:t>Innovations Workshop on 20-21 March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2900" dirty="0"/>
              <a:t>Objective of FG</a:t>
            </a:r>
          </a:p>
          <a:p>
            <a:pPr lvl="2">
              <a:lnSpc>
                <a:spcPct val="80000"/>
              </a:lnSpc>
            </a:pPr>
            <a:r>
              <a:rPr lang="en-US" sz="2600" b="1" dirty="0">
                <a:solidFill>
                  <a:srgbClr val="0070C0"/>
                </a:solidFill>
              </a:rPr>
              <a:t>Document successful ICT innovations in developing countries</a:t>
            </a:r>
          </a:p>
          <a:p>
            <a:pPr lvl="2">
              <a:lnSpc>
                <a:spcPct val="80000"/>
              </a:lnSpc>
            </a:pPr>
            <a:r>
              <a:rPr lang="en-US" sz="2600" b="1" dirty="0">
                <a:solidFill>
                  <a:srgbClr val="0070C0"/>
                </a:solidFill>
              </a:rPr>
              <a:t>Assess their potential for standardization to enable their implementation in other parts of the world</a:t>
            </a:r>
          </a:p>
          <a:p>
            <a:pPr lvl="2">
              <a:lnSpc>
                <a:spcPct val="80000"/>
              </a:lnSpc>
            </a:pPr>
            <a:r>
              <a:rPr lang="en-US" sz="2600" b="1" dirty="0">
                <a:solidFill>
                  <a:srgbClr val="0070C0"/>
                </a:solidFill>
              </a:rPr>
              <a:t>Identify new standardization work items for </a:t>
            </a:r>
            <a:endParaRPr lang="en-US" sz="2600" b="1" dirty="0" smtClean="0">
              <a:solidFill>
                <a:srgbClr val="0070C0"/>
              </a:solidFill>
            </a:endParaRPr>
          </a:p>
          <a:p>
            <a:pPr lvl="2">
              <a:lnSpc>
                <a:spcPct val="80000"/>
              </a:lnSpc>
              <a:buNone/>
            </a:pPr>
            <a:r>
              <a:rPr lang="en-US" sz="2600" b="1" dirty="0" smtClean="0">
                <a:solidFill>
                  <a:srgbClr val="0070C0"/>
                </a:solidFill>
              </a:rPr>
              <a:t>	ITU-T </a:t>
            </a:r>
            <a:r>
              <a:rPr lang="en-US" sz="2600" b="1" dirty="0">
                <a:solidFill>
                  <a:srgbClr val="0070C0"/>
                </a:solidFill>
              </a:rPr>
              <a:t>Study Groups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/ Author / Date </a:t>
            </a:r>
          </a:p>
        </p:txBody>
      </p:sp>
      <p:sp>
        <p:nvSpPr>
          <p:cNvPr id="613378" name="Title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8229600" cy="1066800"/>
          </a:xfrm>
        </p:spPr>
        <p:txBody>
          <a:bodyPr lIns="91440" tIns="45720" rIns="91440" bIns="45720" anchor="ctr"/>
          <a:lstStyle/>
          <a:p>
            <a:r>
              <a:rPr lang="fr-FR" sz="3600">
                <a:solidFill>
                  <a:schemeClr val="hlink"/>
                </a:solidFill>
                <a:cs typeface="Arial" charset="0"/>
              </a:rPr>
              <a:t>ICT Innovations and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1219200"/>
            <a:ext cx="8610600" cy="5060950"/>
          </a:xfrm>
        </p:spPr>
        <p:txBody>
          <a:bodyPr lIns="91440" tIns="45720" rIns="91440" bIns="45720">
            <a:normAutofit fontScale="92500" lnSpcReduction="20000"/>
          </a:bodyPr>
          <a:lstStyle/>
          <a:p>
            <a:pPr>
              <a:buFontTx/>
              <a:buChar char="•"/>
            </a:pPr>
            <a:r>
              <a:rPr lang="en-US" altLang="zh-CN" sz="2800" dirty="0">
                <a:solidFill>
                  <a:srgbClr val="262626"/>
                </a:solidFill>
                <a:ea typeface="宋体" pitchFamily="2" charset="-122"/>
                <a:cs typeface="Arial" charset="0"/>
              </a:rPr>
              <a:t> Lack of standards is a barrier to Innovations</a:t>
            </a:r>
          </a:p>
          <a:p>
            <a:pPr algn="ctr"/>
            <a:endParaRPr lang="en-US" i="1" dirty="0">
              <a:ea typeface="宋体" pitchFamily="2" charset="-122"/>
              <a:cs typeface="Arial" charset="0"/>
            </a:endParaRPr>
          </a:p>
          <a:p>
            <a:pPr algn="ctr"/>
            <a:r>
              <a:rPr lang="en-US" i="1" dirty="0">
                <a:ea typeface="宋体" pitchFamily="2" charset="-122"/>
                <a:cs typeface="Arial" charset="0"/>
              </a:rPr>
              <a:t>A balance between innovation and coordination is often achieved by market-sensitive standardization</a:t>
            </a:r>
          </a:p>
          <a:p>
            <a:pPr algn="r"/>
            <a:r>
              <a:rPr lang="en-US" dirty="0">
                <a:ea typeface="宋体" pitchFamily="2" charset="-122"/>
                <a:cs typeface="Arial" charset="0"/>
              </a:rPr>
              <a:t>- </a:t>
            </a:r>
            <a:r>
              <a:rPr lang="en-US" dirty="0" err="1">
                <a:ea typeface="宋体" pitchFamily="2" charset="-122"/>
                <a:cs typeface="Arial" charset="0"/>
              </a:rPr>
              <a:t>Krechmer</a:t>
            </a:r>
            <a:r>
              <a:rPr lang="en-US" dirty="0">
                <a:ea typeface="宋体" pitchFamily="2" charset="-122"/>
                <a:cs typeface="Arial" charset="0"/>
              </a:rPr>
              <a:t>-</a:t>
            </a:r>
          </a:p>
          <a:p>
            <a:pPr>
              <a:buFontTx/>
              <a:buChar char="•"/>
            </a:pPr>
            <a:r>
              <a:rPr lang="en-US" altLang="zh-CN" sz="2800" dirty="0">
                <a:solidFill>
                  <a:srgbClr val="262626"/>
                </a:solidFill>
                <a:ea typeface="宋体" pitchFamily="2" charset="-122"/>
                <a:cs typeface="Arial" charset="0"/>
              </a:rPr>
              <a:t> Open Standards promote interoperability and drive innovation in Developing countries.</a:t>
            </a:r>
          </a:p>
          <a:p>
            <a:pPr lvl="2"/>
            <a:r>
              <a:rPr lang="en-US" altLang="zh-CN" sz="2400" dirty="0">
                <a:solidFill>
                  <a:srgbClr val="262626"/>
                </a:solidFill>
                <a:ea typeface="宋体" pitchFamily="2" charset="-122"/>
                <a:cs typeface="Arial" charset="0"/>
              </a:rPr>
              <a:t>Test beds for innovation</a:t>
            </a:r>
          </a:p>
          <a:p>
            <a:pPr lvl="2"/>
            <a:r>
              <a:rPr lang="en-US" altLang="zh-CN" sz="2400" dirty="0">
                <a:solidFill>
                  <a:srgbClr val="262626"/>
                </a:solidFill>
                <a:ea typeface="宋体" pitchFamily="2" charset="-122"/>
                <a:cs typeface="Arial" charset="0"/>
              </a:rPr>
              <a:t>Market size and network effects</a:t>
            </a:r>
          </a:p>
          <a:p>
            <a:pPr>
              <a:buFontTx/>
              <a:buChar char="•"/>
            </a:pPr>
            <a:r>
              <a:rPr lang="en-US" altLang="zh-CN" sz="2800" dirty="0">
                <a:solidFill>
                  <a:srgbClr val="262626"/>
                </a:solidFill>
                <a:ea typeface="宋体" pitchFamily="2" charset="-122"/>
                <a:cs typeface="Arial" charset="0"/>
              </a:rPr>
              <a:t> Standardization can enable globalization of innovations</a:t>
            </a:r>
            <a:endParaRPr lang="fr-FR" sz="2800" dirty="0">
              <a:solidFill>
                <a:srgbClr val="262626"/>
              </a:solidFill>
              <a:ea typeface="宋体" pitchFamily="2" charset="-122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Management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</p:spPr>
        <p:txBody>
          <a:bodyPr/>
          <a:lstStyle/>
          <a:p>
            <a:r>
              <a:rPr lang="en-US" sz="2400" dirty="0" smtClean="0"/>
              <a:t>Chairman: 		Ajay </a:t>
            </a:r>
            <a:r>
              <a:rPr lang="en-US" sz="2400" dirty="0" err="1" smtClean="0"/>
              <a:t>Ranjan</a:t>
            </a:r>
            <a:r>
              <a:rPr lang="en-US" sz="2400" dirty="0" smtClean="0"/>
              <a:t> </a:t>
            </a:r>
            <a:r>
              <a:rPr lang="en-US" sz="2400" dirty="0" smtClean="0"/>
              <a:t>Mishra/ IM4i</a:t>
            </a:r>
            <a:endParaRPr lang="en-US" sz="2400" dirty="0" smtClean="0"/>
          </a:p>
          <a:p>
            <a:r>
              <a:rPr lang="en-US" sz="2400" dirty="0" smtClean="0"/>
              <a:t>Vice Chairman: 	</a:t>
            </a:r>
            <a:r>
              <a:rPr lang="en-US" sz="2400" dirty="0" err="1" smtClean="0"/>
              <a:t>Ramy</a:t>
            </a:r>
            <a:r>
              <a:rPr lang="en-US" sz="2400" dirty="0" smtClean="0"/>
              <a:t> </a:t>
            </a:r>
            <a:r>
              <a:rPr lang="en-US" sz="2400" dirty="0" smtClean="0"/>
              <a:t>Ahmed/ Egypt</a:t>
            </a:r>
            <a:endParaRPr lang="en-US" sz="2400" dirty="0" smtClean="0"/>
          </a:p>
          <a:p>
            <a:r>
              <a:rPr lang="en-US" sz="2400" dirty="0" smtClean="0"/>
              <a:t>Vice Chairman: 	Rim </a:t>
            </a:r>
            <a:r>
              <a:rPr lang="en-US" sz="2400" dirty="0" smtClean="0"/>
              <a:t>Belhassine-Cherif/ Tunisia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Working Group Chair: </a:t>
            </a:r>
            <a:r>
              <a:rPr lang="en-US" sz="2400" dirty="0" err="1" smtClean="0"/>
              <a:t>Ramy</a:t>
            </a:r>
            <a:r>
              <a:rPr lang="en-US" sz="2400" dirty="0" smtClean="0"/>
              <a:t> </a:t>
            </a:r>
            <a:r>
              <a:rPr lang="en-US" sz="2400" dirty="0" smtClean="0"/>
              <a:t>Ahmed/ Egypt</a:t>
            </a:r>
            <a:endParaRPr lang="en-US" sz="2400" dirty="0" smtClean="0"/>
          </a:p>
          <a:p>
            <a:r>
              <a:rPr lang="en-US" sz="2400" dirty="0" smtClean="0"/>
              <a:t>Working Group Chair: </a:t>
            </a:r>
            <a:r>
              <a:rPr lang="en-US" sz="2400" dirty="0" err="1" smtClean="0"/>
              <a:t>Mridul</a:t>
            </a:r>
            <a:r>
              <a:rPr lang="en-US" sz="2400" dirty="0" smtClean="0"/>
              <a:t> </a:t>
            </a:r>
            <a:r>
              <a:rPr lang="en-US" sz="2400" dirty="0" err="1" smtClean="0"/>
              <a:t>Tiwary</a:t>
            </a:r>
            <a:r>
              <a:rPr lang="en-US" sz="2400" dirty="0" smtClean="0"/>
              <a:t>/ India </a:t>
            </a:r>
            <a:endParaRPr lang="en-US" sz="2400" dirty="0" smtClean="0"/>
          </a:p>
          <a:p>
            <a:r>
              <a:rPr lang="en-US" sz="2400" dirty="0" smtClean="0"/>
              <a:t>Secretariat:		Vijay </a:t>
            </a:r>
            <a:r>
              <a:rPr lang="en-US" sz="2400" dirty="0" smtClean="0"/>
              <a:t>Mauree/ TSB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Algiers, Algeria, 8 September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31689FE-BD11-4000-B2CD-5CB81432565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5410200"/>
          </a:xfrm>
        </p:spPr>
        <p:txBody>
          <a:bodyPr/>
          <a:lstStyle/>
          <a:p>
            <a:r>
              <a:rPr lang="en-US" sz="2400" dirty="0" smtClean="0"/>
              <a:t>Worked on the link between innovations and standardization</a:t>
            </a:r>
          </a:p>
          <a:p>
            <a:r>
              <a:rPr lang="en-US" sz="2400" dirty="0" smtClean="0"/>
              <a:t>Worked on analysis of more than 200 innovations in last 2 years</a:t>
            </a:r>
          </a:p>
          <a:p>
            <a:r>
              <a:rPr lang="en-US" sz="2400" dirty="0" smtClean="0"/>
              <a:t> </a:t>
            </a:r>
            <a:r>
              <a:rPr lang="en-US" sz="2400" dirty="0" smtClean="0"/>
              <a:t>Able to connect more than 40 countries across the developing world on this platform</a:t>
            </a:r>
          </a:p>
          <a:p>
            <a:r>
              <a:rPr lang="en-US" sz="2400" dirty="0" smtClean="0"/>
              <a:t>Innovation Challenge generated tremendous interest. Won by “MMS for Deaf” innovation by </a:t>
            </a:r>
            <a:r>
              <a:rPr lang="en-US" sz="2400" dirty="0" smtClean="0"/>
              <a:t>Prof Mohamed </a:t>
            </a:r>
            <a:r>
              <a:rPr lang="en-US" sz="2400" dirty="0" smtClean="0"/>
              <a:t>JEMNI from </a:t>
            </a:r>
            <a:r>
              <a:rPr lang="en-US" sz="2400" dirty="0" err="1" smtClean="0"/>
              <a:t>Univ</a:t>
            </a:r>
            <a:r>
              <a:rPr lang="en-US" sz="2400" dirty="0" smtClean="0"/>
              <a:t> of Tunis</a:t>
            </a:r>
          </a:p>
          <a:p>
            <a:r>
              <a:rPr lang="en-US" sz="2400" dirty="0" smtClean="0"/>
              <a:t>FG held its meetings and workshops in Geneva, Tunis, Moscow, New Delhi few times in last two years.</a:t>
            </a:r>
          </a:p>
          <a:p>
            <a:r>
              <a:rPr lang="en-US" sz="2400" dirty="0" smtClean="0"/>
              <a:t>We hope that our proposal on “Innovation Panel” is accepted by ITU in June 2014.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Algiers, Algeria, 8 September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31689FE-BD11-4000-B2CD-5CB81432565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Title 1"/>
          <p:cNvSpPr>
            <a:spLocks noGrp="1"/>
          </p:cNvSpPr>
          <p:nvPr>
            <p:ph type="title" idx="4294967295"/>
          </p:nvPr>
        </p:nvSpPr>
        <p:spPr>
          <a:xfrm>
            <a:off x="0" y="225425"/>
            <a:ext cx="8634413" cy="827088"/>
          </a:xfrm>
        </p:spPr>
        <p:txBody>
          <a:bodyPr lIns="91440" tIns="45720" rIns="91440" bIns="45720" anchor="ctr"/>
          <a:lstStyle/>
          <a:p>
            <a:r>
              <a:rPr lang="en-US" sz="4000">
                <a:solidFill>
                  <a:schemeClr val="hlink"/>
                </a:solidFill>
                <a:cs typeface="Arial" charset="0"/>
              </a:rPr>
              <a:t>Working Groups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457200" y="16303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20548" name="Rectangle 4"/>
          <p:cNvSpPr>
            <a:spLocks noChangeArrowheads="1"/>
          </p:cNvSpPr>
          <p:nvPr/>
        </p:nvSpPr>
        <p:spPr bwMode="auto">
          <a:xfrm>
            <a:off x="4038600" y="2057400"/>
            <a:ext cx="4800600" cy="13256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defTabSz="762000"/>
            <a:r>
              <a:rPr lang="en-GB" b="1" dirty="0" err="1" smtClean="0"/>
              <a:t>Mridul</a:t>
            </a:r>
            <a:r>
              <a:rPr lang="en-GB" b="1" dirty="0" smtClean="0"/>
              <a:t> </a:t>
            </a:r>
            <a:r>
              <a:rPr lang="en-GB" b="1" dirty="0" err="1" smtClean="0"/>
              <a:t>Tiwary</a:t>
            </a:r>
            <a:endParaRPr lang="en-GB" b="1" dirty="0"/>
          </a:p>
          <a:p>
            <a:pPr defTabSz="762000"/>
            <a:r>
              <a:rPr lang="en-GB" sz="2400" b="1" dirty="0" smtClean="0"/>
              <a:t>Nokia Solutions &amp; Networks</a:t>
            </a:r>
            <a:endParaRPr lang="en-GB" sz="2400" b="1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114800" y="4419600"/>
            <a:ext cx="4800600" cy="13256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defTabSz="762000"/>
            <a:r>
              <a:rPr lang="en-GB" b="1" dirty="0" smtClean="0"/>
              <a:t>Dr </a:t>
            </a:r>
            <a:r>
              <a:rPr lang="en-GB" b="1" dirty="0" err="1" smtClean="0"/>
              <a:t>Ramy</a:t>
            </a:r>
            <a:r>
              <a:rPr lang="en-GB" b="1" dirty="0" smtClean="0"/>
              <a:t> Ahmed</a:t>
            </a:r>
            <a:endParaRPr lang="en-GB" b="1" dirty="0"/>
          </a:p>
          <a:p>
            <a:pPr defTabSz="762000"/>
            <a:r>
              <a:rPr lang="en-GB" sz="2400" b="1" dirty="0" smtClean="0"/>
              <a:t>Telecom Regulatory</a:t>
            </a:r>
          </a:p>
          <a:p>
            <a:pPr defTabSz="762000"/>
            <a:r>
              <a:rPr lang="en-GB" sz="2400" b="1" dirty="0" smtClean="0"/>
              <a:t>Egypt</a:t>
            </a: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U-e">
  <a:themeElements>
    <a:clrScheme name="ITU-e 3">
      <a:dk1>
        <a:srgbClr val="000000"/>
      </a:dk1>
      <a:lt1>
        <a:srgbClr val="FFFFFF"/>
      </a:lt1>
      <a:dk2>
        <a:srgbClr val="000000"/>
      </a:dk2>
      <a:lt2>
        <a:srgbClr val="000099"/>
      </a:lt2>
      <a:accent1>
        <a:srgbClr val="FFCC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2DB9"/>
      </a:accent6>
      <a:hlink>
        <a:srgbClr val="3399FF"/>
      </a:hlink>
      <a:folHlink>
        <a:srgbClr val="5F5F5F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000000"/>
        </a:dk1>
        <a:lt1>
          <a:srgbClr val="FFFFFF"/>
        </a:lt1>
        <a:dk2>
          <a:srgbClr val="000000"/>
        </a:dk2>
        <a:lt2>
          <a:srgbClr val="0000FF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99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FF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2DB9"/>
        </a:accent6>
        <a:hlink>
          <a:srgbClr val="3399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6D76B51887EB49886867CE70C84B2D" ma:contentTypeVersion="1" ma:contentTypeDescription="Create a new document." ma:contentTypeScope="" ma:versionID="42e268e8c866e5bdfa42a6ad6ea7431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c2d465dd849937321cdf8b52b5b5c9f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D82D9C5-54F2-4072-81D5-45603C69B11E}"/>
</file>

<file path=customXml/itemProps2.xml><?xml version="1.0" encoding="utf-8"?>
<ds:datastoreItem xmlns:ds="http://schemas.openxmlformats.org/officeDocument/2006/customXml" ds:itemID="{D0349C85-3A0E-4597-879D-6031B8E2ACD7}"/>
</file>

<file path=customXml/itemProps3.xml><?xml version="1.0" encoding="utf-8"?>
<ds:datastoreItem xmlns:ds="http://schemas.openxmlformats.org/officeDocument/2006/customXml" ds:itemID="{33A2B6E1-03E3-4D0A-B7E1-FA35E026E822}"/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6116</TotalTime>
  <Words>445</Words>
  <Application>Microsoft Office PowerPoint</Application>
  <PresentationFormat>On-screen Show (4:3)</PresentationFormat>
  <Paragraphs>72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ITU-e</vt:lpstr>
      <vt:lpstr>Slide 1</vt:lpstr>
      <vt:lpstr>Overview of Focus Group</vt:lpstr>
      <vt:lpstr>ICT Innovations and Standards</vt:lpstr>
      <vt:lpstr>New Management Team</vt:lpstr>
      <vt:lpstr>Highlight</vt:lpstr>
      <vt:lpstr>Working Groups</vt:lpstr>
    </vt:vector>
  </TitlesOfParts>
  <Company>ITU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 Telecommunication  Union</dc:title>
  <dc:creator>P.Rosa</dc:creator>
  <cp:lastModifiedBy>Ajay Mishra</cp:lastModifiedBy>
  <cp:revision>483</cp:revision>
  <cp:lastPrinted>2001-11-25T13:41:09Z</cp:lastPrinted>
  <dcterms:created xsi:type="dcterms:W3CDTF">2007-02-20T15:47:31Z</dcterms:created>
  <dcterms:modified xsi:type="dcterms:W3CDTF">2014-01-28T07:33:17Z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0x010100806D76B51887EB49886867CE70C84B2D</vt:lpwstr>
  </property>
</Properties>
</file>