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60" r:id="rId4"/>
    <p:sldId id="262" r:id="rId5"/>
    <p:sldId id="263" r:id="rId6"/>
    <p:sldId id="264" r:id="rId7"/>
    <p:sldId id="265"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1D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A71B5F-D380-45FE-B497-FB7D837F39A0}" type="datetimeFigureOut">
              <a:rPr lang="en-US" smtClean="0"/>
              <a:t>9/17/2013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ADEF64-E997-4388-A93C-E82B7C6D10AA}" type="slidenum">
              <a:rPr lang="en-IN" smtClean="0"/>
              <a:t>‹#›</a:t>
            </a:fld>
            <a:endParaRPr lang="en-IN"/>
          </a:p>
        </p:txBody>
      </p:sp>
    </p:spTree>
    <p:extLst>
      <p:ext uri="{BB962C8B-B14F-4D97-AF65-F5344CB8AC3E}">
        <p14:creationId xmlns:p14="http://schemas.microsoft.com/office/powerpoint/2010/main" val="4070348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From any</a:t>
            </a:r>
            <a:r>
              <a:rPr lang="en-US" baseline="0" dirty="0" smtClean="0"/>
              <a:t> technology oriented product point of view, the engagement of consumers happening through peer strategy goes through 4 fundamental processes.. i.e. Personalize, Enhance, Reward and Enable. Functionally all these processes have basic characteristics as mentioned along. We will look for behaviors in each process in detail in next slide.</a:t>
            </a:r>
            <a:endParaRPr lang="en-IN" dirty="0"/>
          </a:p>
        </p:txBody>
      </p:sp>
      <p:sp>
        <p:nvSpPr>
          <p:cNvPr id="4" name="Slide Number Placeholder 3"/>
          <p:cNvSpPr>
            <a:spLocks noGrp="1"/>
          </p:cNvSpPr>
          <p:nvPr>
            <p:ph type="sldNum" sz="quarter" idx="10"/>
          </p:nvPr>
        </p:nvSpPr>
        <p:spPr/>
        <p:txBody>
          <a:bodyPr/>
          <a:lstStyle/>
          <a:p>
            <a:fld id="{ADADEF64-E997-4388-A93C-E82B7C6D10AA}" type="slidenum">
              <a:rPr lang="en-IN" smtClean="0"/>
              <a:t>2</a:t>
            </a:fld>
            <a:endParaRPr lang="en-IN"/>
          </a:p>
        </p:txBody>
      </p:sp>
    </p:spTree>
    <p:extLst>
      <p:ext uri="{BB962C8B-B14F-4D97-AF65-F5344CB8AC3E}">
        <p14:creationId xmlns:p14="http://schemas.microsoft.com/office/powerpoint/2010/main" val="4213660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Against</a:t>
            </a:r>
            <a:r>
              <a:rPr lang="en-US" baseline="0" dirty="0" smtClean="0"/>
              <a:t> each process is mentioned the behavior of the brand. We will look at examples in every process behavior from next slides</a:t>
            </a:r>
            <a:endParaRPr lang="en-IN" dirty="0"/>
          </a:p>
        </p:txBody>
      </p:sp>
      <p:sp>
        <p:nvSpPr>
          <p:cNvPr id="4" name="Slide Number Placeholder 3"/>
          <p:cNvSpPr>
            <a:spLocks noGrp="1"/>
          </p:cNvSpPr>
          <p:nvPr>
            <p:ph type="sldNum" sz="quarter" idx="10"/>
          </p:nvPr>
        </p:nvSpPr>
        <p:spPr/>
        <p:txBody>
          <a:bodyPr/>
          <a:lstStyle/>
          <a:p>
            <a:fld id="{ADADEF64-E997-4388-A93C-E82B7C6D10AA}" type="slidenum">
              <a:rPr lang="en-IN" smtClean="0"/>
              <a:t>3</a:t>
            </a:fld>
            <a:endParaRPr lang="en-IN"/>
          </a:p>
        </p:txBody>
      </p:sp>
    </p:spTree>
    <p:extLst>
      <p:ext uri="{BB962C8B-B14F-4D97-AF65-F5344CB8AC3E}">
        <p14:creationId xmlns:p14="http://schemas.microsoft.com/office/powerpoint/2010/main" val="780567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Examples against each behavior</a:t>
            </a:r>
            <a:endParaRPr lang="en-IN" dirty="0"/>
          </a:p>
        </p:txBody>
      </p:sp>
      <p:sp>
        <p:nvSpPr>
          <p:cNvPr id="4" name="Slide Number Placeholder 3"/>
          <p:cNvSpPr>
            <a:spLocks noGrp="1"/>
          </p:cNvSpPr>
          <p:nvPr>
            <p:ph type="sldNum" sz="quarter" idx="10"/>
          </p:nvPr>
        </p:nvSpPr>
        <p:spPr/>
        <p:txBody>
          <a:bodyPr/>
          <a:lstStyle/>
          <a:p>
            <a:fld id="{ADADEF64-E997-4388-A93C-E82B7C6D10AA}" type="slidenum">
              <a:rPr lang="en-IN" smtClean="0"/>
              <a:t>4</a:t>
            </a:fld>
            <a:endParaRPr lang="en-IN"/>
          </a:p>
        </p:txBody>
      </p:sp>
    </p:spTree>
    <p:extLst>
      <p:ext uri="{BB962C8B-B14F-4D97-AF65-F5344CB8AC3E}">
        <p14:creationId xmlns:p14="http://schemas.microsoft.com/office/powerpoint/2010/main" val="4043371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Examples against each behavior</a:t>
            </a:r>
            <a:endParaRPr lang="en-IN" dirty="0"/>
          </a:p>
        </p:txBody>
      </p:sp>
      <p:sp>
        <p:nvSpPr>
          <p:cNvPr id="4" name="Slide Number Placeholder 3"/>
          <p:cNvSpPr>
            <a:spLocks noGrp="1"/>
          </p:cNvSpPr>
          <p:nvPr>
            <p:ph type="sldNum" sz="quarter" idx="10"/>
          </p:nvPr>
        </p:nvSpPr>
        <p:spPr/>
        <p:txBody>
          <a:bodyPr/>
          <a:lstStyle/>
          <a:p>
            <a:fld id="{ADADEF64-E997-4388-A93C-E82B7C6D10AA}" type="slidenum">
              <a:rPr lang="en-IN" smtClean="0"/>
              <a:t>5</a:t>
            </a:fld>
            <a:endParaRPr lang="en-IN"/>
          </a:p>
        </p:txBody>
      </p:sp>
    </p:spTree>
    <p:extLst>
      <p:ext uri="{BB962C8B-B14F-4D97-AF65-F5344CB8AC3E}">
        <p14:creationId xmlns:p14="http://schemas.microsoft.com/office/powerpoint/2010/main" val="702631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Examples against each behavior</a:t>
            </a:r>
            <a:endParaRPr lang="en-IN" dirty="0"/>
          </a:p>
        </p:txBody>
      </p:sp>
      <p:sp>
        <p:nvSpPr>
          <p:cNvPr id="4" name="Slide Number Placeholder 3"/>
          <p:cNvSpPr>
            <a:spLocks noGrp="1"/>
          </p:cNvSpPr>
          <p:nvPr>
            <p:ph type="sldNum" sz="quarter" idx="10"/>
          </p:nvPr>
        </p:nvSpPr>
        <p:spPr/>
        <p:txBody>
          <a:bodyPr/>
          <a:lstStyle/>
          <a:p>
            <a:fld id="{ADADEF64-E997-4388-A93C-E82B7C6D10AA}" type="slidenum">
              <a:rPr lang="en-IN" smtClean="0"/>
              <a:t>6</a:t>
            </a:fld>
            <a:endParaRPr lang="en-IN"/>
          </a:p>
        </p:txBody>
      </p:sp>
    </p:spTree>
    <p:extLst>
      <p:ext uri="{BB962C8B-B14F-4D97-AF65-F5344CB8AC3E}">
        <p14:creationId xmlns:p14="http://schemas.microsoft.com/office/powerpoint/2010/main" val="21940532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Examples against each behavior</a:t>
            </a:r>
            <a:endParaRPr lang="en-IN" dirty="0"/>
          </a:p>
        </p:txBody>
      </p:sp>
      <p:sp>
        <p:nvSpPr>
          <p:cNvPr id="4" name="Slide Number Placeholder 3"/>
          <p:cNvSpPr>
            <a:spLocks noGrp="1"/>
          </p:cNvSpPr>
          <p:nvPr>
            <p:ph type="sldNum" sz="quarter" idx="10"/>
          </p:nvPr>
        </p:nvSpPr>
        <p:spPr/>
        <p:txBody>
          <a:bodyPr/>
          <a:lstStyle/>
          <a:p>
            <a:fld id="{ADADEF64-E997-4388-A93C-E82B7C6D10AA}" type="slidenum">
              <a:rPr lang="en-IN" smtClean="0"/>
              <a:t>7</a:t>
            </a:fld>
            <a:endParaRPr lang="en-IN"/>
          </a:p>
        </p:txBody>
      </p:sp>
    </p:spTree>
    <p:extLst>
      <p:ext uri="{BB962C8B-B14F-4D97-AF65-F5344CB8AC3E}">
        <p14:creationId xmlns:p14="http://schemas.microsoft.com/office/powerpoint/2010/main" val="2553306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CF0DBCD8-50DF-4C9F-A354-67918E2CB45D}" type="datetimeFigureOut">
              <a:rPr lang="en-US" smtClean="0"/>
              <a:t>9/17/2013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9855288-46FE-4BCF-8088-B286775178C8}"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F0DBCD8-50DF-4C9F-A354-67918E2CB45D}" type="datetimeFigureOut">
              <a:rPr lang="en-US" smtClean="0"/>
              <a:t>9/17/2013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9855288-46FE-4BCF-8088-B286775178C8}"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F0DBCD8-50DF-4C9F-A354-67918E2CB45D}" type="datetimeFigureOut">
              <a:rPr lang="en-US" smtClean="0"/>
              <a:t>9/17/2013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9855288-46FE-4BCF-8088-B286775178C8}"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F0DBCD8-50DF-4C9F-A354-67918E2CB45D}" type="datetimeFigureOut">
              <a:rPr lang="en-US" smtClean="0"/>
              <a:t>9/17/2013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9855288-46FE-4BCF-8088-B286775178C8}"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0DBCD8-50DF-4C9F-A354-67918E2CB45D}" type="datetimeFigureOut">
              <a:rPr lang="en-US" smtClean="0"/>
              <a:t>9/17/2013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9855288-46FE-4BCF-8088-B286775178C8}"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CF0DBCD8-50DF-4C9F-A354-67918E2CB45D}" type="datetimeFigureOut">
              <a:rPr lang="en-US" smtClean="0"/>
              <a:t>9/17/2013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9855288-46FE-4BCF-8088-B286775178C8}"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CF0DBCD8-50DF-4C9F-A354-67918E2CB45D}" type="datetimeFigureOut">
              <a:rPr lang="en-US" smtClean="0"/>
              <a:t>9/17/2013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9855288-46FE-4BCF-8088-B286775178C8}"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CF0DBCD8-50DF-4C9F-A354-67918E2CB45D}" type="datetimeFigureOut">
              <a:rPr lang="en-US" smtClean="0"/>
              <a:t>9/17/2013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9855288-46FE-4BCF-8088-B286775178C8}"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0DBCD8-50DF-4C9F-A354-67918E2CB45D}" type="datetimeFigureOut">
              <a:rPr lang="en-US" smtClean="0"/>
              <a:t>9/17/2013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9855288-46FE-4BCF-8088-B286775178C8}"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0DBCD8-50DF-4C9F-A354-67918E2CB45D}" type="datetimeFigureOut">
              <a:rPr lang="en-US" smtClean="0"/>
              <a:t>9/17/2013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9855288-46FE-4BCF-8088-B286775178C8}"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0DBCD8-50DF-4C9F-A354-67918E2CB45D}" type="datetimeFigureOut">
              <a:rPr lang="en-US" smtClean="0"/>
              <a:t>9/17/2013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9855288-46FE-4BCF-8088-B286775178C8}"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0DBCD8-50DF-4C9F-A354-67918E2CB45D}" type="datetimeFigureOut">
              <a:rPr lang="en-US" smtClean="0"/>
              <a:t>9/17/2013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855288-46FE-4BCF-8088-B286775178C8}"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0" y="1"/>
            <a:ext cx="9143999" cy="6858000"/>
          </a:xfrm>
          <a:prstGeom prst="rect">
            <a:avLst/>
          </a:prstGeom>
          <a:noFill/>
          <a:ln w="9525">
            <a:noFill/>
            <a:miter lim="800000"/>
            <a:headEnd/>
            <a:tailEnd/>
          </a:ln>
          <a:effectLst/>
        </p:spPr>
      </p:pic>
      <p:sp>
        <p:nvSpPr>
          <p:cNvPr id="6" name="Rounded Rectangular Callout 5"/>
          <p:cNvSpPr/>
          <p:nvPr/>
        </p:nvSpPr>
        <p:spPr>
          <a:xfrm>
            <a:off x="214282" y="4714884"/>
            <a:ext cx="3214710" cy="928694"/>
          </a:xfrm>
          <a:prstGeom prst="wedgeRoundRectCallout">
            <a:avLst>
              <a:gd name="adj1" fmla="val -1815"/>
              <a:gd name="adj2" fmla="val -271944"/>
              <a:gd name="adj3" fmla="val 16667"/>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rPr>
              <a:t>Martin Cooper  Invention in 70’s Inspired by Star Trek’s </a:t>
            </a:r>
          </a:p>
          <a:p>
            <a:r>
              <a:rPr lang="en-US" b="1" dirty="0" smtClean="0">
                <a:solidFill>
                  <a:schemeClr val="tx1"/>
                </a:solidFill>
              </a:rPr>
              <a:t>Communicator</a:t>
            </a:r>
            <a:endParaRPr lang="en-IN" b="1" dirty="0">
              <a:solidFill>
                <a:schemeClr val="tx1"/>
              </a:solidFill>
            </a:endParaRPr>
          </a:p>
        </p:txBody>
      </p:sp>
      <p:sp>
        <p:nvSpPr>
          <p:cNvPr id="7" name="Rounded Rectangular Callout 6"/>
          <p:cNvSpPr/>
          <p:nvPr/>
        </p:nvSpPr>
        <p:spPr>
          <a:xfrm>
            <a:off x="2571736" y="1285860"/>
            <a:ext cx="1928826" cy="1714512"/>
          </a:xfrm>
          <a:prstGeom prst="wedgeRoundRectCallout">
            <a:avLst>
              <a:gd name="adj1" fmla="val -37756"/>
              <a:gd name="adj2" fmla="val 65037"/>
              <a:gd name="adj3" fmla="val 16667"/>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rPr>
              <a:t>Debut by Motorola in 80’s weighing 2 pounds </a:t>
            </a:r>
            <a:r>
              <a:rPr lang="en-US" b="1" dirty="0">
                <a:solidFill>
                  <a:schemeClr val="tx1"/>
                </a:solidFill>
              </a:rPr>
              <a:t> </a:t>
            </a:r>
            <a:r>
              <a:rPr lang="en-US" b="1" dirty="0" smtClean="0">
                <a:solidFill>
                  <a:schemeClr val="tx1"/>
                </a:solidFill>
              </a:rPr>
              <a:t>&amp; costing in excess of $4k</a:t>
            </a:r>
            <a:endParaRPr lang="en-IN" b="1" dirty="0">
              <a:solidFill>
                <a:schemeClr val="tx1"/>
              </a:solidFill>
            </a:endParaRPr>
          </a:p>
        </p:txBody>
      </p:sp>
      <p:sp>
        <p:nvSpPr>
          <p:cNvPr id="8" name="Rounded Rectangular Callout 7"/>
          <p:cNvSpPr/>
          <p:nvPr/>
        </p:nvSpPr>
        <p:spPr>
          <a:xfrm>
            <a:off x="4429124" y="785794"/>
            <a:ext cx="2428892" cy="1071570"/>
          </a:xfrm>
          <a:prstGeom prst="wedgeRoundRectCallout">
            <a:avLst>
              <a:gd name="adj1" fmla="val -43529"/>
              <a:gd name="adj2" fmla="val 176550"/>
              <a:gd name="adj3" fmla="val 16667"/>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rPr>
              <a:t>92’ – 1</a:t>
            </a:r>
            <a:r>
              <a:rPr lang="en-US" b="1" baseline="30000" dirty="0" smtClean="0">
                <a:solidFill>
                  <a:schemeClr val="tx1"/>
                </a:solidFill>
              </a:rPr>
              <a:t>st</a:t>
            </a:r>
            <a:r>
              <a:rPr lang="en-US" b="1" dirty="0" smtClean="0">
                <a:solidFill>
                  <a:schemeClr val="tx1"/>
                </a:solidFill>
              </a:rPr>
              <a:t> Text Message</a:t>
            </a:r>
          </a:p>
          <a:p>
            <a:r>
              <a:rPr lang="en-US" b="1" dirty="0" smtClean="0">
                <a:solidFill>
                  <a:schemeClr val="tx1"/>
                </a:solidFill>
              </a:rPr>
              <a:t>Merry Christmas</a:t>
            </a:r>
          </a:p>
          <a:p>
            <a:r>
              <a:rPr lang="en-US" b="1" dirty="0" smtClean="0">
                <a:solidFill>
                  <a:schemeClr val="tx1"/>
                </a:solidFill>
              </a:rPr>
              <a:t>96’ – 1</a:t>
            </a:r>
            <a:r>
              <a:rPr lang="en-US" b="1" baseline="30000" dirty="0" smtClean="0">
                <a:solidFill>
                  <a:schemeClr val="tx1"/>
                </a:solidFill>
              </a:rPr>
              <a:t>st</a:t>
            </a:r>
            <a:r>
              <a:rPr lang="en-US" b="1" dirty="0" smtClean="0">
                <a:solidFill>
                  <a:schemeClr val="tx1"/>
                </a:solidFill>
              </a:rPr>
              <a:t> Flip Phone by Moto</a:t>
            </a:r>
            <a:endParaRPr lang="en-IN" b="1" dirty="0">
              <a:solidFill>
                <a:schemeClr val="tx1"/>
              </a:solidFill>
            </a:endParaRPr>
          </a:p>
        </p:txBody>
      </p:sp>
      <p:sp>
        <p:nvSpPr>
          <p:cNvPr id="9" name="Rounded Rectangular Callout 8"/>
          <p:cNvSpPr/>
          <p:nvPr/>
        </p:nvSpPr>
        <p:spPr>
          <a:xfrm>
            <a:off x="1500166" y="5929330"/>
            <a:ext cx="3214710" cy="928694"/>
          </a:xfrm>
          <a:prstGeom prst="wedgeRoundRectCallout">
            <a:avLst>
              <a:gd name="adj1" fmla="val 86826"/>
              <a:gd name="adj2" fmla="val -253626"/>
              <a:gd name="adj3" fmla="val 16667"/>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rPr>
              <a:t>2003 – Revolutionary Nokia 1100 Launched in India – 200 Million Phones Shipped </a:t>
            </a:r>
            <a:endParaRPr lang="en-IN" b="1" dirty="0">
              <a:solidFill>
                <a:schemeClr val="tx1"/>
              </a:solidFill>
            </a:endParaRPr>
          </a:p>
        </p:txBody>
      </p:sp>
      <p:sp>
        <p:nvSpPr>
          <p:cNvPr id="10" name="Oval Callout 9"/>
          <p:cNvSpPr/>
          <p:nvPr/>
        </p:nvSpPr>
        <p:spPr>
          <a:xfrm>
            <a:off x="6429388" y="3929066"/>
            <a:ext cx="1714512" cy="928694"/>
          </a:xfrm>
          <a:prstGeom prst="wedgeEllipseCallout">
            <a:avLst>
              <a:gd name="adj1" fmla="val 8559"/>
              <a:gd name="adj2" fmla="val -11920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2005</a:t>
            </a:r>
          </a:p>
          <a:p>
            <a:pPr algn="ctr"/>
            <a:r>
              <a:rPr lang="en-US" sz="1600" dirty="0" smtClean="0"/>
              <a:t>Ring Tones added $2Trillion</a:t>
            </a:r>
            <a:endParaRPr lang="en-IN" sz="1600" dirty="0"/>
          </a:p>
        </p:txBody>
      </p:sp>
      <p:sp>
        <p:nvSpPr>
          <p:cNvPr id="11" name="Oval Callout 10"/>
          <p:cNvSpPr/>
          <p:nvPr/>
        </p:nvSpPr>
        <p:spPr>
          <a:xfrm>
            <a:off x="6500826" y="1571612"/>
            <a:ext cx="1571636" cy="1143008"/>
          </a:xfrm>
          <a:prstGeom prst="wedgeEllipseCallout">
            <a:avLst>
              <a:gd name="adj1" fmla="val 49602"/>
              <a:gd name="adj2" fmla="val -1210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2007</a:t>
            </a:r>
          </a:p>
          <a:p>
            <a:pPr algn="ctr"/>
            <a:r>
              <a:rPr lang="en-US" sz="1600" dirty="0" smtClean="0"/>
              <a:t>1</a:t>
            </a:r>
            <a:r>
              <a:rPr lang="en-US" sz="1600" baseline="30000" dirty="0" smtClean="0"/>
              <a:t>st</a:t>
            </a:r>
            <a:r>
              <a:rPr lang="en-US" sz="1600" dirty="0" smtClean="0"/>
              <a:t> iphone Launched</a:t>
            </a:r>
            <a:endParaRPr lang="en-IN" sz="1600" dirty="0"/>
          </a:p>
        </p:txBody>
      </p:sp>
      <p:sp>
        <p:nvSpPr>
          <p:cNvPr id="12" name="Oval Callout 11"/>
          <p:cNvSpPr/>
          <p:nvPr/>
        </p:nvSpPr>
        <p:spPr>
          <a:xfrm>
            <a:off x="7572396" y="5715016"/>
            <a:ext cx="1571636" cy="1143008"/>
          </a:xfrm>
          <a:prstGeom prst="wedgeEllipseCallout">
            <a:avLst>
              <a:gd name="adj1" fmla="val 36071"/>
              <a:gd name="adj2" fmla="val -27920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2008</a:t>
            </a:r>
          </a:p>
          <a:p>
            <a:pPr algn="ctr"/>
            <a:r>
              <a:rPr lang="en-US" sz="1600" dirty="0" smtClean="0"/>
              <a:t>iApp Store + Android 1</a:t>
            </a:r>
            <a:r>
              <a:rPr lang="en-US" sz="1600" baseline="30000" dirty="0" smtClean="0"/>
              <a:t>st</a:t>
            </a:r>
            <a:r>
              <a:rPr lang="en-US" sz="1600" dirty="0" smtClean="0"/>
              <a:t> Phone</a:t>
            </a:r>
            <a:endParaRPr lang="en-IN" sz="1600" dirty="0"/>
          </a:p>
        </p:txBody>
      </p:sp>
      <p:sp>
        <p:nvSpPr>
          <p:cNvPr id="13" name="Oval Callout 12"/>
          <p:cNvSpPr/>
          <p:nvPr/>
        </p:nvSpPr>
        <p:spPr>
          <a:xfrm>
            <a:off x="5929322" y="5715016"/>
            <a:ext cx="1571636" cy="1143008"/>
          </a:xfrm>
          <a:prstGeom prst="wedgeEllipseCallout">
            <a:avLst>
              <a:gd name="adj1" fmla="val 118607"/>
              <a:gd name="adj2" fmla="val -18804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2013</a:t>
            </a:r>
          </a:p>
          <a:p>
            <a:pPr algn="ctr"/>
            <a:r>
              <a:rPr lang="en-US" sz="1600" dirty="0" smtClean="0"/>
              <a:t>BB10 Launched</a:t>
            </a:r>
            <a:endParaRPr lang="en-IN"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srcRect/>
          <a:stretch>
            <a:fillRect/>
          </a:stretch>
        </p:blipFill>
        <p:spPr bwMode="auto">
          <a:xfrm>
            <a:off x="1457325" y="871560"/>
            <a:ext cx="6229350" cy="5772150"/>
          </a:xfrm>
          <a:prstGeom prst="rect">
            <a:avLst/>
          </a:prstGeom>
          <a:noFill/>
          <a:ln w="9525">
            <a:noFill/>
            <a:miter lim="800000"/>
            <a:headEnd/>
            <a:tailEnd/>
          </a:ln>
          <a:effectLst/>
        </p:spPr>
      </p:pic>
      <p:sp>
        <p:nvSpPr>
          <p:cNvPr id="5" name="Rounded Rectangular Callout 4"/>
          <p:cNvSpPr/>
          <p:nvPr/>
        </p:nvSpPr>
        <p:spPr>
          <a:xfrm>
            <a:off x="728642" y="500042"/>
            <a:ext cx="1557342" cy="928694"/>
          </a:xfrm>
          <a:prstGeom prst="wedgeRoundRectCallout">
            <a:avLst>
              <a:gd name="adj1" fmla="val 99329"/>
              <a:gd name="adj2" fmla="val 51051"/>
              <a:gd name="adj3" fmla="val 16667"/>
            </a:avLst>
          </a:prstGeom>
          <a:solidFill>
            <a:schemeClr val="tx1">
              <a:lumMod val="65000"/>
              <a:lumOff val="35000"/>
            </a:schemeClr>
          </a:solidFill>
          <a:scene3d>
            <a:camera prst="perspectiveFron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Learn &amp; Adapt</a:t>
            </a:r>
            <a:endParaRPr lang="en-IN" sz="2400" b="1" dirty="0"/>
          </a:p>
        </p:txBody>
      </p:sp>
      <p:sp>
        <p:nvSpPr>
          <p:cNvPr id="6" name="Rounded Rectangular Callout 5"/>
          <p:cNvSpPr/>
          <p:nvPr/>
        </p:nvSpPr>
        <p:spPr>
          <a:xfrm>
            <a:off x="85700" y="3786190"/>
            <a:ext cx="1557342" cy="928694"/>
          </a:xfrm>
          <a:prstGeom prst="wedgeRoundRectCallout">
            <a:avLst>
              <a:gd name="adj1" fmla="val 73385"/>
              <a:gd name="adj2" fmla="val -120683"/>
              <a:gd name="adj3" fmla="val 16667"/>
            </a:avLst>
          </a:prstGeom>
          <a:solidFill>
            <a:schemeClr val="tx1">
              <a:lumMod val="65000"/>
              <a:lumOff val="35000"/>
            </a:schemeClr>
          </a:solidFill>
          <a:scene3d>
            <a:camera prst="perspectiveFron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Remove Frictions</a:t>
            </a:r>
            <a:endParaRPr lang="en-IN" sz="2400" b="1" dirty="0"/>
          </a:p>
        </p:txBody>
      </p:sp>
      <p:sp>
        <p:nvSpPr>
          <p:cNvPr id="7" name="Rounded Rectangular Callout 6"/>
          <p:cNvSpPr/>
          <p:nvPr/>
        </p:nvSpPr>
        <p:spPr>
          <a:xfrm>
            <a:off x="6286512" y="5786454"/>
            <a:ext cx="1557342" cy="928694"/>
          </a:xfrm>
          <a:prstGeom prst="wedgeRoundRectCallout">
            <a:avLst>
              <a:gd name="adj1" fmla="val -105492"/>
              <a:gd name="adj2" fmla="val -93206"/>
              <a:gd name="adj3" fmla="val 16667"/>
            </a:avLst>
          </a:prstGeom>
          <a:solidFill>
            <a:schemeClr val="tx1">
              <a:lumMod val="65000"/>
              <a:lumOff val="35000"/>
            </a:schemeClr>
          </a:solidFill>
          <a:scene3d>
            <a:camera prst="perspectiveFron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Reinforce</a:t>
            </a:r>
            <a:endParaRPr lang="en-IN" sz="2400" b="1" dirty="0"/>
          </a:p>
        </p:txBody>
      </p:sp>
      <p:sp>
        <p:nvSpPr>
          <p:cNvPr id="8" name="Rounded Rectangular Callout 7"/>
          <p:cNvSpPr/>
          <p:nvPr/>
        </p:nvSpPr>
        <p:spPr>
          <a:xfrm>
            <a:off x="7286644" y="2357430"/>
            <a:ext cx="1557342" cy="928694"/>
          </a:xfrm>
          <a:prstGeom prst="wedgeRoundRectCallout">
            <a:avLst>
              <a:gd name="adj1" fmla="val -93203"/>
              <a:gd name="adj2" fmla="val 69369"/>
              <a:gd name="adj3" fmla="val 16667"/>
            </a:avLst>
          </a:prstGeom>
          <a:solidFill>
            <a:schemeClr val="tx1">
              <a:lumMod val="65000"/>
              <a:lumOff val="35000"/>
            </a:schemeClr>
          </a:solidFill>
          <a:scene3d>
            <a:camera prst="perspectiveFron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Surprise &amp; Delight</a:t>
            </a:r>
            <a:endParaRPr lang="en-IN" sz="2400" b="1" dirty="0"/>
          </a:p>
        </p:txBody>
      </p:sp>
      <p:sp>
        <p:nvSpPr>
          <p:cNvPr id="9" name="Rectangle 8"/>
          <p:cNvSpPr/>
          <p:nvPr/>
        </p:nvSpPr>
        <p:spPr>
          <a:xfrm>
            <a:off x="6286512" y="-24"/>
            <a:ext cx="2857488" cy="914400"/>
          </a:xfrm>
          <a:prstGeom prst="rect">
            <a:avLst/>
          </a:prstGeom>
          <a:solidFill>
            <a:schemeClr val="accent2">
              <a:lumMod val="75000"/>
            </a:schemeClr>
          </a:solidFill>
          <a:scene3d>
            <a:camera prst="perspectiveFron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Engaging Consumers with Peer Strategies</a:t>
            </a:r>
            <a:endParaRPr lang="en-IN" sz="2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2" y="-24"/>
            <a:ext cx="2357454" cy="1714512"/>
          </a:xfrm>
          <a:prstGeom prst="roundRect">
            <a:avLst/>
          </a:prstGeom>
          <a:solidFill>
            <a:srgbClr val="FFC000"/>
          </a:solidFill>
          <a:scene3d>
            <a:camera prst="perspectiveFron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Personalize</a:t>
            </a:r>
            <a:endParaRPr lang="en-IN" sz="3200" b="1" dirty="0">
              <a:solidFill>
                <a:schemeClr val="tx1"/>
              </a:solidFill>
            </a:endParaRPr>
          </a:p>
        </p:txBody>
      </p:sp>
      <p:sp>
        <p:nvSpPr>
          <p:cNvPr id="5" name="Rounded Rectangle 4"/>
          <p:cNvSpPr/>
          <p:nvPr/>
        </p:nvSpPr>
        <p:spPr>
          <a:xfrm>
            <a:off x="-32" y="1714488"/>
            <a:ext cx="2357454" cy="1714512"/>
          </a:xfrm>
          <a:prstGeom prst="roundRect">
            <a:avLst/>
          </a:prstGeom>
          <a:solidFill>
            <a:srgbClr val="271DEF"/>
          </a:solidFill>
          <a:scene3d>
            <a:camera prst="perspectiveFron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Enhance</a:t>
            </a:r>
            <a:endParaRPr lang="en-IN" sz="3200" b="1" dirty="0">
              <a:solidFill>
                <a:schemeClr val="tx1"/>
              </a:solidFill>
            </a:endParaRPr>
          </a:p>
        </p:txBody>
      </p:sp>
      <p:sp>
        <p:nvSpPr>
          <p:cNvPr id="6" name="Rounded Rectangle 5"/>
          <p:cNvSpPr/>
          <p:nvPr/>
        </p:nvSpPr>
        <p:spPr>
          <a:xfrm>
            <a:off x="-32" y="3429000"/>
            <a:ext cx="2357454" cy="1714512"/>
          </a:xfrm>
          <a:prstGeom prst="roundRect">
            <a:avLst/>
          </a:prstGeom>
          <a:solidFill>
            <a:srgbClr val="92D050"/>
          </a:solidFill>
          <a:scene3d>
            <a:camera prst="perspectiveFron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Reward</a:t>
            </a:r>
            <a:endParaRPr lang="en-IN" sz="3200" b="1" dirty="0">
              <a:solidFill>
                <a:schemeClr val="tx1"/>
              </a:solidFill>
            </a:endParaRPr>
          </a:p>
        </p:txBody>
      </p:sp>
      <p:sp>
        <p:nvSpPr>
          <p:cNvPr id="7" name="Rounded Rectangle 6"/>
          <p:cNvSpPr/>
          <p:nvPr/>
        </p:nvSpPr>
        <p:spPr>
          <a:xfrm>
            <a:off x="-32" y="5143512"/>
            <a:ext cx="2357454" cy="1714512"/>
          </a:xfrm>
          <a:prstGeom prst="roundRect">
            <a:avLst/>
          </a:prstGeom>
          <a:solidFill>
            <a:schemeClr val="tx1">
              <a:lumMod val="65000"/>
              <a:lumOff val="35000"/>
            </a:schemeClr>
          </a:solidFill>
          <a:scene3d>
            <a:camera prst="perspectiveFron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t>Enable</a:t>
            </a:r>
            <a:endParaRPr lang="en-IN" sz="3200" b="1" dirty="0"/>
          </a:p>
        </p:txBody>
      </p:sp>
      <p:grpSp>
        <p:nvGrpSpPr>
          <p:cNvPr id="12" name="Group 11"/>
          <p:cNvGrpSpPr/>
          <p:nvPr/>
        </p:nvGrpSpPr>
        <p:grpSpPr>
          <a:xfrm>
            <a:off x="2428860" y="357166"/>
            <a:ext cx="6286544" cy="6429420"/>
            <a:chOff x="2428860" y="202456"/>
            <a:chExt cx="4572032" cy="6429420"/>
          </a:xfrm>
        </p:grpSpPr>
        <p:sp>
          <p:nvSpPr>
            <p:cNvPr id="8" name="Rectangle 7"/>
            <p:cNvSpPr/>
            <p:nvPr/>
          </p:nvSpPr>
          <p:spPr>
            <a:xfrm>
              <a:off x="2428860" y="202456"/>
              <a:ext cx="4572000" cy="1015663"/>
            </a:xfrm>
            <a:prstGeom prst="rect">
              <a:avLst/>
            </a:prstGeom>
            <a:ln w="3175">
              <a:solidFill>
                <a:schemeClr val="tx1"/>
              </a:solidFill>
            </a:ln>
            <a:scene3d>
              <a:camera prst="perspectiveFront"/>
              <a:lightRig rig="threePt" dir="t"/>
            </a:scene3d>
          </p:spPr>
          <p:txBody>
            <a:bodyPr wrap="square">
              <a:spAutoFit/>
            </a:bodyPr>
            <a:lstStyle/>
            <a:p>
              <a:r>
                <a:rPr lang="en-IN" sz="2000" dirty="0" smtClean="0"/>
                <a:t>Leverage </a:t>
              </a:r>
              <a:r>
                <a:rPr lang="en-IN" sz="2000" dirty="0"/>
                <a:t>data about </a:t>
              </a:r>
              <a:r>
                <a:rPr lang="en-IN" sz="2000" dirty="0" smtClean="0"/>
                <a:t>“consumer needs” </a:t>
              </a:r>
              <a:r>
                <a:rPr lang="en-IN" sz="2000" dirty="0"/>
                <a:t>and their context to increase the relevance, timeliness and value of communications, offers and customer experiences </a:t>
              </a:r>
            </a:p>
          </p:txBody>
        </p:sp>
        <p:sp>
          <p:nvSpPr>
            <p:cNvPr id="9" name="Rectangle 8"/>
            <p:cNvSpPr/>
            <p:nvPr/>
          </p:nvSpPr>
          <p:spPr>
            <a:xfrm>
              <a:off x="2428892" y="1879413"/>
              <a:ext cx="4572000" cy="1323439"/>
            </a:xfrm>
            <a:prstGeom prst="rect">
              <a:avLst/>
            </a:prstGeom>
            <a:ln w="3175">
              <a:solidFill>
                <a:schemeClr val="tx1"/>
              </a:solidFill>
            </a:ln>
            <a:scene3d>
              <a:camera prst="perspectiveFront"/>
              <a:lightRig rig="threePt" dir="t"/>
            </a:scene3d>
          </p:spPr>
          <p:txBody>
            <a:bodyPr wrap="square">
              <a:spAutoFit/>
            </a:bodyPr>
            <a:lstStyle/>
            <a:p>
              <a:r>
                <a:rPr lang="en-IN" sz="2000" dirty="0" smtClean="0"/>
                <a:t>Help </a:t>
              </a:r>
              <a:r>
                <a:rPr lang="en-IN" sz="2000" dirty="0"/>
                <a:t>customers complete tasks and accomplish their goals by minimizing the risk, time, and effort as they shop, compare, purchase and use your </a:t>
              </a:r>
              <a:r>
                <a:rPr lang="en-IN" sz="2000" dirty="0" smtClean="0"/>
                <a:t>products</a:t>
              </a:r>
              <a:endParaRPr lang="en-IN" sz="2000" dirty="0"/>
            </a:p>
          </p:txBody>
        </p:sp>
        <p:sp>
          <p:nvSpPr>
            <p:cNvPr id="10" name="Rectangle 9"/>
            <p:cNvSpPr/>
            <p:nvPr/>
          </p:nvSpPr>
          <p:spPr>
            <a:xfrm>
              <a:off x="2428892" y="3593925"/>
              <a:ext cx="4572000" cy="1323439"/>
            </a:xfrm>
            <a:prstGeom prst="rect">
              <a:avLst/>
            </a:prstGeom>
            <a:ln w="3175">
              <a:solidFill>
                <a:schemeClr val="tx1"/>
              </a:solidFill>
            </a:ln>
            <a:scene3d>
              <a:camera prst="perspectiveFront"/>
              <a:lightRig rig="threePt" dir="t"/>
            </a:scene3d>
          </p:spPr>
          <p:txBody>
            <a:bodyPr>
              <a:spAutoFit/>
            </a:bodyPr>
            <a:lstStyle/>
            <a:p>
              <a:r>
                <a:rPr lang="en-IN" sz="2000" dirty="0" smtClean="0"/>
                <a:t>Surprise </a:t>
              </a:r>
              <a:r>
                <a:rPr lang="en-IN" sz="2000" dirty="0"/>
                <a:t>and delight customers by anticipating and helping them </a:t>
              </a:r>
              <a:r>
                <a:rPr lang="en-IN" sz="2000" dirty="0" smtClean="0"/>
                <a:t>fulfil </a:t>
              </a:r>
              <a:r>
                <a:rPr lang="en-IN" sz="2000" dirty="0"/>
                <a:t>functional requirements, emotional needs and aspirations 	</a:t>
              </a:r>
            </a:p>
          </p:txBody>
        </p:sp>
        <p:sp>
          <p:nvSpPr>
            <p:cNvPr id="11" name="Rectangle 10"/>
            <p:cNvSpPr/>
            <p:nvPr/>
          </p:nvSpPr>
          <p:spPr>
            <a:xfrm>
              <a:off x="2428860" y="5308437"/>
              <a:ext cx="4572000" cy="1323439"/>
            </a:xfrm>
            <a:prstGeom prst="rect">
              <a:avLst/>
            </a:prstGeom>
            <a:ln w="3175">
              <a:solidFill>
                <a:schemeClr val="tx1"/>
              </a:solidFill>
            </a:ln>
            <a:scene3d>
              <a:camera prst="perspectiveFront"/>
              <a:lightRig rig="threePt" dir="t"/>
            </a:scene3d>
          </p:spPr>
          <p:txBody>
            <a:bodyPr wrap="square">
              <a:spAutoFit/>
            </a:bodyPr>
            <a:lstStyle/>
            <a:p>
              <a:r>
                <a:rPr lang="en-IN" sz="2000" dirty="0" smtClean="0"/>
                <a:t>Using </a:t>
              </a:r>
              <a:r>
                <a:rPr lang="en-IN" sz="2000" dirty="0"/>
                <a:t>feedback, encouragement, rewards and social influence, reinforce customers as they engage in </a:t>
              </a:r>
              <a:r>
                <a:rPr lang="en-IN" sz="2000" dirty="0" smtClean="0"/>
                <a:t>behaviours </a:t>
              </a:r>
              <a:r>
                <a:rPr lang="en-IN" sz="2000" dirty="0"/>
                <a:t>that are mutually beneficial 	</a:t>
              </a: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2" y="-24"/>
            <a:ext cx="2357454" cy="1714512"/>
          </a:xfrm>
          <a:prstGeom prst="roundRect">
            <a:avLst/>
          </a:prstGeom>
          <a:solidFill>
            <a:srgbClr val="FFC000"/>
          </a:solidFill>
          <a:scene3d>
            <a:camera prst="perspectiveFron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Personalize</a:t>
            </a:r>
            <a:endParaRPr lang="en-IN" sz="3200" b="1" dirty="0">
              <a:solidFill>
                <a:schemeClr val="tx1"/>
              </a:solidFill>
            </a:endParaRPr>
          </a:p>
        </p:txBody>
      </p:sp>
      <p:sp>
        <p:nvSpPr>
          <p:cNvPr id="6" name="Rectangle 5"/>
          <p:cNvSpPr/>
          <p:nvPr/>
        </p:nvSpPr>
        <p:spPr>
          <a:xfrm>
            <a:off x="2428860" y="176735"/>
            <a:ext cx="5500726" cy="1323439"/>
          </a:xfrm>
          <a:prstGeom prst="rect">
            <a:avLst/>
          </a:prstGeom>
          <a:ln w="3175">
            <a:solidFill>
              <a:schemeClr val="tx1"/>
            </a:solidFill>
          </a:ln>
          <a:scene3d>
            <a:camera prst="perspectiveFront"/>
            <a:lightRig rig="threePt" dir="t"/>
          </a:scene3d>
        </p:spPr>
        <p:txBody>
          <a:bodyPr wrap="square">
            <a:spAutoFit/>
          </a:bodyPr>
          <a:lstStyle/>
          <a:p>
            <a:r>
              <a:rPr lang="en-IN" sz="2000" dirty="0" smtClean="0"/>
              <a:t>Leverage </a:t>
            </a:r>
            <a:r>
              <a:rPr lang="en-IN" sz="2000" dirty="0"/>
              <a:t>data about </a:t>
            </a:r>
            <a:r>
              <a:rPr lang="en-IN" sz="2000" dirty="0" smtClean="0"/>
              <a:t>“consumer needs” </a:t>
            </a:r>
            <a:r>
              <a:rPr lang="en-IN" sz="2000" dirty="0"/>
              <a:t>and their context to increase the relevance, timeliness and value of communications, offers and customer experiences 	</a:t>
            </a:r>
          </a:p>
        </p:txBody>
      </p:sp>
      <p:sp>
        <p:nvSpPr>
          <p:cNvPr id="10" name="TextBox 9"/>
          <p:cNvSpPr txBox="1"/>
          <p:nvPr/>
        </p:nvSpPr>
        <p:spPr>
          <a:xfrm>
            <a:off x="-31" y="1772816"/>
            <a:ext cx="9144032" cy="4801314"/>
          </a:xfrm>
          <a:prstGeom prst="rect">
            <a:avLst/>
          </a:prstGeom>
          <a:noFill/>
        </p:spPr>
        <p:txBody>
          <a:bodyPr wrap="square" rtlCol="0">
            <a:spAutoFit/>
          </a:bodyPr>
          <a:lstStyle/>
          <a:p>
            <a:pPr marL="342900" indent="-342900">
              <a:buFont typeface="Arial" panose="020B0604020202020204" pitchFamily="34" charset="0"/>
              <a:buChar char="•"/>
            </a:pPr>
            <a:r>
              <a:rPr lang="en-US" dirty="0" smtClean="0"/>
              <a:t>Nokia </a:t>
            </a:r>
            <a:r>
              <a:rPr lang="en-US" dirty="0" smtClean="0"/>
              <a:t>1100 – Introduction of Torch – “Made for India” – “</a:t>
            </a:r>
            <a:r>
              <a:rPr lang="en-US" dirty="0" err="1" smtClean="0"/>
              <a:t>Har</a:t>
            </a:r>
            <a:r>
              <a:rPr lang="en-US" dirty="0" smtClean="0"/>
              <a:t> Jeb </a:t>
            </a:r>
            <a:r>
              <a:rPr lang="en-US" dirty="0" err="1" smtClean="0"/>
              <a:t>mei</a:t>
            </a:r>
            <a:r>
              <a:rPr lang="en-US" dirty="0" smtClean="0"/>
              <a:t> Rang”</a:t>
            </a:r>
          </a:p>
          <a:p>
            <a:r>
              <a:rPr lang="en-US" dirty="0" smtClean="0"/>
              <a:t>Color Phones contribute to 94% of the overall market. Innovated and Invented in India,</a:t>
            </a:r>
          </a:p>
          <a:p>
            <a:r>
              <a:rPr lang="en-US" dirty="0"/>
              <a:t>t</a:t>
            </a:r>
            <a:r>
              <a:rPr lang="en-US" dirty="0" smtClean="0"/>
              <a:t>his phone did 200+ Million units shipment world </a:t>
            </a:r>
            <a:r>
              <a:rPr lang="en-US" dirty="0" smtClean="0"/>
              <a:t>wide</a:t>
            </a:r>
          </a:p>
          <a:p>
            <a:endParaRPr lang="en-US" dirty="0" smtClean="0"/>
          </a:p>
          <a:p>
            <a:endParaRPr lang="en-US" dirty="0" smtClean="0"/>
          </a:p>
          <a:p>
            <a:pPr marL="342900" indent="-342900">
              <a:buFont typeface="Arial" panose="020B0604020202020204" pitchFamily="34" charset="0"/>
              <a:buChar char="•"/>
            </a:pPr>
            <a:r>
              <a:rPr lang="en-US" dirty="0" smtClean="0"/>
              <a:t>Anti Slip Grip  - “Mobile Phones are Virtual Shops”, remain in hand for 80% of work time</a:t>
            </a:r>
          </a:p>
          <a:p>
            <a:endParaRPr lang="en-US" dirty="0" smtClean="0"/>
          </a:p>
          <a:p>
            <a:pPr marL="342900" indent="-342900">
              <a:buFont typeface="Arial" panose="020B0604020202020204" pitchFamily="34" charset="0"/>
              <a:buChar char="•"/>
            </a:pPr>
            <a:r>
              <a:rPr lang="en-US" dirty="0" smtClean="0"/>
              <a:t>Poor Power Situation in India - Solar Charged Phones from Samsung</a:t>
            </a:r>
          </a:p>
          <a:p>
            <a:pPr marL="342900" indent="-342900">
              <a:buFont typeface="Arial" panose="020B0604020202020204" pitchFamily="34" charset="0"/>
              <a:buChar char="•"/>
            </a:pPr>
            <a:r>
              <a:rPr lang="en-US" dirty="0" smtClean="0"/>
              <a:t>Long </a:t>
            </a:r>
            <a:r>
              <a:rPr lang="en-US" dirty="0" smtClean="0"/>
              <a:t>Battery Life in feature Phones – 30 day </a:t>
            </a:r>
            <a:r>
              <a:rPr lang="en-US" dirty="0" smtClean="0"/>
              <a:t>standby, </a:t>
            </a:r>
            <a:r>
              <a:rPr lang="en-US" dirty="0" err="1" smtClean="0"/>
              <a:t>Micromax</a:t>
            </a:r>
            <a:r>
              <a:rPr lang="en-US" dirty="0" smtClean="0"/>
              <a:t>, Indian Brand</a:t>
            </a:r>
            <a:endParaRPr lang="en-US" dirty="0" smtClean="0"/>
          </a:p>
          <a:p>
            <a:endParaRPr lang="en-US" dirty="0" smtClean="0"/>
          </a:p>
          <a:p>
            <a:pPr marL="342900" indent="-342900">
              <a:buFont typeface="Arial" panose="020B0604020202020204" pitchFamily="34" charset="0"/>
              <a:buChar char="•"/>
            </a:pPr>
            <a:r>
              <a:rPr lang="en-US" dirty="0" smtClean="0"/>
              <a:t>Dual Sims – Dual Identity – Dual Lives – 60% of the </a:t>
            </a:r>
            <a:r>
              <a:rPr lang="en-US" dirty="0" smtClean="0"/>
              <a:t>market, Indian Brands</a:t>
            </a:r>
            <a:endParaRPr lang="en-US" dirty="0" smtClean="0"/>
          </a:p>
          <a:p>
            <a:endParaRPr lang="en-US" dirty="0" smtClean="0"/>
          </a:p>
          <a:p>
            <a:pPr marL="342900" indent="-342900">
              <a:buFont typeface="Arial" panose="020B0604020202020204" pitchFamily="34" charset="0"/>
              <a:buChar char="•"/>
            </a:pPr>
            <a:r>
              <a:rPr lang="en-US" dirty="0" smtClean="0"/>
              <a:t>Key Pads to Touch and Key Pad to Full Touch – 98% of market is TOUCH</a:t>
            </a:r>
          </a:p>
          <a:p>
            <a:endParaRPr lang="en-US" dirty="0" smtClean="0"/>
          </a:p>
          <a:p>
            <a:pPr marL="342900" indent="-342900">
              <a:buFont typeface="Arial" panose="020B0604020202020204" pitchFamily="34" charset="0"/>
              <a:buChar char="•"/>
            </a:pPr>
            <a:r>
              <a:rPr lang="en-US" dirty="0" smtClean="0"/>
              <a:t>Ambit of Indian Chinese Brands – 300+ Brands – 40% of Value Market</a:t>
            </a:r>
          </a:p>
          <a:p>
            <a:endParaRPr lang="en-US" dirty="0" smtClean="0"/>
          </a:p>
          <a:p>
            <a:pPr marL="342900" indent="-342900">
              <a:buFont typeface="Arial" panose="020B0604020202020204" pitchFamily="34" charset="0"/>
              <a:buChar char="•"/>
            </a:pPr>
            <a:r>
              <a:rPr lang="en-US" dirty="0" smtClean="0"/>
              <a:t>Apps as per need of everyone – Different People, Different Needs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2" y="-24"/>
            <a:ext cx="2357454" cy="1714512"/>
          </a:xfrm>
          <a:prstGeom prst="roundRect">
            <a:avLst/>
          </a:prstGeom>
          <a:solidFill>
            <a:srgbClr val="271DEF"/>
          </a:solidFill>
          <a:scene3d>
            <a:camera prst="perspectiveFron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Enhance</a:t>
            </a:r>
            <a:endParaRPr lang="en-IN" sz="3200" b="1" dirty="0">
              <a:solidFill>
                <a:schemeClr val="tx1"/>
              </a:solidFill>
            </a:endParaRPr>
          </a:p>
        </p:txBody>
      </p:sp>
      <p:sp>
        <p:nvSpPr>
          <p:cNvPr id="7" name="Rectangle 6"/>
          <p:cNvSpPr/>
          <p:nvPr/>
        </p:nvSpPr>
        <p:spPr>
          <a:xfrm>
            <a:off x="2428892" y="270197"/>
            <a:ext cx="5929322" cy="1015663"/>
          </a:xfrm>
          <a:prstGeom prst="rect">
            <a:avLst/>
          </a:prstGeom>
          <a:ln w="3175">
            <a:solidFill>
              <a:schemeClr val="tx1"/>
            </a:solidFill>
          </a:ln>
          <a:scene3d>
            <a:camera prst="perspectiveFront"/>
            <a:lightRig rig="threePt" dir="t"/>
          </a:scene3d>
        </p:spPr>
        <p:txBody>
          <a:bodyPr wrap="square">
            <a:spAutoFit/>
          </a:bodyPr>
          <a:lstStyle/>
          <a:p>
            <a:r>
              <a:rPr lang="en-IN" sz="2000" dirty="0" smtClean="0"/>
              <a:t>Help </a:t>
            </a:r>
            <a:r>
              <a:rPr lang="en-IN" sz="2000" dirty="0"/>
              <a:t>customers complete tasks and accomplish their goals by minimizing the risk, time, and effort as they shop, compare, purchase and </a:t>
            </a:r>
            <a:r>
              <a:rPr lang="en-IN" sz="2000" dirty="0" smtClean="0"/>
              <a:t>use products</a:t>
            </a:r>
            <a:endParaRPr lang="en-IN" sz="2000" dirty="0"/>
          </a:p>
        </p:txBody>
      </p:sp>
      <p:sp>
        <p:nvSpPr>
          <p:cNvPr id="11" name="Rectangle 10"/>
          <p:cNvSpPr/>
          <p:nvPr/>
        </p:nvSpPr>
        <p:spPr>
          <a:xfrm>
            <a:off x="142844" y="1857364"/>
            <a:ext cx="8501122" cy="5355312"/>
          </a:xfrm>
          <a:prstGeom prst="rect">
            <a:avLst/>
          </a:prstGeom>
        </p:spPr>
        <p:txBody>
          <a:bodyPr wrap="square">
            <a:spAutoFit/>
          </a:bodyPr>
          <a:lstStyle/>
          <a:p>
            <a:pPr marL="342900" indent="-342900">
              <a:spcBef>
                <a:spcPct val="20000"/>
              </a:spcBef>
              <a:buFont typeface="Arial" pitchFamily="34" charset="0"/>
              <a:buChar char="•"/>
              <a:defRPr/>
            </a:pPr>
            <a:r>
              <a:rPr lang="en-IN" b="1" dirty="0">
                <a:latin typeface="Arial" charset="0"/>
                <a:cs typeface="Arial" charset="0"/>
              </a:rPr>
              <a:t>Operators focus</a:t>
            </a:r>
            <a:endParaRPr lang="en-IN" sz="1400" dirty="0">
              <a:latin typeface="Arial" charset="0"/>
              <a:cs typeface="Arial" charset="0"/>
            </a:endParaRPr>
          </a:p>
          <a:p>
            <a:pPr marL="800100" lvl="1" indent="-342900">
              <a:spcBef>
                <a:spcPct val="20000"/>
              </a:spcBef>
              <a:buFont typeface="Arial" pitchFamily="34" charset="0"/>
              <a:buChar char="•"/>
              <a:defRPr/>
            </a:pPr>
            <a:r>
              <a:rPr lang="en-IN" dirty="0">
                <a:latin typeface="Arial" charset="0"/>
                <a:cs typeface="Arial" charset="0"/>
              </a:rPr>
              <a:t>Mobile Traffic Data is @ 1.2 Exabyte's/month from 0.6 in 2012 </a:t>
            </a:r>
          </a:p>
          <a:p>
            <a:pPr marL="800100" lvl="1" indent="-342900">
              <a:spcBef>
                <a:spcPct val="20000"/>
              </a:spcBef>
              <a:buFont typeface="Arial" pitchFamily="34" charset="0"/>
              <a:buChar char="•"/>
              <a:defRPr/>
            </a:pPr>
            <a:r>
              <a:rPr lang="en-IN" dirty="0">
                <a:latin typeface="Arial" charset="0"/>
                <a:cs typeface="Arial" charset="0"/>
              </a:rPr>
              <a:t>India is 3</a:t>
            </a:r>
            <a:r>
              <a:rPr lang="en-IN" baseline="30000" dirty="0">
                <a:latin typeface="Arial" charset="0"/>
                <a:cs typeface="Arial" charset="0"/>
              </a:rPr>
              <a:t>rd</a:t>
            </a:r>
            <a:r>
              <a:rPr lang="en-IN" dirty="0">
                <a:latin typeface="Arial" charset="0"/>
                <a:cs typeface="Arial" charset="0"/>
              </a:rPr>
              <a:t> Largest Internet Base with 120 million </a:t>
            </a:r>
            <a:r>
              <a:rPr lang="en-IN" dirty="0" smtClean="0">
                <a:latin typeface="Arial" charset="0"/>
                <a:cs typeface="Arial" charset="0"/>
              </a:rPr>
              <a:t>consumers</a:t>
            </a:r>
          </a:p>
          <a:p>
            <a:pPr marL="800100" lvl="1" indent="-342900">
              <a:spcBef>
                <a:spcPct val="20000"/>
              </a:spcBef>
              <a:buFont typeface="Arial" pitchFamily="34" charset="0"/>
              <a:buChar char="•"/>
              <a:defRPr/>
            </a:pPr>
            <a:r>
              <a:rPr lang="en-US" dirty="0" smtClean="0">
                <a:latin typeface="Arial" charset="0"/>
                <a:cs typeface="Arial" charset="0"/>
              </a:rPr>
              <a:t>69% of SP Consumers use their Mobiles to Access Internet</a:t>
            </a:r>
          </a:p>
          <a:p>
            <a:pPr marL="800100" lvl="1" indent="-342900">
              <a:spcBef>
                <a:spcPct val="20000"/>
              </a:spcBef>
              <a:buFont typeface="Arial" pitchFamily="34" charset="0"/>
              <a:buChar char="•"/>
              <a:defRPr/>
            </a:pPr>
            <a:r>
              <a:rPr lang="en-US" dirty="0" smtClean="0">
                <a:latin typeface="Arial" charset="0"/>
                <a:cs typeface="Arial" charset="0"/>
              </a:rPr>
              <a:t>80% of device market is now with 3G capability</a:t>
            </a:r>
            <a:endParaRPr lang="en-IN" dirty="0">
              <a:latin typeface="Arial" charset="0"/>
              <a:cs typeface="Arial" charset="0"/>
            </a:endParaRPr>
          </a:p>
          <a:p>
            <a:pPr marL="342900" indent="-342900">
              <a:spcBef>
                <a:spcPct val="20000"/>
              </a:spcBef>
              <a:buFont typeface="Arial" pitchFamily="34" charset="0"/>
              <a:buChar char="•"/>
              <a:defRPr/>
            </a:pPr>
            <a:r>
              <a:rPr lang="en-IN" b="1" dirty="0">
                <a:latin typeface="Arial" charset="0"/>
                <a:cs typeface="Arial" charset="0"/>
              </a:rPr>
              <a:t>Dual-Core / Quad Core Devices</a:t>
            </a:r>
          </a:p>
          <a:p>
            <a:pPr marL="800100" lvl="1" indent="-342900">
              <a:spcBef>
                <a:spcPct val="20000"/>
              </a:spcBef>
              <a:buFont typeface="Arial" pitchFamily="34" charset="0"/>
              <a:buChar char="•"/>
              <a:defRPr/>
            </a:pPr>
            <a:r>
              <a:rPr lang="en-IN" dirty="0">
                <a:latin typeface="Arial" charset="0"/>
                <a:cs typeface="Arial" charset="0"/>
              </a:rPr>
              <a:t>Services like MAPS, India is the largest Navigation market in world</a:t>
            </a:r>
          </a:p>
          <a:p>
            <a:pPr marL="800100" lvl="1" indent="-342900">
              <a:spcBef>
                <a:spcPct val="20000"/>
              </a:spcBef>
              <a:buFont typeface="Arial" pitchFamily="34" charset="0"/>
              <a:buChar char="•"/>
              <a:defRPr/>
            </a:pPr>
            <a:r>
              <a:rPr lang="en-IN" dirty="0">
                <a:latin typeface="Arial" charset="0"/>
                <a:cs typeface="Arial" charset="0"/>
              </a:rPr>
              <a:t>Processing Speed of Devices will define SP usage</a:t>
            </a:r>
          </a:p>
          <a:p>
            <a:pPr marL="342900" indent="-342900">
              <a:spcBef>
                <a:spcPct val="20000"/>
              </a:spcBef>
              <a:buFont typeface="Arial" pitchFamily="34" charset="0"/>
              <a:buChar char="•"/>
              <a:defRPr/>
            </a:pPr>
            <a:r>
              <a:rPr lang="en-IN" b="1" dirty="0">
                <a:latin typeface="Arial" charset="0"/>
                <a:cs typeface="Arial" charset="0"/>
              </a:rPr>
              <a:t>Massive HD Screens</a:t>
            </a:r>
          </a:p>
          <a:p>
            <a:pPr marL="800100" lvl="1" indent="-342900">
              <a:spcBef>
                <a:spcPct val="20000"/>
              </a:spcBef>
              <a:buFont typeface="Arial" pitchFamily="34" charset="0"/>
              <a:buChar char="•"/>
              <a:defRPr/>
            </a:pPr>
            <a:r>
              <a:rPr lang="en-IN" dirty="0">
                <a:latin typeface="Arial" charset="0"/>
                <a:cs typeface="Arial" charset="0"/>
              </a:rPr>
              <a:t>Touch Screen is predominant form factor</a:t>
            </a:r>
          </a:p>
          <a:p>
            <a:pPr marL="800100" lvl="1" indent="-342900">
              <a:spcBef>
                <a:spcPct val="20000"/>
              </a:spcBef>
              <a:buFont typeface="Arial" pitchFamily="34" charset="0"/>
              <a:buChar char="•"/>
              <a:defRPr/>
            </a:pPr>
            <a:r>
              <a:rPr lang="en-IN" dirty="0">
                <a:latin typeface="Arial" charset="0"/>
                <a:cs typeface="Arial" charset="0"/>
              </a:rPr>
              <a:t>5’ inch is acceptable, Tablets </a:t>
            </a:r>
            <a:endParaRPr lang="en-IN" sz="1400" dirty="0">
              <a:latin typeface="Arial" charset="0"/>
              <a:cs typeface="Arial" charset="0"/>
            </a:endParaRPr>
          </a:p>
          <a:p>
            <a:pPr marL="342900" indent="-342900">
              <a:spcBef>
                <a:spcPct val="20000"/>
              </a:spcBef>
              <a:buFont typeface="Arial" pitchFamily="34" charset="0"/>
              <a:buChar char="•"/>
              <a:defRPr/>
            </a:pPr>
            <a:r>
              <a:rPr lang="en-IN" b="1" dirty="0">
                <a:latin typeface="Arial" charset="0"/>
                <a:cs typeface="Arial" charset="0"/>
              </a:rPr>
              <a:t>Millions (and Billions) of Apps</a:t>
            </a:r>
          </a:p>
          <a:p>
            <a:pPr marL="800100" lvl="1" indent="-342900">
              <a:spcBef>
                <a:spcPct val="20000"/>
              </a:spcBef>
              <a:buFont typeface="Arial" pitchFamily="34" charset="0"/>
              <a:buChar char="•"/>
              <a:defRPr/>
            </a:pPr>
            <a:r>
              <a:rPr lang="en-IN" dirty="0">
                <a:latin typeface="Arial" charset="0"/>
                <a:cs typeface="Arial" charset="0"/>
              </a:rPr>
              <a:t>Gaming, Imaging, Music Stores, Fashion, Cartoons, Entertainment, SNS</a:t>
            </a:r>
          </a:p>
          <a:p>
            <a:pPr marL="342900" indent="-342900">
              <a:spcBef>
                <a:spcPct val="20000"/>
              </a:spcBef>
              <a:buFont typeface="Arial" pitchFamily="34" charset="0"/>
              <a:buChar char="•"/>
              <a:defRPr/>
            </a:pPr>
            <a:r>
              <a:rPr lang="en-IN" b="1" dirty="0">
                <a:latin typeface="Arial" charset="0"/>
                <a:cs typeface="Arial" charset="0"/>
              </a:rPr>
              <a:t>Platform Consolidation</a:t>
            </a:r>
          </a:p>
          <a:p>
            <a:pPr marL="800100" lvl="1" indent="-342900">
              <a:spcBef>
                <a:spcPct val="20000"/>
              </a:spcBef>
              <a:buFont typeface="Arial" pitchFamily="34" charset="0"/>
              <a:buChar char="•"/>
              <a:defRPr/>
            </a:pPr>
            <a:r>
              <a:rPr lang="en-IN" dirty="0">
                <a:latin typeface="Arial" charset="0"/>
                <a:cs typeface="Arial" charset="0"/>
              </a:rPr>
              <a:t>Android &gt;70% of the market both in Volume and Value</a:t>
            </a:r>
          </a:p>
          <a:p>
            <a:pPr lvl="1">
              <a:spcBef>
                <a:spcPct val="20000"/>
              </a:spcBef>
              <a:defRPr/>
            </a:pPr>
            <a:endParaRPr lang="en-IN" dirty="0">
              <a:latin typeface="Arial" charset="0"/>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2" y="-24"/>
            <a:ext cx="2357454" cy="1714512"/>
          </a:xfrm>
          <a:prstGeom prst="roundRect">
            <a:avLst/>
          </a:prstGeom>
          <a:solidFill>
            <a:srgbClr val="92D050"/>
          </a:solidFill>
          <a:scene3d>
            <a:camera prst="perspectiveFron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Reward</a:t>
            </a:r>
            <a:endParaRPr lang="en-IN" sz="3200" b="1" dirty="0">
              <a:solidFill>
                <a:schemeClr val="tx1"/>
              </a:solidFill>
            </a:endParaRPr>
          </a:p>
        </p:txBody>
      </p:sp>
      <p:sp>
        <p:nvSpPr>
          <p:cNvPr id="8" name="Rectangle 7"/>
          <p:cNvSpPr/>
          <p:nvPr/>
        </p:nvSpPr>
        <p:spPr>
          <a:xfrm>
            <a:off x="2428892" y="341635"/>
            <a:ext cx="6072198" cy="1015663"/>
          </a:xfrm>
          <a:prstGeom prst="rect">
            <a:avLst/>
          </a:prstGeom>
          <a:ln w="3175">
            <a:solidFill>
              <a:schemeClr val="tx1"/>
            </a:solidFill>
          </a:ln>
          <a:scene3d>
            <a:camera prst="perspectiveFront"/>
            <a:lightRig rig="threePt" dir="t"/>
          </a:scene3d>
        </p:spPr>
        <p:txBody>
          <a:bodyPr wrap="square">
            <a:spAutoFit/>
          </a:bodyPr>
          <a:lstStyle/>
          <a:p>
            <a:r>
              <a:rPr lang="en-IN" sz="2000" dirty="0" smtClean="0"/>
              <a:t>Surprise </a:t>
            </a:r>
            <a:r>
              <a:rPr lang="en-IN" sz="2000" dirty="0"/>
              <a:t>and delight customers by anticipating and helping them </a:t>
            </a:r>
            <a:r>
              <a:rPr lang="en-IN" sz="2000" dirty="0" smtClean="0"/>
              <a:t>fulfil </a:t>
            </a:r>
            <a:r>
              <a:rPr lang="en-IN" sz="2000" dirty="0"/>
              <a:t>functional requirements, emotional needs and aspirations 	</a:t>
            </a:r>
          </a:p>
        </p:txBody>
      </p:sp>
      <p:sp>
        <p:nvSpPr>
          <p:cNvPr id="10" name="TextBox 9"/>
          <p:cNvSpPr txBox="1"/>
          <p:nvPr/>
        </p:nvSpPr>
        <p:spPr>
          <a:xfrm>
            <a:off x="142844" y="2000240"/>
            <a:ext cx="8875443" cy="4524315"/>
          </a:xfrm>
          <a:prstGeom prst="rect">
            <a:avLst/>
          </a:prstGeom>
          <a:noFill/>
        </p:spPr>
        <p:txBody>
          <a:bodyPr wrap="none" rtlCol="0">
            <a:spAutoFit/>
          </a:bodyPr>
          <a:lstStyle/>
          <a:p>
            <a:r>
              <a:rPr lang="en-US" sz="2400" dirty="0" smtClean="0"/>
              <a:t>Sony - Water and Dust Resistant Phones</a:t>
            </a:r>
          </a:p>
          <a:p>
            <a:endParaRPr lang="en-US" sz="2400" dirty="0" smtClean="0"/>
          </a:p>
          <a:p>
            <a:r>
              <a:rPr lang="en-US" sz="2400" dirty="0" smtClean="0"/>
              <a:t>Security Related Phones for Specific Targets to School Kids and Elderly</a:t>
            </a:r>
          </a:p>
          <a:p>
            <a:endParaRPr lang="en-US" sz="2400" dirty="0" smtClean="0"/>
          </a:p>
          <a:p>
            <a:r>
              <a:rPr lang="en-US" sz="2400" dirty="0" smtClean="0"/>
              <a:t>Consumer Finance Offers – Affordability. </a:t>
            </a:r>
          </a:p>
          <a:p>
            <a:r>
              <a:rPr lang="en-US" sz="2400" dirty="0" smtClean="0"/>
              <a:t>Initiated by Apple, EMI is a industry norm</a:t>
            </a:r>
          </a:p>
          <a:p>
            <a:endParaRPr lang="en-US" sz="2400" dirty="0" smtClean="0"/>
          </a:p>
          <a:p>
            <a:r>
              <a:rPr lang="en-US" sz="2400" dirty="0" smtClean="0"/>
              <a:t>Women Dedicated Phones – Bling from Micromax</a:t>
            </a:r>
          </a:p>
          <a:p>
            <a:r>
              <a:rPr lang="en-US" sz="2400" dirty="0" smtClean="0"/>
              <a:t>Apps dedicated for Women like </a:t>
            </a:r>
          </a:p>
          <a:p>
            <a:r>
              <a:rPr lang="en-US" sz="2400" dirty="0" smtClean="0"/>
              <a:t>Calorie Meter, Health Tips, Fashion tips , etc</a:t>
            </a:r>
          </a:p>
          <a:p>
            <a:endParaRPr lang="en-US" sz="2400" dirty="0" smtClean="0"/>
          </a:p>
          <a:p>
            <a:r>
              <a:rPr lang="en-US" sz="2400" dirty="0" smtClean="0"/>
              <a:t>Enterprise Need – Push emails from Blackberry</a:t>
            </a: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2" y="-24"/>
            <a:ext cx="2357454" cy="1714512"/>
          </a:xfrm>
          <a:prstGeom prst="roundRect">
            <a:avLst/>
          </a:prstGeom>
          <a:solidFill>
            <a:schemeClr val="tx1">
              <a:lumMod val="65000"/>
              <a:lumOff val="35000"/>
            </a:schemeClr>
          </a:solidFill>
          <a:scene3d>
            <a:camera prst="perspectiveFron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t>Enable</a:t>
            </a:r>
            <a:endParaRPr lang="en-IN" sz="3200" b="1" dirty="0"/>
          </a:p>
        </p:txBody>
      </p:sp>
      <p:sp>
        <p:nvSpPr>
          <p:cNvPr id="9" name="Rectangle 8"/>
          <p:cNvSpPr/>
          <p:nvPr/>
        </p:nvSpPr>
        <p:spPr>
          <a:xfrm>
            <a:off x="2428860" y="270197"/>
            <a:ext cx="5929354" cy="1015663"/>
          </a:xfrm>
          <a:prstGeom prst="rect">
            <a:avLst/>
          </a:prstGeom>
          <a:ln w="3175">
            <a:solidFill>
              <a:schemeClr val="tx1"/>
            </a:solidFill>
          </a:ln>
          <a:scene3d>
            <a:camera prst="perspectiveFront"/>
            <a:lightRig rig="threePt" dir="t"/>
          </a:scene3d>
        </p:spPr>
        <p:txBody>
          <a:bodyPr wrap="square">
            <a:spAutoFit/>
          </a:bodyPr>
          <a:lstStyle/>
          <a:p>
            <a:r>
              <a:rPr lang="en-IN" sz="2000" dirty="0" smtClean="0"/>
              <a:t>Using </a:t>
            </a:r>
            <a:r>
              <a:rPr lang="en-IN" sz="2000" dirty="0"/>
              <a:t>feedback, encouragement, rewards and social influence, reinforce customers as they engage in </a:t>
            </a:r>
            <a:r>
              <a:rPr lang="en-IN" sz="2000" dirty="0" smtClean="0"/>
              <a:t>behaviours </a:t>
            </a:r>
            <a:r>
              <a:rPr lang="en-IN" sz="2000" dirty="0"/>
              <a:t>that are mutually beneficial 	</a:t>
            </a:r>
          </a:p>
        </p:txBody>
      </p:sp>
      <p:sp>
        <p:nvSpPr>
          <p:cNvPr id="10" name="Rectangle 9"/>
          <p:cNvSpPr/>
          <p:nvPr/>
        </p:nvSpPr>
        <p:spPr>
          <a:xfrm>
            <a:off x="500034" y="1700808"/>
            <a:ext cx="8215370" cy="5509200"/>
          </a:xfrm>
          <a:prstGeom prst="rect">
            <a:avLst/>
          </a:prstGeom>
        </p:spPr>
        <p:txBody>
          <a:bodyPr wrap="square">
            <a:spAutoFit/>
          </a:bodyPr>
          <a:lstStyle/>
          <a:p>
            <a:r>
              <a:rPr lang="en-US" sz="1600" b="1" dirty="0" smtClean="0"/>
              <a:t>Consumer Finance Offers – Affordability</a:t>
            </a:r>
          </a:p>
          <a:p>
            <a:r>
              <a:rPr lang="en-US" sz="1600" dirty="0" smtClean="0"/>
              <a:t>Initiated by Apple, </a:t>
            </a:r>
            <a:r>
              <a:rPr lang="en-US" sz="1600" dirty="0" smtClean="0"/>
              <a:t>Equated Monthly Installment </a:t>
            </a:r>
            <a:r>
              <a:rPr lang="en-US" sz="1600" dirty="0" smtClean="0"/>
              <a:t>is a industry norm</a:t>
            </a:r>
          </a:p>
          <a:p>
            <a:r>
              <a:rPr lang="en-US" sz="1600" dirty="0" smtClean="0"/>
              <a:t>Buy Back Offers has become a World Phenomena</a:t>
            </a:r>
          </a:p>
          <a:p>
            <a:endParaRPr lang="en-US" sz="1600" dirty="0"/>
          </a:p>
          <a:p>
            <a:r>
              <a:rPr lang="en-US" sz="1600" dirty="0" smtClean="0"/>
              <a:t>Vodafone – Blackberry Boys Ads – Institutionalized and</a:t>
            </a:r>
          </a:p>
          <a:p>
            <a:r>
              <a:rPr lang="en-US" sz="1600" dirty="0" smtClean="0"/>
              <a:t>Generated curiosity consumer community beyond Enterprise </a:t>
            </a:r>
          </a:p>
          <a:p>
            <a:endParaRPr lang="en-US" sz="1600" dirty="0"/>
          </a:p>
          <a:p>
            <a:r>
              <a:rPr lang="en-US" sz="1600" b="1" dirty="0" smtClean="0"/>
              <a:t>Reviews and Opinions</a:t>
            </a:r>
          </a:p>
          <a:p>
            <a:pPr>
              <a:buFontTx/>
              <a:buChar char="-"/>
            </a:pPr>
            <a:r>
              <a:rPr lang="en-US" sz="1600" dirty="0" smtClean="0"/>
              <a:t> Lead Management Strategy – OLX – Free Listing and Trading</a:t>
            </a:r>
          </a:p>
          <a:p>
            <a:pPr>
              <a:buFontTx/>
              <a:buChar char="-"/>
            </a:pPr>
            <a:r>
              <a:rPr lang="en-US" sz="1600" dirty="0"/>
              <a:t> </a:t>
            </a:r>
            <a:r>
              <a:rPr lang="en-US" sz="1600" dirty="0" smtClean="0"/>
              <a:t>Brand Recommendation Strategy     SnapDeal (Coupons), </a:t>
            </a:r>
            <a:r>
              <a:rPr lang="en-US" sz="1600" dirty="0" err="1" smtClean="0"/>
              <a:t>Flipkart</a:t>
            </a:r>
            <a:r>
              <a:rPr lang="en-US" sz="1600" dirty="0" smtClean="0"/>
              <a:t>, </a:t>
            </a:r>
            <a:r>
              <a:rPr lang="en-US" sz="1600" dirty="0" err="1" smtClean="0"/>
              <a:t>Jabong</a:t>
            </a:r>
            <a:r>
              <a:rPr lang="en-US" sz="1600" dirty="0" smtClean="0"/>
              <a:t> etc</a:t>
            </a:r>
          </a:p>
          <a:p>
            <a:pPr>
              <a:buFontTx/>
              <a:buChar char="-"/>
            </a:pPr>
            <a:r>
              <a:rPr lang="en-US" sz="1600" dirty="0"/>
              <a:t> </a:t>
            </a:r>
            <a:r>
              <a:rPr lang="en-US" sz="1600" dirty="0" smtClean="0"/>
              <a:t>Retail Recommendation Strategy </a:t>
            </a:r>
          </a:p>
          <a:p>
            <a:endParaRPr lang="en-US" sz="1600" dirty="0" smtClean="0"/>
          </a:p>
          <a:p>
            <a:r>
              <a:rPr lang="en-US" sz="1600" b="1" dirty="0" smtClean="0"/>
              <a:t>E-Commerce</a:t>
            </a:r>
          </a:p>
          <a:p>
            <a:pPr>
              <a:buFontTx/>
              <a:buChar char="-"/>
            </a:pPr>
            <a:r>
              <a:rPr lang="en-US" sz="1600" dirty="0" smtClean="0"/>
              <a:t>India has 10 million Online Shoppers and growing @ 30% p.a.</a:t>
            </a:r>
          </a:p>
          <a:p>
            <a:pPr>
              <a:buFontTx/>
              <a:buChar char="-"/>
            </a:pPr>
            <a:r>
              <a:rPr lang="en-US" sz="1600" dirty="0" smtClean="0"/>
              <a:t>$14B market opportunity</a:t>
            </a:r>
          </a:p>
          <a:p>
            <a:pPr>
              <a:buFontTx/>
              <a:buChar char="-"/>
            </a:pPr>
            <a:endParaRPr lang="en-US" sz="1600" dirty="0"/>
          </a:p>
          <a:p>
            <a:r>
              <a:rPr lang="en-US" sz="1600" dirty="0" smtClean="0"/>
              <a:t>Integration of After Sale Service Networks </a:t>
            </a:r>
          </a:p>
          <a:p>
            <a:pPr>
              <a:buFontTx/>
              <a:buChar char="-"/>
            </a:pPr>
            <a:r>
              <a:rPr lang="en-US" sz="1600" dirty="0" smtClean="0"/>
              <a:t>Common Platforms for Multiple brands</a:t>
            </a:r>
          </a:p>
          <a:p>
            <a:pPr>
              <a:buFontTx/>
              <a:buChar char="-"/>
            </a:pPr>
            <a:endParaRPr lang="en-US" sz="1600" dirty="0"/>
          </a:p>
          <a:p>
            <a:r>
              <a:rPr lang="en-US" sz="1600" dirty="0" smtClean="0"/>
              <a:t>Distribution – B2B, B2C, C2C – All In Ones, </a:t>
            </a:r>
            <a:r>
              <a:rPr lang="en-US" sz="1600" dirty="0" smtClean="0"/>
              <a:t>Zonal Distribution. </a:t>
            </a:r>
            <a:r>
              <a:rPr lang="en-US" sz="1600" dirty="0" smtClean="0"/>
              <a:t>Regional Partners, National Partners</a:t>
            </a:r>
            <a:endParaRPr lang="en-US" sz="1600" dirty="0"/>
          </a:p>
          <a:p>
            <a:r>
              <a:rPr lang="en-US" sz="1600" dirty="0" smtClean="0"/>
              <a:t> </a:t>
            </a:r>
          </a:p>
        </p:txBody>
      </p:sp>
      <p:sp>
        <p:nvSpPr>
          <p:cNvPr id="11" name="Right Brace 10"/>
          <p:cNvSpPr/>
          <p:nvPr/>
        </p:nvSpPr>
        <p:spPr>
          <a:xfrm>
            <a:off x="3500430" y="4071942"/>
            <a:ext cx="142876" cy="42862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7B388C168F0214D87661FE6206A1586" ma:contentTypeVersion="1" ma:contentTypeDescription="Create a new document." ma:contentTypeScope="" ma:versionID="602c11439368440a9d09a4a5d3b57883">
  <xsd:schema xmlns:xsd="http://www.w3.org/2001/XMLSchema" xmlns:xs="http://www.w3.org/2001/XMLSchema" xmlns:p="http://schemas.microsoft.com/office/2006/metadata/properties" xmlns:ns1="http://schemas.microsoft.com/sharepoint/v3" targetNamespace="http://schemas.microsoft.com/office/2006/metadata/properties" ma:root="true" ma:fieldsID="c2d465dd849937321cdf8b52b5b5c9f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9C9847DA-45FD-41FE-A8B7-F77B89AF2820}"/>
</file>

<file path=customXml/itemProps2.xml><?xml version="1.0" encoding="utf-8"?>
<ds:datastoreItem xmlns:ds="http://schemas.openxmlformats.org/officeDocument/2006/customXml" ds:itemID="{4D0DBEAD-6E97-46D1-B31D-AB5C582FAF47}"/>
</file>

<file path=customXml/itemProps3.xml><?xml version="1.0" encoding="utf-8"?>
<ds:datastoreItem xmlns:ds="http://schemas.openxmlformats.org/officeDocument/2006/customXml" ds:itemID="{9ECD1666-44C4-48F1-BB83-9A2F8D0B1E40}"/>
</file>

<file path=docProps/app.xml><?xml version="1.0" encoding="utf-8"?>
<Properties xmlns="http://schemas.openxmlformats.org/officeDocument/2006/extended-properties" xmlns:vt="http://schemas.openxmlformats.org/officeDocument/2006/docPropsVTypes">
  <TotalTime>123</TotalTime>
  <Words>833</Words>
  <Application>Microsoft Office PowerPoint</Application>
  <PresentationFormat>On-screen Show (4:3)</PresentationFormat>
  <Paragraphs>113</Paragraphs>
  <Slides>7</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club</dc:creator>
  <cp:lastModifiedBy>Sunil Datt</cp:lastModifiedBy>
  <cp:revision>18</cp:revision>
  <dcterms:created xsi:type="dcterms:W3CDTF">2013-09-15T07:37:58Z</dcterms:created>
  <dcterms:modified xsi:type="dcterms:W3CDTF">2013-09-17T11:20:51Z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0x01010097B388C168F0214D87661FE6206A1586</vt:lpwstr>
  </property>
</Properties>
</file>