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7" r:id="rId2"/>
    <p:sldId id="258" r:id="rId3"/>
    <p:sldId id="261" r:id="rId4"/>
    <p:sldId id="263" r:id="rId5"/>
    <p:sldId id="264" r:id="rId6"/>
    <p:sldId id="265" r:id="rId7"/>
    <p:sldId id="266" r:id="rId8"/>
    <p:sldId id="267" r:id="rId9"/>
    <p:sldId id="269" r:id="rId10"/>
    <p:sldId id="270" r:id="rId11"/>
    <p:sldId id="271" r:id="rId12"/>
    <p:sldId id="274" r:id="rId13"/>
    <p:sldId id="272"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7921A0-8ADA-4490-97BD-B6EEC13E093D}" type="datetimeFigureOut">
              <a:rPr lang="en-US" smtClean="0"/>
              <a:pPr/>
              <a:t>3/14/2013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42785B-99C8-40C4-813E-0BA45DD1B668}" type="slidenum">
              <a:rPr lang="en-IN" smtClean="0"/>
              <a:pPr/>
              <a:t>‹#›</a:t>
            </a:fld>
            <a:endParaRPr lang="en-IN"/>
          </a:p>
        </p:txBody>
      </p:sp>
    </p:spTree>
    <p:extLst>
      <p:ext uri="{BB962C8B-B14F-4D97-AF65-F5344CB8AC3E}">
        <p14:creationId xmlns:p14="http://schemas.microsoft.com/office/powerpoint/2010/main" val="2351189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B42785B-99C8-40C4-813E-0BA45DD1B668}" type="slidenum">
              <a:rPr lang="en-IN" smtClean="0"/>
              <a:pPr/>
              <a:t>10</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2969DEA-EB8C-4772-A72C-2CEE99076AEE}"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4B9E7-09FB-4D88-93EF-3EFCBF5A39D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69DEA-EB8C-4772-A72C-2CEE99076AEE}"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69DEA-EB8C-4772-A72C-2CEE99076AEE}" type="datetimeFigureOut">
              <a:rPr lang="en-US" smtClean="0"/>
              <a:pPr/>
              <a:t>3/14/2013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69DEA-EB8C-4772-A72C-2CEE99076AEE}"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969DEA-EB8C-4772-A72C-2CEE99076AEE}"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94B9E7-09FB-4D88-93EF-3EFCBF5A39D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969DEA-EB8C-4772-A72C-2CEE99076AEE}" type="datetimeFigureOut">
              <a:rPr lang="en-US" smtClean="0"/>
              <a:pPr/>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2969DEA-EB8C-4772-A72C-2CEE99076AEE}" type="datetimeFigureOut">
              <a:rPr lang="en-US" smtClean="0"/>
              <a:pPr/>
              <a:t>3/14/2013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969DEA-EB8C-4772-A72C-2CEE99076AEE}" type="datetimeFigureOut">
              <a:rPr lang="en-US" smtClean="0"/>
              <a:pPr/>
              <a:t>3/14/2013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69DEA-EB8C-4772-A72C-2CEE99076AEE}" type="datetimeFigureOut">
              <a:rPr lang="en-US" smtClean="0"/>
              <a:pPr/>
              <a:t>3/14/2013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94B9E7-09FB-4D88-93EF-3EFCBF5A39D7}" type="slidenum">
              <a:rPr lang="en-US" smtClean="0"/>
              <a:pPr/>
              <a:t>‹#›</a:t>
            </a:fld>
            <a:endParaRPr lang="en-US"/>
          </a:p>
        </p:txBody>
      </p:sp>
    </p:spTree>
  </p:cSld>
  <p:clrMapOvr>
    <a:masterClrMapping/>
  </p:clrMapOvr>
  <p:transition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969DEA-EB8C-4772-A72C-2CEE99076AEE}" type="datetimeFigureOut">
              <a:rPr lang="en-US" smtClean="0"/>
              <a:pPr/>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94B9E7-09FB-4D88-93EF-3EFCBF5A39D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2969DEA-EB8C-4772-A72C-2CEE99076AEE}" type="datetimeFigureOut">
              <a:rPr lang="en-US" smtClean="0"/>
              <a:pPr/>
              <a:t>3/14/2013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6A94B9E7-09FB-4D88-93EF-3EFCBF5A39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2969DEA-EB8C-4772-A72C-2CEE99076AEE}" type="datetimeFigureOut">
              <a:rPr lang="en-US" smtClean="0"/>
              <a:pPr/>
              <a:t>3/14/2013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A94B9E7-09FB-4D88-93EF-3EFCBF5A39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advTm="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s://encrypted-tbn1.gstatic.com/images?q=tbn:ANd9GcSdLwJnPaXazW6DS7exFYRU-F7vUud-eXCOCgqzgT8dVk1MqsVD"/>
          <p:cNvPicPr>
            <a:picLocks noChangeAspect="1" noChangeArrowheads="1"/>
          </p:cNvPicPr>
          <p:nvPr/>
        </p:nvPicPr>
        <p:blipFill>
          <a:blip r:embed="rId2" cstate="print"/>
          <a:srcRect/>
          <a:stretch>
            <a:fillRect/>
          </a:stretch>
        </p:blipFill>
        <p:spPr bwMode="auto">
          <a:xfrm>
            <a:off x="2590800" y="2971800"/>
            <a:ext cx="3686114" cy="1752600"/>
          </a:xfrm>
          <a:prstGeom prst="rect">
            <a:avLst/>
          </a:prstGeom>
          <a:ln>
            <a:noFill/>
          </a:ln>
          <a:effectLst>
            <a:softEdge rad="112500"/>
          </a:effectLst>
        </p:spPr>
      </p:pic>
      <p:sp>
        <p:nvSpPr>
          <p:cNvPr id="2" name="Title 1"/>
          <p:cNvSpPr>
            <a:spLocks noGrp="1"/>
          </p:cNvSpPr>
          <p:nvPr>
            <p:ph type="ctrTitle"/>
          </p:nvPr>
        </p:nvSpPr>
        <p:spPr>
          <a:xfrm>
            <a:off x="914400" y="1834896"/>
            <a:ext cx="7772400" cy="1975104"/>
          </a:xfrm>
        </p:spPr>
        <p:txBody>
          <a:bodyPr/>
          <a:lstStyle/>
          <a:p>
            <a:r>
              <a:rPr lang="en-US" dirty="0" smtClean="0"/>
              <a:t>ICT Innovations for Health</a:t>
            </a:r>
            <a:endParaRPr lang="en-US" dirty="0"/>
          </a:p>
        </p:txBody>
      </p:sp>
      <p:sp>
        <p:nvSpPr>
          <p:cNvPr id="3" name="Subtitle 2"/>
          <p:cNvSpPr>
            <a:spLocks noGrp="1"/>
          </p:cNvSpPr>
          <p:nvPr>
            <p:ph type="subTitle" idx="1"/>
          </p:nvPr>
        </p:nvSpPr>
        <p:spPr>
          <a:xfrm>
            <a:off x="609600" y="4648200"/>
            <a:ext cx="6400800" cy="1752600"/>
          </a:xfrm>
        </p:spPr>
        <p:txBody>
          <a:bodyPr>
            <a:normAutofit/>
          </a:bodyPr>
          <a:lstStyle/>
          <a:p>
            <a:pPr algn="l"/>
            <a:r>
              <a:rPr lang="en-US" dirty="0" smtClean="0"/>
              <a:t>Dr Rahul Kohli</a:t>
            </a:r>
          </a:p>
          <a:p>
            <a:pPr algn="l"/>
            <a:r>
              <a:rPr lang="en-US" dirty="0" smtClean="0"/>
              <a:t>M.B.B.S, DNB (Ortho)</a:t>
            </a:r>
          </a:p>
          <a:p>
            <a:pPr algn="l"/>
            <a:r>
              <a:rPr lang="en-US" dirty="0" smtClean="0"/>
              <a:t>Consultant – Fortis Hospital, New Delhi</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pPr algn="ctr"/>
            <a:r>
              <a:rPr lang="en-US" sz="3600" dirty="0" smtClean="0"/>
              <a:t>iKure  (</a:t>
            </a:r>
            <a:r>
              <a:rPr lang="en-GB" sz="3600" dirty="0" smtClean="0"/>
              <a:t>WHIMS ) wireless health incident monitoring system for rural India</a:t>
            </a:r>
            <a:r>
              <a:rPr lang="en-GB" dirty="0" smtClean="0"/>
              <a:t> </a:t>
            </a:r>
            <a:endParaRPr lang="en-US" dirty="0"/>
          </a:p>
        </p:txBody>
      </p:sp>
      <p:sp>
        <p:nvSpPr>
          <p:cNvPr id="3" name="Content Placeholder 2"/>
          <p:cNvSpPr>
            <a:spLocks noGrp="1"/>
          </p:cNvSpPr>
          <p:nvPr>
            <p:ph idx="1"/>
          </p:nvPr>
        </p:nvSpPr>
        <p:spPr>
          <a:xfrm>
            <a:off x="0" y="1447800"/>
            <a:ext cx="4953000" cy="5410200"/>
          </a:xfrm>
        </p:spPr>
        <p:txBody>
          <a:bodyPr>
            <a:noAutofit/>
          </a:bodyPr>
          <a:lstStyle/>
          <a:p>
            <a:pPr lvl="1">
              <a:buFont typeface="Wingdings" pitchFamily="2" charset="2"/>
              <a:buChar char="Ø"/>
            </a:pPr>
            <a:r>
              <a:rPr lang="en-GB" sz="2200" b="1" dirty="0" smtClean="0">
                <a:latin typeface="+mj-lt"/>
              </a:rPr>
              <a:t>medically trained Health workers (including midwives) takes relevant information from patient and connects, using normal broadband/data card lines, to an enlisted doctor at hospital.</a:t>
            </a:r>
          </a:p>
          <a:p>
            <a:pPr lvl="1">
              <a:buFont typeface="Wingdings" pitchFamily="2" charset="2"/>
              <a:buChar char="Ø"/>
            </a:pPr>
            <a:r>
              <a:rPr lang="en-GB" sz="2200" b="1" dirty="0" smtClean="0">
                <a:latin typeface="+mj-lt"/>
              </a:rPr>
              <a:t>Record symptoms of patients (using graphical symptom recorder).</a:t>
            </a:r>
          </a:p>
          <a:p>
            <a:pPr lvl="1">
              <a:buFont typeface="Wingdings" pitchFamily="2" charset="2"/>
              <a:buChar char="Ø"/>
            </a:pPr>
            <a:r>
              <a:rPr lang="en-GB" sz="2200" b="1" dirty="0" smtClean="0">
                <a:latin typeface="+mj-lt"/>
              </a:rPr>
              <a:t>The doctor advises relevant clinical tests (ECG, Blood Sugar, etc.).</a:t>
            </a:r>
          </a:p>
          <a:p>
            <a:pPr lvl="1">
              <a:buFont typeface="Wingdings" pitchFamily="2" charset="2"/>
              <a:buChar char="Ø"/>
            </a:pPr>
            <a:r>
              <a:rPr lang="en-GB" sz="2200" b="1" dirty="0" smtClean="0">
                <a:latin typeface="+mj-lt"/>
              </a:rPr>
              <a:t>Upload patient reports</a:t>
            </a:r>
          </a:p>
          <a:p>
            <a:pPr lvl="1">
              <a:buFont typeface="Wingdings" pitchFamily="2" charset="2"/>
              <a:buChar char="Ø"/>
            </a:pPr>
            <a:r>
              <a:rPr lang="en-GB" sz="2200" b="1" dirty="0" smtClean="0">
                <a:latin typeface="+mj-lt"/>
              </a:rPr>
              <a:t>suggest a treatment plans to patients</a:t>
            </a:r>
          </a:p>
          <a:p>
            <a:endParaRPr lang="en-US" sz="2000" dirty="0">
              <a:latin typeface="+mj-lt"/>
            </a:endParaRPr>
          </a:p>
        </p:txBody>
      </p:sp>
      <p:pic>
        <p:nvPicPr>
          <p:cNvPr id="1026" name="Picture 2" descr="C:\Users\Rahul Kohli\Desktop\Untitled.jpg"/>
          <p:cNvPicPr>
            <a:picLocks noChangeAspect="1" noChangeArrowheads="1"/>
          </p:cNvPicPr>
          <p:nvPr/>
        </p:nvPicPr>
        <p:blipFill>
          <a:blip r:embed="rId3"/>
          <a:srcRect/>
          <a:stretch>
            <a:fillRect/>
          </a:stretch>
        </p:blipFill>
        <p:spPr bwMode="auto">
          <a:xfrm>
            <a:off x="4924425" y="1447800"/>
            <a:ext cx="4219575" cy="5410201"/>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6096000" cy="1252728"/>
          </a:xfrm>
        </p:spPr>
        <p:txBody>
          <a:bodyPr>
            <a:normAutofit fontScale="90000"/>
          </a:bodyPr>
          <a:lstStyle/>
          <a:p>
            <a:r>
              <a:rPr lang="en-US" dirty="0" smtClean="0"/>
              <a:t>ReMeDi (Remote Medical Diagnostics) </a:t>
            </a:r>
            <a:endParaRPr lang="en-US" dirty="0"/>
          </a:p>
        </p:txBody>
      </p:sp>
      <p:sp>
        <p:nvSpPr>
          <p:cNvPr id="3" name="Content Placeholder 2"/>
          <p:cNvSpPr>
            <a:spLocks noGrp="1"/>
          </p:cNvSpPr>
          <p:nvPr>
            <p:ph idx="1"/>
          </p:nvPr>
        </p:nvSpPr>
        <p:spPr>
          <a:xfrm>
            <a:off x="0" y="1447801"/>
            <a:ext cx="6172200" cy="5410200"/>
          </a:xfrm>
        </p:spPr>
        <p:txBody>
          <a:bodyPr>
            <a:normAutofit/>
          </a:bodyPr>
          <a:lstStyle/>
          <a:p>
            <a:pPr>
              <a:buFont typeface="Wingdings" pitchFamily="2" charset="2"/>
              <a:buChar char="Ø"/>
            </a:pPr>
            <a:r>
              <a:rPr lang="en-US" sz="2400" b="1" dirty="0" smtClean="0">
                <a:latin typeface="+mj-lt"/>
              </a:rPr>
              <a:t>Places where people are mostly treated by un/semi-qualified personnel  diseases are detected late .</a:t>
            </a:r>
          </a:p>
          <a:p>
            <a:pPr>
              <a:buFont typeface="Wingdings" pitchFamily="2" charset="2"/>
              <a:buChar char="Ø"/>
            </a:pPr>
            <a:endParaRPr lang="en-US" sz="2400" b="1" dirty="0" smtClean="0">
              <a:latin typeface="+mj-lt"/>
            </a:endParaRPr>
          </a:p>
          <a:p>
            <a:pPr>
              <a:buFont typeface="Wingdings" pitchFamily="2" charset="2"/>
              <a:buChar char="Ø"/>
            </a:pPr>
            <a:r>
              <a:rPr lang="en-US" sz="2400" b="1" dirty="0" smtClean="0">
                <a:latin typeface="+mj-lt"/>
              </a:rPr>
              <a:t>Software can measure basic parameters like ECG, temp, BP, oxygen saturation, and heart &amp; lung sounds and provide patient’s vital information to a remote doctor for preliminary diagnosis .</a:t>
            </a:r>
          </a:p>
          <a:p>
            <a:pPr>
              <a:buNone/>
            </a:pPr>
            <a:endParaRPr lang="en-US" sz="2400" b="1" dirty="0" smtClean="0">
              <a:latin typeface="+mj-lt"/>
            </a:endParaRPr>
          </a:p>
          <a:p>
            <a:pPr>
              <a:buFont typeface="Wingdings" pitchFamily="2" charset="2"/>
              <a:buChar char="Ø"/>
            </a:pPr>
            <a:r>
              <a:rPr lang="en-US" sz="2400" b="1" dirty="0" smtClean="0">
                <a:latin typeface="+mj-lt"/>
              </a:rPr>
              <a:t>With video conferencing between doctors and patients and images taken using a normal web camera, doctors can provide Eye care, Dermatology and ENT service.</a:t>
            </a:r>
          </a:p>
          <a:p>
            <a:endParaRPr lang="en-US" sz="2400" b="1" dirty="0">
              <a:latin typeface="+mj-lt"/>
            </a:endParaRPr>
          </a:p>
        </p:txBody>
      </p:sp>
      <p:pic>
        <p:nvPicPr>
          <p:cNvPr id="27651" name="Picture 3" descr="C:\Documents and Settings\Rahul Kohli\My Documents\Downloads\Healthpresence_india.jpg"/>
          <p:cNvPicPr>
            <a:picLocks noChangeAspect="1" noChangeArrowheads="1"/>
          </p:cNvPicPr>
          <p:nvPr/>
        </p:nvPicPr>
        <p:blipFill>
          <a:blip r:embed="rId2" cstate="print"/>
          <a:srcRect/>
          <a:stretch>
            <a:fillRect/>
          </a:stretch>
        </p:blipFill>
        <p:spPr bwMode="auto">
          <a:xfrm>
            <a:off x="6280763" y="0"/>
            <a:ext cx="2863237" cy="25146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anim calcmode="lin" valueType="num">
                                      <p:cBhvr>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Innovations in Orthopedics</a:t>
            </a:r>
            <a:endParaRPr lang="en-US" dirty="0"/>
          </a:p>
        </p:txBody>
      </p:sp>
      <p:sp>
        <p:nvSpPr>
          <p:cNvPr id="3" name="Content Placeholder 2"/>
          <p:cNvSpPr>
            <a:spLocks noGrp="1"/>
          </p:cNvSpPr>
          <p:nvPr>
            <p:ph idx="1"/>
          </p:nvPr>
        </p:nvSpPr>
        <p:spPr>
          <a:xfrm>
            <a:off x="0" y="1524001"/>
            <a:ext cx="9144000" cy="5334000"/>
          </a:xfrm>
          <a:ln>
            <a:solidFill>
              <a:schemeClr val="accent1"/>
            </a:solidFill>
          </a:ln>
        </p:spPr>
        <p:txBody>
          <a:bodyPr>
            <a:normAutofit/>
          </a:bodyPr>
          <a:lstStyle/>
          <a:p>
            <a:pPr>
              <a:buFont typeface="Wingdings" pitchFamily="2" charset="2"/>
              <a:buChar char="Ø"/>
            </a:pPr>
            <a:r>
              <a:rPr lang="en-US" sz="2800" b="1" dirty="0" smtClean="0"/>
              <a:t>Video assisted operations at tertiary center . </a:t>
            </a:r>
          </a:p>
          <a:p>
            <a:pPr>
              <a:buFont typeface="Wingdings" pitchFamily="2" charset="2"/>
              <a:buChar char="Ø"/>
            </a:pPr>
            <a:r>
              <a:rPr lang="en-US" sz="2800" b="1" dirty="0" smtClean="0"/>
              <a:t>Computer assisted TKR(Navigation Tech)</a:t>
            </a:r>
          </a:p>
          <a:p>
            <a:pPr>
              <a:buFont typeface="Wingdings" pitchFamily="2" charset="2"/>
              <a:buChar char="Ø"/>
            </a:pPr>
            <a:r>
              <a:rPr lang="en-US" sz="2800" b="1" dirty="0" smtClean="0"/>
              <a:t>Live surgeries demos.</a:t>
            </a:r>
          </a:p>
          <a:p>
            <a:pPr marL="438912" lvl="1" indent="-320040">
              <a:spcBef>
                <a:spcPts val="0"/>
              </a:spcBef>
              <a:buClr>
                <a:schemeClr val="accent1"/>
              </a:buClr>
              <a:buSzPct val="80000"/>
              <a:buFont typeface="Wingdings" pitchFamily="2" charset="2"/>
              <a:buChar char="Ø"/>
            </a:pPr>
            <a:r>
              <a:rPr lang="en-US" sz="2800" b="1" dirty="0" smtClean="0"/>
              <a:t> Audio </a:t>
            </a:r>
            <a:r>
              <a:rPr lang="en-US" sz="2800" b="1" smtClean="0"/>
              <a:t>visual conferences (t</a:t>
            </a:r>
            <a:r>
              <a:rPr lang="en-US" b="1" smtClean="0"/>
              <a:t>hroughout the world) </a:t>
            </a:r>
            <a:endParaRPr lang="en-US" sz="2800" b="1" dirty="0" smtClean="0"/>
          </a:p>
          <a:p>
            <a:pPr lvl="2">
              <a:buClr>
                <a:schemeClr val="accent2">
                  <a:lumMod val="75000"/>
                </a:schemeClr>
              </a:buClr>
              <a:buFont typeface="Wingdings" pitchFamily="2" charset="2"/>
              <a:buChar char="Ø"/>
            </a:pPr>
            <a:r>
              <a:rPr lang="en-US" sz="2800" b="1" dirty="0" smtClean="0"/>
              <a:t>Advantage: Knowledge and latest techniques sharing</a:t>
            </a:r>
          </a:p>
          <a:p>
            <a:pPr lvl="2">
              <a:buClr>
                <a:schemeClr val="accent2">
                  <a:lumMod val="75000"/>
                </a:schemeClr>
              </a:buClr>
              <a:buFont typeface="Wingdings" pitchFamily="2" charset="2"/>
              <a:buChar char="Ø"/>
            </a:pPr>
            <a:r>
              <a:rPr lang="en-US" sz="2800" b="1" dirty="0" smtClean="0"/>
              <a:t>Docs can discuss on same panel at the same time</a:t>
            </a:r>
          </a:p>
          <a:p>
            <a:pPr>
              <a:buFont typeface="Wingdings" pitchFamily="2" charset="2"/>
              <a:buChar char="Ø"/>
            </a:pPr>
            <a:r>
              <a:rPr lang="en-US" sz="2800" b="1" dirty="0" smtClean="0"/>
              <a:t>Operations in remote places village/ video/voice call . </a:t>
            </a:r>
          </a:p>
          <a:p>
            <a:pPr>
              <a:buFont typeface="Wingdings" pitchFamily="2" charset="2"/>
              <a:buChar char="Ø"/>
            </a:pPr>
            <a:r>
              <a:rPr lang="en-US" sz="2800" b="1" dirty="0" smtClean="0"/>
              <a:t>You-Tube is quite helpful.</a:t>
            </a:r>
          </a:p>
          <a:p>
            <a:pPr>
              <a:buNone/>
            </a:pPr>
            <a:endParaRPr lang="en-US" sz="2800" b="1"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500"/>
                                        <p:tgtEl>
                                          <p:spTgt spid="3">
                                            <p:txEl>
                                              <p:pRg st="5" end="5"/>
                                            </p:txEl>
                                          </p:spTgt>
                                        </p:tgtEl>
                                      </p:cBhvr>
                                    </p:animEffect>
                                    <p:anim calcmode="lin" valueType="num">
                                      <p:cBhvr>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500"/>
                                        <p:tgtEl>
                                          <p:spTgt spid="3">
                                            <p:txEl>
                                              <p:pRg st="6" end="6"/>
                                            </p:txEl>
                                          </p:spTgt>
                                        </p:tgtEl>
                                      </p:cBhvr>
                                    </p:animEffect>
                                    <p:anim calcmode="lin" valueType="num">
                                      <p:cBhvr>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500"/>
                                        <p:tgtEl>
                                          <p:spTgt spid="3">
                                            <p:txEl>
                                              <p:pRg st="7" end="7"/>
                                            </p:txEl>
                                          </p:spTgt>
                                        </p:tgtEl>
                                      </p:cBhvr>
                                    </p:animEffect>
                                    <p:anim calcmode="lin" valueType="num">
                                      <p:cBhvr>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we looking for from ICT world</a:t>
            </a:r>
            <a:endParaRPr lang="en-US" dirty="0"/>
          </a:p>
        </p:txBody>
      </p:sp>
      <p:sp>
        <p:nvSpPr>
          <p:cNvPr id="3" name="Content Placeholder 2"/>
          <p:cNvSpPr>
            <a:spLocks noGrp="1"/>
          </p:cNvSpPr>
          <p:nvPr>
            <p:ph idx="1"/>
          </p:nvPr>
        </p:nvSpPr>
        <p:spPr>
          <a:xfrm>
            <a:off x="0" y="1447801"/>
            <a:ext cx="9144000" cy="5410200"/>
          </a:xfrm>
        </p:spPr>
        <p:txBody>
          <a:bodyPr>
            <a:noAutofit/>
          </a:bodyPr>
          <a:lstStyle/>
          <a:p>
            <a:pPr>
              <a:buFont typeface="Wingdings" pitchFamily="2" charset="2"/>
              <a:buChar char="Ø"/>
            </a:pPr>
            <a:r>
              <a:rPr lang="en-US" sz="2900" b="1" dirty="0" smtClean="0"/>
              <a:t>Broadband – everywhere &amp; unlimited bandwidth.</a:t>
            </a:r>
          </a:p>
          <a:p>
            <a:pPr>
              <a:buFont typeface="Wingdings" pitchFamily="2" charset="2"/>
              <a:buChar char="Ø"/>
            </a:pPr>
            <a:r>
              <a:rPr lang="en-US" sz="2900" b="1" dirty="0" smtClean="0"/>
              <a:t>High resolution mobile devices.</a:t>
            </a:r>
          </a:p>
          <a:p>
            <a:pPr>
              <a:buFont typeface="Wingdings" pitchFamily="2" charset="2"/>
              <a:buChar char="Ø"/>
            </a:pPr>
            <a:r>
              <a:rPr lang="en-US" sz="2900" b="1" dirty="0" smtClean="0"/>
              <a:t>May be a medical phone with a stand , so that we don’t have to search places/options to keep it upright! (e.g. photo frame).</a:t>
            </a:r>
          </a:p>
          <a:p>
            <a:pPr>
              <a:buFont typeface="Wingdings" pitchFamily="2" charset="2"/>
              <a:buChar char="Ø"/>
            </a:pPr>
            <a:r>
              <a:rPr lang="en-US" sz="2900" b="1" dirty="0" smtClean="0"/>
              <a:t>Longer battery power/ solar charging</a:t>
            </a:r>
          </a:p>
          <a:p>
            <a:pPr>
              <a:buFont typeface="Wingdings" pitchFamily="2" charset="2"/>
              <a:buChar char="Ø"/>
            </a:pPr>
            <a:r>
              <a:rPr lang="en-US" sz="2900" b="1" dirty="0" smtClean="0"/>
              <a:t>More medical friendly phones, with medical dictionaries where people can understand what is what in different continents (language convertor). </a:t>
            </a:r>
          </a:p>
          <a:p>
            <a:pPr>
              <a:buFont typeface="Wingdings" pitchFamily="2" charset="2"/>
              <a:buChar char="Ø"/>
            </a:pPr>
            <a:r>
              <a:rPr lang="en-US" sz="2900" b="1" dirty="0" smtClean="0"/>
              <a:t>Field specific phones with comprehensive textbooks .</a:t>
            </a:r>
          </a:p>
          <a:p>
            <a:endParaRPr lang="en-US" sz="29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anim calcmode="lin" valueType="num">
                                      <p:cBhvr>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endParaRPr lang="en-US" dirty="0"/>
          </a:p>
        </p:txBody>
      </p:sp>
      <p:sp>
        <p:nvSpPr>
          <p:cNvPr id="5" name="Subtitle 4"/>
          <p:cNvSpPr>
            <a:spLocks noGrp="1"/>
          </p:cNvSpPr>
          <p:nvPr>
            <p:ph type="subTitle" idx="1"/>
          </p:nvPr>
        </p:nvSpPr>
        <p:spPr/>
        <p:txBody>
          <a:bodyPr/>
          <a:lstStyle/>
          <a:p>
            <a:pPr algn="ctr"/>
            <a:r>
              <a:rPr lang="en-US" sz="7200" dirty="0" smtClean="0"/>
              <a:t>THANK YOU</a:t>
            </a: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 name="Picture 10" descr="https://encrypted-tbn3.gstatic.com/images?q=tbn:ANd9GcStkKMrv_nJ3skg_P-PW1d-T055-XeztNJsvAcR5RjRjXhz9H5vtw"/>
          <p:cNvPicPr>
            <a:picLocks noChangeAspect="1" noChangeArrowheads="1"/>
          </p:cNvPicPr>
          <p:nvPr/>
        </p:nvPicPr>
        <p:blipFill>
          <a:blip r:embed="rId2" cstate="print">
            <a:lum bright="20000" contrast="-30000"/>
          </a:blip>
          <a:srcRect/>
          <a:stretch>
            <a:fillRect/>
          </a:stretch>
        </p:blipFill>
        <p:spPr bwMode="auto">
          <a:xfrm>
            <a:off x="457200" y="1447800"/>
            <a:ext cx="8077200" cy="5202115"/>
          </a:xfrm>
          <a:prstGeom prst="rect">
            <a:avLst/>
          </a:prstGeom>
          <a:ln>
            <a:noFill/>
          </a:ln>
          <a:effectLst>
            <a:softEdge rad="635000"/>
          </a:effectLst>
        </p:spPr>
      </p:pic>
      <p:sp>
        <p:nvSpPr>
          <p:cNvPr id="2" name="Title 1"/>
          <p:cNvSpPr>
            <a:spLocks noGrp="1"/>
          </p:cNvSpPr>
          <p:nvPr>
            <p:ph type="title"/>
          </p:nvPr>
        </p:nvSpPr>
        <p:spPr>
          <a:xfrm>
            <a:off x="457200" y="155448"/>
            <a:ext cx="6400800" cy="1139952"/>
          </a:xfrm>
        </p:spPr>
        <p:txBody>
          <a:bodyPr/>
          <a:lstStyle/>
          <a:p>
            <a:r>
              <a:rPr lang="en-US" dirty="0" smtClean="0"/>
              <a:t>Target of ICT</a:t>
            </a:r>
            <a:endParaRPr lang="en-US" dirty="0"/>
          </a:p>
        </p:txBody>
      </p:sp>
      <p:sp>
        <p:nvSpPr>
          <p:cNvPr id="3" name="Content Placeholder 2"/>
          <p:cNvSpPr>
            <a:spLocks noGrp="1"/>
          </p:cNvSpPr>
          <p:nvPr>
            <p:ph idx="1"/>
          </p:nvPr>
        </p:nvSpPr>
        <p:spPr>
          <a:xfrm>
            <a:off x="0" y="1752600"/>
            <a:ext cx="9144000" cy="4953000"/>
          </a:xfrm>
        </p:spPr>
        <p:txBody>
          <a:bodyPr>
            <a:normAutofit fontScale="92500" lnSpcReduction="20000"/>
          </a:bodyPr>
          <a:lstStyle/>
          <a:p>
            <a:pPr lvl="1">
              <a:lnSpc>
                <a:spcPct val="120000"/>
              </a:lnSpc>
              <a:buClr>
                <a:schemeClr val="accent1">
                  <a:lumMod val="75000"/>
                </a:schemeClr>
              </a:buClr>
              <a:buFont typeface="Wingdings" pitchFamily="2" charset="2"/>
              <a:buChar char="Ø"/>
            </a:pPr>
            <a:r>
              <a:rPr lang="en-US" b="1" dirty="0" smtClean="0">
                <a:solidFill>
                  <a:schemeClr val="bg2">
                    <a:lumMod val="10000"/>
                  </a:schemeClr>
                </a:solidFill>
                <a:latin typeface="Corbel" pitchFamily="34" charset="0"/>
                <a:cs typeface="Times New Roman" pitchFamily="18" charset="0"/>
              </a:rPr>
              <a:t>To reduce health care gaps between developed and developing countries .</a:t>
            </a:r>
          </a:p>
          <a:p>
            <a:pPr lvl="1">
              <a:lnSpc>
                <a:spcPct val="120000"/>
              </a:lnSpc>
              <a:buClr>
                <a:schemeClr val="accent1">
                  <a:lumMod val="75000"/>
                </a:schemeClr>
              </a:buClr>
              <a:buFont typeface="Wingdings" pitchFamily="2" charset="2"/>
              <a:buChar char="Ø"/>
            </a:pPr>
            <a:r>
              <a:rPr lang="en-US" b="1" dirty="0" smtClean="0">
                <a:solidFill>
                  <a:schemeClr val="bg2">
                    <a:lumMod val="10000"/>
                  </a:schemeClr>
                </a:solidFill>
                <a:latin typeface="Corbel" pitchFamily="34" charset="0"/>
                <a:cs typeface="Times New Roman" pitchFamily="18" charset="0"/>
              </a:rPr>
              <a:t>Strategies for improving the quality of care using information systems in resource poor settings.</a:t>
            </a:r>
          </a:p>
          <a:p>
            <a:pPr lvl="1">
              <a:lnSpc>
                <a:spcPct val="120000"/>
              </a:lnSpc>
              <a:buClr>
                <a:schemeClr val="accent1">
                  <a:lumMod val="75000"/>
                </a:schemeClr>
              </a:buClr>
              <a:buFont typeface="Wingdings" pitchFamily="2" charset="2"/>
              <a:buChar char="Ø"/>
            </a:pPr>
            <a:r>
              <a:rPr lang="en-US" b="1" dirty="0" smtClean="0">
                <a:solidFill>
                  <a:schemeClr val="bg2">
                    <a:lumMod val="10000"/>
                  </a:schemeClr>
                </a:solidFill>
                <a:latin typeface="Corbel" pitchFamily="34" charset="0"/>
                <a:cs typeface="Times New Roman" pitchFamily="18" charset="0"/>
              </a:rPr>
              <a:t>Promote collaborative efforts of government, planner, health professionals and other agencies along with international organizations for creating a reliable ,timely ,high quality and affordable health care and health information systems.</a:t>
            </a:r>
          </a:p>
          <a:p>
            <a:pPr lvl="1">
              <a:lnSpc>
                <a:spcPct val="120000"/>
              </a:lnSpc>
              <a:buClr>
                <a:schemeClr val="accent1">
                  <a:lumMod val="75000"/>
                </a:schemeClr>
              </a:buClr>
              <a:buFont typeface="Wingdings" pitchFamily="2" charset="2"/>
              <a:buChar char="Ø"/>
            </a:pPr>
            <a:r>
              <a:rPr lang="en-US" b="1" dirty="0" smtClean="0">
                <a:solidFill>
                  <a:schemeClr val="bg2">
                    <a:lumMod val="10000"/>
                  </a:schemeClr>
                </a:solidFill>
                <a:latin typeface="Corbel" pitchFamily="34" charset="0"/>
                <a:cs typeface="Times New Roman" pitchFamily="18" charset="0"/>
              </a:rPr>
              <a:t>Promoting continuous medical training , education, and research through the use of ICT.</a:t>
            </a:r>
          </a:p>
          <a:p>
            <a:endParaRPr lang="en-US" b="1" dirty="0">
              <a:solidFill>
                <a:schemeClr val="bg2">
                  <a:lumMod val="10000"/>
                </a:schemeClr>
              </a:solidFill>
            </a:endParaRPr>
          </a:p>
        </p:txBody>
      </p:sp>
      <p:sp>
        <p:nvSpPr>
          <p:cNvPr id="2050" name="AutoShape 2" descr="data:image/jpeg;base64,/9j/4AAQSkZJRgABAQAAAQABAAD/2wCEAAkGBhQQEBUUDxAVFBUUFRQUEBQVEBQUFRUUFBQVFBQUFRQXHCYeFxkkGhQUIDsgIycpLC0sFR4xNTAqNSYrLCkBCQoKDgwOGg8PGiwkHyI0LTI1NCosKS8sLDIsNCwsLCosMC8sLCwpKSwtMC0sLCosLCktLC8sLCwsKSwqKSosLP/AABEIAJsBRgMBIgACEQEDEQH/xAAbAAABBQEBAAAAAAAAAAAAAAAFAQIDBAYAB//EAEUQAAIBAgMFBQUECQEGBwAAAAECAAMRBBIhBQYxQVETImFxgTJCUpGhB3KxwRQjYoKSorLR8OEWJDNTk9IVF1SjwtPx/8QAGgEBAAMBAQEAAAAAAAAAAAAAAAEEBQIDBv/EADARAAIBAgQCCQQCAwAAAAAAAAABAgMRBBIhMUFRBRMiMmFxgcHwkbHR8aHhFBVC/9oADAMBAAIRAxEAPwD2+8SVMNjgw4/5+UtBoAs6JOgHTp06AdOnRIAs6JOgHTok6ALOiXnXgCxIk68AW868S8TNAHXnXiBY8LAI2F4P/wDDWvfT283Hla3SFrTrQCJRac1ZQQCwBPAEgE+UltBm0N3KWIqK9XOShBQCqyqp090EdBOo2v2jmTlbshGdGHD29nu+XD5cI3OR7Q9R+Y5fWckks68aG6RbwSLFvG3nXgDp0SdAHTok6ALOiToAsWJOgCzok6ALOiToAOxWzrnNTOVuvI/eHOQUceVbLUGU8vhb7p/KFjIMThVcWYAiAOp1gZJeBalGpQ4XdP518viH185bwm0VcXBuOv8AfpACESNV4t4AsSdEvAFnRLxIAytiVT2mAvwjkqhuBmPoD9N2g4ck0qAuVBIDG+VAbctGb0hLazLg1FQOQhYLkN21IJ0b3eB4wA/OBnmO8G+FR1samReSL7w4WY8SNfLhId39/moWRlzUx7hNmW/wHl5cOhEi4PVLxC0DDezDnDtXFTuKO8LWe54Ll5k8raHraW9m13qUlesgR2FygN8oJJVSetrX8bzvK7ZjnMs2XiXAbyRRGIJMonJ0Kqx06A94N66WFp1CGD1ECjID7z+yrEcDYFrcbKZ3CEpvLFHE6kaazSdkHCZXx2PSgmeoSFuq3CltWYKNBrxInle0NtY3aFQUsljxNJQFWzBSM2Y6aW9o+8etoV3h3qU4VaKuGqIFCuCc2amUHahh7OYFmH3deNpe/wACScU3e+9uCM//AGMXGTStba/Fno86ed7qb2JhsKULtVdVeoEN1C5VB7JCbm1gxvawPzm72dj1r0kq0/ZdQw6i/EHxBuPSVq1CVJ67cy3QxEKyVt+RWrbLK1Vq4fIrWy1c4c5kvcBbMApBvrY8YRZb/wCW+sE71Yl6WFepTqNTKZWzLTFQ2zAHunS2vyEq7u720q6KtTEUjW4ELmQNroQtQA3I5C8jq5zhn3toOspwqdXs3qT4mu+HvmsUJGWoxsBrqtYgd3wqWtybq1+hiQ97XBGjKdGU+I/MaHlLLqCLEXB0IMB42hUw4zYZO0W1lp86evu9af7PFeK/DOFaenE7d4a8AxeLeCsTvHRpUy9V8liVZOLh14plHE8NeFiDexvMDvF9oDVgVVctI6ZQbs3324fujTqTPN6bnonfY9TvEaqBxM8w3e3vqoLB8w5029wW4C+oH08JsdkV1xil85yhspUXFzYHV/eGvKCQ5SxCt7LA24yW8x2M/wByx9PISKVYezckKwIDgX5WKn5zX3gDrzo28W8AdOiTrwBbzrxjPKmKx4UXJAHU/l1gFp6wHGLBCCrV1XuLyLC7N6chOgBqJFiQBrLBeN2Tc56RyP1HBvvDn+MLRpgAPD7TKtkqjI3L4W+6fyhWniAYzGYJai2dQQesC1KVXDcL1afTi6+R94fXzgGizTrwZgdqLUF1a459R4ES8tW8AkvIsRVyozdFJ+QJj7wdt+vkw1U/skfPT84AH3Cp/q69Q8Xq2v4Io/NzCe8+CqVsOVoqrOGBAYgXABBAJ0Da6X0lfcyjlwVP9su/8Tm30Ahu8A8W2ls+1wyOjC5KupUi2hy31+VxAtfCtRIbPmU8hxHgynl4ie87R2fTxCZKyB15X4g9VYaqfETzHfPdYYIBkqZqbnKikd9TxNzwIsDr5ac4jTc5KMeJ51JqnFzfApbm4E4nGU1YXRCajjlZNRfzbKPWexlwoJYgAakk2AHMknhPHtyNtnDYlRlBWsyU3JBLAFrDLY9SPlNHv3neqEr1xRod0UkALtUNhmqMi8gSR3iOGgJmpWw96kaa0SX79TLw+KtSlVesm/1ryNBvXvRUwr0aWGRHqVr2DE6XIVLAEcSTxPKH8PimGHD1LO4p5nFMXBcDvKgW99QRpeAd492atdVahVValFMtImmA5azK360Hugg/DoQCLSjg8Zi8P+lnKi0cPStSBQqnaJTUAU9fYuGJ6kgc9PBU4TppRtdb83qWXUnCo3O9ntyWhfr7Zr0sE1SuWXEYhm/RqSpnZCyjs6YXS5AFyTwvwJ0mQIrr/u60c+KqH9Jqk06bkMS5JBYFfYycOdRhxsIc3i32vTphKBAq0zmqVqJCDtaYACE8VudeOi8DO3d3Qr4am+ISoj1jSK4dA16diQQc2gNwLgaC51lunalBymkm9vb0RSqp1pqMG2ktX935vgA9sbNrYPDirWcCvimbtbnvqtrkLbS5uczcrhRxa+UDS9trEV3rMMWzGopswY+zzsANFHgJQmtRi1HVpt8vmxi15Xl2U0lz38b+LJKOIKG6mxsw9GUqw9QxHrPUfs2221eg9OoVzUmGWyhe49yO6oAABB4f/vlUP7mbwfoWIzML03GSoALsBe4KjqDy6E+E8cZR62k0lqe2ArulWTb04ns8AYvc6iQxooqOSzagtTOcqXR6d7FDl9nlckWNodp1Aygi9iARcEGxF9QdQfAx0+ajOUHoz62dOM12lcioKQihgAQACFJIBtwBIBI9Jzx5MiqvYE2JsCbAXJtyA5mcbnWx539p+yrZcQhsTanVHxWuUbxOpHlboZ5tRU1mJV8oHW9/JABc+YsBzIm12hvjWx7pRFNQlSyMgXNmZtM9yCVte4twtzlbdDdUYqrUWpUCrSNqqrq7akd0nQC6nXy0l3EYaUaalLdb+XD8fQo4fFQnUcY7Pbz4/n6g3ZWzPZ7ru54KiluJtbKPxOk9Z3VwNSjQtWVVcsTlUg2FgAGI0zaHhLWzdm08OmSigUc+Za3NmOrHzlu8pGg3czm/lP8AVUn5pWA9HVgfqFmjwlXNTRuqqfmBA+99HPgqv7OVx+4ysfpeWd3q+fDUz+zb5GCAqDFvI80a1W0AlLSKpiLSljNpKi3Zso6nifIShTWpiOtKn/7jf9o+vlALOI2kWbJTGduYHsr95vyk2E2XrnqnO3L4V+6Pz4yzg8EtNbIAB/mstAQDlWLFiQBZ14kSALEnXiXgHGRul48mNJgATaGxLtnot2dTqODeDLz/ABlXDbaKMExA7N+APuP5Hr4cfOaJpRx+ASqpDqCDyIgEtPE3gHfTGXpLSTV6jAAeeij5n6SliaGIw2lB86fC9yV8m5jzjtl0S1Xta12ceyCNFvzHU+MA0+DoilTSmOCKqj90AX+klzSqta8f2kAmLTzT7UMbmrUkvoqM1vFmt/8AAzf4vGrTXM50zKvq7BV+pE8r36xWfGEfAiL6kZz/AFy7gVetfkZ/SMrUGuYFoVSrBlJBUgqRxBGotNNvttAVcUcyFXpnIxBsGQWanodVYBiCeHDSZZZosG6bQxFNcRUFI9ktM1ND2jpwLXtYlNL9QOtptzSUlN8LmBTbcXTXFr3NtU29iUo4dVANbGlmpuSCtHMyMq5bXZVptxPSNrbYO0MNXSqy4ekWVMPXYhRWZW1GQ6kEgGy9ba2MZtDb3dw1HAGy/pAwvaEBjlpimDkY3uCG488plDezaopYus18r0aFOng1tYKaur1UtoMqkjzt00zKdO7Vo2e/jv8Ary1Zr1KmVO8rrRPltz+vnorhjYezMetYUcaUq4ZaZU3FNlawAQWK5ib29ocAZo9tbJGJwz0LhAwAByBgtiCLLcdJktyt8KWWhhbVGqNmzO1suYl6hF7knpN1eVcQ5wqaq1trK3qW8Kqc6Vk2097u9vC55RvZuS+DQVe27VS2VyVysGN7Hibg2mWvPb948IK2ErIRe9Nyo/aUZk/mAnhl5sYGvKrB5t0YnSFCNCaybMfeKlQgggkEEEEGxBGoIPIyO86XjOuev7hbw1MXRbtnVmp2BIVg2paxY2ym4A4dDeacmeffZVWUCvTItUujG5NytmFsp4WP9flN7mnzGLioVpJLQ+uwU3OhFyeo4mVsZWKU3YAsVVmCjiSASAPE2kpMYzSqi0zwOlSZr5QSQCxtxAUXZvQC8M7obaanj0Z2v2x7OqTzz2Ck/vBT85br4bJth6a6CpUqJ4ZcRTP/ANkzuPwDUAme61DnJUixXI2VT6sr/IT6WUo1VlfFfc+UjGVGWZf8v7W/J7pnnZoM2RtZcTRWohuDofvDRh87y5nnzbVtD6tO6uSYmmKiMjcHVlPkwIP4wDubiitNqL+3TYgjxHdb6j6wu9a0z21KRFTtaV1f3tNGtoCRyPjIJNQ+J6QTits5myUR2j8/gT7x/LjBeHTE4jSq/ZpzVPabzbl6fOaPZ+ASkoVFAA6QCvgdjd7PXbO/K/sr91eXnxhlEtGrHgwB4ixgMcDAHXnRJ0A6JFiGAdeJeITEJgHExpMp7Q2mtIanWV0eu4vlVByzk5v4QDb1gBImBN4NsmgFyZcxJuGUnT0I1vLLUK/x0/k0yu9tRhUXMvu8dQCedtNeXzgA/am+ZDgM2XT3FIHE8QzHWQUd+GHDI/mAp/lI/CA8fg3qOSpy8OfQDXiPwlEbAdyQzsSADpY6G/VvAzzcrcPv+CLo1bfaJVB0op4Czn63/KaDdbeR8Xmzqq5QDZQ1xqRrmM8kGFK6CpoCRw5315T0H7MkPZ1mLX1RQbW4ZyR9RIjNSdkdehot5avdor8WJoj+Empb+SeYbdq5sXWN73qOB6HL+U9A3uJz4O3/AKtL/wDTqTzfaTA16tuHa1Lfxma/R/eZk9J9yJGDJAZEDLmy9nPiKq06QuzXtc2AAFySeQtNrMkrswMrbsiQ452VFLELT9gAkBSTcsB8RPPwE3WE2om1MZ2LUlfDpTazOD23dsM/aA3BLEacOusdsfcp8JTqVMwrVDTYChYdk54gOX9qxAPu6iHthY5jTqNXwvZVk/4wSmCamlw65fbvrpc6gzLr4iEk3Bbcb8+Nt/U2cNhpxaVR2vurXvbhfb0PPt792zgqw7PN2T60mJ1BHtKSOY4+RHjPQtyNuvisLmqKAUbs7g6NlUG9jqDYjzPymL343tXFBKVEHKpzuXQq4cZly2PCwP1ibn7bq4J0SpTY0sTZkAAJJJyB1PPhqOOg9e6sJ1cOs67SPOjUhRxLyPsv59Lnp20LGjUzZrZHzZPbtlN8v7VuE8W23h0WoDRpVaVJ1DU1rLZujWPvC/Oe2gzxLeLbNTFV2eqeBKovJVBNlHj18Z49Gt5nbY9ulUsseYOvOiTY7j7omq/a4ml+qUdxXBGduRynio146EkcdZrVasaUc0jGo0Z1pqMUGvs7rNWBerRU9koSniGF6jXuCgfmoUAc7X4zalpDbKtkAFhZV4KOg04DynnGM3i2hiK4w6r2NRW7wphhqNczOSe5bXoR1mBleJm5KyXnsfSZ1hacYyu34Lc9LLRjNGKSALm5sLm1rm2ptyjWaUy8eO7048nH1qiEgrVshHEGnZQR/DCG/ldqtPCVSVIajqwI1qGxcW5AH5EkTRbb3doU6tTEVAClYolUMLClnaz1g3I3C+RYzz/b2NWpUC0iTSpItKlfS6rxe3IsxZvUTdpTjVcHFd1e2x87WhKkpqb7z973Nz9mWIvg2X4K1QfxBX/OX96t43wgXIqnMCe8G5FRYWI685n/ALKSeyxPTtxb/prf8pN9qCt2FJlNiGZf4gCB/KZjVtJy82btDWnHyRWT7RqhOtJPKzC48851nVN+C3wp91Qx+rH8J54y1W0Ymxt066e9CI2JWVgLEE39rswLC1+Dt1HKV1K+xYdNrf7m42Zvi2eysW0Pto1uXABhrNhu/ts18wfLcWsFVhpz4kzyfZ2Dq06gLqCNeBXmD0F5t906hNU5V909SB0vpoJ2vE5asbwGPBgoUa/x0/k0VnroL5VccwhOb0BAvJICwMUGUNn7TWqO6df8uPOXQYA+8WNvOgC3iXnRCYB15HUewJPAC59I4mD9tV8tFvGw/M/hABuy17fENUfUU7ZRy7Rtb/uj+odIeJgzdullw6nm5aof3j3f5QsIkwDiYB3i3eOKKFa5pZAwIFJXzZiLcSLWsfnDZMjYwDK0dw1F+0xNRumVKaW63uGv9JJR3LpIxYVapJAGpp8ASeSDrNGxkTNAMk32b4a/t1uZ9tOevwQtsXYdPBoUoliGbOSxBNyAOQHSEmaRM0hRSJuwJvWDlw5GpXF0D6Esp+hM8urAq7huIZgfMMbz2Suge2YA2II8COB855TvRg+yxT9H74/evm/mDTRwMrSaMzpGF4KXL3KIMMbr7XGFxSVGPc1WpYXORhY6eBsfSAlqakcxxHSSq013acbPZmJrTkpLdHvWGxS1FVkYMrAFSOBB4GCd794mwdANTyl2cKobUW1ZjbyFv3phdyt6Ho1EonvU6jhQCbZGY2zKelzqPw5kvtH2rSfJRFzVptmY20VWS+W/U9w+kyI4VxrqL1Rtzxinh3OLs/cmfs9srmULSxNL2kLaVU0961wL6XsbX53E1O6+yGw1IqzsVJzUqb5S1G98y51NmvfiLDw1M8p2DtpsJXWqova4Zb2zKeIvy5H0m33V32fE4p6dUWDi9FRYhMguwJtc3GtzzHjPfE0akYuMe4tSthK9KUlKffenn4+xuc08n382SaGKZ73WsWqLYWsb95T4318iJ6lnlfG4OnXXJWpq68bML69R0PiJRw1fqZ5uBo4rD9fDLxPMtxNndvjFzKGSmDUe/DQWS4594r8p62XgPYu7lHBs7Uc16lr5muAASQF04a87mFc8nF11WndbHODw7oU8styYvGl5EXjS8qlwkZ5lN59qV8PiKdVGzUEUDEU1YXGdiMzKeulj1U9Zo2qTI43dpiuKZ6zE13ViEXM3ZI2YIAeLEWHQWE96DipXl8uV8QpuNofLf2U9896Vq4SmKDG1ZmzAizZaZFwenet8phKdMswABJPIC58dPKXcaDUxHZsooBe6EJsKScdSdWOtyeJJmqr7Kp4T9bhgQ3Z9nTLPmzVarKqWU8DxPTXwM01UhQioR3fxXMl054ibqS2Wn5sE9ysIKKYhVFlGJqBb8SqpTAPqNfWFdtbGp4ymKdXNYMHBUgG4BA4g9THYSgKa2UdLn4iFC5j42USyrTGeu5uxVlZGcH2b4b4638af9kv19zKTkE1aoIBGhp87E8UPQQyrSRWkKKWx03cztbcRTbs8TUU88yU3uPAALb6wlu9u6cKzs1c1cwAANJUtYk30JvCgaSAyTkmBjwZEDHAwANtVewrrUXQVTZ+naAXB9QD/AA+MP0qmYAjmAYK3jpZsM5HFLVB+4bn+XNJ9i181EeGn5/nBISiRBEkAeTGmKY0mAcTM/vZWtTCjib28zYD84eJmdx367GU14hWDHyp97+qw9YAco0siKo91Qo/dAH5TiYpMYTAEJkbGKxkbGAIxkTGOYyJjAGs0hdo52kLtAGu0xu/ez8ydoo1X8Dx/zxlrb++iUVIo2qNwvfuj+/4eMy9PeR6ty7luOhNrX4gINCPE+hndObhJSPOpBVIuDBWO2hSDhahKmws9tBcAi56efSI4Ke1wPBhwP9pW2ts0VmLIQSABYcLa2t0Ph9ZFsKsyFqLDQhiL30IGot0npSxMqTtwPKthYVld7hNHtYg2I1HUHqJPi8e9Zy9VszNbMbAXsAovbwAg3Bv3F8hLKm+gFz4TfTT1PnJRa0JVNzYC58OMsYSuaNVHu6FWBuNGA52zaXtfjpC2xtl400icOTTQ3PtCmzkaEAgZuXA2E0Owtt4hqa06+Dq1CNDUc5QRfi3aDUgfOeFTEWTtZ+pYpYXM1e69Azu5vN+lZh2dQAAFKjqBnGgbVQFuCeA5Q32kyOK2XXXEnEYeujEjL2dRbKKencVhew7o4ATQJidBfQ21F72PMX5zGqqN7w2f8G9Rc7Wnuv5L/aRO0lMYjxju1niexZ7SNapIO0jGqQCR6szG3t7BS7tEB21uxPcS3W2pPgPUiEtr17Unsbd1vwnjG8OIZ8tJeBCsxF7niAtuY5/KL21FrhFNt06tdu8alRiSz2FjobgHkBYDT6wxugHxOJU1GLLRvU1OmdicvrmJN/2ZlNmbLFEhmNmIIAvpqLa+PhDeE2qcKv6pit+JBuXtyIOht0sPrPenVyxd92V6lLNKNtkesI8lVpkNgb6JWFq1qbcL37p8/h/CapHnie6dy0rSVTKytJVaCSypkgMrgyRWgE4MeDIQZIDBBI6BlKngwKnyIsYG3TrHsyp4jQ+akqYYBgTCHssZUXkxzjyqan+bN8oBowZ0QGdBI4mMLSk21U+NfnKeJ3ipJxqLfoDrIAQxmLCKT8oL2HR9qq3F9E+4De/qfoBKf6R+kNd9E+G+refQeELpVgFktGlowNOvAOJkbGOMjMAaxkTGPaRsYAN2jtdKWh7z8kXU+Z5KPE+l5hdsbyPUcgkkHTIt7Lb4bnveJI/tNfj93GANSjdsxZnU6G5JJyn+/wAxMptbZ6uDc5WOl7G5I91l4nykO/AkymNrZzYeXxXPgR7RnLsllINXuk65fet+1/YfOEhs/KpsbNwzGxPlcaL5L8zCeF3WNRy9QsqmxsfbJIuePAX66+HOebztHKV/moJ2Xs4VahVe73CVYfECLZhzHEesdWwPZsO0ADgEcbXB0up95T4cOdpr0wy01y01Cjw5+JPMyvisOldSlUXHLqD1B5Ge0LJZWRJPeJnRu4Fp0nzlUbKKt1uad/e8Vv14Xm02Du5TwrFgS78mYAZRYg5bcL3gilSyGnSqg5bZaNZGKcrBKi8LkDxB6Q3QrOpAazD4xZSOmZfzX5CWZ1ZuOW/9lanRgp5sv9BntpBicRYG0r9rIMTV0lUtmF2pvK9HVsQwJuQMxu1uNhBn/mBU/wCdV+n94m2tjmuysWAVCVa/G7kAWlP/AGYT/mdeXTQ8py7ko0GzN53rajEMSLErmN1udLgT0vC4i6i55TyLZGxDQJcEFXyheumvD1np+Fqd0TpEBbtpG9aVe1jHqwAZvVtZaOHcsdSCqAcWYjgJ59ia6qbgAvYC/QDkTDO9uHq1sR3KNQqqhVIUkHiSRbQcbekXZW7QQh69i3FafEDxfr5cPOW1TpxipSfoU5VaspOMF6mfq4ZzY1AQGF1uCPIjp5yAYJibLdj04sQOQA4+nynpD0FqLlqKGB6/iDyMB4zdPK4endkGpUe2Lai3UX6aynO7lmRcp2jHLLUzeCrlSOJ8OY8j73laafY28LI6hWsBwRr5XJ5aGyny1/CBG2USLggtzB4X8+vjD2yMCqC98zcCSO9c8BbifxMjtBxS2Nrs/a6VdPZf4G4/ungw8vUCE1MBYDdtmXPWuoBDKo1a4IIueXkPnDazsE6mSqZApkimATqY8GQgxwMAmDQZtuj7NVeNPR/FDxPodfImXi0Y9WCCxhMUHUEes6ADWNAnsrZT7pNsvkenhOgkvtunh/8Akp/CJGN16K+zSUeSgTQESNhIAKp7NC8BJ1o2lsrGFYBDlnSQiMIgEZjDJDIzAGZbmwnVmWl7XebkoitWyC49ptF/vKwS3iTxPMwCLEV6raipkPugC4HmOf0mN21TxFStZqN3K2BQWpkAnvFzwGvA/KbN5C8AAbL2EKIzVLPU6gHKvggP9XGW6suVBKtVYAPrCUK0JVVlGskAip44ezUAsdNRcHzEpbZ2w2GA7Fm73DP30A5gEnMDw01EfXpym7EAiwZTxVhdT6TuElF66o86kXJaOzOwe/Tj/i0ww6p3T8jcH6QxQ3rw78XKH9tSPqLj6zH4nZqk3Rin7LXK+jDX5j1g17qbH/T0MvKnRq93QoOrXpd7U2O9WRaVqehcqwK2sbOLm8ALQ/VXub2bW+t+vSQYOzIbm3eWw9RecQbe21r1Ba+lhaUa0VCWU0KU3OClzua7dbDBsOnaDNa51A43mjDzCbOxz0AnYr2jOqrlObTnfTymhobUcC+I7NDyCuT53v8AleRktG5zCd9A2asiqV4DrbfX3AW+glR8S9T2jp0HD/WcnqFcRtPkmvjy/wBZFSJPGVqNKXaSSSCzRl2lKtJJbpCdHJU2nsQVgWSyVNO9Y2bwcDj58RKGx6VelXFqNnCkd7WmAxHeDjiNOA18JpKYlhJFibk9DEVRYmpmbmCLKfIcvrLtF1q8O4/NTz/zqJSQSQ07+BHAjiD4SBcs5SDY8Y9YiVu0Xve2uh8R1/OKsHQ8R4jVkgEATLGtSvJgI4LBBRfZ4PERYQCxYJJzEMcY0yAMIjGEkMYYBGRGGSGMaARMJFU0EnYStieHrAK6HMxPw90efE/lHMImE9j1b+oxzQCFhIXEneRNAKzrK1RZceQPAKFSnKlWlCTiVqggAqrRlKth4YqCVKqwALWwspVcHDtVZVdZJDYu6+zWZnWnSzkANyFrm3Pyh7/Z3EXv+j/zpeZTEY+pQYNRcoeoPHXgeonpVDaVT/ws1c57TITm0vfy4QwjE7x4B6ZQOhpkg8DxAtfUeYgmngpNhdo1K7lqzlzbS54a8hyl9FkElWlhJdpYeSU1lqksAbToy1TpRaYlmmskg6nTlimkRBJ0kkDkWToIxBJlkkEiiSqIxZKsgkaxyurde634j8/nLSypjPYPmv8AUJaocJB0TKJIojFkgggcBHgRBHCAOAnRROg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data:image/jpeg;base64,/9j/4AAQSkZJRgABAQAAAQABAAD/2wCEAAkGBhQQEBUUDxAVFBUUFRQUEBQVEBQUFRUUFBQVFBQUFRQXHCYeFxkkGhQUIDsgIycpLC0sFR4xNTAqNSYrLCkBCQoKDgwOGg8PGiwkHyI0LTI1NCosKS8sLDIsNCwsLCosMC8sLCwpKSwtMC0sLCosLCktLC8sLCwsKSwqKSosLP/AABEIAJsBRgMBIgACEQEDEQH/xAAbAAABBQEBAAAAAAAAAAAAAAAFAQIDBAYAB//EAEUQAAIBAgMFBQUECQEGBwAAAAECAAMRBBIhBQYxQVETImFxgTJCUpGhB3KxwRQjYoKSorLR8OEWJDNTk9IVF1SjwtPx/8QAGgEBAAMBAQEAAAAAAAAAAAAAAAEEBQIDBv/EADARAAIBAgQCCQQCAwAAAAAAAAABAgMRBBIhMUFRBRMiMmFxgcHwkbHR8aHhFBVC/9oADAMBAAIRAxEAPwD2+8SVMNjgw4/5+UtBoAs6JOgHTp06AdOnRIAs6JOgHTok6ALOiXnXgCxIk68AW868S8TNAHXnXiBY8LAI2F4P/wDDWvfT283Hla3SFrTrQCJRac1ZQQCwBPAEgE+UltBm0N3KWIqK9XOShBQCqyqp090EdBOo2v2jmTlbshGdGHD29nu+XD5cI3OR7Q9R+Y5fWckks68aG6RbwSLFvG3nXgDp0SdAHTok6ALOiToAsWJOgCzok6ALOiToAOxWzrnNTOVuvI/eHOQUceVbLUGU8vhb7p/KFjIMThVcWYAiAOp1gZJeBalGpQ4XdP518viH185bwm0VcXBuOv8AfpACESNV4t4AsSdEvAFnRLxIAytiVT2mAvwjkqhuBmPoD9N2g4ck0qAuVBIDG+VAbctGb0hLazLg1FQOQhYLkN21IJ0b3eB4wA/OBnmO8G+FR1samReSL7w4WY8SNfLhId39/moWRlzUx7hNmW/wHl5cOhEi4PVLxC0DDezDnDtXFTuKO8LWe54Ll5k8raHraW9m13qUlesgR2FygN8oJJVSetrX8bzvK7ZjnMs2XiXAbyRRGIJMonJ0Kqx06A94N66WFp1CGD1ECjID7z+yrEcDYFrcbKZ3CEpvLFHE6kaazSdkHCZXx2PSgmeoSFuq3CltWYKNBrxInle0NtY3aFQUsljxNJQFWzBSM2Y6aW9o+8etoV3h3qU4VaKuGqIFCuCc2amUHahh7OYFmH3deNpe/wACScU3e+9uCM//AGMXGTStba/Fno86ed7qb2JhsKULtVdVeoEN1C5VB7JCbm1gxvawPzm72dj1r0kq0/ZdQw6i/EHxBuPSVq1CVJ67cy3QxEKyVt+RWrbLK1Vq4fIrWy1c4c5kvcBbMApBvrY8YRZb/wCW+sE71Yl6WFepTqNTKZWzLTFQ2zAHunS2vyEq7u720q6KtTEUjW4ELmQNroQtQA3I5C8jq5zhn3toOspwqdXs3qT4mu+HvmsUJGWoxsBrqtYgd3wqWtybq1+hiQ97XBGjKdGU+I/MaHlLLqCLEXB0IMB42hUw4zYZO0W1lp86evu9af7PFeK/DOFaenE7d4a8AxeLeCsTvHRpUy9V8liVZOLh14plHE8NeFiDexvMDvF9oDVgVVctI6ZQbs3324fujTqTPN6bnonfY9TvEaqBxM8w3e3vqoLB8w5029wW4C+oH08JsdkV1xil85yhspUXFzYHV/eGvKCQ5SxCt7LA24yW8x2M/wByx9PISKVYezckKwIDgX5WKn5zX3gDrzo28W8AdOiTrwBbzrxjPKmKx4UXJAHU/l1gFp6wHGLBCCrV1XuLyLC7N6chOgBqJFiQBrLBeN2Tc56RyP1HBvvDn+MLRpgAPD7TKtkqjI3L4W+6fyhWniAYzGYJai2dQQesC1KVXDcL1afTi6+R94fXzgGizTrwZgdqLUF1a459R4ES8tW8AkvIsRVyozdFJ+QJj7wdt+vkw1U/skfPT84AH3Cp/q69Q8Xq2v4Io/NzCe8+CqVsOVoqrOGBAYgXABBAJ0Da6X0lfcyjlwVP9su/8Tm30Ahu8A8W2ls+1wyOjC5KupUi2hy31+VxAtfCtRIbPmU8hxHgynl4ie87R2fTxCZKyB15X4g9VYaqfETzHfPdYYIBkqZqbnKikd9TxNzwIsDr5ac4jTc5KMeJ51JqnFzfApbm4E4nGU1YXRCajjlZNRfzbKPWexlwoJYgAakk2AHMknhPHtyNtnDYlRlBWsyU3JBLAFrDLY9SPlNHv3neqEr1xRod0UkALtUNhmqMi8gSR3iOGgJmpWw96kaa0SX79TLw+KtSlVesm/1ryNBvXvRUwr0aWGRHqVr2DE6XIVLAEcSTxPKH8PimGHD1LO4p5nFMXBcDvKgW99QRpeAd492atdVahVValFMtImmA5azK360Hugg/DoQCLSjg8Zi8P+lnKi0cPStSBQqnaJTUAU9fYuGJ6kgc9PBU4TppRtdb83qWXUnCo3O9ntyWhfr7Zr0sE1SuWXEYhm/RqSpnZCyjs6YXS5AFyTwvwJ0mQIrr/u60c+KqH9Jqk06bkMS5JBYFfYycOdRhxsIc3i32vTphKBAq0zmqVqJCDtaYACE8VudeOi8DO3d3Qr4am+ISoj1jSK4dA16diQQc2gNwLgaC51lunalBymkm9vb0RSqp1pqMG2ktX935vgA9sbNrYPDirWcCvimbtbnvqtrkLbS5uczcrhRxa+UDS9trEV3rMMWzGopswY+zzsANFHgJQmtRi1HVpt8vmxi15Xl2U0lz38b+LJKOIKG6mxsw9GUqw9QxHrPUfs2221eg9OoVzUmGWyhe49yO6oAABB4f/vlUP7mbwfoWIzML03GSoALsBe4KjqDy6E+E8cZR62k0lqe2ArulWTb04ns8AYvc6iQxooqOSzagtTOcqXR6d7FDl9nlckWNodp1Aygi9iARcEGxF9QdQfAx0+ajOUHoz62dOM12lcioKQihgAQACFJIBtwBIBI9Jzx5MiqvYE2JsCbAXJtyA5mcbnWx539p+yrZcQhsTanVHxWuUbxOpHlboZ5tRU1mJV8oHW9/JABc+YsBzIm12hvjWx7pRFNQlSyMgXNmZtM9yCVte4twtzlbdDdUYqrUWpUCrSNqqrq7akd0nQC6nXy0l3EYaUaalLdb+XD8fQo4fFQnUcY7Pbz4/n6g3ZWzPZ7ru54KiluJtbKPxOk9Z3VwNSjQtWVVcsTlUg2FgAGI0zaHhLWzdm08OmSigUc+Za3NmOrHzlu8pGg3czm/lP8AVUn5pWA9HVgfqFmjwlXNTRuqqfmBA+99HPgqv7OVx+4ysfpeWd3q+fDUz+zb5GCAqDFvI80a1W0AlLSKpiLSljNpKi3Zso6nifIShTWpiOtKn/7jf9o+vlALOI2kWbJTGduYHsr95vyk2E2XrnqnO3L4V+6Pz4yzg8EtNbIAB/mstAQDlWLFiQBZ14kSALEnXiXgHGRul48mNJgATaGxLtnot2dTqODeDLz/ABlXDbaKMExA7N+APuP5Hr4cfOaJpRx+ASqpDqCDyIgEtPE3gHfTGXpLSTV6jAAeeij5n6SliaGIw2lB86fC9yV8m5jzjtl0S1Xta12ceyCNFvzHU+MA0+DoilTSmOCKqj90AX+klzSqta8f2kAmLTzT7UMbmrUkvoqM1vFmt/8AAzf4vGrTXM50zKvq7BV+pE8r36xWfGEfAiL6kZz/AFy7gVetfkZ/SMrUGuYFoVSrBlJBUgqRxBGotNNvttAVcUcyFXpnIxBsGQWanodVYBiCeHDSZZZosG6bQxFNcRUFI9ktM1ND2jpwLXtYlNL9QOtptzSUlN8LmBTbcXTXFr3NtU29iUo4dVANbGlmpuSCtHMyMq5bXZVptxPSNrbYO0MNXSqy4ekWVMPXYhRWZW1GQ6kEgGy9ba2MZtDb3dw1HAGy/pAwvaEBjlpimDkY3uCG488plDezaopYus18r0aFOng1tYKaur1UtoMqkjzt00zKdO7Vo2e/jv8Ary1Zr1KmVO8rrRPltz+vnorhjYezMetYUcaUq4ZaZU3FNlawAQWK5ib29ocAZo9tbJGJwz0LhAwAByBgtiCLLcdJktyt8KWWhhbVGqNmzO1suYl6hF7knpN1eVcQ5wqaq1trK3qW8Kqc6Vk2097u9vC55RvZuS+DQVe27VS2VyVysGN7Hibg2mWvPb948IK2ErIRe9Nyo/aUZk/mAnhl5sYGvKrB5t0YnSFCNCaybMfeKlQgggkEEEEGxBGoIPIyO86XjOuev7hbw1MXRbtnVmp2BIVg2paxY2ym4A4dDeacmeffZVWUCvTItUujG5NytmFsp4WP9flN7mnzGLioVpJLQ+uwU3OhFyeo4mVsZWKU3YAsVVmCjiSASAPE2kpMYzSqi0zwOlSZr5QSQCxtxAUXZvQC8M7obaanj0Z2v2x7OqTzz2Ck/vBT85br4bJth6a6CpUqJ4ZcRTP/ANkzuPwDUAme61DnJUixXI2VT6sr/IT6WUo1VlfFfc+UjGVGWZf8v7W/J7pnnZoM2RtZcTRWohuDofvDRh87y5nnzbVtD6tO6uSYmmKiMjcHVlPkwIP4wDubiitNqL+3TYgjxHdb6j6wu9a0z21KRFTtaV1f3tNGtoCRyPjIJNQ+J6QTits5myUR2j8/gT7x/LjBeHTE4jSq/ZpzVPabzbl6fOaPZ+ASkoVFAA6QCvgdjd7PXbO/K/sr91eXnxhlEtGrHgwB4ixgMcDAHXnRJ0A6JFiGAdeJeITEJgHExpMp7Q2mtIanWV0eu4vlVByzk5v4QDb1gBImBN4NsmgFyZcxJuGUnT0I1vLLUK/x0/k0yu9tRhUXMvu8dQCedtNeXzgA/am+ZDgM2XT3FIHE8QzHWQUd+GHDI/mAp/lI/CA8fg3qOSpy8OfQDXiPwlEbAdyQzsSADpY6G/VvAzzcrcPv+CLo1bfaJVB0op4Czn63/KaDdbeR8Xmzqq5QDZQ1xqRrmM8kGFK6CpoCRw5315T0H7MkPZ1mLX1RQbW4ZyR9RIjNSdkdehot5avdor8WJoj+Empb+SeYbdq5sXWN73qOB6HL+U9A3uJz4O3/AKtL/wDTqTzfaTA16tuHa1Lfxma/R/eZk9J9yJGDJAZEDLmy9nPiKq06QuzXtc2AAFySeQtNrMkrswMrbsiQ452VFLELT9gAkBSTcsB8RPPwE3WE2om1MZ2LUlfDpTazOD23dsM/aA3BLEacOusdsfcp8JTqVMwrVDTYChYdk54gOX9qxAPu6iHthY5jTqNXwvZVk/4wSmCamlw65fbvrpc6gzLr4iEk3Bbcb8+Nt/U2cNhpxaVR2vurXvbhfb0PPt792zgqw7PN2T60mJ1BHtKSOY4+RHjPQtyNuvisLmqKAUbs7g6NlUG9jqDYjzPymL343tXFBKVEHKpzuXQq4cZly2PCwP1ibn7bq4J0SpTY0sTZkAAJJJyB1PPhqOOg9e6sJ1cOs67SPOjUhRxLyPsv59Lnp20LGjUzZrZHzZPbtlN8v7VuE8W23h0WoDRpVaVJ1DU1rLZujWPvC/Oe2gzxLeLbNTFV2eqeBKovJVBNlHj18Z49Gt5nbY9ulUsseYOvOiTY7j7omq/a4ml+qUdxXBGduRynio146EkcdZrVasaUc0jGo0Z1pqMUGvs7rNWBerRU9koSniGF6jXuCgfmoUAc7X4zalpDbKtkAFhZV4KOg04DynnGM3i2hiK4w6r2NRW7wphhqNczOSe5bXoR1mBleJm5KyXnsfSZ1hacYyu34Lc9LLRjNGKSALm5sLm1rm2ptyjWaUy8eO7048nH1qiEgrVshHEGnZQR/DCG/ldqtPCVSVIajqwI1qGxcW5AH5EkTRbb3doU6tTEVAClYolUMLClnaz1g3I3C+RYzz/b2NWpUC0iTSpItKlfS6rxe3IsxZvUTdpTjVcHFd1e2x87WhKkpqb7z973Nz9mWIvg2X4K1QfxBX/OX96t43wgXIqnMCe8G5FRYWI685n/ALKSeyxPTtxb/prf8pN9qCt2FJlNiGZf4gCB/KZjVtJy82btDWnHyRWT7RqhOtJPKzC48851nVN+C3wp91Qx+rH8J54y1W0Ymxt066e9CI2JWVgLEE39rswLC1+Dt1HKV1K+xYdNrf7m42Zvi2eysW0Pto1uXABhrNhu/ts18wfLcWsFVhpz4kzyfZ2Dq06gLqCNeBXmD0F5t906hNU5V909SB0vpoJ2vE5asbwGPBgoUa/x0/k0VnroL5VccwhOb0BAvJICwMUGUNn7TWqO6df8uPOXQYA+8WNvOgC3iXnRCYB15HUewJPAC59I4mD9tV8tFvGw/M/hABuy17fENUfUU7ZRy7Rtb/uj+odIeJgzdullw6nm5aof3j3f5QsIkwDiYB3i3eOKKFa5pZAwIFJXzZiLcSLWsfnDZMjYwDK0dw1F+0xNRumVKaW63uGv9JJR3LpIxYVapJAGpp8ASeSDrNGxkTNAMk32b4a/t1uZ9tOevwQtsXYdPBoUoliGbOSxBNyAOQHSEmaRM0hRSJuwJvWDlw5GpXF0D6Esp+hM8urAq7huIZgfMMbz2Suge2YA2II8COB855TvRg+yxT9H74/evm/mDTRwMrSaMzpGF4KXL3KIMMbr7XGFxSVGPc1WpYXORhY6eBsfSAlqakcxxHSSq013acbPZmJrTkpLdHvWGxS1FVkYMrAFSOBB4GCd794mwdANTyl2cKobUW1ZjbyFv3phdyt6Ho1EonvU6jhQCbZGY2zKelzqPw5kvtH2rSfJRFzVptmY20VWS+W/U9w+kyI4VxrqL1Rtzxinh3OLs/cmfs9srmULSxNL2kLaVU0961wL6XsbX53E1O6+yGw1IqzsVJzUqb5S1G98y51NmvfiLDw1M8p2DtpsJXWqova4Zb2zKeIvy5H0m33V32fE4p6dUWDi9FRYhMguwJtc3GtzzHjPfE0akYuMe4tSthK9KUlKffenn4+xuc08n382SaGKZ73WsWqLYWsb95T4318iJ6lnlfG4OnXXJWpq68bML69R0PiJRw1fqZ5uBo4rD9fDLxPMtxNndvjFzKGSmDUe/DQWS4594r8p62XgPYu7lHBs7Uc16lr5muAASQF04a87mFc8nF11WndbHODw7oU8styYvGl5EXjS8qlwkZ5lN59qV8PiKdVGzUEUDEU1YXGdiMzKeulj1U9Zo2qTI43dpiuKZ6zE13ViEXM3ZI2YIAeLEWHQWE96DipXl8uV8QpuNofLf2U9896Vq4SmKDG1ZmzAizZaZFwenet8phKdMswABJPIC58dPKXcaDUxHZsooBe6EJsKScdSdWOtyeJJmqr7Kp4T9bhgQ3Z9nTLPmzVarKqWU8DxPTXwM01UhQioR3fxXMl054ibqS2Wn5sE9ysIKKYhVFlGJqBb8SqpTAPqNfWFdtbGp4ymKdXNYMHBUgG4BA4g9THYSgKa2UdLn4iFC5j42USyrTGeu5uxVlZGcH2b4b4638af9kv19zKTkE1aoIBGhp87E8UPQQyrSRWkKKWx03cztbcRTbs8TUU88yU3uPAALb6wlu9u6cKzs1c1cwAANJUtYk30JvCgaSAyTkmBjwZEDHAwANtVewrrUXQVTZ+naAXB9QD/AA+MP0qmYAjmAYK3jpZsM5HFLVB+4bn+XNJ9i181EeGn5/nBISiRBEkAeTGmKY0mAcTM/vZWtTCjib28zYD84eJmdx367GU14hWDHyp97+qw9YAco0siKo91Qo/dAH5TiYpMYTAEJkbGKxkbGAIxkTGOYyJjAGs0hdo52kLtAGu0xu/ez8ydoo1X8Dx/zxlrb++iUVIo2qNwvfuj+/4eMy9PeR6ty7luOhNrX4gINCPE+hndObhJSPOpBVIuDBWO2hSDhahKmws9tBcAi56efSI4Ke1wPBhwP9pW2ts0VmLIQSABYcLa2t0Ph9ZFsKsyFqLDQhiL30IGot0npSxMqTtwPKthYVld7hNHtYg2I1HUHqJPi8e9Zy9VszNbMbAXsAovbwAg3Bv3F8hLKm+gFz4TfTT1PnJRa0JVNzYC58OMsYSuaNVHu6FWBuNGA52zaXtfjpC2xtl400icOTTQ3PtCmzkaEAgZuXA2E0Owtt4hqa06+Dq1CNDUc5QRfi3aDUgfOeFTEWTtZ+pYpYXM1e69Azu5vN+lZh2dQAAFKjqBnGgbVQFuCeA5Q32kyOK2XXXEnEYeujEjL2dRbKKencVhew7o4ATQJidBfQ21F72PMX5zGqqN7w2f8G9Rc7Wnuv5L/aRO0lMYjxju1niexZ7SNapIO0jGqQCR6szG3t7BS7tEB21uxPcS3W2pPgPUiEtr17Unsbd1vwnjG8OIZ8tJeBCsxF7niAtuY5/KL21FrhFNt06tdu8alRiSz2FjobgHkBYDT6wxugHxOJU1GLLRvU1OmdicvrmJN/2ZlNmbLFEhmNmIIAvpqLa+PhDeE2qcKv6pit+JBuXtyIOht0sPrPenVyxd92V6lLNKNtkesI8lVpkNgb6JWFq1qbcL37p8/h/CapHnie6dy0rSVTKytJVaCSypkgMrgyRWgE4MeDIQZIDBBI6BlKngwKnyIsYG3TrHsyp4jQ+akqYYBgTCHssZUXkxzjyqan+bN8oBowZ0QGdBI4mMLSk21U+NfnKeJ3ipJxqLfoDrIAQxmLCKT8oL2HR9qq3F9E+4De/qfoBKf6R+kNd9E+G+refQeELpVgFktGlowNOvAOJkbGOMjMAaxkTGPaRsYAN2jtdKWh7z8kXU+Z5KPE+l5hdsbyPUcgkkHTIt7Lb4bnveJI/tNfj93GANSjdsxZnU6G5JJyn+/wAxMptbZ6uDc5WOl7G5I91l4nykO/AkymNrZzYeXxXPgR7RnLsllINXuk65fet+1/YfOEhs/KpsbNwzGxPlcaL5L8zCeF3WNRy9QsqmxsfbJIuePAX66+HOebztHKV/moJ2Xs4VahVe73CVYfECLZhzHEesdWwPZsO0ADgEcbXB0up95T4cOdpr0wy01y01Cjw5+JPMyvisOldSlUXHLqD1B5Ge0LJZWRJPeJnRu4Fp0nzlUbKKt1uad/e8Vv14Xm02Du5TwrFgS78mYAZRYg5bcL3gilSyGnSqg5bZaNZGKcrBKi8LkDxB6Q3QrOpAazD4xZSOmZfzX5CWZ1ZuOW/9lanRgp5sv9BntpBicRYG0r9rIMTV0lUtmF2pvK9HVsQwJuQMxu1uNhBn/mBU/wCdV+n94m2tjmuysWAVCVa/G7kAWlP/AGYT/mdeXTQ8py7ko0GzN53rajEMSLErmN1udLgT0vC4i6i55TyLZGxDQJcEFXyheumvD1np+Fqd0TpEBbtpG9aVe1jHqwAZvVtZaOHcsdSCqAcWYjgJ59ia6qbgAvYC/QDkTDO9uHq1sR3KNQqqhVIUkHiSRbQcbekXZW7QQh69i3FafEDxfr5cPOW1TpxipSfoU5VaspOMF6mfq4ZzY1AQGF1uCPIjp5yAYJibLdj04sQOQA4+nynpD0FqLlqKGB6/iDyMB4zdPK4endkGpUe2Lai3UX6aynO7lmRcp2jHLLUzeCrlSOJ8OY8j73laafY28LI6hWsBwRr5XJ5aGyny1/CBG2USLggtzB4X8+vjD2yMCqC98zcCSO9c8BbifxMjtBxS2Nrs/a6VdPZf4G4/ungw8vUCE1MBYDdtmXPWuoBDKo1a4IIueXkPnDazsE6mSqZApkimATqY8GQgxwMAmDQZtuj7NVeNPR/FDxPodfImXi0Y9WCCxhMUHUEes6ADWNAnsrZT7pNsvkenhOgkvtunh/8Akp/CJGN16K+zSUeSgTQESNhIAKp7NC8BJ1o2lsrGFYBDlnSQiMIgEZjDJDIzAGZbmwnVmWl7XebkoitWyC49ptF/vKwS3iTxPMwCLEV6raipkPugC4HmOf0mN21TxFStZqN3K2BQWpkAnvFzwGvA/KbN5C8AAbL2EKIzVLPU6gHKvggP9XGW6suVBKtVYAPrCUK0JVVlGskAip44ezUAsdNRcHzEpbZ2w2GA7Fm73DP30A5gEnMDw01EfXpym7EAiwZTxVhdT6TuElF66o86kXJaOzOwe/Tj/i0ww6p3T8jcH6QxQ3rw78XKH9tSPqLj6zH4nZqk3Rin7LXK+jDX5j1g17qbH/T0MvKnRq93QoOrXpd7U2O9WRaVqehcqwK2sbOLm8ALQ/VXub2bW+t+vSQYOzIbm3eWw9RecQbe21r1Ba+lhaUa0VCWU0KU3OClzua7dbDBsOnaDNa51A43mjDzCbOxz0AnYr2jOqrlObTnfTymhobUcC+I7NDyCuT53v8AleRktG5zCd9A2asiqV4DrbfX3AW+glR8S9T2jp0HD/WcnqFcRtPkmvjy/wBZFSJPGVqNKXaSSSCzRl2lKtJJbpCdHJU2nsQVgWSyVNO9Y2bwcDj58RKGx6VelXFqNnCkd7WmAxHeDjiNOA18JpKYlhJFibk9DEVRYmpmbmCLKfIcvrLtF1q8O4/NTz/zqJSQSQ07+BHAjiD4SBcs5SDY8Y9YiVu0Xve2uh8R1/OKsHQ8R4jVkgEATLGtSvJgI4LBBRfZ4PERYQCxYJJzEMcY0yAMIjGEkMYYBGRGGSGMaARMJFU0EnYStieHrAK6HMxPw90efE/lHMImE9j1b+oxzQCFhIXEneRNAKzrK1RZceQPAKFSnKlWlCTiVqggAqrRlKth4YqCVKqwALWwspVcHDtVZVdZJDYu6+zWZnWnSzkANyFrm3Pyh7/Z3EXv+j/zpeZTEY+pQYNRcoeoPHXgeonpVDaVT/ws1c57TITm0vfy4QwjE7x4B6ZQOhpkg8DxAtfUeYgmngpNhdo1K7lqzlzbS54a8hyl9FkElWlhJdpYeSU1lqksAbToy1TpRaYlmmskg6nTlimkRBJ0kkDkWToIxBJlkkEiiSqIxZKsgkaxyurde634j8/nLSypjPYPmv8AUJaocJB0TKJIojFkgggcBHgRBHCAOAnRROg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4" name="AutoShape 6" descr="data:image/jpeg;base64,/9j/4AAQSkZJRgABAQAAAQABAAD/2wCEAAkGBhQQEBUUDxAVFBUUFRQUEBQVEBQUFRUUFBQVFBQUFRQXHCYeFxkkGhQUIDsgIycpLC0sFR4xNTAqNSYrLCkBCQoKDgwOGg8PGiwkHyI0LTI1NCosKS8sLDIsNCwsLCosMC8sLCwpKSwtMC0sLCosLCktLC8sLCwsKSwqKSosLP/AABEIAJsBRgMBIgACEQEDEQH/xAAbAAABBQEBAAAAAAAAAAAAAAAFAQIDBAYAB//EAEUQAAIBAgMFBQUECQEGBwAAAAECAAMRBBIhBQYxQVETImFxgTJCUpGhB3KxwRQjYoKSorLR8OEWJDNTk9IVF1SjwtPx/8QAGgEBAAMBAQEAAAAAAAAAAAAAAAEEBQIDBv/EADARAAIBAgQCCQQCAwAAAAAAAAABAgMRBBIhMUFRBRMiMmFxgcHwkbHR8aHhFBVC/9oADAMBAAIRAxEAPwD2+8SVMNjgw4/5+UtBoAs6JOgHTp06AdOnRIAs6JOgHTok6ALOiXnXgCxIk68AW868S8TNAHXnXiBY8LAI2F4P/wDDWvfT283Hla3SFrTrQCJRac1ZQQCwBPAEgE+UltBm0N3KWIqK9XOShBQCqyqp090EdBOo2v2jmTlbshGdGHD29nu+XD5cI3OR7Q9R+Y5fWckks68aG6RbwSLFvG3nXgDp0SdAHTok6ALOiToAsWJOgCzok6ALOiToAOxWzrnNTOVuvI/eHOQUceVbLUGU8vhb7p/KFjIMThVcWYAiAOp1gZJeBalGpQ4XdP518viH185bwm0VcXBuOv8AfpACESNV4t4AsSdEvAFnRLxIAytiVT2mAvwjkqhuBmPoD9N2g4ck0qAuVBIDG+VAbctGb0hLazLg1FQOQhYLkN21IJ0b3eB4wA/OBnmO8G+FR1samReSL7w4WY8SNfLhId39/moWRlzUx7hNmW/wHl5cOhEi4PVLxC0DDezDnDtXFTuKO8LWe54Ll5k8raHraW9m13qUlesgR2FygN8oJJVSetrX8bzvK7ZjnMs2XiXAbyRRGIJMonJ0Kqx06A94N66WFp1CGD1ECjID7z+yrEcDYFrcbKZ3CEpvLFHE6kaazSdkHCZXx2PSgmeoSFuq3CltWYKNBrxInle0NtY3aFQUsljxNJQFWzBSM2Y6aW9o+8etoV3h3qU4VaKuGqIFCuCc2amUHahh7OYFmH3deNpe/wACScU3e+9uCM//AGMXGTStba/Fno86ed7qb2JhsKULtVdVeoEN1C5VB7JCbm1gxvawPzm72dj1r0kq0/ZdQw6i/EHxBuPSVq1CVJ67cy3QxEKyVt+RWrbLK1Vq4fIrWy1c4c5kvcBbMApBvrY8YRZb/wCW+sE71Yl6WFepTqNTKZWzLTFQ2zAHunS2vyEq7u720q6KtTEUjW4ELmQNroQtQA3I5C8jq5zhn3toOspwqdXs3qT4mu+HvmsUJGWoxsBrqtYgd3wqWtybq1+hiQ97XBGjKdGU+I/MaHlLLqCLEXB0IMB42hUw4zYZO0W1lp86evu9af7PFeK/DOFaenE7d4a8AxeLeCsTvHRpUy9V8liVZOLh14plHE8NeFiDexvMDvF9oDVgVVctI6ZQbs3324fujTqTPN6bnonfY9TvEaqBxM8w3e3vqoLB8w5029wW4C+oH08JsdkV1xil85yhspUXFzYHV/eGvKCQ5SxCt7LA24yW8x2M/wByx9PISKVYezckKwIDgX5WKn5zX3gDrzo28W8AdOiTrwBbzrxjPKmKx4UXJAHU/l1gFp6wHGLBCCrV1XuLyLC7N6chOgBqJFiQBrLBeN2Tc56RyP1HBvvDn+MLRpgAPD7TKtkqjI3L4W+6fyhWniAYzGYJai2dQQesC1KVXDcL1afTi6+R94fXzgGizTrwZgdqLUF1a459R4ES8tW8AkvIsRVyozdFJ+QJj7wdt+vkw1U/skfPT84AH3Cp/q69Q8Xq2v4Io/NzCe8+CqVsOVoqrOGBAYgXABBAJ0Da6X0lfcyjlwVP9su/8Tm30Ahu8A8W2ls+1wyOjC5KupUi2hy31+VxAtfCtRIbPmU8hxHgynl4ie87R2fTxCZKyB15X4g9VYaqfETzHfPdYYIBkqZqbnKikd9TxNzwIsDr5ac4jTc5KMeJ51JqnFzfApbm4E4nGU1YXRCajjlZNRfzbKPWexlwoJYgAakk2AHMknhPHtyNtnDYlRlBWsyU3JBLAFrDLY9SPlNHv3neqEr1xRod0UkALtUNhmqMi8gSR3iOGgJmpWw96kaa0SX79TLw+KtSlVesm/1ryNBvXvRUwr0aWGRHqVr2DE6XIVLAEcSTxPKH8PimGHD1LO4p5nFMXBcDvKgW99QRpeAd492atdVahVValFMtImmA5azK360Hugg/DoQCLSjg8Zi8P+lnKi0cPStSBQqnaJTUAU9fYuGJ6kgc9PBU4TppRtdb83qWXUnCo3O9ntyWhfr7Zr0sE1SuWXEYhm/RqSpnZCyjs6YXS5AFyTwvwJ0mQIrr/u60c+KqH9Jqk06bkMS5JBYFfYycOdRhxsIc3i32vTphKBAq0zmqVqJCDtaYACE8VudeOi8DO3d3Qr4am+ISoj1jSK4dA16diQQc2gNwLgaC51lunalBymkm9vb0RSqp1pqMG2ktX935vgA9sbNrYPDirWcCvimbtbnvqtrkLbS5uczcrhRxa+UDS9trEV3rMMWzGopswY+zzsANFHgJQmtRi1HVpt8vmxi15Xl2U0lz38b+LJKOIKG6mxsw9GUqw9QxHrPUfs2221eg9OoVzUmGWyhe49yO6oAABB4f/vlUP7mbwfoWIzML03GSoALsBe4KjqDy6E+E8cZR62k0lqe2ArulWTb04ns8AYvc6iQxooqOSzagtTOcqXR6d7FDl9nlckWNodp1Aygi9iARcEGxF9QdQfAx0+ajOUHoz62dOM12lcioKQihgAQACFJIBtwBIBI9Jzx5MiqvYE2JsCbAXJtyA5mcbnWx539p+yrZcQhsTanVHxWuUbxOpHlboZ5tRU1mJV8oHW9/JABc+YsBzIm12hvjWx7pRFNQlSyMgXNmZtM9yCVte4twtzlbdDdUYqrUWpUCrSNqqrq7akd0nQC6nXy0l3EYaUaalLdb+XD8fQo4fFQnUcY7Pbz4/n6g3ZWzPZ7ru54KiluJtbKPxOk9Z3VwNSjQtWVVcsTlUg2FgAGI0zaHhLWzdm08OmSigUc+Za3NmOrHzlu8pGg3czm/lP8AVUn5pWA9HVgfqFmjwlXNTRuqqfmBA+99HPgqv7OVx+4ysfpeWd3q+fDUz+zb5GCAqDFvI80a1W0AlLSKpiLSljNpKi3Zso6nifIShTWpiOtKn/7jf9o+vlALOI2kWbJTGduYHsr95vyk2E2XrnqnO3L4V+6Pz4yzg8EtNbIAB/mstAQDlWLFiQBZ14kSALEnXiXgHGRul48mNJgATaGxLtnot2dTqODeDLz/ABlXDbaKMExA7N+APuP5Hr4cfOaJpRx+ASqpDqCDyIgEtPE3gHfTGXpLSTV6jAAeeij5n6SliaGIw2lB86fC9yV8m5jzjtl0S1Xta12ceyCNFvzHU+MA0+DoilTSmOCKqj90AX+klzSqta8f2kAmLTzT7UMbmrUkvoqM1vFmt/8AAzf4vGrTXM50zKvq7BV+pE8r36xWfGEfAiL6kZz/AFy7gVetfkZ/SMrUGuYFoVSrBlJBUgqRxBGotNNvttAVcUcyFXpnIxBsGQWanodVYBiCeHDSZZZosG6bQxFNcRUFI9ktM1ND2jpwLXtYlNL9QOtptzSUlN8LmBTbcXTXFr3NtU29iUo4dVANbGlmpuSCtHMyMq5bXZVptxPSNrbYO0MNXSqy4ekWVMPXYhRWZW1GQ6kEgGy9ba2MZtDb3dw1HAGy/pAwvaEBjlpimDkY3uCG488plDezaopYus18r0aFOng1tYKaur1UtoMqkjzt00zKdO7Vo2e/jv8Ary1Zr1KmVO8rrRPltz+vnorhjYezMetYUcaUq4ZaZU3FNlawAQWK5ib29ocAZo9tbJGJwz0LhAwAByBgtiCLLcdJktyt8KWWhhbVGqNmzO1suYl6hF7knpN1eVcQ5wqaq1trK3qW8Kqc6Vk2097u9vC55RvZuS+DQVe27VS2VyVysGN7Hibg2mWvPb948IK2ErIRe9Nyo/aUZk/mAnhl5sYGvKrB5t0YnSFCNCaybMfeKlQgggkEEEEGxBGoIPIyO86XjOuev7hbw1MXRbtnVmp2BIVg2paxY2ym4A4dDeacmeffZVWUCvTItUujG5NytmFsp4WP9flN7mnzGLioVpJLQ+uwU3OhFyeo4mVsZWKU3YAsVVmCjiSASAPE2kpMYzSqi0zwOlSZr5QSQCxtxAUXZvQC8M7obaanj0Z2v2x7OqTzz2Ck/vBT85br4bJth6a6CpUqJ4ZcRTP/ANkzuPwDUAme61DnJUixXI2VT6sr/IT6WUo1VlfFfc+UjGVGWZf8v7W/J7pnnZoM2RtZcTRWohuDofvDRh87y5nnzbVtD6tO6uSYmmKiMjcHVlPkwIP4wDubiitNqL+3TYgjxHdb6j6wu9a0z21KRFTtaV1f3tNGtoCRyPjIJNQ+J6QTits5myUR2j8/gT7x/LjBeHTE4jSq/ZpzVPabzbl6fOaPZ+ASkoVFAA6QCvgdjd7PXbO/K/sr91eXnxhlEtGrHgwB4ixgMcDAHXnRJ0A6JFiGAdeJeITEJgHExpMp7Q2mtIanWV0eu4vlVByzk5v4QDb1gBImBN4NsmgFyZcxJuGUnT0I1vLLUK/x0/k0yu9tRhUXMvu8dQCedtNeXzgA/am+ZDgM2XT3FIHE8QzHWQUd+GHDI/mAp/lI/CA8fg3qOSpy8OfQDXiPwlEbAdyQzsSADpY6G/VvAzzcrcPv+CLo1bfaJVB0op4Czn63/KaDdbeR8Xmzqq5QDZQ1xqRrmM8kGFK6CpoCRw5315T0H7MkPZ1mLX1RQbW4ZyR9RIjNSdkdehot5avdor8WJoj+Empb+SeYbdq5sXWN73qOB6HL+U9A3uJz4O3/AKtL/wDTqTzfaTA16tuHa1Lfxma/R/eZk9J9yJGDJAZEDLmy9nPiKq06QuzXtc2AAFySeQtNrMkrswMrbsiQ452VFLELT9gAkBSTcsB8RPPwE3WE2om1MZ2LUlfDpTazOD23dsM/aA3BLEacOusdsfcp8JTqVMwrVDTYChYdk54gOX9qxAPu6iHthY5jTqNXwvZVk/4wSmCamlw65fbvrpc6gzLr4iEk3Bbcb8+Nt/U2cNhpxaVR2vurXvbhfb0PPt792zgqw7PN2T60mJ1BHtKSOY4+RHjPQtyNuvisLmqKAUbs7g6NlUG9jqDYjzPymL343tXFBKVEHKpzuXQq4cZly2PCwP1ibn7bq4J0SpTY0sTZkAAJJJyB1PPhqOOg9e6sJ1cOs67SPOjUhRxLyPsv59Lnp20LGjUzZrZHzZPbtlN8v7VuE8W23h0WoDRpVaVJ1DU1rLZujWPvC/Oe2gzxLeLbNTFV2eqeBKovJVBNlHj18Z49Gt5nbY9ulUsseYOvOiTY7j7omq/a4ml+qUdxXBGduRynio146EkcdZrVasaUc0jGo0Z1pqMUGvs7rNWBerRU9koSniGF6jXuCgfmoUAc7X4zalpDbKtkAFhZV4KOg04DynnGM3i2hiK4w6r2NRW7wphhqNczOSe5bXoR1mBleJm5KyXnsfSZ1hacYyu34Lc9LLRjNGKSALm5sLm1rm2ptyjWaUy8eO7048nH1qiEgrVshHEGnZQR/DCG/ldqtPCVSVIajqwI1qGxcW5AH5EkTRbb3doU6tTEVAClYolUMLClnaz1g3I3C+RYzz/b2NWpUC0iTSpItKlfS6rxe3IsxZvUTdpTjVcHFd1e2x87WhKkpqb7z973Nz9mWIvg2X4K1QfxBX/OX96t43wgXIqnMCe8G5FRYWI685n/ALKSeyxPTtxb/prf8pN9qCt2FJlNiGZf4gCB/KZjVtJy82btDWnHyRWT7RqhOtJPKzC48851nVN+C3wp91Qx+rH8J54y1W0Ymxt066e9CI2JWVgLEE39rswLC1+Dt1HKV1K+xYdNrf7m42Zvi2eysW0Pto1uXABhrNhu/ts18wfLcWsFVhpz4kzyfZ2Dq06gLqCNeBXmD0F5t906hNU5V909SB0vpoJ2vE5asbwGPBgoUa/x0/k0VnroL5VccwhOb0BAvJICwMUGUNn7TWqO6df8uPOXQYA+8WNvOgC3iXnRCYB15HUewJPAC59I4mD9tV8tFvGw/M/hABuy17fENUfUU7ZRy7Rtb/uj+odIeJgzdullw6nm5aof3j3f5QsIkwDiYB3i3eOKKFa5pZAwIFJXzZiLcSLWsfnDZMjYwDK0dw1F+0xNRumVKaW63uGv9JJR3LpIxYVapJAGpp8ASeSDrNGxkTNAMk32b4a/t1uZ9tOevwQtsXYdPBoUoliGbOSxBNyAOQHSEmaRM0hRSJuwJvWDlw5GpXF0D6Esp+hM8urAq7huIZgfMMbz2Suge2YA2II8COB855TvRg+yxT9H74/evm/mDTRwMrSaMzpGF4KXL3KIMMbr7XGFxSVGPc1WpYXORhY6eBsfSAlqakcxxHSSq013acbPZmJrTkpLdHvWGxS1FVkYMrAFSOBB4GCd794mwdANTyl2cKobUW1ZjbyFv3phdyt6Ho1EonvU6jhQCbZGY2zKelzqPw5kvtH2rSfJRFzVptmY20VWS+W/U9w+kyI4VxrqL1Rtzxinh3OLs/cmfs9srmULSxNL2kLaVU0961wL6XsbX53E1O6+yGw1IqzsVJzUqb5S1G98y51NmvfiLDw1M8p2DtpsJXWqova4Zb2zKeIvy5H0m33V32fE4p6dUWDi9FRYhMguwJtc3GtzzHjPfE0akYuMe4tSthK9KUlKffenn4+xuc08n382SaGKZ73WsWqLYWsb95T4318iJ6lnlfG4OnXXJWpq68bML69R0PiJRw1fqZ5uBo4rD9fDLxPMtxNndvjFzKGSmDUe/DQWS4594r8p62XgPYu7lHBs7Uc16lr5muAASQF04a87mFc8nF11WndbHODw7oU8styYvGl5EXjS8qlwkZ5lN59qV8PiKdVGzUEUDEU1YXGdiMzKeulj1U9Zo2qTI43dpiuKZ6zE13ViEXM3ZI2YIAeLEWHQWE96DipXl8uV8QpuNofLf2U9896Vq4SmKDG1ZmzAizZaZFwenet8phKdMswABJPIC58dPKXcaDUxHZsooBe6EJsKScdSdWOtyeJJmqr7Kp4T9bhgQ3Z9nTLPmzVarKqWU8DxPTXwM01UhQioR3fxXMl054ibqS2Wn5sE9ysIKKYhVFlGJqBb8SqpTAPqNfWFdtbGp4ymKdXNYMHBUgG4BA4g9THYSgKa2UdLn4iFC5j42USyrTGeu5uxVlZGcH2b4b4638af9kv19zKTkE1aoIBGhp87E8UPQQyrSRWkKKWx03cztbcRTbs8TUU88yU3uPAALb6wlu9u6cKzs1c1cwAANJUtYk30JvCgaSAyTkmBjwZEDHAwANtVewrrUXQVTZ+naAXB9QD/AA+MP0qmYAjmAYK3jpZsM5HFLVB+4bn+XNJ9i181EeGn5/nBISiRBEkAeTGmKY0mAcTM/vZWtTCjib28zYD84eJmdx367GU14hWDHyp97+qw9YAco0siKo91Qo/dAH5TiYpMYTAEJkbGKxkbGAIxkTGOYyJjAGs0hdo52kLtAGu0xu/ez8ydoo1X8Dx/zxlrb++iUVIo2qNwvfuj+/4eMy9PeR6ty7luOhNrX4gINCPE+hndObhJSPOpBVIuDBWO2hSDhahKmws9tBcAi56efSI4Ke1wPBhwP9pW2ts0VmLIQSABYcLa2t0Ph9ZFsKsyFqLDQhiL30IGot0npSxMqTtwPKthYVld7hNHtYg2I1HUHqJPi8e9Zy9VszNbMbAXsAovbwAg3Bv3F8hLKm+gFz4TfTT1PnJRa0JVNzYC58OMsYSuaNVHu6FWBuNGA52zaXtfjpC2xtl400icOTTQ3PtCmzkaEAgZuXA2E0Owtt4hqa06+Dq1CNDUc5QRfi3aDUgfOeFTEWTtZ+pYpYXM1e69Azu5vN+lZh2dQAAFKjqBnGgbVQFuCeA5Q32kyOK2XXXEnEYeujEjL2dRbKKencVhew7o4ATQJidBfQ21F72PMX5zGqqN7w2f8G9Rc7Wnuv5L/aRO0lMYjxju1niexZ7SNapIO0jGqQCR6szG3t7BS7tEB21uxPcS3W2pPgPUiEtr17Unsbd1vwnjG8OIZ8tJeBCsxF7niAtuY5/KL21FrhFNt06tdu8alRiSz2FjobgHkBYDT6wxugHxOJU1GLLRvU1OmdicvrmJN/2ZlNmbLFEhmNmIIAvpqLa+PhDeE2qcKv6pit+JBuXtyIOht0sPrPenVyxd92V6lLNKNtkesI8lVpkNgb6JWFq1qbcL37p8/h/CapHnie6dy0rSVTKytJVaCSypkgMrgyRWgE4MeDIQZIDBBI6BlKngwKnyIsYG3TrHsyp4jQ+akqYYBgTCHssZUXkxzjyqan+bN8oBowZ0QGdBI4mMLSk21U+NfnKeJ3ipJxqLfoDrIAQxmLCKT8oL2HR9qq3F9E+4De/qfoBKf6R+kNd9E+G+refQeELpVgFktGlowNOvAOJkbGOMjMAaxkTGPaRsYAN2jtdKWh7z8kXU+Z5KPE+l5hdsbyPUcgkkHTIt7Lb4bnveJI/tNfj93GANSjdsxZnU6G5JJyn+/wAxMptbZ6uDc5WOl7G5I91l4nykO/AkymNrZzYeXxXPgR7RnLsllINXuk65fet+1/YfOEhs/KpsbNwzGxPlcaL5L8zCeF3WNRy9QsqmxsfbJIuePAX66+HOebztHKV/moJ2Xs4VahVe73CVYfECLZhzHEesdWwPZsO0ADgEcbXB0up95T4cOdpr0wy01y01Cjw5+JPMyvisOldSlUXHLqD1B5Ge0LJZWRJPeJnRu4Fp0nzlUbKKt1uad/e8Vv14Xm02Du5TwrFgS78mYAZRYg5bcL3gilSyGnSqg5bZaNZGKcrBKi8LkDxB6Q3QrOpAazD4xZSOmZfzX5CWZ1ZuOW/9lanRgp5sv9BntpBicRYG0r9rIMTV0lUtmF2pvK9HVsQwJuQMxu1uNhBn/mBU/wCdV+n94m2tjmuysWAVCVa/G7kAWlP/AGYT/mdeXTQ8py7ko0GzN53rajEMSLErmN1udLgT0vC4i6i55TyLZGxDQJcEFXyheumvD1np+Fqd0TpEBbtpG9aVe1jHqwAZvVtZaOHcsdSCqAcWYjgJ59ia6qbgAvYC/QDkTDO9uHq1sR3KNQqqhVIUkHiSRbQcbekXZW7QQh69i3FafEDxfr5cPOW1TpxipSfoU5VaspOMF6mfq4ZzY1AQGF1uCPIjp5yAYJibLdj04sQOQA4+nynpD0FqLlqKGB6/iDyMB4zdPK4endkGpUe2Lai3UX6aynO7lmRcp2jHLLUzeCrlSOJ8OY8j73laafY28LI6hWsBwRr5XJ5aGyny1/CBG2USLggtzB4X8+vjD2yMCqC98zcCSO9c8BbifxMjtBxS2Nrs/a6VdPZf4G4/ungw8vUCE1MBYDdtmXPWuoBDKo1a4IIueXkPnDazsE6mSqZApkimATqY8GQgxwMAmDQZtuj7NVeNPR/FDxPodfImXi0Y9WCCxhMUHUEes6ADWNAnsrZT7pNsvkenhOgkvtunh/8Akp/CJGN16K+zSUeSgTQESNhIAKp7NC8BJ1o2lsrGFYBDlnSQiMIgEZjDJDIzAGZbmwnVmWl7XebkoitWyC49ptF/vKwS3iTxPMwCLEV6raipkPugC4HmOf0mN21TxFStZqN3K2BQWpkAnvFzwGvA/KbN5C8AAbL2EKIzVLPU6gHKvggP9XGW6suVBKtVYAPrCUK0JVVlGskAip44ezUAsdNRcHzEpbZ2w2GA7Fm73DP30A5gEnMDw01EfXpym7EAiwZTxVhdT6TuElF66o86kXJaOzOwe/Tj/i0ww6p3T8jcH6QxQ3rw78XKH9tSPqLj6zH4nZqk3Rin7LXK+jDX5j1g17qbH/T0MvKnRq93QoOrXpd7U2O9WRaVqehcqwK2sbOLm8ALQ/VXub2bW+t+vSQYOzIbm3eWw9RecQbe21r1Ba+lhaUa0VCWU0KU3OClzua7dbDBsOnaDNa51A43mjDzCbOxz0AnYr2jOqrlObTnfTymhobUcC+I7NDyCuT53v8AleRktG5zCd9A2asiqV4DrbfX3AW+glR8S9T2jp0HD/WcnqFcRtPkmvjy/wBZFSJPGVqNKXaSSSCzRl2lKtJJbpCdHJU2nsQVgWSyVNO9Y2bwcDj58RKGx6VelXFqNnCkd7WmAxHeDjiNOA18JpKYlhJFibk9DEVRYmpmbmCLKfIcvrLtF1q8O4/NTz/zqJSQSQ07+BHAjiD4SBcs5SDY8Y9YiVu0Xve2uh8R1/OKsHQ8R4jVkgEATLGtSvJgI4LBBRfZ4PERYQCxYJJzEMcY0yAMIjGEkMYYBGRGGSGMaARMJFU0EnYStieHrAK6HMxPw90efE/lHMImE9j1b+oxzQCFhIXEneRNAKzrK1RZceQPAKFSnKlWlCTiVqggAqrRlKth4YqCVKqwALWwspVcHDtVZVdZJDYu6+zWZnWnSzkANyFrm3Pyh7/Z3EXv+j/zpeZTEY+pQYNRcoeoPHXgeonpVDaVT/ws1c57TITm0vfy4QwjE7x4B6ZQOhpkg8DxAtfUeYgmngpNhdo1K7lqzlzbS54a8hyl9FkElWlhJdpYeSU1lqksAbToy1TpRaYlmmskg6nTlimkRBJ0kkDkWToIxBJlkkEiiSqIxZKsgkaxyurde634j8/nLSypjPYPmv8AUJaocJB0TKJIojFkgggcBHgRBHCAOAnRROg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SANA                             Philippines</a:t>
            </a:r>
            <a:endParaRPr lang="en-US" dirty="0"/>
          </a:p>
        </p:txBody>
      </p:sp>
      <p:sp>
        <p:nvSpPr>
          <p:cNvPr id="6" name="Content Placeholder 5"/>
          <p:cNvSpPr>
            <a:spLocks noGrp="1"/>
          </p:cNvSpPr>
          <p:nvPr>
            <p:ph idx="1"/>
          </p:nvPr>
        </p:nvSpPr>
        <p:spPr>
          <a:xfrm>
            <a:off x="0" y="1447800"/>
            <a:ext cx="9144000" cy="2971800"/>
          </a:xfrm>
        </p:spPr>
        <p:txBody>
          <a:bodyPr>
            <a:normAutofit fontScale="92500"/>
          </a:bodyPr>
          <a:lstStyle/>
          <a:p>
            <a:pPr lvl="1">
              <a:buClr>
                <a:schemeClr val="accent1">
                  <a:lumMod val="75000"/>
                </a:schemeClr>
              </a:buClr>
              <a:buFont typeface="Wingdings" pitchFamily="2" charset="2"/>
              <a:buChar char="Ø"/>
            </a:pPr>
            <a:r>
              <a:rPr lang="en-US" b="1" dirty="0" smtClean="0">
                <a:solidFill>
                  <a:schemeClr val="bg2">
                    <a:lumMod val="10000"/>
                  </a:schemeClr>
                </a:solidFill>
                <a:latin typeface="+mj-lt"/>
              </a:rPr>
              <a:t>Cell phone base telemedicine  system use for treatment of hypertension .</a:t>
            </a:r>
          </a:p>
          <a:p>
            <a:pPr lvl="1">
              <a:buClr>
                <a:schemeClr val="accent1">
                  <a:lumMod val="75000"/>
                </a:schemeClr>
              </a:buClr>
              <a:buFont typeface="Wingdings" pitchFamily="2" charset="2"/>
              <a:buChar char="Ø"/>
            </a:pPr>
            <a:r>
              <a:rPr lang="en-US" b="1" dirty="0" smtClean="0">
                <a:solidFill>
                  <a:schemeClr val="bg2">
                    <a:lumMod val="10000"/>
                  </a:schemeClr>
                </a:solidFill>
                <a:latin typeface="+mj-lt"/>
              </a:rPr>
              <a:t>It’s a open source system that supports audio, images, location based data ,text .</a:t>
            </a:r>
          </a:p>
          <a:p>
            <a:pPr lvl="1">
              <a:buClr>
                <a:schemeClr val="accent1">
                  <a:lumMod val="75000"/>
                </a:schemeClr>
              </a:buClr>
              <a:buFont typeface="Wingdings" pitchFamily="2" charset="2"/>
              <a:buChar char="Ø"/>
            </a:pPr>
            <a:r>
              <a:rPr lang="en-US" b="1" dirty="0" smtClean="0">
                <a:solidFill>
                  <a:schemeClr val="bg2">
                    <a:lumMod val="10000"/>
                  </a:schemeClr>
                </a:solidFill>
                <a:latin typeface="+mj-lt"/>
              </a:rPr>
              <a:t>Software is downloaded to the phone so decision support is available even when connection is poor or non-existent.</a:t>
            </a:r>
          </a:p>
          <a:p>
            <a:pPr lvl="1"/>
            <a:endParaRPr lang="en-US" dirty="0">
              <a:latin typeface="+mj-lt"/>
            </a:endParaRPr>
          </a:p>
        </p:txBody>
      </p:sp>
      <p:pic>
        <p:nvPicPr>
          <p:cNvPr id="19458" name="Picture 2" descr="http://ioss.com.ph/sites/default/files/pictures/sanaproj.png"/>
          <p:cNvPicPr>
            <a:picLocks noChangeAspect="1" noChangeArrowheads="1"/>
          </p:cNvPicPr>
          <p:nvPr/>
        </p:nvPicPr>
        <p:blipFill>
          <a:blip r:embed="rId2"/>
          <a:srcRect/>
          <a:stretch>
            <a:fillRect/>
          </a:stretch>
        </p:blipFill>
        <p:spPr bwMode="auto">
          <a:xfrm>
            <a:off x="609600" y="3962400"/>
            <a:ext cx="6781800" cy="28956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500"/>
                                        <p:tgtEl>
                                          <p:spTgt spid="6">
                                            <p:txEl>
                                              <p:pRg st="1" end="1"/>
                                            </p:txEl>
                                          </p:spTgt>
                                        </p:tgtEl>
                                      </p:cBhvr>
                                    </p:animEffect>
                                    <p:anim calcmode="lin" valueType="num">
                                      <p:cBhvr>
                                        <p:cTn id="1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500"/>
                                        <p:tgtEl>
                                          <p:spTgt spid="6">
                                            <p:txEl>
                                              <p:pRg st="2" end="2"/>
                                            </p:txEl>
                                          </p:spTgt>
                                        </p:tgtEl>
                                      </p:cBhvr>
                                    </p:animEffect>
                                    <p:anim calcmode="lin" valueType="num">
                                      <p:cBhvr>
                                        <p:cTn id="22"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Medica</a:t>
            </a:r>
            <a:r>
              <a:rPr lang="en-US" dirty="0" smtClean="0"/>
              <a:t>						Egypt</a:t>
            </a:r>
            <a:endParaRPr lang="en-US" dirty="0"/>
          </a:p>
        </p:txBody>
      </p:sp>
      <p:sp>
        <p:nvSpPr>
          <p:cNvPr id="3" name="Content Placeholder 2"/>
          <p:cNvSpPr>
            <a:spLocks noGrp="1"/>
          </p:cNvSpPr>
          <p:nvPr>
            <p:ph idx="1"/>
          </p:nvPr>
        </p:nvSpPr>
        <p:spPr>
          <a:xfrm>
            <a:off x="0" y="1524000"/>
            <a:ext cx="5943600" cy="5333999"/>
          </a:xfrm>
        </p:spPr>
        <p:txBody>
          <a:bodyPr>
            <a:normAutofit fontScale="92500" lnSpcReduction="10000"/>
          </a:bodyPr>
          <a:lstStyle/>
          <a:p>
            <a:pPr lvl="1">
              <a:buFont typeface="Wingdings" pitchFamily="2" charset="2"/>
              <a:buChar char="Ø"/>
            </a:pPr>
            <a:r>
              <a:rPr lang="en-US" b="1" dirty="0" smtClean="0">
                <a:latin typeface="+mj-lt"/>
              </a:rPr>
              <a:t>It</a:t>
            </a:r>
            <a:r>
              <a:rPr lang="en-US" dirty="0" smtClean="0">
                <a:latin typeface="+mj-lt"/>
              </a:rPr>
              <a:t> </a:t>
            </a:r>
            <a:r>
              <a:rPr lang="en-US" b="1" dirty="0" smtClean="0">
                <a:latin typeface="+mj-lt"/>
              </a:rPr>
              <a:t>is a multimedia prescription manager and medication reminder.</a:t>
            </a:r>
          </a:p>
          <a:p>
            <a:pPr lvl="1">
              <a:buFont typeface="Wingdings" pitchFamily="2" charset="2"/>
              <a:buChar char="Ø"/>
            </a:pPr>
            <a:r>
              <a:rPr lang="en-US" b="1" dirty="0" smtClean="0">
                <a:latin typeface="+mj-lt"/>
              </a:rPr>
              <a:t>Users can store and manage as many prescriptions as they wish, each with multiple medications. </a:t>
            </a:r>
          </a:p>
          <a:p>
            <a:pPr lvl="1">
              <a:buFont typeface="Wingdings" pitchFamily="2" charset="2"/>
              <a:buChar char="Ø"/>
            </a:pPr>
            <a:r>
              <a:rPr lang="en-US" b="1" dirty="0" smtClean="0">
                <a:latin typeface="+mj-lt"/>
              </a:rPr>
              <a:t>The application also reminds patients to attend treatment sessions and follow-ups.</a:t>
            </a:r>
          </a:p>
          <a:p>
            <a:pPr lvl="1">
              <a:buFont typeface="Wingdings" pitchFamily="2" charset="2"/>
              <a:buChar char="Ø"/>
            </a:pPr>
            <a:r>
              <a:rPr lang="en-US" b="1" dirty="0" smtClean="0">
                <a:latin typeface="+mj-lt"/>
              </a:rPr>
              <a:t> Users can record audio messages from doctors and attach the audio to the prescription, so as to recall the doctor’s face-to-face instructions.</a:t>
            </a:r>
          </a:p>
          <a:p>
            <a:endParaRPr lang="en-US" dirty="0"/>
          </a:p>
        </p:txBody>
      </p:sp>
      <p:pic>
        <p:nvPicPr>
          <p:cNvPr id="5" name="Picture 2" descr="Medica, Medication Reminder App"/>
          <p:cNvPicPr>
            <a:picLocks noChangeAspect="1" noChangeArrowheads="1"/>
          </p:cNvPicPr>
          <p:nvPr/>
        </p:nvPicPr>
        <p:blipFill>
          <a:blip r:embed="rId2" cstate="print"/>
          <a:srcRect/>
          <a:stretch>
            <a:fillRect/>
          </a:stretch>
        </p:blipFill>
        <p:spPr bwMode="auto">
          <a:xfrm>
            <a:off x="5791201" y="2819400"/>
            <a:ext cx="3352800" cy="220980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55776"/>
          </a:xfrm>
        </p:spPr>
        <p:txBody>
          <a:bodyPr>
            <a:normAutofit fontScale="90000"/>
          </a:bodyPr>
          <a:lstStyle/>
          <a:p>
            <a:r>
              <a:rPr lang="en-US" dirty="0" smtClean="0"/>
              <a:t>   MMS Sign				            Tunisia   </a:t>
            </a:r>
            <a:endParaRPr lang="en-US" dirty="0"/>
          </a:p>
        </p:txBody>
      </p:sp>
      <p:sp>
        <p:nvSpPr>
          <p:cNvPr id="3" name="Content Placeholder 2"/>
          <p:cNvSpPr>
            <a:spLocks noGrp="1"/>
          </p:cNvSpPr>
          <p:nvPr>
            <p:ph idx="1"/>
          </p:nvPr>
        </p:nvSpPr>
        <p:spPr>
          <a:xfrm>
            <a:off x="0" y="1524000"/>
            <a:ext cx="5486400" cy="5334000"/>
          </a:xfrm>
        </p:spPr>
        <p:txBody>
          <a:bodyPr>
            <a:normAutofit/>
          </a:bodyPr>
          <a:lstStyle/>
          <a:p>
            <a:pPr>
              <a:buFont typeface="Wingdings" pitchFamily="2" charset="2"/>
              <a:buChar char="Ø"/>
            </a:pPr>
            <a:r>
              <a:rPr lang="en-US" sz="2800" b="1" dirty="0" smtClean="0"/>
              <a:t>To make cell phones accessible to deaf </a:t>
            </a:r>
          </a:p>
          <a:p>
            <a:pPr>
              <a:buFont typeface="Wingdings" pitchFamily="2" charset="2"/>
              <a:buChar char="Ø"/>
            </a:pPr>
            <a:r>
              <a:rPr lang="en-US" sz="2800" b="1" dirty="0" smtClean="0"/>
              <a:t>The project consists of a new service which converts SMS to MMS: the deaf person receives the MMS containing a translation of the initial textual message into a 3D Computer-Generated- sign language Image </a:t>
            </a:r>
            <a:endParaRPr lang="en-US" sz="2800" b="1" dirty="0"/>
          </a:p>
        </p:txBody>
      </p:sp>
      <p:pic>
        <p:nvPicPr>
          <p:cNvPr id="20482" name="Picture 2" descr="http://www.signwriting.org/tunisia/images/tunisia14.jpg"/>
          <p:cNvPicPr>
            <a:picLocks noChangeAspect="1" noChangeArrowheads="1"/>
          </p:cNvPicPr>
          <p:nvPr/>
        </p:nvPicPr>
        <p:blipFill>
          <a:blip r:embed="rId2" cstate="print"/>
          <a:srcRect/>
          <a:stretch>
            <a:fillRect/>
          </a:stretch>
        </p:blipFill>
        <p:spPr bwMode="auto">
          <a:xfrm>
            <a:off x="5638801" y="1524000"/>
            <a:ext cx="3505200" cy="5334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08176"/>
          </a:xfrm>
        </p:spPr>
        <p:txBody>
          <a:bodyPr>
            <a:normAutofit fontScale="90000"/>
          </a:bodyPr>
          <a:lstStyle/>
          <a:p>
            <a:r>
              <a:rPr lang="en-US" dirty="0" smtClean="0"/>
              <a:t>Mobile-based Health Management System                       Trinidad and Tobago</a:t>
            </a:r>
            <a:endParaRPr lang="en-US" dirty="0"/>
          </a:p>
        </p:txBody>
      </p:sp>
      <p:sp>
        <p:nvSpPr>
          <p:cNvPr id="3" name="Content Placeholder 2"/>
          <p:cNvSpPr>
            <a:spLocks noGrp="1"/>
          </p:cNvSpPr>
          <p:nvPr>
            <p:ph idx="1"/>
          </p:nvPr>
        </p:nvSpPr>
        <p:spPr>
          <a:xfrm>
            <a:off x="0" y="1524000"/>
            <a:ext cx="5562600" cy="5333999"/>
          </a:xfrm>
        </p:spPr>
        <p:txBody>
          <a:bodyPr>
            <a:noAutofit/>
          </a:bodyPr>
          <a:lstStyle/>
          <a:p>
            <a:pPr>
              <a:buFont typeface="Wingdings" pitchFamily="2" charset="2"/>
              <a:buChar char="Ø"/>
            </a:pPr>
            <a:r>
              <a:rPr lang="en-US" sz="2200" b="1" dirty="0" smtClean="0">
                <a:latin typeface="Corbel" pitchFamily="34" charset="0"/>
              </a:rPr>
              <a:t>For improving  self-care management of patients with chronic diseases (</a:t>
            </a:r>
            <a:r>
              <a:rPr lang="en-US" sz="2200" b="1" i="1" dirty="0" smtClean="0">
                <a:latin typeface="Corbel" pitchFamily="34" charset="0"/>
              </a:rPr>
              <a:t>diabetes </a:t>
            </a:r>
            <a:r>
              <a:rPr lang="en-US" sz="2200" b="1" dirty="0" smtClean="0">
                <a:latin typeface="Corbel" pitchFamily="34" charset="0"/>
              </a:rPr>
              <a:t>and </a:t>
            </a:r>
            <a:r>
              <a:rPr lang="en-US" sz="2200" b="1" i="1" dirty="0" smtClean="0">
                <a:latin typeface="Corbel" pitchFamily="34" charset="0"/>
              </a:rPr>
              <a:t>cardio-vascular disease ).</a:t>
            </a:r>
          </a:p>
          <a:p>
            <a:pPr>
              <a:buNone/>
            </a:pPr>
            <a:endParaRPr lang="en-US" sz="2200" b="1" i="1" dirty="0" smtClean="0">
              <a:latin typeface="Corbel" pitchFamily="34" charset="0"/>
            </a:endParaRPr>
          </a:p>
          <a:p>
            <a:pPr>
              <a:buFont typeface="Wingdings" pitchFamily="2" charset="2"/>
              <a:buChar char="Ø"/>
            </a:pPr>
            <a:r>
              <a:rPr lang="en-US" sz="2200" b="1" dirty="0" smtClean="0">
                <a:latin typeface="Corbel" pitchFamily="34" charset="0"/>
              </a:rPr>
              <a:t>Bluetooth-enabled measuring devices such as a blood glucose meter provide feedback/informational on patient mobile phone, based on the current and historical readings it recommends a certain course of action.</a:t>
            </a:r>
          </a:p>
          <a:p>
            <a:pPr>
              <a:buNone/>
            </a:pPr>
            <a:endParaRPr lang="en-US" sz="2200" b="1" dirty="0" smtClean="0">
              <a:latin typeface="Corbel" pitchFamily="34" charset="0"/>
            </a:endParaRPr>
          </a:p>
          <a:p>
            <a:pPr>
              <a:buFont typeface="Wingdings" pitchFamily="2" charset="2"/>
              <a:buChar char="Ø"/>
            </a:pPr>
            <a:r>
              <a:rPr lang="en-US" sz="2200" b="1" dirty="0" smtClean="0">
                <a:latin typeface="Corbel" pitchFamily="34" charset="0"/>
              </a:rPr>
              <a:t>In critical situations, the software may notify the patient’s doctor or caregiver. </a:t>
            </a:r>
          </a:p>
          <a:p>
            <a:endParaRPr lang="en-US" sz="2200" b="1" dirty="0">
              <a:latin typeface="Corbel" pitchFamily="34" charset="0"/>
            </a:endParaRPr>
          </a:p>
        </p:txBody>
      </p:sp>
      <p:pic>
        <p:nvPicPr>
          <p:cNvPr id="21507" name="Picture 3" descr="C:\Documents and Settings\Rahul Kohli\Desktop\untitled1.bmp"/>
          <p:cNvPicPr>
            <a:picLocks noChangeAspect="1" noChangeArrowheads="1"/>
          </p:cNvPicPr>
          <p:nvPr/>
        </p:nvPicPr>
        <p:blipFill>
          <a:blip r:embed="rId2" cstate="print"/>
          <a:srcRect/>
          <a:stretch>
            <a:fillRect/>
          </a:stretch>
        </p:blipFill>
        <p:spPr bwMode="auto">
          <a:xfrm>
            <a:off x="5486401" y="1447800"/>
            <a:ext cx="3657600" cy="54102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anim calcmode="lin" valueType="num">
                                      <p:cBhvr>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8686800" cy="1252728"/>
          </a:xfrm>
        </p:spPr>
        <p:txBody>
          <a:bodyPr/>
          <a:lstStyle/>
          <a:p>
            <a:r>
              <a:rPr lang="en-US" dirty="0" smtClean="0"/>
              <a:t> Spider       Tanzania </a:t>
            </a:r>
            <a:endParaRPr lang="en-US" dirty="0"/>
          </a:p>
        </p:txBody>
      </p:sp>
      <p:sp>
        <p:nvSpPr>
          <p:cNvPr id="3" name="Content Placeholder 2"/>
          <p:cNvSpPr>
            <a:spLocks noGrp="1"/>
          </p:cNvSpPr>
          <p:nvPr>
            <p:ph idx="1"/>
          </p:nvPr>
        </p:nvSpPr>
        <p:spPr>
          <a:xfrm>
            <a:off x="457200" y="1600200"/>
            <a:ext cx="8229600" cy="5082809"/>
          </a:xfrm>
        </p:spPr>
        <p:txBody>
          <a:bodyPr>
            <a:noAutofit/>
          </a:bodyPr>
          <a:lstStyle/>
          <a:p>
            <a:r>
              <a:rPr lang="en-US" sz="2800" b="1" dirty="0" smtClean="0"/>
              <a:t>To facilitating antenatal and postnatal care. </a:t>
            </a:r>
          </a:p>
          <a:p>
            <a:pPr>
              <a:buNone/>
            </a:pPr>
            <a:endParaRPr lang="en-US" sz="2800" b="1" dirty="0" smtClean="0"/>
          </a:p>
          <a:p>
            <a:r>
              <a:rPr lang="en-US" sz="2800" b="1" dirty="0" smtClean="0"/>
              <a:t>The project is to develop a hybrid (web/mobile) system that would improve the access to health data on pregnant mothers and the children under the age of five and to improve the education and communication between pregnant mothers (and mothers of children under the age of five), community health workers, traditional birth attendants and facility health workers.</a:t>
            </a:r>
            <a:endParaRPr lang="en-US" sz="2800" b="1" dirty="0"/>
          </a:p>
        </p:txBody>
      </p:sp>
      <p:pic>
        <p:nvPicPr>
          <p:cNvPr id="22530" name="Picture 2" descr="https://encrypted-tbn0.gstatic.com/images?q=tbn:ANd9GcRkoYNKgNhglQiq7pFSI_GcsWAdSdCmhRvdksw3XeXemIB7S--f"/>
          <p:cNvPicPr>
            <a:picLocks noChangeAspect="1" noChangeArrowheads="1"/>
          </p:cNvPicPr>
          <p:nvPr/>
        </p:nvPicPr>
        <p:blipFill>
          <a:blip r:embed="rId2" cstate="print"/>
          <a:srcRect/>
          <a:stretch>
            <a:fillRect/>
          </a:stretch>
        </p:blipFill>
        <p:spPr bwMode="auto">
          <a:xfrm>
            <a:off x="4876800" y="0"/>
            <a:ext cx="4267200" cy="14478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r>
              <a:rPr lang="en-US" dirty="0" smtClean="0"/>
              <a:t>Mobile Baby                                                               UAE ,Nigeria and Saudi Arabia</a:t>
            </a:r>
            <a:endParaRPr lang="en-US" dirty="0"/>
          </a:p>
        </p:txBody>
      </p:sp>
      <p:sp>
        <p:nvSpPr>
          <p:cNvPr id="3" name="Content Placeholder 2"/>
          <p:cNvSpPr>
            <a:spLocks noGrp="1"/>
          </p:cNvSpPr>
          <p:nvPr>
            <p:ph idx="1"/>
          </p:nvPr>
        </p:nvSpPr>
        <p:spPr>
          <a:xfrm>
            <a:off x="0" y="1447800"/>
            <a:ext cx="5334000" cy="5410199"/>
          </a:xfrm>
        </p:spPr>
        <p:txBody>
          <a:bodyPr>
            <a:normAutofit fontScale="92500"/>
          </a:bodyPr>
          <a:lstStyle/>
          <a:p>
            <a:pPr>
              <a:buNone/>
            </a:pPr>
            <a:r>
              <a:rPr lang="en-US" b="1" dirty="0" smtClean="0"/>
              <a:t>Maternal Health program</a:t>
            </a:r>
          </a:p>
          <a:p>
            <a:pPr lvl="1">
              <a:buFont typeface="Wingdings" pitchFamily="2" charset="2"/>
              <a:buChar char="Ø"/>
            </a:pPr>
            <a:r>
              <a:rPr lang="en-US" b="1" dirty="0" smtClean="0"/>
              <a:t>Remotely monitor pregnancy evolution using ultrasound.</a:t>
            </a:r>
          </a:p>
          <a:p>
            <a:pPr lvl="1">
              <a:buFont typeface="Wingdings" pitchFamily="2" charset="2"/>
              <a:buChar char="Ø"/>
            </a:pPr>
            <a:r>
              <a:rPr lang="en-US" b="1" dirty="0" smtClean="0"/>
              <a:t>Identify and report danger signs during labour and delivery.</a:t>
            </a:r>
          </a:p>
          <a:p>
            <a:pPr lvl="1">
              <a:buFont typeface="Wingdings" pitchFamily="2" charset="2"/>
              <a:buChar char="Ø"/>
            </a:pPr>
            <a:r>
              <a:rPr lang="en-US" b="1" dirty="0" smtClean="0"/>
              <a:t>Pay for emergency transportation using money on the phone.</a:t>
            </a:r>
          </a:p>
          <a:p>
            <a:pPr lvl="1">
              <a:buFont typeface="Wingdings" pitchFamily="2" charset="2"/>
              <a:buChar char="Ø"/>
            </a:pPr>
            <a:r>
              <a:rPr lang="en-US" b="1" dirty="0" smtClean="0"/>
              <a:t>Communicate with the referral facility for emergency transfer and requirements on arrival.</a:t>
            </a:r>
          </a:p>
          <a:p>
            <a:endParaRPr lang="en-US" b="1" dirty="0"/>
          </a:p>
        </p:txBody>
      </p:sp>
      <p:pic>
        <p:nvPicPr>
          <p:cNvPr id="23554" name="Picture 2" descr="http://jazarah.net/wp-content/uploads/2013/02/Etisalalt-Mobile_Baby.jpg"/>
          <p:cNvPicPr>
            <a:picLocks noChangeAspect="1" noChangeArrowheads="1"/>
          </p:cNvPicPr>
          <p:nvPr/>
        </p:nvPicPr>
        <p:blipFill>
          <a:blip r:embed="rId2" cstate="print"/>
          <a:srcRect/>
          <a:stretch>
            <a:fillRect/>
          </a:stretch>
        </p:blipFill>
        <p:spPr bwMode="auto">
          <a:xfrm>
            <a:off x="5257800" y="1447800"/>
            <a:ext cx="3886200" cy="54102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096000" cy="1252728"/>
          </a:xfrm>
        </p:spPr>
        <p:txBody>
          <a:bodyPr/>
          <a:lstStyle/>
          <a:p>
            <a:r>
              <a:rPr lang="en-US" i="1" dirty="0" err="1" smtClean="0"/>
              <a:t>Logica</a:t>
            </a:r>
            <a:r>
              <a:rPr lang="en-US" i="1" dirty="0" smtClean="0"/>
              <a:t> Hygieia In India</a:t>
            </a:r>
            <a:endParaRPr lang="en-US" dirty="0"/>
          </a:p>
        </p:txBody>
      </p:sp>
      <p:sp>
        <p:nvSpPr>
          <p:cNvPr id="3" name="Content Placeholder 2"/>
          <p:cNvSpPr>
            <a:spLocks noGrp="1"/>
          </p:cNvSpPr>
          <p:nvPr>
            <p:ph idx="1"/>
          </p:nvPr>
        </p:nvSpPr>
        <p:spPr>
          <a:xfrm>
            <a:off x="0" y="1447800"/>
            <a:ext cx="4953000" cy="5410200"/>
          </a:xfrm>
        </p:spPr>
        <p:txBody>
          <a:bodyPr>
            <a:noAutofit/>
          </a:bodyPr>
          <a:lstStyle/>
          <a:p>
            <a:pPr lvl="1"/>
            <a:r>
              <a:rPr lang="en-US" sz="2000" b="1" dirty="0" smtClean="0"/>
              <a:t>It is a two -way communication ,for doing real time monitoring of patients with chronic diseases or patients at high health risk such as coronary illnesses, diabetes and strokes</a:t>
            </a:r>
          </a:p>
          <a:p>
            <a:pPr lvl="1"/>
            <a:r>
              <a:rPr lang="en-US" sz="2000" b="1" dirty="0" smtClean="0"/>
              <a:t>Doctor types a prescription which is transmitted directly to the intelligent  Hygieia server, which then forms a daily planner for the patient and sends it to his mobile device acting as a patient’s personal assistant.</a:t>
            </a:r>
          </a:p>
          <a:p>
            <a:pPr lvl="1"/>
            <a:r>
              <a:rPr lang="en-US" sz="2000" b="1" dirty="0" smtClean="0"/>
              <a:t>Hygieia also interacts with external medical devices, like Pulse Oximeter , Glucometer , B P monitor, etc.</a:t>
            </a:r>
          </a:p>
          <a:p>
            <a:pPr lvl="1"/>
            <a:endParaRPr lang="en-US" sz="2000" b="1" dirty="0" smtClean="0"/>
          </a:p>
        </p:txBody>
      </p:sp>
      <p:pic>
        <p:nvPicPr>
          <p:cNvPr id="25602" name="Picture 2" descr="Logica"/>
          <p:cNvPicPr>
            <a:picLocks noChangeAspect="1" noChangeArrowheads="1"/>
          </p:cNvPicPr>
          <p:nvPr/>
        </p:nvPicPr>
        <p:blipFill>
          <a:blip r:embed="rId2" cstate="print"/>
          <a:srcRect/>
          <a:stretch>
            <a:fillRect/>
          </a:stretch>
        </p:blipFill>
        <p:spPr bwMode="auto">
          <a:xfrm>
            <a:off x="5029200" y="1447800"/>
            <a:ext cx="4114800" cy="54102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F80B5E731D014B848ADB6C421B5B71" ma:contentTypeVersion="3" ma:contentTypeDescription="Create a new document." ma:contentTypeScope="" ma:versionID="1e50396c9b8c679d46439f03992581cb">
  <xsd:schema xmlns:xsd="http://www.w3.org/2001/XMLSchema" xmlns:xs="http://www.w3.org/2001/XMLSchema" xmlns:p="http://schemas.microsoft.com/office/2006/metadata/properties" xmlns:ns1="http://schemas.microsoft.com/sharepoint/v3" targetNamespace="http://schemas.microsoft.com/office/2006/metadata/properties" ma:root="true" ma:fieldsID="6f683ceec20255c2e0c615744c076fe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4CADFD-CD4F-40B2-94A4-2A8421D3D52D}"/>
</file>

<file path=customXml/itemProps2.xml><?xml version="1.0" encoding="utf-8"?>
<ds:datastoreItem xmlns:ds="http://schemas.openxmlformats.org/officeDocument/2006/customXml" ds:itemID="{F505BF30-9234-4036-BF77-8F01E1984828}"/>
</file>

<file path=customXml/itemProps3.xml><?xml version="1.0" encoding="utf-8"?>
<ds:datastoreItem xmlns:ds="http://schemas.openxmlformats.org/officeDocument/2006/customXml" ds:itemID="{AE609863-DD29-41A7-ABEA-686943C859D5}"/>
</file>

<file path=docProps/app.xml><?xml version="1.0" encoding="utf-8"?>
<Properties xmlns="http://schemas.openxmlformats.org/officeDocument/2006/extended-properties" xmlns:vt="http://schemas.openxmlformats.org/officeDocument/2006/docPropsVTypes">
  <Template/>
  <TotalTime>634</TotalTime>
  <Words>839</Words>
  <Application>Microsoft Office PowerPoint</Application>
  <PresentationFormat>On-screen Show (4:3)</PresentationFormat>
  <Paragraphs>71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Module</vt:lpstr>
      <vt:lpstr>ICT Innovations for Health</vt:lpstr>
      <vt:lpstr>Target of ICT</vt:lpstr>
      <vt:lpstr>SANA                             Philippines</vt:lpstr>
      <vt:lpstr>Medica      Egypt</vt:lpstr>
      <vt:lpstr>   MMS Sign                Tunisia   </vt:lpstr>
      <vt:lpstr>Mobile-based Health Management System                       Trinidad and Tobago</vt:lpstr>
      <vt:lpstr> Spider       Tanzania </vt:lpstr>
      <vt:lpstr>Mobile Baby                                                               UAE ,Nigeria and Saudi Arabia</vt:lpstr>
      <vt:lpstr>Logica Hygieia In India</vt:lpstr>
      <vt:lpstr>iKure  (WHIMS ) wireless health incident monitoring system for rural India </vt:lpstr>
      <vt:lpstr>ReMeDi (Remote Medical Diagnostics) </vt:lpstr>
      <vt:lpstr>ICT Innovations in Orthopedics</vt:lpstr>
      <vt:lpstr>What are we looking for from ICT world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Innovations for Health</dc:title>
  <dc:creator>admin</dc:creator>
  <cp:lastModifiedBy>admin</cp:lastModifiedBy>
  <cp:revision>78</cp:revision>
  <dcterms:created xsi:type="dcterms:W3CDTF">2013-03-10T10:02:01Z</dcterms:created>
  <dcterms:modified xsi:type="dcterms:W3CDTF">2013-03-14T08:20:14Z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0x010100ABF80B5E731D014B848ADB6C421B5B71</vt:lpwstr>
  </property>
</Properties>
</file>