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9.xml" ContentType="application/vnd.openxmlformats-officedocument.presentationml.slide+xml"/>
  <Override PartName="/ppt/diagrams/data1.xml" ContentType="application/vnd.openxmlformats-officedocument.drawingml.diagramData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447" r:id="rId5"/>
    <p:sldId id="448" r:id="rId6"/>
    <p:sldId id="415" r:id="rId7"/>
    <p:sldId id="420" r:id="rId8"/>
    <p:sldId id="434" r:id="rId9"/>
    <p:sldId id="436" r:id="rId10"/>
    <p:sldId id="437" r:id="rId11"/>
    <p:sldId id="435" r:id="rId12"/>
    <p:sldId id="439" r:id="rId13"/>
    <p:sldId id="438" r:id="rId14"/>
    <p:sldId id="451" r:id="rId15"/>
    <p:sldId id="452" r:id="rId16"/>
    <p:sldId id="442" r:id="rId17"/>
    <p:sldId id="444" r:id="rId18"/>
    <p:sldId id="445" r:id="rId19"/>
    <p:sldId id="449" r:id="rId20"/>
    <p:sldId id="446" r:id="rId21"/>
    <p:sldId id="440" r:id="rId22"/>
    <p:sldId id="441" r:id="rId23"/>
    <p:sldId id="453" r:id="rId24"/>
  </p:sldIdLst>
  <p:sldSz cx="9144000" cy="6858000" type="screen4x3"/>
  <p:notesSz cx="6669088" cy="9928225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66"/>
    <a:srgbClr val="0E438A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57" autoAdjust="0"/>
    <p:restoredTop sz="90924" autoAdjust="0"/>
  </p:normalViewPr>
  <p:slideViewPr>
    <p:cSldViewPr>
      <p:cViewPr varScale="1">
        <p:scale>
          <a:sx n="65" d="100"/>
          <a:sy n="65" d="100"/>
        </p:scale>
        <p:origin x="-7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40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81A84-A53A-44DA-8E85-D98DF3534B90}" type="doc">
      <dgm:prSet loTypeId="urn:microsoft.com/office/officeart/2005/8/layout/radial6" loCatId="cycle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3AD1EA7-13F9-48D4-9B32-98E1FB17E113}">
      <dgm:prSet phldrT="[Text]"/>
      <dgm:spPr/>
      <dgm:t>
        <a:bodyPr/>
        <a:lstStyle/>
        <a:p>
          <a:pPr algn="ctr"/>
          <a:r>
            <a:rPr lang="en-US" dirty="0">
              <a:solidFill>
                <a:srgbClr val="FFFF00"/>
              </a:solidFill>
            </a:rPr>
            <a:t>Applications of Mobile Money in Emerging Economies</a:t>
          </a:r>
        </a:p>
      </dgm:t>
    </dgm:pt>
    <dgm:pt modelId="{F1600D52-284E-4E8E-8A87-5C5DA9EE1912}" type="parTrans" cxnId="{35F65042-D4DE-4063-9FB1-140C51C4114B}">
      <dgm:prSet/>
      <dgm:spPr/>
      <dgm:t>
        <a:bodyPr/>
        <a:lstStyle/>
        <a:p>
          <a:pPr algn="ctr"/>
          <a:endParaRPr lang="en-US"/>
        </a:p>
      </dgm:t>
    </dgm:pt>
    <dgm:pt modelId="{CF97B263-7FCF-4DCA-87D2-3F73B4787A60}" type="sibTrans" cxnId="{35F65042-D4DE-4063-9FB1-140C51C4114B}">
      <dgm:prSet/>
      <dgm:spPr/>
      <dgm:t>
        <a:bodyPr/>
        <a:lstStyle/>
        <a:p>
          <a:pPr algn="ctr"/>
          <a:endParaRPr lang="en-US"/>
        </a:p>
      </dgm:t>
    </dgm:pt>
    <dgm:pt modelId="{2C8C2C20-56CB-4022-A275-5B2ABB44DA3C}">
      <dgm:prSet phldrT="[Text]"/>
      <dgm:spPr/>
      <dgm:t>
        <a:bodyPr/>
        <a:lstStyle/>
        <a:p>
          <a:pPr algn="ctr"/>
          <a:r>
            <a:rPr lang="en-US"/>
            <a:t>P2P  Transfers</a:t>
          </a:r>
        </a:p>
      </dgm:t>
    </dgm:pt>
    <dgm:pt modelId="{48A51721-05E4-40DF-B99A-5F0A0C2078DA}" type="parTrans" cxnId="{1804E85B-83A3-4EE6-BD13-21B494B60A32}">
      <dgm:prSet/>
      <dgm:spPr/>
      <dgm:t>
        <a:bodyPr/>
        <a:lstStyle/>
        <a:p>
          <a:pPr algn="ctr"/>
          <a:endParaRPr lang="en-US"/>
        </a:p>
      </dgm:t>
    </dgm:pt>
    <dgm:pt modelId="{3F696306-0A34-4CB4-B185-C86657A58D03}" type="sibTrans" cxnId="{1804E85B-83A3-4EE6-BD13-21B494B60A32}">
      <dgm:prSet/>
      <dgm:spPr/>
      <dgm:t>
        <a:bodyPr/>
        <a:lstStyle/>
        <a:p>
          <a:pPr algn="ctr"/>
          <a:endParaRPr lang="en-US"/>
        </a:p>
      </dgm:t>
    </dgm:pt>
    <dgm:pt modelId="{8AF68706-1293-4857-8467-EFFDF3C831E2}">
      <dgm:prSet phldrT="[Text]"/>
      <dgm:spPr/>
      <dgm:t>
        <a:bodyPr/>
        <a:lstStyle/>
        <a:p>
          <a:pPr algn="ctr"/>
          <a:r>
            <a:rPr lang="en-US"/>
            <a:t>G2P payments</a:t>
          </a:r>
        </a:p>
      </dgm:t>
    </dgm:pt>
    <dgm:pt modelId="{6BAD10BD-8FD5-413D-A76E-7A467CB0ED78}" type="parTrans" cxnId="{11B62794-9079-4FEC-8C4B-1E50C06F8CCA}">
      <dgm:prSet/>
      <dgm:spPr/>
      <dgm:t>
        <a:bodyPr/>
        <a:lstStyle/>
        <a:p>
          <a:pPr algn="ctr"/>
          <a:endParaRPr lang="en-US"/>
        </a:p>
      </dgm:t>
    </dgm:pt>
    <dgm:pt modelId="{838449FB-5BC3-400C-9D0E-00F2E67E4F20}" type="sibTrans" cxnId="{11B62794-9079-4FEC-8C4B-1E50C06F8CCA}">
      <dgm:prSet/>
      <dgm:spPr/>
      <dgm:t>
        <a:bodyPr/>
        <a:lstStyle/>
        <a:p>
          <a:pPr algn="ctr"/>
          <a:endParaRPr lang="en-US"/>
        </a:p>
      </dgm:t>
    </dgm:pt>
    <dgm:pt modelId="{02DB5E66-6D2D-40EB-B8CB-38C009AEDFF4}">
      <dgm:prSet phldrT="[Text]"/>
      <dgm:spPr/>
      <dgm:t>
        <a:bodyPr/>
        <a:lstStyle/>
        <a:p>
          <a:pPr algn="ctr"/>
          <a:r>
            <a:rPr lang="en-US"/>
            <a:t>Bill Payments</a:t>
          </a:r>
        </a:p>
      </dgm:t>
    </dgm:pt>
    <dgm:pt modelId="{3E8A2D53-85F2-4D74-9C2C-19A0126890F3}" type="parTrans" cxnId="{741B352F-44C2-4E87-89B9-DC62869D66D7}">
      <dgm:prSet/>
      <dgm:spPr/>
      <dgm:t>
        <a:bodyPr/>
        <a:lstStyle/>
        <a:p>
          <a:pPr algn="ctr"/>
          <a:endParaRPr lang="en-US"/>
        </a:p>
      </dgm:t>
    </dgm:pt>
    <dgm:pt modelId="{E24DD70E-2114-4CF0-8669-E71A24928DAD}" type="sibTrans" cxnId="{741B352F-44C2-4E87-89B9-DC62869D66D7}">
      <dgm:prSet/>
      <dgm:spPr/>
      <dgm:t>
        <a:bodyPr/>
        <a:lstStyle/>
        <a:p>
          <a:pPr algn="ctr"/>
          <a:endParaRPr lang="en-US"/>
        </a:p>
      </dgm:t>
    </dgm:pt>
    <dgm:pt modelId="{2D809D66-DA0E-41EA-B083-219B18903F3B}">
      <dgm:prSet phldrT="[Text]"/>
      <dgm:spPr/>
      <dgm:t>
        <a:bodyPr/>
        <a:lstStyle/>
        <a:p>
          <a:pPr algn="ctr"/>
          <a:r>
            <a:rPr lang="en-US"/>
            <a:t>Banking Services </a:t>
          </a:r>
        </a:p>
      </dgm:t>
    </dgm:pt>
    <dgm:pt modelId="{E2D91718-F0F8-4087-9050-B53C5E3573ED}" type="parTrans" cxnId="{3A14A193-FD1C-496A-99CD-C4E0BCE5D931}">
      <dgm:prSet/>
      <dgm:spPr/>
      <dgm:t>
        <a:bodyPr/>
        <a:lstStyle/>
        <a:p>
          <a:pPr algn="ctr"/>
          <a:endParaRPr lang="en-US"/>
        </a:p>
      </dgm:t>
    </dgm:pt>
    <dgm:pt modelId="{8A5C9DF2-994D-4E05-B328-8AF059A9B674}" type="sibTrans" cxnId="{3A14A193-FD1C-496A-99CD-C4E0BCE5D931}">
      <dgm:prSet/>
      <dgm:spPr/>
      <dgm:t>
        <a:bodyPr/>
        <a:lstStyle/>
        <a:p>
          <a:pPr algn="ctr"/>
          <a:endParaRPr lang="en-US"/>
        </a:p>
      </dgm:t>
    </dgm:pt>
    <dgm:pt modelId="{A03A8CD7-938D-44C8-9523-6B5CA01167DA}">
      <dgm:prSet/>
      <dgm:spPr/>
      <dgm:t>
        <a:bodyPr/>
        <a:lstStyle/>
        <a:p>
          <a:pPr algn="ctr"/>
          <a:r>
            <a:rPr lang="en-US"/>
            <a:t>Airtime Recharge</a:t>
          </a:r>
        </a:p>
      </dgm:t>
    </dgm:pt>
    <dgm:pt modelId="{6708B7E7-6638-4A3C-9B3B-11A189869A1D}" type="parTrans" cxnId="{0845BBE2-E86E-41B6-99DA-F1B63240829C}">
      <dgm:prSet/>
      <dgm:spPr/>
      <dgm:t>
        <a:bodyPr/>
        <a:lstStyle/>
        <a:p>
          <a:pPr algn="ctr"/>
          <a:endParaRPr lang="en-US"/>
        </a:p>
      </dgm:t>
    </dgm:pt>
    <dgm:pt modelId="{492D256E-C05A-40A6-8E5F-66D4D0BEA588}" type="sibTrans" cxnId="{0845BBE2-E86E-41B6-99DA-F1B63240829C}">
      <dgm:prSet/>
      <dgm:spPr/>
      <dgm:t>
        <a:bodyPr/>
        <a:lstStyle/>
        <a:p>
          <a:pPr algn="ctr"/>
          <a:endParaRPr lang="en-US"/>
        </a:p>
      </dgm:t>
    </dgm:pt>
    <dgm:pt modelId="{14E21ECF-66A4-44D1-8371-EC9EBD3BDF74}" type="pres">
      <dgm:prSet presAssocID="{34681A84-A53A-44DA-8E85-D98DF3534B9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18D090-9E83-4E16-AE1C-6655A77DF339}" type="pres">
      <dgm:prSet presAssocID="{23AD1EA7-13F9-48D4-9B32-98E1FB17E113}" presName="centerShape" presStyleLbl="node0" presStyleIdx="0" presStyleCnt="1" custScaleX="107591" custScaleY="100867"/>
      <dgm:spPr/>
      <dgm:t>
        <a:bodyPr/>
        <a:lstStyle/>
        <a:p>
          <a:endParaRPr lang="en-US"/>
        </a:p>
      </dgm:t>
    </dgm:pt>
    <dgm:pt modelId="{8512A2B2-3AA8-4617-952E-4B5CECF99F99}" type="pres">
      <dgm:prSet presAssocID="{2C8C2C20-56CB-4022-A275-5B2ABB44DA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94AE0-1FA9-4307-AF33-D4A9030F4E80}" type="pres">
      <dgm:prSet presAssocID="{2C8C2C20-56CB-4022-A275-5B2ABB44DA3C}" presName="dummy" presStyleCnt="0"/>
      <dgm:spPr/>
      <dgm:t>
        <a:bodyPr/>
        <a:lstStyle/>
        <a:p>
          <a:endParaRPr lang="en-US"/>
        </a:p>
      </dgm:t>
    </dgm:pt>
    <dgm:pt modelId="{F459AF61-522C-424D-9086-1A92F4EB11EA}" type="pres">
      <dgm:prSet presAssocID="{3F696306-0A34-4CB4-B185-C86657A58D0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2FA3DF1-BAC6-4E1A-8704-7D276CC6D2B8}" type="pres">
      <dgm:prSet presAssocID="{8AF68706-1293-4857-8467-EFFDF3C831E2}" presName="node" presStyleLbl="node1" presStyleIdx="1" presStyleCnt="5" custRadScaleRad="108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06171-58BB-4504-8FA4-EA995A123CA6}" type="pres">
      <dgm:prSet presAssocID="{8AF68706-1293-4857-8467-EFFDF3C831E2}" presName="dummy" presStyleCnt="0"/>
      <dgm:spPr/>
      <dgm:t>
        <a:bodyPr/>
        <a:lstStyle/>
        <a:p>
          <a:endParaRPr lang="en-US"/>
        </a:p>
      </dgm:t>
    </dgm:pt>
    <dgm:pt modelId="{3301611E-4060-40DD-8A2D-CFA807618A9A}" type="pres">
      <dgm:prSet presAssocID="{838449FB-5BC3-400C-9D0E-00F2E67E4F20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2E98468-2A0D-4FCB-BAD2-7E65441AD260}" type="pres">
      <dgm:prSet presAssocID="{A03A8CD7-938D-44C8-9523-6B5CA01167D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B6A224-2A8C-4396-9E35-EF2EF91A1D3B}" type="pres">
      <dgm:prSet presAssocID="{A03A8CD7-938D-44C8-9523-6B5CA01167DA}" presName="dummy" presStyleCnt="0"/>
      <dgm:spPr/>
      <dgm:t>
        <a:bodyPr/>
        <a:lstStyle/>
        <a:p>
          <a:endParaRPr lang="en-US"/>
        </a:p>
      </dgm:t>
    </dgm:pt>
    <dgm:pt modelId="{135F0DB3-B6ED-4EE4-983B-DF66A59BB523}" type="pres">
      <dgm:prSet presAssocID="{492D256E-C05A-40A6-8E5F-66D4D0BEA588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C23A2B6-9AFA-4D79-ADE1-B095658CB447}" type="pres">
      <dgm:prSet presAssocID="{02DB5E66-6D2D-40EB-B8CB-38C009AEDFF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26926-0B61-4FEF-BB1E-BFC889788247}" type="pres">
      <dgm:prSet presAssocID="{02DB5E66-6D2D-40EB-B8CB-38C009AEDFF4}" presName="dummy" presStyleCnt="0"/>
      <dgm:spPr/>
      <dgm:t>
        <a:bodyPr/>
        <a:lstStyle/>
        <a:p>
          <a:endParaRPr lang="en-US"/>
        </a:p>
      </dgm:t>
    </dgm:pt>
    <dgm:pt modelId="{44B7A66C-AE28-4699-90A4-870E5106C244}" type="pres">
      <dgm:prSet presAssocID="{E24DD70E-2114-4CF0-8669-E71A24928DAD}" presName="sibTrans" presStyleLbl="sibTrans2D1" presStyleIdx="3" presStyleCnt="5"/>
      <dgm:spPr/>
      <dgm:t>
        <a:bodyPr/>
        <a:lstStyle/>
        <a:p>
          <a:endParaRPr lang="en-US"/>
        </a:p>
      </dgm:t>
    </dgm:pt>
    <dgm:pt modelId="{341A12B1-1A3D-4C5B-B270-A30812A0DEC1}" type="pres">
      <dgm:prSet presAssocID="{2D809D66-DA0E-41EA-B083-219B18903F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CF6B2C-972C-4367-BAD4-EFD64872FADC}" type="pres">
      <dgm:prSet presAssocID="{2D809D66-DA0E-41EA-B083-219B18903F3B}" presName="dummy" presStyleCnt="0"/>
      <dgm:spPr/>
      <dgm:t>
        <a:bodyPr/>
        <a:lstStyle/>
        <a:p>
          <a:endParaRPr lang="en-US"/>
        </a:p>
      </dgm:t>
    </dgm:pt>
    <dgm:pt modelId="{9D760A4E-53B0-4B32-99BA-56D11610CE3C}" type="pres">
      <dgm:prSet presAssocID="{8A5C9DF2-994D-4E05-B328-8AF059A9B674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83A5DFCF-CF7F-4FF6-B0C2-E50AD14D26FA}" type="presOf" srcId="{02DB5E66-6D2D-40EB-B8CB-38C009AEDFF4}" destId="{3C23A2B6-9AFA-4D79-ADE1-B095658CB447}" srcOrd="0" destOrd="0" presId="urn:microsoft.com/office/officeart/2005/8/layout/radial6"/>
    <dgm:cxn modelId="{D34C171C-E11A-4A07-BEE9-C0E46B1958C4}" type="presOf" srcId="{2D809D66-DA0E-41EA-B083-219B18903F3B}" destId="{341A12B1-1A3D-4C5B-B270-A30812A0DEC1}" srcOrd="0" destOrd="0" presId="urn:microsoft.com/office/officeart/2005/8/layout/radial6"/>
    <dgm:cxn modelId="{FFE93D61-6A79-4A48-875B-63816D9B9354}" type="presOf" srcId="{23AD1EA7-13F9-48D4-9B32-98E1FB17E113}" destId="{6C18D090-9E83-4E16-AE1C-6655A77DF339}" srcOrd="0" destOrd="0" presId="urn:microsoft.com/office/officeart/2005/8/layout/radial6"/>
    <dgm:cxn modelId="{741B352F-44C2-4E87-89B9-DC62869D66D7}" srcId="{23AD1EA7-13F9-48D4-9B32-98E1FB17E113}" destId="{02DB5E66-6D2D-40EB-B8CB-38C009AEDFF4}" srcOrd="3" destOrd="0" parTransId="{3E8A2D53-85F2-4D74-9C2C-19A0126890F3}" sibTransId="{E24DD70E-2114-4CF0-8669-E71A24928DAD}"/>
    <dgm:cxn modelId="{3A14A193-FD1C-496A-99CD-C4E0BCE5D931}" srcId="{23AD1EA7-13F9-48D4-9B32-98E1FB17E113}" destId="{2D809D66-DA0E-41EA-B083-219B18903F3B}" srcOrd="4" destOrd="0" parTransId="{E2D91718-F0F8-4087-9050-B53C5E3573ED}" sibTransId="{8A5C9DF2-994D-4E05-B328-8AF059A9B674}"/>
    <dgm:cxn modelId="{F6206C2C-37C8-4532-B8CB-85E638859051}" type="presOf" srcId="{2C8C2C20-56CB-4022-A275-5B2ABB44DA3C}" destId="{8512A2B2-3AA8-4617-952E-4B5CECF99F99}" srcOrd="0" destOrd="0" presId="urn:microsoft.com/office/officeart/2005/8/layout/radial6"/>
    <dgm:cxn modelId="{318D09D9-5825-4F71-A64E-C7E6FEDF44AF}" type="presOf" srcId="{838449FB-5BC3-400C-9D0E-00F2E67E4F20}" destId="{3301611E-4060-40DD-8A2D-CFA807618A9A}" srcOrd="0" destOrd="0" presId="urn:microsoft.com/office/officeart/2005/8/layout/radial6"/>
    <dgm:cxn modelId="{0845BBE2-E86E-41B6-99DA-F1B63240829C}" srcId="{23AD1EA7-13F9-48D4-9B32-98E1FB17E113}" destId="{A03A8CD7-938D-44C8-9523-6B5CA01167DA}" srcOrd="2" destOrd="0" parTransId="{6708B7E7-6638-4A3C-9B3B-11A189869A1D}" sibTransId="{492D256E-C05A-40A6-8E5F-66D4D0BEA588}"/>
    <dgm:cxn modelId="{11B62794-9079-4FEC-8C4B-1E50C06F8CCA}" srcId="{23AD1EA7-13F9-48D4-9B32-98E1FB17E113}" destId="{8AF68706-1293-4857-8467-EFFDF3C831E2}" srcOrd="1" destOrd="0" parTransId="{6BAD10BD-8FD5-413D-A76E-7A467CB0ED78}" sibTransId="{838449FB-5BC3-400C-9D0E-00F2E67E4F20}"/>
    <dgm:cxn modelId="{B69B56BD-8231-4044-94AB-0D9B4C4437E9}" type="presOf" srcId="{E24DD70E-2114-4CF0-8669-E71A24928DAD}" destId="{44B7A66C-AE28-4699-90A4-870E5106C244}" srcOrd="0" destOrd="0" presId="urn:microsoft.com/office/officeart/2005/8/layout/radial6"/>
    <dgm:cxn modelId="{DECD4014-39F3-4198-BED3-25FD91071234}" type="presOf" srcId="{8A5C9DF2-994D-4E05-B328-8AF059A9B674}" destId="{9D760A4E-53B0-4B32-99BA-56D11610CE3C}" srcOrd="0" destOrd="0" presId="urn:microsoft.com/office/officeart/2005/8/layout/radial6"/>
    <dgm:cxn modelId="{16E4DA4E-3187-4123-AB49-EA297867E112}" type="presOf" srcId="{A03A8CD7-938D-44C8-9523-6B5CA01167DA}" destId="{E2E98468-2A0D-4FCB-BAD2-7E65441AD260}" srcOrd="0" destOrd="0" presId="urn:microsoft.com/office/officeart/2005/8/layout/radial6"/>
    <dgm:cxn modelId="{E427F884-754A-4545-BE9C-0394ACE298CE}" type="presOf" srcId="{8AF68706-1293-4857-8467-EFFDF3C831E2}" destId="{E2FA3DF1-BAC6-4E1A-8704-7D276CC6D2B8}" srcOrd="0" destOrd="0" presId="urn:microsoft.com/office/officeart/2005/8/layout/radial6"/>
    <dgm:cxn modelId="{35F65042-D4DE-4063-9FB1-140C51C4114B}" srcId="{34681A84-A53A-44DA-8E85-D98DF3534B90}" destId="{23AD1EA7-13F9-48D4-9B32-98E1FB17E113}" srcOrd="0" destOrd="0" parTransId="{F1600D52-284E-4E8E-8A87-5C5DA9EE1912}" sibTransId="{CF97B263-7FCF-4DCA-87D2-3F73B4787A60}"/>
    <dgm:cxn modelId="{DD693CEF-38B5-4387-BBF1-390C12947C9D}" type="presOf" srcId="{3F696306-0A34-4CB4-B185-C86657A58D03}" destId="{F459AF61-522C-424D-9086-1A92F4EB11EA}" srcOrd="0" destOrd="0" presId="urn:microsoft.com/office/officeart/2005/8/layout/radial6"/>
    <dgm:cxn modelId="{6A5758C7-D4C0-4D96-A8DB-18DF079261E4}" type="presOf" srcId="{492D256E-C05A-40A6-8E5F-66D4D0BEA588}" destId="{135F0DB3-B6ED-4EE4-983B-DF66A59BB523}" srcOrd="0" destOrd="0" presId="urn:microsoft.com/office/officeart/2005/8/layout/radial6"/>
    <dgm:cxn modelId="{1804E85B-83A3-4EE6-BD13-21B494B60A32}" srcId="{23AD1EA7-13F9-48D4-9B32-98E1FB17E113}" destId="{2C8C2C20-56CB-4022-A275-5B2ABB44DA3C}" srcOrd="0" destOrd="0" parTransId="{48A51721-05E4-40DF-B99A-5F0A0C2078DA}" sibTransId="{3F696306-0A34-4CB4-B185-C86657A58D03}"/>
    <dgm:cxn modelId="{EEE4C176-4400-4688-B4C0-AAD1D6955913}" type="presOf" srcId="{34681A84-A53A-44DA-8E85-D98DF3534B90}" destId="{14E21ECF-66A4-44D1-8371-EC9EBD3BDF74}" srcOrd="0" destOrd="0" presId="urn:microsoft.com/office/officeart/2005/8/layout/radial6"/>
    <dgm:cxn modelId="{F7029841-03CA-4AA0-BF44-9F0EF4B3BC00}" type="presParOf" srcId="{14E21ECF-66A4-44D1-8371-EC9EBD3BDF74}" destId="{6C18D090-9E83-4E16-AE1C-6655A77DF339}" srcOrd="0" destOrd="0" presId="urn:microsoft.com/office/officeart/2005/8/layout/radial6"/>
    <dgm:cxn modelId="{6B34D7E5-25EF-4B46-B7A2-2855E3AE0767}" type="presParOf" srcId="{14E21ECF-66A4-44D1-8371-EC9EBD3BDF74}" destId="{8512A2B2-3AA8-4617-952E-4B5CECF99F99}" srcOrd="1" destOrd="0" presId="urn:microsoft.com/office/officeart/2005/8/layout/radial6"/>
    <dgm:cxn modelId="{E9E5B443-DB63-42F7-818D-FCFBEED35C2F}" type="presParOf" srcId="{14E21ECF-66A4-44D1-8371-EC9EBD3BDF74}" destId="{C3694AE0-1FA9-4307-AF33-D4A9030F4E80}" srcOrd="2" destOrd="0" presId="urn:microsoft.com/office/officeart/2005/8/layout/radial6"/>
    <dgm:cxn modelId="{88F32ACA-10AF-4611-8A97-EBA9A19B3E97}" type="presParOf" srcId="{14E21ECF-66A4-44D1-8371-EC9EBD3BDF74}" destId="{F459AF61-522C-424D-9086-1A92F4EB11EA}" srcOrd="3" destOrd="0" presId="urn:microsoft.com/office/officeart/2005/8/layout/radial6"/>
    <dgm:cxn modelId="{FCB46CAF-F5D4-45B3-A28E-675641396788}" type="presParOf" srcId="{14E21ECF-66A4-44D1-8371-EC9EBD3BDF74}" destId="{E2FA3DF1-BAC6-4E1A-8704-7D276CC6D2B8}" srcOrd="4" destOrd="0" presId="urn:microsoft.com/office/officeart/2005/8/layout/radial6"/>
    <dgm:cxn modelId="{51F7D35D-D88C-4B4A-8FEC-F13410E43DD1}" type="presParOf" srcId="{14E21ECF-66A4-44D1-8371-EC9EBD3BDF74}" destId="{DBD06171-58BB-4504-8FA4-EA995A123CA6}" srcOrd="5" destOrd="0" presId="urn:microsoft.com/office/officeart/2005/8/layout/radial6"/>
    <dgm:cxn modelId="{D5DB6018-4873-4490-8FEC-58FBB19739AE}" type="presParOf" srcId="{14E21ECF-66A4-44D1-8371-EC9EBD3BDF74}" destId="{3301611E-4060-40DD-8A2D-CFA807618A9A}" srcOrd="6" destOrd="0" presId="urn:microsoft.com/office/officeart/2005/8/layout/radial6"/>
    <dgm:cxn modelId="{76DC63E2-3695-43F1-9D79-6AA7577D993D}" type="presParOf" srcId="{14E21ECF-66A4-44D1-8371-EC9EBD3BDF74}" destId="{E2E98468-2A0D-4FCB-BAD2-7E65441AD260}" srcOrd="7" destOrd="0" presId="urn:microsoft.com/office/officeart/2005/8/layout/radial6"/>
    <dgm:cxn modelId="{2E138801-2ABB-47E5-A3C0-522CF35E89FD}" type="presParOf" srcId="{14E21ECF-66A4-44D1-8371-EC9EBD3BDF74}" destId="{A1B6A224-2A8C-4396-9E35-EF2EF91A1D3B}" srcOrd="8" destOrd="0" presId="urn:microsoft.com/office/officeart/2005/8/layout/radial6"/>
    <dgm:cxn modelId="{D3F92A5A-E8C4-4255-9E22-2B1C048F9DA7}" type="presParOf" srcId="{14E21ECF-66A4-44D1-8371-EC9EBD3BDF74}" destId="{135F0DB3-B6ED-4EE4-983B-DF66A59BB523}" srcOrd="9" destOrd="0" presId="urn:microsoft.com/office/officeart/2005/8/layout/radial6"/>
    <dgm:cxn modelId="{B1E6B500-E7C9-4101-902C-F732A715043D}" type="presParOf" srcId="{14E21ECF-66A4-44D1-8371-EC9EBD3BDF74}" destId="{3C23A2B6-9AFA-4D79-ADE1-B095658CB447}" srcOrd="10" destOrd="0" presId="urn:microsoft.com/office/officeart/2005/8/layout/radial6"/>
    <dgm:cxn modelId="{44229435-6474-43F1-8E10-658A83480A1A}" type="presParOf" srcId="{14E21ECF-66A4-44D1-8371-EC9EBD3BDF74}" destId="{3C926926-0B61-4FEF-BB1E-BFC889788247}" srcOrd="11" destOrd="0" presId="urn:microsoft.com/office/officeart/2005/8/layout/radial6"/>
    <dgm:cxn modelId="{0B2D7C25-7C66-4B04-8A08-EA5D9AE8AD4D}" type="presParOf" srcId="{14E21ECF-66A4-44D1-8371-EC9EBD3BDF74}" destId="{44B7A66C-AE28-4699-90A4-870E5106C244}" srcOrd="12" destOrd="0" presId="urn:microsoft.com/office/officeart/2005/8/layout/radial6"/>
    <dgm:cxn modelId="{D65DD4D8-BF7A-4B4B-A5DC-29288DC2A055}" type="presParOf" srcId="{14E21ECF-66A4-44D1-8371-EC9EBD3BDF74}" destId="{341A12B1-1A3D-4C5B-B270-A30812A0DEC1}" srcOrd="13" destOrd="0" presId="urn:microsoft.com/office/officeart/2005/8/layout/radial6"/>
    <dgm:cxn modelId="{C211FA02-174E-48AB-8ACB-FDFF1F28046B}" type="presParOf" srcId="{14E21ECF-66A4-44D1-8371-EC9EBD3BDF74}" destId="{7ACF6B2C-972C-4367-BAD4-EFD64872FADC}" srcOrd="14" destOrd="0" presId="urn:microsoft.com/office/officeart/2005/8/layout/radial6"/>
    <dgm:cxn modelId="{B6651358-E3D5-4EF0-8552-7B21F202EEE2}" type="presParOf" srcId="{14E21ECF-66A4-44D1-8371-EC9EBD3BDF74}" destId="{9D760A4E-53B0-4B32-99BA-56D11610CE3C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F5D2A2-43A4-4061-92F0-F88252BD7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346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5ACC02-BEF3-4564-8840-5F15E2E7F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745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1241FF8-158D-4F72-B713-739440E30057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2DF53-5C30-4BA8-A020-9435DA89359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90FC3-F33C-47D7-8C62-D23402A02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702A9-071B-4374-B8A1-3D7D15C8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3FC1665-F2A2-47A9-8467-2AC3815BC1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899C-515A-4059-B477-EF0502EBB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2344C-5B0A-4D10-B61A-65F81D7D4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A0B46-9A61-4F72-B170-F6F916A2B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B32F9-F346-4EC1-9F07-4D59EBA39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BFE0F-C5FD-470F-8CE9-B9B718AF6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6F349-F5B0-4652-9F37-2DCE0B0AA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5F618-BFBD-43E3-B457-66A8CB7DD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A0C3E-5DCD-4329-A30B-9B57CFC4B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Tunis, Tunisia, 20-21 June 2012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CEB60A-8B0E-4E97-9739-B16B5BE46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90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gadgetose.com/square-mobile-payment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focusgroups/innovation/Documents/repository-innovation-v2-may2012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sp>
        <p:nvSpPr>
          <p:cNvPr id="6147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Innovations in Mobile Money</a:t>
            </a:r>
          </a:p>
        </p:txBody>
      </p:sp>
      <p:sp>
        <p:nvSpPr>
          <p:cNvPr id="6148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Vijay Mauree,</a:t>
            </a:r>
          </a:p>
          <a:p>
            <a:r>
              <a:rPr lang="en-GB" b="1" dirty="0" smtClean="0"/>
              <a:t>Programme Coordinator, ITU</a:t>
            </a:r>
          </a:p>
          <a:p>
            <a:r>
              <a:rPr lang="en-GB" b="1" dirty="0" smtClean="0"/>
              <a:t>Vijay.mauree@itu.int</a:t>
            </a:r>
            <a:endParaRPr lang="en-US" b="1" dirty="0" smtClean="0"/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4048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bg2"/>
                </a:solidFill>
              </a:rPr>
              <a:t>ITU Workshop on 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bg2"/>
                </a:solidFill>
              </a:rPr>
              <a:t>“ICT Innovations in Emerging Countries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”</a:t>
            </a:r>
          </a:p>
          <a:p>
            <a:pPr algn="ctr">
              <a:lnSpc>
                <a:spcPct val="80000"/>
              </a:lnSpc>
              <a:defRPr/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(New Delhi, India, 14 March 2013)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6150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2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3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4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6155" name="Picture 16" descr="ITUseri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613650" y="6237288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28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Proximity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/>
          <a:lstStyle/>
          <a:p>
            <a:r>
              <a:rPr lang="en-US" dirty="0" smtClean="0"/>
              <a:t>Mobile Wallets</a:t>
            </a:r>
          </a:p>
          <a:p>
            <a:pPr lvl="1"/>
            <a:r>
              <a:rPr lang="en-US" dirty="0" smtClean="0"/>
              <a:t>Google Wallet</a:t>
            </a:r>
          </a:p>
          <a:p>
            <a:pPr lvl="1"/>
            <a:r>
              <a:rPr lang="en-US" dirty="0" smtClean="0"/>
              <a:t>ISIS Wallet</a:t>
            </a:r>
          </a:p>
          <a:p>
            <a:pPr lvl="1"/>
            <a:r>
              <a:rPr lang="en-US" dirty="0" err="1" smtClean="0"/>
              <a:t>Mastercard</a:t>
            </a:r>
            <a:endParaRPr lang="en-US" dirty="0" smtClean="0"/>
          </a:p>
          <a:p>
            <a:pPr lvl="1"/>
            <a:r>
              <a:rPr lang="en-US" dirty="0" smtClean="0"/>
              <a:t>Visa</a:t>
            </a:r>
          </a:p>
          <a:p>
            <a:r>
              <a:rPr lang="en-US" dirty="0" smtClean="0"/>
              <a:t>Mobile Phone as a </a:t>
            </a:r>
            <a:r>
              <a:rPr lang="en-US" dirty="0" err="1" smtClean="0"/>
              <a:t>PoS</a:t>
            </a:r>
            <a:endParaRPr lang="en-US" dirty="0" smtClean="0"/>
          </a:p>
          <a:p>
            <a:pPr lvl="1"/>
            <a:r>
              <a:rPr lang="en-US" dirty="0" smtClean="0"/>
              <a:t>Square</a:t>
            </a:r>
          </a:p>
          <a:p>
            <a:pPr lvl="1"/>
            <a:r>
              <a:rPr lang="en-US" dirty="0" err="1" smtClean="0"/>
              <a:t>Verifone</a:t>
            </a:r>
            <a:endParaRPr lang="en-US" dirty="0" smtClean="0"/>
          </a:p>
          <a:p>
            <a:r>
              <a:rPr lang="en-US" dirty="0" smtClean="0"/>
              <a:t>Cloud </a:t>
            </a:r>
          </a:p>
          <a:p>
            <a:pPr lvl="1"/>
            <a:r>
              <a:rPr lang="en-US" dirty="0" err="1" smtClean="0"/>
              <a:t>YesPay</a:t>
            </a:r>
            <a:r>
              <a:rPr lang="en-US" dirty="0" smtClean="0"/>
              <a:t>, </a:t>
            </a:r>
            <a:r>
              <a:rPr lang="en-US" dirty="0" err="1" smtClean="0"/>
              <a:t>Mobito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166822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Wallets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395536" y="6453336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pic>
        <p:nvPicPr>
          <p:cNvPr id="21506" name="Picture 2" descr="http://nfctimes.com/sites/default/files/u3/Starbucks-bar-code_Jan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7250" y="1624998"/>
            <a:ext cx="2448272" cy="403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http://www.ecode10.com/artigos/m-payment-com-goog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18518"/>
            <a:ext cx="2520280" cy="404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http://nfctimes.com/sites/default/files/imagecache/poster/commonwealth_bank-iphone-paypass-screen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6534" y="1618518"/>
            <a:ext cx="2698522" cy="404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404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as POS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pic>
        <p:nvPicPr>
          <p:cNvPr id="22530" name="Picture 2" descr="http://gadgetose.com/wp-content/uploads/2012/08/square-payments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40768"/>
            <a:ext cx="57150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07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Payments : Financial Inclusion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 descr="http://farm8.staticflickr.com/7257/6948286384_da8eaf08d2_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136904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67013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Money : Financial Inclusion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143972711"/>
              </p:ext>
            </p:extLst>
          </p:nvPr>
        </p:nvGraphicFramePr>
        <p:xfrm>
          <a:off x="2123728" y="1268760"/>
          <a:ext cx="538405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2643907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Money Transfer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r>
              <a:rPr lang="en-US" dirty="0" smtClean="0"/>
              <a:t>Technologies used</a:t>
            </a:r>
          </a:p>
          <a:p>
            <a:pPr lvl="1"/>
            <a:r>
              <a:rPr lang="en-US" dirty="0" smtClean="0"/>
              <a:t>USSD</a:t>
            </a:r>
          </a:p>
          <a:p>
            <a:pPr lvl="1"/>
            <a:r>
              <a:rPr lang="en-US" dirty="0" smtClean="0"/>
              <a:t>Secure STK</a:t>
            </a:r>
          </a:p>
          <a:p>
            <a:pPr lvl="1"/>
            <a:r>
              <a:rPr lang="en-US" dirty="0" smtClean="0"/>
              <a:t>WAP</a:t>
            </a:r>
          </a:p>
          <a:p>
            <a:pPr lvl="1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399237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Money Transfer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050" name="Picture 2" descr="http://www.telecomcircle.com/wp-content/uploads/2009/05/mobile-money-transfer-proce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68103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30153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Payments : Ecosystem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r>
              <a:rPr lang="en-US" dirty="0" smtClean="0"/>
              <a:t>Bank Centric</a:t>
            </a:r>
          </a:p>
          <a:p>
            <a:r>
              <a:rPr lang="en-US" dirty="0" smtClean="0"/>
              <a:t>MNO Centric</a:t>
            </a:r>
          </a:p>
          <a:p>
            <a:r>
              <a:rPr lang="en-US" dirty="0" smtClean="0"/>
              <a:t>Partnership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3248281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ITU</a:t>
            </a:r>
          </a:p>
          <a:p>
            <a:r>
              <a:rPr lang="en-US" dirty="0" smtClean="0"/>
              <a:t>ISO</a:t>
            </a:r>
          </a:p>
          <a:p>
            <a:r>
              <a:rPr lang="en-US" dirty="0" smtClean="0"/>
              <a:t>Global Platform</a:t>
            </a:r>
          </a:p>
          <a:p>
            <a:r>
              <a:rPr lang="en-US" dirty="0" smtClean="0"/>
              <a:t>NFC Forum</a:t>
            </a:r>
          </a:p>
          <a:p>
            <a:r>
              <a:rPr lang="en-US" dirty="0" smtClean="0"/>
              <a:t>GSMA</a:t>
            </a:r>
          </a:p>
          <a:p>
            <a:r>
              <a:rPr lang="en-US" dirty="0" smtClean="0"/>
              <a:t>Smart </a:t>
            </a:r>
            <a:r>
              <a:rPr lang="en-US" smtClean="0"/>
              <a:t>Card Alliance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405422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Areas to consider</a:t>
            </a:r>
          </a:p>
          <a:p>
            <a:pPr lvl="1"/>
            <a:r>
              <a:rPr lang="en-US" dirty="0" smtClean="0"/>
              <a:t>Security of transactions</a:t>
            </a:r>
          </a:p>
          <a:p>
            <a:pPr lvl="1"/>
            <a:r>
              <a:rPr lang="en-US" dirty="0" smtClean="0"/>
              <a:t>Mobile Payment architecture</a:t>
            </a:r>
          </a:p>
          <a:p>
            <a:pPr lvl="2"/>
            <a:r>
              <a:rPr lang="en-US" dirty="0" smtClean="0"/>
              <a:t>Proximity NFC payments</a:t>
            </a:r>
          </a:p>
          <a:p>
            <a:pPr lvl="2"/>
            <a:r>
              <a:rPr lang="en-US" dirty="0" smtClean="0"/>
              <a:t>Cloud based payment</a:t>
            </a:r>
          </a:p>
          <a:p>
            <a:r>
              <a:rPr lang="en-US" dirty="0" smtClean="0"/>
              <a:t>Interoperability for smartphone applications</a:t>
            </a:r>
          </a:p>
          <a:p>
            <a:r>
              <a:rPr lang="en-US" dirty="0" smtClean="0"/>
              <a:t>Mobile Money Focus Group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20812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ICT Innovations Repository</a:t>
            </a:r>
          </a:p>
          <a:p>
            <a:r>
              <a:rPr lang="en-US" dirty="0" smtClean="0"/>
              <a:t>Mobile Money Financial Services</a:t>
            </a:r>
          </a:p>
          <a:p>
            <a:r>
              <a:rPr lang="en-US" dirty="0" smtClean="0"/>
              <a:t>Types of Mobile Financial Services</a:t>
            </a:r>
          </a:p>
          <a:p>
            <a:r>
              <a:rPr lang="en-US" dirty="0" smtClean="0"/>
              <a:t>Mobile Proximity Payments</a:t>
            </a:r>
          </a:p>
          <a:p>
            <a:r>
              <a:rPr lang="en-US" dirty="0" smtClean="0"/>
              <a:t>Mobile Payments : Financial Inclusion</a:t>
            </a:r>
          </a:p>
          <a:p>
            <a:r>
              <a:rPr lang="en-US" smtClean="0"/>
              <a:t>Standardization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889516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2936"/>
            <a:ext cx="9144000" cy="1143000"/>
          </a:xfrm>
        </p:spPr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273485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ICT Innovations Repository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lvl="1"/>
            <a:r>
              <a:rPr lang="en-US" dirty="0" smtClean="0"/>
              <a:t>The </a:t>
            </a:r>
            <a:r>
              <a:rPr lang="en-US" i="1" dirty="0" smtClean="0"/>
              <a:t>Innovations</a:t>
            </a:r>
            <a:r>
              <a:rPr lang="en-US" dirty="0" smtClean="0"/>
              <a:t> </a:t>
            </a:r>
            <a:r>
              <a:rPr lang="en-US" i="1" dirty="0" smtClean="0"/>
              <a:t>Repository</a:t>
            </a:r>
            <a:r>
              <a:rPr lang="en-US" dirty="0" smtClean="0"/>
              <a:t> contains non-exhaustive information about activities on ICT innovations in emerging economies globally.</a:t>
            </a:r>
          </a:p>
          <a:p>
            <a:pPr lvl="1"/>
            <a:r>
              <a:rPr lang="en-US" dirty="0" smtClean="0"/>
              <a:t>212 ICT Innovations</a:t>
            </a:r>
          </a:p>
          <a:p>
            <a:pPr lvl="1"/>
            <a:r>
              <a:rPr lang="en-US" dirty="0" smtClean="0"/>
              <a:t>Repository hyperlink: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http://www.itu.int/en/ITU-T/focusgroups/innovation/Documents/repository-innovation-v2-may2012.docx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51763" y="6453188"/>
            <a:ext cx="1366837" cy="431800"/>
          </a:xfrm>
        </p:spPr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Sectors in which ICT Innovations are being  implemented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e-Health</a:t>
            </a:r>
            <a:r>
              <a:rPr lang="en-US" sz="2100" dirty="0" smtClean="0"/>
              <a:t> </a:t>
            </a:r>
          </a:p>
          <a:p>
            <a:r>
              <a:rPr lang="en-US" sz="2100" dirty="0" smtClean="0"/>
              <a:t>e-Education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e-Banking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e-Agriculture</a:t>
            </a:r>
            <a:r>
              <a:rPr lang="en-US" sz="2100" dirty="0" smtClean="0"/>
              <a:t> 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Mobile Payment / Mobile Financial Services</a:t>
            </a:r>
          </a:p>
          <a:p>
            <a:r>
              <a:rPr lang="en-US" sz="2100" dirty="0" smtClean="0"/>
              <a:t>e-Environment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e-Commerce/Trade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e-Governance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e-Journalism</a:t>
            </a:r>
            <a:r>
              <a:rPr lang="en-US" sz="2100" dirty="0" smtClean="0"/>
              <a:t> 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Rural Mobile Connectivity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Providing electricity in Remote areas</a:t>
            </a:r>
            <a:r>
              <a:rPr lang="en-US" sz="2100" dirty="0" smtClean="0"/>
              <a:t> </a:t>
            </a:r>
          </a:p>
          <a:p>
            <a:r>
              <a:rPr lang="en-US" sz="210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e-Transport</a:t>
            </a:r>
            <a:r>
              <a:rPr lang="en-US" sz="2100" dirty="0" smtClean="0"/>
              <a:t>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51763" y="6453188"/>
            <a:ext cx="1366837" cy="431800"/>
          </a:xfrm>
        </p:spPr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Money Technology </a:t>
            </a:r>
            <a:r>
              <a:rPr lang="en-US" dirty="0"/>
              <a:t>Watch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published under Technology Watch Report on Mobile Money</a:t>
            </a:r>
          </a:p>
          <a:p>
            <a:r>
              <a:rPr lang="en-US" dirty="0" smtClean="0"/>
              <a:t>Report is in two parts</a:t>
            </a:r>
          </a:p>
          <a:p>
            <a:pPr lvl="1"/>
            <a:r>
              <a:rPr lang="en-US" dirty="0" smtClean="0"/>
              <a:t>NFC Mobile Payments</a:t>
            </a:r>
          </a:p>
          <a:p>
            <a:pPr lvl="1"/>
            <a:r>
              <a:rPr lang="en-US" dirty="0" smtClean="0"/>
              <a:t>Enabler for financial inclusion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330770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Financial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US" dirty="0" smtClean="0"/>
              <a:t>No universal definition for the term mobile money</a:t>
            </a:r>
          </a:p>
          <a:p>
            <a:pPr lvl="1"/>
            <a:r>
              <a:rPr lang="en-GB" dirty="0" smtClean="0"/>
              <a:t>Mobile money </a:t>
            </a:r>
            <a:r>
              <a:rPr lang="en-GB" dirty="0"/>
              <a:t>refers to financial transactions and services that can be carried out using a mobile device such as a mobile phone or tablet. </a:t>
            </a:r>
            <a:endParaRPr lang="en-GB" dirty="0" smtClean="0"/>
          </a:p>
          <a:p>
            <a:pPr lvl="1"/>
            <a:r>
              <a:rPr lang="en-GB" dirty="0" smtClean="0"/>
              <a:t>These </a:t>
            </a:r>
            <a:r>
              <a:rPr lang="en-GB" dirty="0"/>
              <a:t>financial transactions and services are sometimes referred to as mobile financial services and may or may not be linked directly to a bank account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325731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Financial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global standards</a:t>
            </a:r>
          </a:p>
          <a:p>
            <a:r>
              <a:rPr lang="en-US" dirty="0" smtClean="0"/>
              <a:t>Interoperability </a:t>
            </a:r>
          </a:p>
          <a:p>
            <a:r>
              <a:rPr lang="en-US" dirty="0" smtClean="0"/>
              <a:t>Regulatory issues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</p:spTree>
    <p:extLst>
      <p:ext uri="{BB962C8B-B14F-4D97-AF65-F5344CB8AC3E}">
        <p14:creationId xmlns:p14="http://schemas.microsoft.com/office/powerpoint/2010/main" xmlns="" val="3316933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Mobile Financial Services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/>
          <a:lstStyle/>
          <a:p>
            <a:r>
              <a:rPr lang="en-US" dirty="0" smtClean="0"/>
              <a:t>Mobile Payments (P2P, B2C/C2B)</a:t>
            </a:r>
          </a:p>
          <a:p>
            <a:pPr lvl="1"/>
            <a:r>
              <a:rPr lang="en-US" dirty="0" smtClean="0"/>
              <a:t>Proximity Mobile Payments</a:t>
            </a:r>
          </a:p>
          <a:p>
            <a:pPr lvl="1"/>
            <a:r>
              <a:rPr lang="en-US" dirty="0" smtClean="0"/>
              <a:t>Remote Payments</a:t>
            </a:r>
          </a:p>
          <a:p>
            <a:r>
              <a:rPr lang="en-US" dirty="0" smtClean="0"/>
              <a:t>Mobile Money Transfer (P2P)</a:t>
            </a:r>
          </a:p>
          <a:p>
            <a:pPr lvl="1"/>
            <a:r>
              <a:rPr lang="en-US" dirty="0" smtClean="0"/>
              <a:t>Domestic</a:t>
            </a:r>
          </a:p>
          <a:p>
            <a:pPr lvl="1"/>
            <a:r>
              <a:rPr lang="en-US" dirty="0" smtClean="0"/>
              <a:t>International </a:t>
            </a:r>
          </a:p>
          <a:p>
            <a:r>
              <a:rPr lang="en-US" dirty="0" smtClean="0"/>
              <a:t>Mobile Banking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7139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Mobile Payments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8899C-515A-4059-B477-EF0502EBB9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400" dirty="0">
                <a:latin typeface="Univers" pitchFamily="34" charset="0"/>
              </a:rPr>
              <a:t>New Delhi, India, 14 March 2013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052513"/>
            <a:ext cx="9144000" cy="511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13057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F80B5E731D014B848ADB6C421B5B71" ma:contentTypeVersion="3" ma:contentTypeDescription="Create a new document." ma:contentTypeScope="" ma:versionID="1e50396c9b8c679d46439f03992581c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683ceec20255c2e0c615744c076f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66ABC19-827F-4A1C-8147-F57C8BE11075}"/>
</file>

<file path=customXml/itemProps2.xml><?xml version="1.0" encoding="utf-8"?>
<ds:datastoreItem xmlns:ds="http://schemas.openxmlformats.org/officeDocument/2006/customXml" ds:itemID="{33A2B6E1-03E3-4D0A-B7E1-FA35E026E822}"/>
</file>

<file path=customXml/itemProps3.xml><?xml version="1.0" encoding="utf-8"?>
<ds:datastoreItem xmlns:ds="http://schemas.openxmlformats.org/officeDocument/2006/customXml" ds:itemID="{59ACFE16-358F-46EA-8501-A0C0D55568D6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3343</TotalTime>
  <Words>538</Words>
  <Application>Microsoft Office PowerPoint</Application>
  <PresentationFormat>On-screen Show (4:3)</PresentationFormat>
  <Paragraphs>145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ITU-e</vt:lpstr>
      <vt:lpstr>Innovations in Mobile Money</vt:lpstr>
      <vt:lpstr>Overview of Presentation</vt:lpstr>
      <vt:lpstr>ICT Innovations Repository</vt:lpstr>
      <vt:lpstr>Various Sectors in which ICT Innovations are being  implemented</vt:lpstr>
      <vt:lpstr>Mobile Money Technology Watch Report</vt:lpstr>
      <vt:lpstr>Mobile Financial Services</vt:lpstr>
      <vt:lpstr>Mobile Financial Services</vt:lpstr>
      <vt:lpstr>Types of Mobile Financial Services</vt:lpstr>
      <vt:lpstr>Spectrum of Mobile Payments</vt:lpstr>
      <vt:lpstr>Mobile Proximity Payments</vt:lpstr>
      <vt:lpstr>Mobile Wallets</vt:lpstr>
      <vt:lpstr>Mobile as POS</vt:lpstr>
      <vt:lpstr>Mobile Payments : Financial Inclusion</vt:lpstr>
      <vt:lpstr>Mobile Money : Financial Inclusion</vt:lpstr>
      <vt:lpstr>Mobile Money Transfer</vt:lpstr>
      <vt:lpstr>Mobile Money Transfer </vt:lpstr>
      <vt:lpstr>Mobile Payments : Ecosystem</vt:lpstr>
      <vt:lpstr>Standardization </vt:lpstr>
      <vt:lpstr>Standardization </vt:lpstr>
      <vt:lpstr>Thank You 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Repository</dc:title>
  <dc:creator>Vijay Mauree</dc:creator>
  <cp:lastModifiedBy>Christin Chevalley</cp:lastModifiedBy>
  <cp:revision>470</cp:revision>
  <cp:lastPrinted>2001-11-25T13:41:09Z</cp:lastPrinted>
  <dcterms:created xsi:type="dcterms:W3CDTF">2007-02-20T15:47:31Z</dcterms:created>
  <dcterms:modified xsi:type="dcterms:W3CDTF">2013-03-18T09:56:06Z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0x010100ABF80B5E731D014B848ADB6C421B5B71</vt:lpwstr>
  </property>
</Properties>
</file>