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12" r:id="rId5"/>
    <p:sldId id="415" r:id="rId6"/>
    <p:sldId id="413" r:id="rId7"/>
    <p:sldId id="414" r:id="rId8"/>
    <p:sldId id="417" r:id="rId9"/>
    <p:sldId id="418" r:id="rId10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438A"/>
    <a:srgbClr val="000066"/>
    <a:srgbClr val="FF3300"/>
    <a:srgbClr val="525152"/>
    <a:srgbClr val="0099CC"/>
    <a:srgbClr val="33CC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2" autoAdjust="0"/>
    <p:restoredTop sz="91181" autoAdjust="0"/>
  </p:normalViewPr>
  <p:slideViewPr>
    <p:cSldViewPr>
      <p:cViewPr varScale="1">
        <p:scale>
          <a:sx n="65" d="100"/>
          <a:sy n="65" d="100"/>
        </p:scale>
        <p:origin x="-7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0CA418-D765-41B4-881A-BA78F5E30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CBA71B-EF7C-47DB-8169-4EBEECF6A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EC969-924C-4651-961D-52AD8C887C1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515DE-27F1-4C2A-8261-8818037B393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B8BFC-37D1-4A56-BDFB-AB72B450FF0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22DCF-81D5-44C9-8469-69BAEA9A34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 smtClean="0">
                <a:solidFill>
                  <a:schemeClr val="bg1"/>
                </a:solidFill>
                <a:latin typeface="Univers" pitchFamily="34" charset="0"/>
              </a:rPr>
            </a:br>
            <a:endParaRPr lang="en-US" sz="100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4540E-5D62-40C7-AAF8-B22BDDF0C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A073-112F-4784-9B6E-B6A944D05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2B3CC1E5-016D-44DA-9BC0-15196E42D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D4CC6-04E0-471E-B6FF-14185375B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7B60E-D949-4C86-BB33-97B2BA830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F99D5-8A4C-4782-9B4F-6ED83DE0C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B2999-2BD3-4E9A-9B92-2B472314F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7D29-1CCE-40D0-A67D-987D6C373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67AAE-3067-4E78-9E1C-04FF4C1AC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45811-597D-4A6F-9352-22A944A98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9EEF4-6CCB-4FDF-9203-3F67128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1A5E92-5796-4E9D-A010-B3C4F9380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46" r:id="rId2"/>
    <p:sldLayoutId id="2147483947" r:id="rId3"/>
    <p:sldLayoutId id="2147483948" r:id="rId4"/>
    <p:sldLayoutId id="2147483949" r:id="rId5"/>
    <p:sldLayoutId id="2147483956" r:id="rId6"/>
    <p:sldLayoutId id="2147483950" r:id="rId7"/>
    <p:sldLayoutId id="2147483951" r:id="rId8"/>
    <p:sldLayoutId id="2147483952" r:id="rId9"/>
    <p:sldLayoutId id="2147483953" r:id="rId10"/>
    <p:sldLayoutId id="2147483954" r:id="rId11"/>
    <p:sldLayoutId id="2147483957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sz="1400"/>
              <a:t>New Delhi, India, 14 March 2013</a:t>
            </a: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Frugal Innovations to </a:t>
            </a:r>
            <a:r>
              <a:rPr lang="en-US" dirty="0" err="1" smtClean="0"/>
              <a:t>Standardisation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Impact on GDP?</a:t>
            </a:r>
          </a:p>
        </p:txBody>
      </p:sp>
      <p:sp>
        <p:nvSpPr>
          <p:cNvPr id="6148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14282" y="4676796"/>
            <a:ext cx="8501122" cy="1752600"/>
          </a:xfrm>
        </p:spPr>
        <p:txBody>
          <a:bodyPr/>
          <a:lstStyle/>
          <a:p>
            <a:pPr algn="l"/>
            <a:r>
              <a:rPr lang="en-GB" sz="2000" b="1" dirty="0" smtClean="0"/>
              <a:t>Ajay </a:t>
            </a:r>
            <a:r>
              <a:rPr lang="en-GB" sz="2000" b="1" dirty="0" err="1" smtClean="0"/>
              <a:t>Ranjan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Mishra</a:t>
            </a:r>
            <a:r>
              <a:rPr lang="en-GB" sz="2000" b="1" dirty="0" smtClean="0"/>
              <a:t>*, Prof </a:t>
            </a:r>
            <a:r>
              <a:rPr lang="en-GB" sz="2000" b="1" dirty="0" err="1" smtClean="0"/>
              <a:t>Jaideep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Prahbu</a:t>
            </a:r>
            <a:r>
              <a:rPr lang="en-GB" sz="2000" b="1" dirty="0" smtClean="0"/>
              <a:t>**</a:t>
            </a:r>
          </a:p>
          <a:p>
            <a:pPr algn="l"/>
            <a:r>
              <a:rPr lang="en-GB" sz="2000" b="1" dirty="0" smtClean="0"/>
              <a:t>*Chairman, FG Innovations, ITU</a:t>
            </a:r>
          </a:p>
          <a:p>
            <a:pPr algn="l"/>
            <a:r>
              <a:rPr lang="en-GB" sz="2000" b="1" dirty="0" smtClean="0"/>
              <a:t>**Head of Marketing, JBS, Cambridge </a:t>
            </a:r>
            <a:r>
              <a:rPr lang="en-GB" sz="2000" b="1" dirty="0" err="1" smtClean="0"/>
              <a:t>Univ</a:t>
            </a:r>
            <a:r>
              <a:rPr lang="en-GB" sz="2000" b="1" dirty="0" smtClean="0"/>
              <a:t>, UK</a:t>
            </a: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404813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>
                <a:solidFill>
                  <a:schemeClr val="bg2"/>
                </a:solidFill>
              </a:rPr>
              <a:t>ITU Workshop on 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400" b="1" dirty="0">
                <a:solidFill>
                  <a:schemeClr val="bg2"/>
                </a:solidFill>
              </a:rPr>
              <a:t>“ICT Innovations in Emerging Countries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”</a:t>
            </a:r>
          </a:p>
          <a:p>
            <a:pPr algn="ctr">
              <a:lnSpc>
                <a:spcPct val="80000"/>
              </a:lnSpc>
              <a:defRPr/>
            </a:pP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(New Delhi, India, 14 March 2013)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6150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1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2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3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4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6155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613650" y="6237288"/>
            <a:ext cx="13509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z="1400"/>
              <a:t>New Delhi, India, 14 March 2013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3316F0-085D-4072-8D96-794C4E438A4D}" type="slidenum">
              <a:rPr lang="en-US" sz="1400" smtClean="0"/>
              <a:pPr/>
              <a:t>2</a:t>
            </a:fld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Standardization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02"/>
            <a:ext cx="8229600" cy="3262320"/>
          </a:xfrm>
        </p:spPr>
        <p:txBody>
          <a:bodyPr/>
          <a:lstStyle/>
          <a:p>
            <a:pPr lvl="0"/>
            <a:r>
              <a:rPr lang="en-GB" dirty="0" smtClean="0"/>
              <a:t>Standards contribute at least as much as patents to economic growth </a:t>
            </a:r>
            <a:endParaRPr lang="en-US" dirty="0" smtClean="0"/>
          </a:p>
          <a:p>
            <a:pPr lvl="0"/>
            <a:r>
              <a:rPr lang="en-GB" dirty="0" smtClean="0"/>
              <a:t>The macroeconomic benefits of standardization exceed the benefits to companies alone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 – Standards Impacting GDP</a:t>
            </a:r>
          </a:p>
        </p:txBody>
      </p:sp>
      <p:sp>
        <p:nvSpPr>
          <p:cNvPr id="1027" name="Date Placeholder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z="1400"/>
              <a:t>New Delhi, India, 14 March 2013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E854A5-AAFA-4628-9CF1-5E2FFE8BC9EC}" type="slidenum">
              <a:rPr lang="en-US" sz="1400" smtClean="0"/>
              <a:pPr/>
              <a:t>3</a:t>
            </a:fld>
            <a:endParaRPr lang="en-US" sz="1400" smtClean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71490" y="1484313"/>
            <a:ext cx="8229600" cy="4873645"/>
          </a:xfrm>
        </p:spPr>
        <p:txBody>
          <a:bodyPr/>
          <a:lstStyle/>
          <a:p>
            <a:pPr lvl="0"/>
            <a:r>
              <a:rPr lang="en-GB" sz="1600" b="1" dirty="0" smtClean="0"/>
              <a:t>GERMANY</a:t>
            </a:r>
            <a:r>
              <a:rPr lang="en-GB" sz="1600" dirty="0" smtClean="0"/>
              <a:t>: Between 1961 to 1990 capital contribution is 1.6 percentage points per annum while the standards contribute 0.9 percentage points per annum towards a growth rate of 3.3%, while here the contribution from patents is modest.</a:t>
            </a:r>
          </a:p>
          <a:p>
            <a:pPr lvl="0"/>
            <a:r>
              <a:rPr lang="en-GB" sz="1600" b="1" dirty="0" smtClean="0"/>
              <a:t>UK</a:t>
            </a:r>
            <a:r>
              <a:rPr lang="en-GB" sz="1600" dirty="0" smtClean="0"/>
              <a:t>: Growth in the standards ‘catalogue’ over the period 1948 - 2002 contributed about 13% (one seventh) of the growth in labour productivity in the UK experienced  over that  period. GDP  grew  by  2.5%  per  year  over  that period.  Of course innovations played an important role in these figures. </a:t>
            </a:r>
          </a:p>
          <a:p>
            <a:pPr lvl="0"/>
            <a:r>
              <a:rPr lang="en-GB" sz="1600" b="1" dirty="0" smtClean="0"/>
              <a:t>CANADA</a:t>
            </a:r>
            <a:r>
              <a:rPr lang="en-GB" sz="1600" dirty="0" smtClean="0"/>
              <a:t>: Study over a period  of  1981-2004 showed that standardization  accounted  for  17  per  cent  of  the  growth  rate  in  labour  productivity  which translates into approximately 9 per cent of the growth rate in real GDP.</a:t>
            </a:r>
          </a:p>
          <a:p>
            <a:pPr lvl="0"/>
            <a:r>
              <a:rPr lang="en-GB" sz="1600" b="1" dirty="0" smtClean="0"/>
              <a:t>Australia</a:t>
            </a:r>
            <a:r>
              <a:rPr lang="en-GB" sz="1600" dirty="0" smtClean="0"/>
              <a:t>: Over the 40 years to 2002, a 1 percent increase in the number of Australian  Standards  is  associated  with  a  0.17  per  cent  increase  in  productivity  across  the economy. These figures are far higher to that of UK/ Europe etc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Innovations: Insights from GII</a:t>
            </a:r>
          </a:p>
        </p:txBody>
      </p:sp>
      <p:sp>
        <p:nvSpPr>
          <p:cNvPr id="8194" name="Date Placeholder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z="1400"/>
              <a:t>New Delhi, India, 14 March 2013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5887E4-7A58-4337-970F-3865030854C6}" type="slidenum">
              <a:rPr lang="en-US" sz="1400" smtClean="0"/>
              <a:pPr/>
              <a:t>4</a:t>
            </a:fld>
            <a:endParaRPr lang="en-US" sz="1400" smtClean="0"/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8858280" cy="4525963"/>
          </a:xfrm>
        </p:spPr>
        <p:txBody>
          <a:bodyPr/>
          <a:lstStyle/>
          <a:p>
            <a:r>
              <a:rPr lang="en-GB" sz="2400" dirty="0" smtClean="0"/>
              <a:t>INSEAD Business schools “Global Innovation Index” rates following top ten countries as innovation hotbeds.</a:t>
            </a:r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	1. US, 2. Germany, 3. Sweden, 4. UK, 5. Singapore, 6. South Korea, 7. Switzerland, 8. Denmark, 9. Japan, 10. Netherlands</a:t>
            </a:r>
          </a:p>
          <a:p>
            <a:pPr>
              <a:buNone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The study takes into account following factors:</a:t>
            </a:r>
          </a:p>
          <a:p>
            <a:pPr>
              <a:buNone/>
            </a:pPr>
            <a:r>
              <a:rPr lang="en-GB" sz="2400" dirty="0" smtClean="0"/>
              <a:t>	Institutions, Human capacity, Infrastructure, Markets and Business sophistication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&amp; 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lang="en-US" dirty="0" smtClean="0"/>
              <a:t>None of the developing countries come in top 10 though developing countries are considered places where innovation is happening</a:t>
            </a:r>
          </a:p>
          <a:p>
            <a:r>
              <a:rPr lang="en-US" dirty="0" smtClean="0"/>
              <a:t>10% increase in connectivity leads to~1% growth in GDP</a:t>
            </a:r>
          </a:p>
          <a:p>
            <a:r>
              <a:rPr lang="en-US" dirty="0" smtClean="0"/>
              <a:t>Why is not there a more growth in GDP with connectivity?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Delhi, India, 14 March 2013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4F7D29-1CCE-40D0-A67D-987D6C37332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&amp;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to look into:</a:t>
            </a:r>
          </a:p>
          <a:p>
            <a:pPr lvl="1"/>
            <a:r>
              <a:rPr lang="en-US" dirty="0" smtClean="0"/>
              <a:t>Is there a link between benefits of connectivity reaching </a:t>
            </a:r>
            <a:r>
              <a:rPr lang="en-US" dirty="0" err="1" smtClean="0"/>
              <a:t>BoP</a:t>
            </a:r>
            <a:r>
              <a:rPr lang="en-US" dirty="0" smtClean="0"/>
              <a:t> &amp; GDP</a:t>
            </a:r>
          </a:p>
          <a:p>
            <a:pPr lvl="1"/>
            <a:r>
              <a:rPr lang="en-US" dirty="0" smtClean="0"/>
              <a:t>If Innovations happening at </a:t>
            </a:r>
            <a:r>
              <a:rPr lang="en-US" dirty="0" err="1" smtClean="0"/>
              <a:t>BoP</a:t>
            </a:r>
            <a:r>
              <a:rPr lang="en-US" dirty="0" smtClean="0"/>
              <a:t> are standardized, will it impact the GDP?</a:t>
            </a:r>
          </a:p>
          <a:p>
            <a:pPr lvl="1"/>
            <a:r>
              <a:rPr lang="en-US" dirty="0" smtClean="0"/>
              <a:t>How a local standardization body working on standardization of frugal innovations will be able to impact GDP of the country? Will it be a faster way to bridge the GAP?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Delhi, India, 14 March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9D4CC6-04E0-471E-B6FF-14185375B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F80B5E731D014B848ADB6C421B5B71" ma:contentTypeVersion="3" ma:contentTypeDescription="Create a new document." ma:contentTypeScope="" ma:versionID="1e50396c9b8c679d46439f03992581c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683ceec20255c2e0c615744c076f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2565F41-5897-4F28-B040-43F355D8E11C}"/>
</file>

<file path=customXml/itemProps2.xml><?xml version="1.0" encoding="utf-8"?>
<ds:datastoreItem xmlns:ds="http://schemas.openxmlformats.org/officeDocument/2006/customXml" ds:itemID="{33A2B6E1-03E3-4D0A-B7E1-FA35E026E822}"/>
</file>

<file path=customXml/itemProps3.xml><?xml version="1.0" encoding="utf-8"?>
<ds:datastoreItem xmlns:ds="http://schemas.openxmlformats.org/officeDocument/2006/customXml" ds:itemID="{E0FCA9C8-EA35-4B53-932C-1ED4F76F400E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2053</TotalTime>
  <Words>452</Words>
  <Application>Microsoft Office PowerPoint</Application>
  <PresentationFormat>On-screen Show (4:3)</PresentationFormat>
  <Paragraphs>46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ITU-e</vt:lpstr>
      <vt:lpstr>Frugal Innovations to Standardisation Impact on GDP?</vt:lpstr>
      <vt:lpstr>Impact of Standardization</vt:lpstr>
      <vt:lpstr>Case Studies – Standards Impacting GDP</vt:lpstr>
      <vt:lpstr>Innovations: Insights from GII</vt:lpstr>
      <vt:lpstr>Analysis &amp; Conclusion</vt:lpstr>
      <vt:lpstr>Analysis &amp; Conclusion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Christin Chevalley</cp:lastModifiedBy>
  <cp:revision>344</cp:revision>
  <cp:lastPrinted>2001-11-25T13:41:09Z</cp:lastPrinted>
  <dcterms:created xsi:type="dcterms:W3CDTF">2007-02-20T15:47:31Z</dcterms:created>
  <dcterms:modified xsi:type="dcterms:W3CDTF">2013-03-18T09:59:30Z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0x010100ABF80B5E731D014B848ADB6C421B5B71</vt:lpwstr>
  </property>
</Properties>
</file>